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6.xml"/><Relationship Id="rId22" Type="http://schemas.openxmlformats.org/officeDocument/2006/relationships/font" Target="fonts/Merriweather-italic.fntdata"/><Relationship Id="rId10" Type="http://schemas.openxmlformats.org/officeDocument/2006/relationships/slide" Target="slides/slide5.xml"/><Relationship Id="rId21"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erriweather-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6a3d9413a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6a3d9413a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6a3d9413a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6a3d9413a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6a3d9413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6a3d9413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6a3d9413af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6a3d9413af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6a3d9413af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6a3d9413af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6a3d9413af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6a3d9413af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6a3d9413af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6a3d9413af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6a3d9413af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6a3d9413af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6a3d9413af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6a3d9413af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6a3d9413af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6a3d9413af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Big Mountain Resort </a:t>
            </a:r>
            <a:endParaRPr/>
          </a:p>
          <a:p>
            <a:pPr indent="0" lvl="0" marL="0" rtl="0" algn="l">
              <a:spcBef>
                <a:spcPts val="0"/>
              </a:spcBef>
              <a:spcAft>
                <a:spcPts val="0"/>
              </a:spcAft>
              <a:buNone/>
            </a:pPr>
            <a:r>
              <a:rPr lang="en"/>
              <a:t>Ticket Price Modeling</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Prepared by Vincent Tolentino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549600" y="839325"/>
            <a:ext cx="8044800" cy="3546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Final Tho</a:t>
            </a:r>
            <a:r>
              <a:rPr lang="en"/>
              <a:t>ughts /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Identifying our Problem </a:t>
            </a:r>
            <a:endParaRPr/>
          </a:p>
        </p:txBody>
      </p:sp>
      <p:sp>
        <p:nvSpPr>
          <p:cNvPr id="71" name="Google Shape;71;p14"/>
          <p:cNvSpPr txBox="1"/>
          <p:nvPr>
            <p:ph idx="4294967295" type="body"/>
          </p:nvPr>
        </p:nvSpPr>
        <p:spPr>
          <a:xfrm>
            <a:off x="406675" y="1366900"/>
            <a:ext cx="8330700" cy="328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the current ticket price for Big Mountain Resort? How do you come up with that price point?</a:t>
            </a:r>
            <a:endParaRPr/>
          </a:p>
          <a:p>
            <a:pPr indent="0" lvl="0" marL="0" rtl="0" algn="ctr">
              <a:spcBef>
                <a:spcPts val="1200"/>
              </a:spcBef>
              <a:spcAft>
                <a:spcPts val="0"/>
              </a:spcAft>
              <a:buNone/>
            </a:pPr>
            <a:r>
              <a:rPr b="1" lang="en"/>
              <a:t>$81</a:t>
            </a:r>
            <a:endParaRPr b="1"/>
          </a:p>
          <a:p>
            <a:pPr indent="0" lvl="0" marL="0" rtl="0" algn="ctr">
              <a:spcBef>
                <a:spcPts val="1200"/>
              </a:spcBef>
              <a:spcAft>
                <a:spcPts val="0"/>
              </a:spcAft>
              <a:buNone/>
            </a:pPr>
            <a:r>
              <a:rPr b="1" lang="en"/>
              <a:t>A premium added to the average price of resorts in its market segment determines current ticket price</a:t>
            </a:r>
            <a:endParaRPr b="1"/>
          </a:p>
          <a:p>
            <a:pPr indent="0" lvl="0" marL="0" rtl="0" algn="l">
              <a:spcBef>
                <a:spcPts val="1200"/>
              </a:spcBef>
              <a:spcAft>
                <a:spcPts val="0"/>
              </a:spcAft>
              <a:buNone/>
            </a:pPr>
            <a:r>
              <a:t/>
            </a:r>
            <a:endParaRPr b="1"/>
          </a:p>
          <a:p>
            <a:pPr indent="-311150" lvl="0" marL="2743200" rtl="0" algn="l">
              <a:spcBef>
                <a:spcPts val="1200"/>
              </a:spcBef>
              <a:spcAft>
                <a:spcPts val="0"/>
              </a:spcAft>
              <a:buSzPts val="1300"/>
              <a:buChar char="●"/>
            </a:pPr>
            <a:r>
              <a:rPr lang="en"/>
              <a:t>Not sustainable</a:t>
            </a:r>
            <a:endParaRPr/>
          </a:p>
          <a:p>
            <a:pPr indent="-311150" lvl="0" marL="2743200" rtl="0" algn="l">
              <a:spcBef>
                <a:spcPts val="0"/>
              </a:spcBef>
              <a:spcAft>
                <a:spcPts val="0"/>
              </a:spcAft>
              <a:buSzPts val="1300"/>
              <a:buChar char="●"/>
            </a:pPr>
            <a:r>
              <a:rPr lang="en"/>
              <a:t>Limitations (like relying</a:t>
            </a:r>
            <a:r>
              <a:rPr lang="en"/>
              <a:t> on ticket prices of other resorts)</a:t>
            </a:r>
            <a:endParaRPr/>
          </a:p>
          <a:p>
            <a:pPr indent="-311150" lvl="0" marL="2743200" rtl="0" algn="l">
              <a:spcBef>
                <a:spcPts val="0"/>
              </a:spcBef>
              <a:spcAft>
                <a:spcPts val="0"/>
              </a:spcAft>
              <a:buSzPts val="1300"/>
              <a:buChar char="●"/>
            </a:pPr>
            <a:r>
              <a:rPr lang="en"/>
              <a:t>Potentially l</a:t>
            </a:r>
            <a:r>
              <a:rPr lang="en"/>
              <a:t>osing out on revenue</a:t>
            </a:r>
            <a:endParaRPr/>
          </a:p>
          <a:p>
            <a:pPr indent="-311150" lvl="0" marL="2743200" rtl="0" algn="l">
              <a:spcBef>
                <a:spcPts val="0"/>
              </a:spcBef>
              <a:spcAft>
                <a:spcPts val="0"/>
              </a:spcAft>
              <a:buSzPts val="1300"/>
              <a:buChar char="●"/>
            </a:pPr>
            <a:r>
              <a:rPr lang="en"/>
              <a:t>Not capitalizing the numerous facilities BMR has to offer</a:t>
            </a:r>
            <a:endParaRPr/>
          </a:p>
          <a:p>
            <a:pPr indent="-311150" lvl="0" marL="2743200" rtl="0" algn="l">
              <a:spcBef>
                <a:spcPts val="0"/>
              </a:spcBef>
              <a:spcAft>
                <a:spcPts val="0"/>
              </a:spcAft>
              <a:buSzPts val="1300"/>
              <a:buChar char="●"/>
            </a:pPr>
            <a:r>
              <a:rPr lang="en"/>
              <a:t>Hampers investment strategy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Solution to our Problem</a:t>
            </a:r>
            <a:endParaRPr/>
          </a:p>
        </p:txBody>
      </p:sp>
      <p:sp>
        <p:nvSpPr>
          <p:cNvPr id="77" name="Google Shape;77;p15"/>
          <p:cNvSpPr txBox="1"/>
          <p:nvPr>
            <p:ph idx="4294967295" type="body"/>
          </p:nvPr>
        </p:nvSpPr>
        <p:spPr>
          <a:xfrm>
            <a:off x="529375" y="1295050"/>
            <a:ext cx="8281800" cy="3304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1200"/>
              </a:spcBef>
              <a:spcAft>
                <a:spcPts val="0"/>
              </a:spcAft>
              <a:buNone/>
            </a:pPr>
            <a:r>
              <a:rPr i="1" lang="en"/>
              <a:t>We must value the ticket price not only based on the average ticket price of the market, but on the unique features of Big Mountain Resort, with respect to other resorts within its market segment</a:t>
            </a:r>
            <a:endParaRPr i="1"/>
          </a:p>
          <a:p>
            <a:pPr indent="0" lvl="0" marL="0" rtl="0" algn="l">
              <a:spcBef>
                <a:spcPts val="1200"/>
              </a:spcBef>
              <a:spcAft>
                <a:spcPts val="0"/>
              </a:spcAft>
              <a:buNone/>
            </a:pPr>
            <a:r>
              <a:t/>
            </a:r>
            <a:endParaRPr/>
          </a:p>
          <a:p>
            <a:pPr indent="0" lvl="0" marL="0" rtl="0" algn="l">
              <a:spcBef>
                <a:spcPts val="1200"/>
              </a:spcBef>
              <a:spcAft>
                <a:spcPts val="0"/>
              </a:spcAft>
              <a:buNone/>
            </a:pPr>
            <a:r>
              <a:rPr lang="en"/>
              <a:t>Analysing and modeling our given data will </a:t>
            </a:r>
            <a:r>
              <a:rPr lang="en"/>
              <a:t>yield</a:t>
            </a:r>
            <a:r>
              <a:rPr lang="en"/>
              <a:t> a more </a:t>
            </a:r>
            <a:r>
              <a:rPr lang="en"/>
              <a:t>precise</a:t>
            </a:r>
            <a:r>
              <a:rPr lang="en"/>
              <a:t> ticket price prediction</a:t>
            </a:r>
            <a:endParaRPr/>
          </a:p>
          <a:p>
            <a:pPr indent="-311150" lvl="0" marL="457200" rtl="0" algn="l">
              <a:spcBef>
                <a:spcPts val="1200"/>
              </a:spcBef>
              <a:spcAft>
                <a:spcPts val="0"/>
              </a:spcAft>
              <a:buSzPts val="1300"/>
              <a:buAutoNum type="arabicPeriod"/>
            </a:pPr>
            <a:r>
              <a:rPr lang="en"/>
              <a:t>Utilize various features found in BMR and other resorts to account for ticket price discovery</a:t>
            </a:r>
            <a:endParaRPr/>
          </a:p>
          <a:p>
            <a:pPr indent="-311150" lvl="0" marL="457200" rtl="0" algn="l">
              <a:spcBef>
                <a:spcPts val="0"/>
              </a:spcBef>
              <a:spcAft>
                <a:spcPts val="0"/>
              </a:spcAft>
              <a:buSzPts val="1300"/>
              <a:buAutoNum type="arabicPeriod"/>
            </a:pPr>
            <a:r>
              <a:rPr lang="en"/>
              <a:t>Reduce the lost revenue from arbitrary ticket price placement</a:t>
            </a:r>
            <a:endParaRPr/>
          </a:p>
          <a:p>
            <a:pPr indent="-311150" lvl="0" marL="457200" rtl="0" algn="l">
              <a:spcBef>
                <a:spcPts val="0"/>
              </a:spcBef>
              <a:spcAft>
                <a:spcPts val="0"/>
              </a:spcAft>
              <a:buSzPts val="1300"/>
              <a:buAutoNum type="arabicPeriod"/>
            </a:pPr>
            <a:r>
              <a:rPr lang="en"/>
              <a:t>Open up access to explore and process scenarios that alter various features of BMR</a:t>
            </a:r>
            <a:endParaRPr/>
          </a:p>
          <a:p>
            <a:pPr indent="-311150" lvl="0" marL="457200" rtl="0" algn="l">
              <a:spcBef>
                <a:spcPts val="0"/>
              </a:spcBef>
              <a:spcAft>
                <a:spcPts val="0"/>
              </a:spcAft>
              <a:buSzPts val="1300"/>
              <a:buAutoNum type="arabicPeriod"/>
            </a:pPr>
            <a:r>
              <a:rPr lang="en"/>
              <a:t>Support an investment strategy for future feature investment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Recommendation                       Key findings</a:t>
            </a:r>
            <a:endParaRPr/>
          </a:p>
        </p:txBody>
      </p:sp>
      <p:sp>
        <p:nvSpPr>
          <p:cNvPr id="83" name="Google Shape;83;p16"/>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recommendation from our modeling suggests an</a:t>
            </a:r>
            <a:r>
              <a:rPr i="1" lang="en"/>
              <a:t> increase in ticket prices is justified</a:t>
            </a:r>
            <a:r>
              <a:rPr lang="en"/>
              <a:t>. With an expected number of visitors at 350,000, and an </a:t>
            </a:r>
            <a:r>
              <a:rPr lang="en"/>
              <a:t>average</a:t>
            </a:r>
            <a:r>
              <a:rPr lang="en"/>
              <a:t> 5 day ski trip for each of those visitors, an increase in ticket price could generate </a:t>
            </a:r>
            <a:r>
              <a:rPr lang="en"/>
              <a:t>additional</a:t>
            </a:r>
            <a:r>
              <a:rPr lang="en"/>
              <a:t> millions in revenue. Our current model based on ticket price alone indicates an increase to </a:t>
            </a:r>
            <a:r>
              <a:rPr b="1" lang="en"/>
              <a:t>$95.87</a:t>
            </a:r>
            <a:r>
              <a:rPr lang="en"/>
              <a:t>. Within our market context, our model indicates additional features like a vertical drop and chair lift would warrant an increase in ticket prices by $1.99, which is </a:t>
            </a:r>
            <a:r>
              <a:rPr lang="en"/>
              <a:t>enough</a:t>
            </a:r>
            <a:r>
              <a:rPr lang="en"/>
              <a:t> to cover the costs of the addition.</a:t>
            </a:r>
            <a:endParaRPr/>
          </a:p>
        </p:txBody>
      </p:sp>
      <p:sp>
        <p:nvSpPr>
          <p:cNvPr id="84" name="Google Shape;84;p16"/>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Big </a:t>
            </a:r>
            <a:r>
              <a:rPr lang="en"/>
              <a:t>Mountain</a:t>
            </a:r>
            <a:r>
              <a:rPr lang="en"/>
              <a:t> Resort ranks among the highest in many features among the 300+ other resorts</a:t>
            </a:r>
            <a:endParaRPr/>
          </a:p>
          <a:p>
            <a:pPr indent="-311150" lvl="0" marL="457200" rtl="0" algn="l">
              <a:spcBef>
                <a:spcPts val="0"/>
              </a:spcBef>
              <a:spcAft>
                <a:spcPts val="0"/>
              </a:spcAft>
              <a:buSzPts val="1300"/>
              <a:buChar char="●"/>
            </a:pPr>
            <a:r>
              <a:rPr lang="en"/>
              <a:t>Correlations between features were discovered that shed insight into the resorts</a:t>
            </a:r>
            <a:endParaRPr/>
          </a:p>
          <a:p>
            <a:pPr indent="-298450" lvl="1" marL="914400" rtl="0" algn="l">
              <a:spcBef>
                <a:spcPts val="0"/>
              </a:spcBef>
              <a:spcAft>
                <a:spcPts val="0"/>
              </a:spcAft>
              <a:buSzPts val="1100"/>
              <a:buChar char="○"/>
            </a:pPr>
            <a:r>
              <a:rPr lang="en"/>
              <a:t>More night skiing found in more </a:t>
            </a:r>
            <a:r>
              <a:rPr lang="en"/>
              <a:t>densely</a:t>
            </a:r>
            <a:r>
              <a:rPr lang="en"/>
              <a:t> populated areas</a:t>
            </a:r>
            <a:endParaRPr/>
          </a:p>
          <a:p>
            <a:pPr indent="-298450" lvl="1" marL="914400" rtl="0" algn="l">
              <a:spcBef>
                <a:spcPts val="0"/>
              </a:spcBef>
              <a:spcAft>
                <a:spcPts val="0"/>
              </a:spcAft>
              <a:buSzPts val="1100"/>
              <a:buChar char="○"/>
            </a:pPr>
            <a:r>
              <a:rPr lang="en"/>
              <a:t>Visitors value guaranteed snow over total terrain area</a:t>
            </a:r>
            <a:endParaRPr/>
          </a:p>
          <a:p>
            <a:pPr indent="-311150" lvl="0" marL="457200" rtl="0" algn="l">
              <a:spcBef>
                <a:spcPts val="0"/>
              </a:spcBef>
              <a:spcAft>
                <a:spcPts val="0"/>
              </a:spcAft>
              <a:buSzPts val="1300"/>
              <a:buChar char="●"/>
            </a:pPr>
            <a:r>
              <a:rPr lang="en"/>
              <a:t>Linear Regression Model suggests vertical drop as the biggest positive feature</a:t>
            </a:r>
            <a:endParaRPr/>
          </a:p>
          <a:p>
            <a:pPr indent="-311150" lvl="0" marL="457200" rtl="0" algn="l">
              <a:spcBef>
                <a:spcPts val="0"/>
              </a:spcBef>
              <a:spcAft>
                <a:spcPts val="0"/>
              </a:spcAft>
              <a:buSzPts val="1300"/>
              <a:buChar char="●"/>
            </a:pPr>
            <a:r>
              <a:rPr lang="en"/>
              <a:t>Random Forest Model suggest fastQuads and runs as the biggest positive features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3706500" cy="161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Linear Regression Model Results</a:t>
            </a:r>
            <a:endParaRPr/>
          </a:p>
        </p:txBody>
      </p:sp>
      <p:sp>
        <p:nvSpPr>
          <p:cNvPr id="90" name="Google Shape;90;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Linear regression model showing the most positive features of our dataset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Vertical drops, by far, have the most positive effect on ticket prices for our resort</a:t>
            </a:r>
            <a:endParaRPr/>
          </a:p>
        </p:txBody>
      </p:sp>
      <p:sp>
        <p:nvSpPr>
          <p:cNvPr id="91" name="Google Shape;91;p17"/>
          <p:cNvSpPr txBox="1"/>
          <p:nvPr>
            <p:ph type="title"/>
          </p:nvPr>
        </p:nvSpPr>
        <p:spPr>
          <a:xfrm>
            <a:off x="311725" y="500925"/>
            <a:ext cx="3706500" cy="137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Linear Regression Model Results</a:t>
            </a:r>
            <a:endParaRPr/>
          </a:p>
        </p:txBody>
      </p:sp>
      <p:pic>
        <p:nvPicPr>
          <p:cNvPr id="92" name="Google Shape;92;p17"/>
          <p:cNvPicPr preferRelativeResize="0"/>
          <p:nvPr/>
        </p:nvPicPr>
        <p:blipFill rotWithShape="1">
          <a:blip r:embed="rId3">
            <a:alphaModFix/>
          </a:blip>
          <a:srcRect b="0" l="0" r="0" t="5419"/>
          <a:stretch/>
        </p:blipFill>
        <p:spPr>
          <a:xfrm>
            <a:off x="5470525" y="1310100"/>
            <a:ext cx="2333625" cy="1477475"/>
          </a:xfrm>
          <a:prstGeom prst="rect">
            <a:avLst/>
          </a:prstGeom>
          <a:noFill/>
          <a:ln>
            <a:noFill/>
          </a:ln>
        </p:spPr>
      </p:pic>
      <p:sp>
        <p:nvSpPr>
          <p:cNvPr id="93" name="Google Shape;93;p17"/>
          <p:cNvSpPr txBox="1"/>
          <p:nvPr/>
        </p:nvSpPr>
        <p:spPr>
          <a:xfrm>
            <a:off x="740125" y="2571750"/>
            <a:ext cx="284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a:ea typeface="Roboto"/>
                <a:cs typeface="Roboto"/>
                <a:sym typeface="Roboto"/>
              </a:rPr>
              <a:t>Is this the best model?</a:t>
            </a:r>
            <a:endParaRPr>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a:t>
            </a:r>
            <a:r>
              <a:rPr lang="en"/>
              <a:t>nalysis</a:t>
            </a:r>
            <a:endParaRPr/>
          </a:p>
          <a:p>
            <a:pPr indent="0" lvl="0" marL="0" rtl="0" algn="l">
              <a:spcBef>
                <a:spcPts val="0"/>
              </a:spcBef>
              <a:spcAft>
                <a:spcPts val="0"/>
              </a:spcAft>
              <a:buNone/>
            </a:pPr>
            <a:r>
              <a:t/>
            </a:r>
            <a:endParaRPr/>
          </a:p>
        </p:txBody>
      </p:sp>
      <p:sp>
        <p:nvSpPr>
          <p:cNvPr id="99" name="Google Shape;99;p18"/>
          <p:cNvSpPr txBox="1"/>
          <p:nvPr>
            <p:ph idx="1" type="body"/>
          </p:nvPr>
        </p:nvSpPr>
        <p:spPr>
          <a:xfrm>
            <a:off x="4082000" y="500925"/>
            <a:ext cx="4435200" cy="321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Our </a:t>
            </a:r>
            <a:r>
              <a:rPr lang="en">
                <a:solidFill>
                  <a:schemeClr val="dk1"/>
                </a:solidFill>
              </a:rPr>
              <a:t>Linear</a:t>
            </a:r>
            <a:r>
              <a:rPr lang="en">
                <a:solidFill>
                  <a:schemeClr val="dk1"/>
                </a:solidFill>
              </a:rPr>
              <a:t> Regression Model was able to produce a cross-validation mean absolute error of </a:t>
            </a:r>
            <a:r>
              <a:rPr b="1" lang="en">
                <a:solidFill>
                  <a:schemeClr val="dk1"/>
                </a:solidFill>
              </a:rPr>
              <a:t>10.50</a:t>
            </a:r>
            <a:r>
              <a:rPr lang="en">
                <a:solidFill>
                  <a:schemeClr val="dk1"/>
                </a:solidFill>
              </a:rPr>
              <a:t> and a standard deviation of </a:t>
            </a:r>
            <a:r>
              <a:rPr b="1" lang="en">
                <a:solidFill>
                  <a:schemeClr val="dk1"/>
                </a:solidFill>
              </a:rPr>
              <a:t>1.62</a:t>
            </a:r>
            <a:endParaRPr b="1">
              <a:solidFill>
                <a:schemeClr val="dk1"/>
              </a:solidFill>
            </a:endParaRPr>
          </a:p>
          <a:p>
            <a:pPr indent="0" lvl="0" marL="0" rtl="0" algn="l">
              <a:spcBef>
                <a:spcPts val="1200"/>
              </a:spcBef>
              <a:spcAft>
                <a:spcPts val="0"/>
              </a:spcAft>
              <a:buNone/>
            </a:pPr>
            <a:r>
              <a:t/>
            </a:r>
            <a:endParaRPr b="1">
              <a:solidFill>
                <a:schemeClr val="dk1"/>
              </a:solidFill>
            </a:endParaRPr>
          </a:p>
          <a:p>
            <a:pPr indent="0" lvl="0" marL="0" rtl="0" algn="l">
              <a:spcBef>
                <a:spcPts val="1200"/>
              </a:spcBef>
              <a:spcAft>
                <a:spcPts val="0"/>
              </a:spcAft>
              <a:buNone/>
            </a:pPr>
            <a:r>
              <a:t/>
            </a:r>
            <a:endParaRPr b="1">
              <a:solidFill>
                <a:schemeClr val="dk1"/>
              </a:solidFill>
            </a:endParaRPr>
          </a:p>
          <a:p>
            <a:pPr indent="0" lvl="0" marL="0" rtl="0" algn="l">
              <a:spcBef>
                <a:spcPts val="1200"/>
              </a:spcBef>
              <a:spcAft>
                <a:spcPts val="0"/>
              </a:spcAft>
              <a:buNone/>
            </a:pPr>
            <a:r>
              <a:t/>
            </a:r>
            <a:endParaRPr b="1">
              <a:solidFill>
                <a:schemeClr val="dk1"/>
              </a:solidFill>
            </a:endParaRPr>
          </a:p>
          <a:p>
            <a:pPr indent="0" lvl="0" marL="0" rtl="0" algn="l">
              <a:spcBef>
                <a:spcPts val="1200"/>
              </a:spcBef>
              <a:spcAft>
                <a:spcPts val="1200"/>
              </a:spcAft>
              <a:buNone/>
            </a:pPr>
            <a:r>
              <a:rPr lang="en">
                <a:solidFill>
                  <a:schemeClr val="dk1"/>
                </a:solidFill>
              </a:rPr>
              <a:t>These values seem okay, however, there is another model that we can test using our data that may prove to be a much better fit.</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25" y="500925"/>
            <a:ext cx="3706500" cy="15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Forest Model Results</a:t>
            </a:r>
            <a:endParaRPr/>
          </a:p>
          <a:p>
            <a:pPr indent="0" lvl="0" marL="0" rtl="0" algn="l">
              <a:spcBef>
                <a:spcPts val="0"/>
              </a:spcBef>
              <a:spcAft>
                <a:spcPts val="0"/>
              </a:spcAft>
              <a:buNone/>
            </a:pPr>
            <a:r>
              <a:t/>
            </a:r>
            <a:endParaRPr/>
          </a:p>
        </p:txBody>
      </p:sp>
      <p:sp>
        <p:nvSpPr>
          <p:cNvPr id="105" name="Google Shape;105;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Random forest model showing the most </a:t>
            </a:r>
            <a:r>
              <a:rPr lang="en"/>
              <a:t>positive</a:t>
            </a:r>
            <a:r>
              <a:rPr lang="en"/>
              <a:t> features of our resort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This indicates the top two </a:t>
            </a:r>
            <a:r>
              <a:rPr lang="en"/>
              <a:t>positive</a:t>
            </a:r>
            <a:r>
              <a:rPr lang="en"/>
              <a:t> features are fastQuads and Runs for our resort</a:t>
            </a:r>
            <a:endParaRPr/>
          </a:p>
        </p:txBody>
      </p:sp>
      <p:pic>
        <p:nvPicPr>
          <p:cNvPr id="106" name="Google Shape;106;p19"/>
          <p:cNvPicPr preferRelativeResize="0"/>
          <p:nvPr/>
        </p:nvPicPr>
        <p:blipFill>
          <a:blip r:embed="rId3">
            <a:alphaModFix/>
          </a:blip>
          <a:stretch>
            <a:fillRect/>
          </a:stretch>
        </p:blipFill>
        <p:spPr>
          <a:xfrm>
            <a:off x="5102678" y="1439800"/>
            <a:ext cx="3136850" cy="2394426"/>
          </a:xfrm>
          <a:prstGeom prst="rect">
            <a:avLst/>
          </a:prstGeom>
          <a:noFill/>
          <a:ln>
            <a:noFill/>
          </a:ln>
        </p:spPr>
      </p:pic>
      <p:sp>
        <p:nvSpPr>
          <p:cNvPr id="107" name="Google Shape;107;p19"/>
          <p:cNvSpPr txBox="1"/>
          <p:nvPr/>
        </p:nvSpPr>
        <p:spPr>
          <a:xfrm>
            <a:off x="883075" y="2371650"/>
            <a:ext cx="256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a:ea typeface="Roboto"/>
                <a:cs typeface="Roboto"/>
                <a:sym typeface="Roboto"/>
              </a:rPr>
              <a:t>Let’s try this model</a:t>
            </a:r>
            <a:endParaRPr>
              <a:solidFill>
                <a:schemeClr val="l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a:t>
            </a:r>
            <a:r>
              <a:rPr lang="en"/>
              <a:t>nalysis</a:t>
            </a:r>
            <a:endParaRPr/>
          </a:p>
          <a:p>
            <a:pPr indent="0" lvl="0" marL="0" rtl="0" algn="l">
              <a:spcBef>
                <a:spcPts val="0"/>
              </a:spcBef>
              <a:spcAft>
                <a:spcPts val="0"/>
              </a:spcAft>
              <a:buNone/>
            </a:pPr>
            <a:r>
              <a:t/>
            </a:r>
            <a:endParaRPr/>
          </a:p>
        </p:txBody>
      </p:sp>
      <p:sp>
        <p:nvSpPr>
          <p:cNvPr id="113" name="Google Shape;113;p20"/>
          <p:cNvSpPr txBox="1"/>
          <p:nvPr>
            <p:ph idx="1" type="body"/>
          </p:nvPr>
        </p:nvSpPr>
        <p:spPr>
          <a:xfrm>
            <a:off x="4312200" y="500925"/>
            <a:ext cx="4006500" cy="36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Our Random Forest Model was able to produce a cross-validation mean absolute error of </a:t>
            </a:r>
            <a:r>
              <a:rPr b="1" lang="en">
                <a:solidFill>
                  <a:schemeClr val="dk1"/>
                </a:solidFill>
              </a:rPr>
              <a:t>9.64</a:t>
            </a:r>
            <a:r>
              <a:rPr lang="en">
                <a:solidFill>
                  <a:schemeClr val="dk1"/>
                </a:solidFill>
              </a:rPr>
              <a:t> (as opposed to 10.50 from the LR Model) and a standard deviation of </a:t>
            </a:r>
            <a:r>
              <a:rPr b="1" lang="en">
                <a:solidFill>
                  <a:schemeClr val="dk1"/>
                </a:solidFill>
              </a:rPr>
              <a:t>1.35 </a:t>
            </a:r>
            <a:r>
              <a:rPr lang="en">
                <a:solidFill>
                  <a:schemeClr val="dk1"/>
                </a:solidFill>
              </a:rPr>
              <a:t>(as opposed to the 1.62)</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The random forest model has a lower cross validation MAE and less variability, making it the best model of the two for predictions on price, which was why it was used to determine the solution to our pricing problem.</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and Conclusion</a:t>
            </a:r>
            <a:endParaRPr/>
          </a:p>
          <a:p>
            <a:pPr indent="0" lvl="0" marL="0" rtl="0" algn="l">
              <a:spcBef>
                <a:spcPts val="0"/>
              </a:spcBef>
              <a:spcAft>
                <a:spcPts val="0"/>
              </a:spcAft>
              <a:buNone/>
            </a:pPr>
            <a:r>
              <a:t/>
            </a:r>
            <a:endParaRPr/>
          </a:p>
        </p:txBody>
      </p:sp>
      <p:sp>
        <p:nvSpPr>
          <p:cNvPr id="119" name="Google Shape;119;p21"/>
          <p:cNvSpPr txBox="1"/>
          <p:nvPr>
            <p:ph idx="4294967295" type="body"/>
          </p:nvPr>
        </p:nvSpPr>
        <p:spPr>
          <a:xfrm>
            <a:off x="311725" y="1965475"/>
            <a:ext cx="8376300" cy="240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Amongst the over 300 resorts in our dataset, Big Mountain Resort boasts a high position in most features</a:t>
            </a:r>
            <a:endParaRPr/>
          </a:p>
          <a:p>
            <a:pPr indent="0" lvl="0" marL="0" rtl="0" algn="l">
              <a:spcBef>
                <a:spcPts val="1200"/>
              </a:spcBef>
              <a:spcAft>
                <a:spcPts val="0"/>
              </a:spcAft>
              <a:buNone/>
            </a:pPr>
            <a:r>
              <a:rPr lang="en"/>
              <a:t>With this in mind, it is logical to include these features in our determination for ticket prices for future sales</a:t>
            </a:r>
            <a:endParaRPr/>
          </a:p>
          <a:p>
            <a:pPr indent="0" lvl="0" marL="0" rtl="0" algn="l">
              <a:spcBef>
                <a:spcPts val="1200"/>
              </a:spcBef>
              <a:spcAft>
                <a:spcPts val="0"/>
              </a:spcAft>
              <a:buNone/>
            </a:pPr>
            <a:r>
              <a:rPr lang="en"/>
              <a:t>Raising the ticket price is not only rational, but can be backed with modeling data that has been provided</a:t>
            </a:r>
            <a:endParaRPr/>
          </a:p>
          <a:p>
            <a:pPr indent="0" lvl="0" marL="0" rtl="0" algn="l">
              <a:spcBef>
                <a:spcPts val="1200"/>
              </a:spcBef>
              <a:spcAft>
                <a:spcPts val="0"/>
              </a:spcAft>
              <a:buNone/>
            </a:pPr>
            <a:r>
              <a:rPr lang="en"/>
              <a:t>Our modeling through the Random Forest Model can predict changes in these features, with respect to ticket prices, with minimized variance</a:t>
            </a:r>
            <a:endParaRPr/>
          </a:p>
          <a:p>
            <a:pPr indent="0" lvl="0" marL="0" rtl="0" algn="l">
              <a:spcBef>
                <a:spcPts val="1200"/>
              </a:spcBef>
              <a:spcAft>
                <a:spcPts val="1200"/>
              </a:spcAft>
              <a:buNone/>
            </a:pPr>
            <a:r>
              <a:rPr lang="en"/>
              <a:t>Implementing additional data (i.e. ticket sales information and operating costs) can </a:t>
            </a:r>
            <a:r>
              <a:rPr lang="en"/>
              <a:t>further pinpoint better price strategy for the future market of Big Mountain Resort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