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8"/>
  </p:notesMasterIdLst>
  <p:sldIdLst>
    <p:sldId id="528" r:id="rId2"/>
    <p:sldId id="529" r:id="rId3"/>
    <p:sldId id="530" r:id="rId4"/>
    <p:sldId id="531" r:id="rId5"/>
    <p:sldId id="532" r:id="rId6"/>
    <p:sldId id="533" r:id="rId7"/>
    <p:sldId id="534" r:id="rId8"/>
    <p:sldId id="535" r:id="rId9"/>
    <p:sldId id="536" r:id="rId10"/>
    <p:sldId id="537" r:id="rId11"/>
    <p:sldId id="538" r:id="rId12"/>
    <p:sldId id="539" r:id="rId13"/>
    <p:sldId id="540" r:id="rId14"/>
    <p:sldId id="541" r:id="rId15"/>
    <p:sldId id="542" r:id="rId16"/>
    <p:sldId id="543" r:id="rId17"/>
    <p:sldId id="544" r:id="rId18"/>
    <p:sldId id="545" r:id="rId19"/>
    <p:sldId id="546" r:id="rId20"/>
    <p:sldId id="547" r:id="rId21"/>
    <p:sldId id="548" r:id="rId22"/>
    <p:sldId id="549" r:id="rId23"/>
    <p:sldId id="550" r:id="rId24"/>
    <p:sldId id="551" r:id="rId25"/>
    <p:sldId id="552" r:id="rId26"/>
    <p:sldId id="553" r:id="rId27"/>
    <p:sldId id="554" r:id="rId28"/>
    <p:sldId id="555" r:id="rId29"/>
    <p:sldId id="556" r:id="rId30"/>
    <p:sldId id="557" r:id="rId31"/>
    <p:sldId id="558" r:id="rId32"/>
    <p:sldId id="559" r:id="rId33"/>
    <p:sldId id="560" r:id="rId34"/>
    <p:sldId id="561" r:id="rId35"/>
    <p:sldId id="562" r:id="rId36"/>
    <p:sldId id="563" r:id="rId37"/>
    <p:sldId id="564" r:id="rId38"/>
    <p:sldId id="565" r:id="rId39"/>
    <p:sldId id="566" r:id="rId40"/>
    <p:sldId id="567" r:id="rId41"/>
    <p:sldId id="568" r:id="rId42"/>
    <p:sldId id="569" r:id="rId43"/>
    <p:sldId id="570" r:id="rId44"/>
    <p:sldId id="571" r:id="rId45"/>
    <p:sldId id="572" r:id="rId46"/>
    <p:sldId id="581" r:id="rId47"/>
    <p:sldId id="579" r:id="rId48"/>
    <p:sldId id="580" r:id="rId49"/>
    <p:sldId id="573" r:id="rId50"/>
    <p:sldId id="574" r:id="rId51"/>
    <p:sldId id="575" r:id="rId52"/>
    <p:sldId id="576" r:id="rId53"/>
    <p:sldId id="578" r:id="rId54"/>
    <p:sldId id="583" r:id="rId55"/>
    <p:sldId id="582" r:id="rId56"/>
    <p:sldId id="577" r:id="rId5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60" autoAdjust="0"/>
    <p:restoredTop sz="94660"/>
  </p:normalViewPr>
  <p:slideViewPr>
    <p:cSldViewPr>
      <p:cViewPr varScale="1">
        <p:scale>
          <a:sx n="87" d="100"/>
          <a:sy n="87" d="100"/>
        </p:scale>
        <p:origin x="1338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300012-02A5-4B9A-BBBE-ECC937BD1D5A}" type="datetimeFigureOut">
              <a:rPr lang="en-IE" smtClean="0"/>
              <a:t>11/04/2016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4E58D3-AE56-4AF7-BFDD-CAD04963A4E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16869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48B71E-15F9-45CD-9B78-DE80BE17D555}" type="slidenum">
              <a:rPr lang="en-IE" smtClean="0"/>
              <a:t>15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495420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48B71E-15F9-45CD-9B78-DE80BE17D555}" type="slidenum">
              <a:rPr lang="en-IE" smtClean="0"/>
              <a:t>31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903559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06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bg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pig.apache.org/docs/r0.7.0/piglatin_ref2.html" TargetMode="Externa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://ercoppa.github.io/HadoopInternals/" TargetMode="Externa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288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s-ES" b="1" dirty="0" smtClean="0"/>
              <a:t>CC5212-1</a:t>
            </a:r>
            <a:br>
              <a:rPr lang="es-ES" b="1" dirty="0" smtClean="0"/>
            </a:br>
            <a:r>
              <a:rPr lang="en-IE" b="1" cap="small" dirty="0" err="1"/>
              <a:t>Procesamiento</a:t>
            </a:r>
            <a:r>
              <a:rPr lang="en-IE" b="1" cap="small" dirty="0"/>
              <a:t> </a:t>
            </a:r>
            <a:r>
              <a:rPr lang="en-IE" b="1" cap="small" dirty="0" err="1"/>
              <a:t>Masivo</a:t>
            </a:r>
            <a:r>
              <a:rPr lang="en-IE" b="1" cap="small" dirty="0"/>
              <a:t> de </a:t>
            </a:r>
            <a:r>
              <a:rPr lang="en-IE" b="1" cap="small" dirty="0" err="1"/>
              <a:t>Datos</a:t>
            </a:r>
            <a:r>
              <a:rPr lang="en-IE" b="1" cap="small" dirty="0"/>
              <a:t/>
            </a:r>
            <a:br>
              <a:rPr lang="en-IE" b="1" cap="small" dirty="0"/>
            </a:br>
            <a:r>
              <a:rPr lang="en-IE" b="1" cap="small" dirty="0" err="1" smtClean="0"/>
              <a:t>Otoño</a:t>
            </a:r>
            <a:r>
              <a:rPr lang="en-IE" b="1" cap="small" dirty="0" smtClean="0"/>
              <a:t> </a:t>
            </a:r>
            <a:r>
              <a:rPr lang="es-ES" b="1" dirty="0" smtClean="0"/>
              <a:t>2016</a:t>
            </a:r>
            <a:r>
              <a:rPr lang="es-ES" b="1" dirty="0" smtClean="0"/>
              <a:t/>
            </a:r>
            <a:br>
              <a:rPr lang="es-ES" b="1" dirty="0" smtClean="0"/>
            </a:br>
            <a:r>
              <a:rPr lang="es-ES" b="1" dirty="0" smtClean="0"/>
              <a:t/>
            </a:r>
            <a:br>
              <a:rPr lang="es-ES" b="1" dirty="0" smtClean="0"/>
            </a:br>
            <a:r>
              <a:rPr lang="es-ES" b="1" dirty="0" err="1" smtClean="0"/>
              <a:t>Lecture</a:t>
            </a:r>
            <a:r>
              <a:rPr lang="es-ES" b="1" dirty="0" smtClean="0"/>
              <a:t> 6: DFS &amp; </a:t>
            </a:r>
            <a:r>
              <a:rPr lang="es-ES" b="1" dirty="0" err="1" smtClean="0"/>
              <a:t>MapReduce</a:t>
            </a:r>
            <a:r>
              <a:rPr lang="es-ES" b="1" dirty="0" smtClean="0"/>
              <a:t> III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800600"/>
            <a:ext cx="6400800" cy="1295400"/>
          </a:xfrm>
        </p:spPr>
        <p:txBody>
          <a:bodyPr/>
          <a:lstStyle/>
          <a:p>
            <a:r>
              <a:rPr lang="en-IE" dirty="0" smtClean="0"/>
              <a:t>Aidan Hogan</a:t>
            </a:r>
          </a:p>
          <a:p>
            <a:r>
              <a:rPr lang="en-IE" dirty="0" smtClean="0"/>
              <a:t>aidhog@gmail.com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489717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/>
              <a:t>Three Ways to Execute Pig: (</a:t>
            </a:r>
            <a:r>
              <a:rPr lang="en-IE" dirty="0" smtClean="0"/>
              <a:t>iii) Embedded</a:t>
            </a:r>
            <a:endParaRPr lang="en-IE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428" y="1374775"/>
            <a:ext cx="8644353" cy="3883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 descr="http://help.eclipse.org/juno/topic/org.eclipse.platform.doc.user/whatsNew/images/ic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4114800"/>
            <a:ext cx="2286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8333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APACHE PIG: LIDER example</a:t>
            </a:r>
            <a:endParaRPr lang="en-I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01419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Pig: Products by Hour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828800"/>
            <a:ext cx="7924800" cy="4572000"/>
          </a:xfrm>
          <a:solidFill>
            <a:schemeClr val="tx1"/>
          </a:solidFill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E" sz="2000" dirty="0" smtClean="0">
                <a:solidFill>
                  <a:schemeClr val="bg1"/>
                </a:solidFill>
              </a:rPr>
              <a:t>customer412	1L_Leche	2014-03-31T08:47:57Z	     $900</a:t>
            </a:r>
          </a:p>
          <a:p>
            <a:pPr marL="0" indent="0">
              <a:buNone/>
            </a:pPr>
            <a:r>
              <a:rPr lang="en-IE" sz="2000" dirty="0">
                <a:solidFill>
                  <a:schemeClr val="bg1"/>
                </a:solidFill>
              </a:rPr>
              <a:t>customer412	</a:t>
            </a:r>
            <a:r>
              <a:rPr lang="en-IE" sz="2000" dirty="0" smtClean="0">
                <a:solidFill>
                  <a:schemeClr val="bg1"/>
                </a:solidFill>
              </a:rPr>
              <a:t>Nescafe</a:t>
            </a:r>
            <a:r>
              <a:rPr lang="en-IE" sz="2000" dirty="0">
                <a:solidFill>
                  <a:schemeClr val="bg1"/>
                </a:solidFill>
              </a:rPr>
              <a:t>	</a:t>
            </a:r>
            <a:r>
              <a:rPr lang="en-IE" sz="2000" dirty="0" smtClean="0">
                <a:solidFill>
                  <a:schemeClr val="bg1"/>
                </a:solidFill>
              </a:rPr>
              <a:t>	2014-03-31T08:47:57Z	  $2.000</a:t>
            </a:r>
            <a:endParaRPr lang="en-IE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IE" sz="2000" dirty="0" smtClean="0">
                <a:solidFill>
                  <a:schemeClr val="bg1"/>
                </a:solidFill>
              </a:rPr>
              <a:t>customer412</a:t>
            </a:r>
            <a:r>
              <a:rPr lang="en-IE" sz="2000" dirty="0">
                <a:solidFill>
                  <a:schemeClr val="bg1"/>
                </a:solidFill>
              </a:rPr>
              <a:t>	</a:t>
            </a:r>
            <a:r>
              <a:rPr lang="en-IE" sz="2000" dirty="0" smtClean="0">
                <a:solidFill>
                  <a:schemeClr val="bg1"/>
                </a:solidFill>
              </a:rPr>
              <a:t>Nescafe	</a:t>
            </a:r>
            <a:r>
              <a:rPr lang="en-IE" sz="2000" dirty="0">
                <a:solidFill>
                  <a:schemeClr val="bg1"/>
                </a:solidFill>
              </a:rPr>
              <a:t>	</a:t>
            </a:r>
            <a:r>
              <a:rPr lang="en-IE" sz="2000" dirty="0" smtClean="0">
                <a:solidFill>
                  <a:schemeClr val="bg1"/>
                </a:solidFill>
              </a:rPr>
              <a:t>2014-03-31T08:47:57Z	  $2.000</a:t>
            </a:r>
            <a:endParaRPr lang="en-IE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IE" sz="2000" dirty="0" smtClean="0">
                <a:solidFill>
                  <a:schemeClr val="bg1"/>
                </a:solidFill>
              </a:rPr>
              <a:t>customer413</a:t>
            </a:r>
            <a:r>
              <a:rPr lang="en-IE" sz="2000" dirty="0">
                <a:solidFill>
                  <a:schemeClr val="bg1"/>
                </a:solidFill>
              </a:rPr>
              <a:t>	</a:t>
            </a:r>
            <a:r>
              <a:rPr lang="en-IE" sz="2000" dirty="0" smtClean="0">
                <a:solidFill>
                  <a:schemeClr val="bg1"/>
                </a:solidFill>
              </a:rPr>
              <a:t>400g_Zanahoria</a:t>
            </a:r>
            <a:r>
              <a:rPr lang="en-IE" sz="2000" dirty="0">
                <a:solidFill>
                  <a:schemeClr val="bg1"/>
                </a:solidFill>
              </a:rPr>
              <a:t>	</a:t>
            </a:r>
            <a:r>
              <a:rPr lang="en-IE" sz="2000" dirty="0" smtClean="0">
                <a:solidFill>
                  <a:schemeClr val="bg1"/>
                </a:solidFill>
              </a:rPr>
              <a:t>2014-03-31T08:48:03Z	  $1.240</a:t>
            </a:r>
            <a:endParaRPr lang="en-IE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IE" sz="2000" dirty="0" smtClean="0">
                <a:solidFill>
                  <a:schemeClr val="bg1"/>
                </a:solidFill>
              </a:rPr>
              <a:t>customer413</a:t>
            </a:r>
            <a:r>
              <a:rPr lang="en-IE" sz="2000" dirty="0">
                <a:solidFill>
                  <a:schemeClr val="bg1"/>
                </a:solidFill>
              </a:rPr>
              <a:t>	</a:t>
            </a:r>
            <a:r>
              <a:rPr lang="en-IE" sz="2000" dirty="0" err="1" smtClean="0">
                <a:solidFill>
                  <a:schemeClr val="bg1"/>
                </a:solidFill>
              </a:rPr>
              <a:t>El_Mercurio</a:t>
            </a:r>
            <a:r>
              <a:rPr lang="en-IE" sz="2000" dirty="0">
                <a:solidFill>
                  <a:schemeClr val="bg1"/>
                </a:solidFill>
              </a:rPr>
              <a:t>	</a:t>
            </a:r>
            <a:r>
              <a:rPr lang="en-IE" sz="2000" dirty="0" smtClean="0">
                <a:solidFill>
                  <a:schemeClr val="bg1"/>
                </a:solidFill>
              </a:rPr>
              <a:t>2014-03-31T08:48:03Z	     $500</a:t>
            </a:r>
            <a:endParaRPr lang="en-IE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IE" sz="2000" dirty="0" smtClean="0">
                <a:solidFill>
                  <a:schemeClr val="bg1"/>
                </a:solidFill>
              </a:rPr>
              <a:t>customer413</a:t>
            </a:r>
            <a:r>
              <a:rPr lang="en-IE" sz="2000" dirty="0">
                <a:solidFill>
                  <a:schemeClr val="bg1"/>
                </a:solidFill>
              </a:rPr>
              <a:t>	</a:t>
            </a:r>
            <a:r>
              <a:rPr lang="en-IE" sz="2000" dirty="0" smtClean="0">
                <a:solidFill>
                  <a:schemeClr val="bg1"/>
                </a:solidFill>
              </a:rPr>
              <a:t>Gillette_Mach3</a:t>
            </a:r>
            <a:r>
              <a:rPr lang="en-IE" sz="2000" dirty="0">
                <a:solidFill>
                  <a:schemeClr val="bg1"/>
                </a:solidFill>
              </a:rPr>
              <a:t>	</a:t>
            </a:r>
            <a:r>
              <a:rPr lang="en-IE" sz="2000" dirty="0" smtClean="0">
                <a:solidFill>
                  <a:schemeClr val="bg1"/>
                </a:solidFill>
              </a:rPr>
              <a:t>2014-03-31T08:48:03Z	  $8.250</a:t>
            </a:r>
            <a:endParaRPr lang="en-IE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IE" sz="2000" dirty="0" smtClean="0">
                <a:solidFill>
                  <a:schemeClr val="bg1"/>
                </a:solidFill>
              </a:rPr>
              <a:t>customer413</a:t>
            </a:r>
            <a:r>
              <a:rPr lang="en-IE" sz="2000" dirty="0">
                <a:solidFill>
                  <a:schemeClr val="bg1"/>
                </a:solidFill>
              </a:rPr>
              <a:t>	</a:t>
            </a:r>
            <a:r>
              <a:rPr lang="en-IE" sz="2000" dirty="0" err="1" smtClean="0">
                <a:solidFill>
                  <a:schemeClr val="bg1"/>
                </a:solidFill>
              </a:rPr>
              <a:t>Santo_Domingo</a:t>
            </a:r>
            <a:r>
              <a:rPr lang="en-IE" sz="2000" dirty="0">
                <a:solidFill>
                  <a:schemeClr val="bg1"/>
                </a:solidFill>
              </a:rPr>
              <a:t>	</a:t>
            </a:r>
            <a:r>
              <a:rPr lang="en-IE" sz="2000" dirty="0" smtClean="0">
                <a:solidFill>
                  <a:schemeClr val="bg1"/>
                </a:solidFill>
              </a:rPr>
              <a:t>2014-03-31T08:48:03Z	  $2.450</a:t>
            </a:r>
          </a:p>
          <a:p>
            <a:pPr marL="0" indent="0">
              <a:buNone/>
            </a:pPr>
            <a:r>
              <a:rPr lang="en-IE" sz="2000" dirty="0">
                <a:solidFill>
                  <a:schemeClr val="bg1"/>
                </a:solidFill>
              </a:rPr>
              <a:t>customer413	</a:t>
            </a:r>
            <a:r>
              <a:rPr lang="en-IE" sz="2000" dirty="0" smtClean="0">
                <a:solidFill>
                  <a:schemeClr val="bg1"/>
                </a:solidFill>
              </a:rPr>
              <a:t>Nescafe</a:t>
            </a:r>
            <a:r>
              <a:rPr lang="en-IE" sz="2000" dirty="0">
                <a:solidFill>
                  <a:schemeClr val="bg1"/>
                </a:solidFill>
              </a:rPr>
              <a:t>	</a:t>
            </a:r>
            <a:r>
              <a:rPr lang="en-IE" sz="2000" dirty="0" smtClean="0">
                <a:solidFill>
                  <a:schemeClr val="bg1"/>
                </a:solidFill>
              </a:rPr>
              <a:t>	2014-03-31T08:48:03Z</a:t>
            </a:r>
            <a:r>
              <a:rPr lang="en-IE" sz="2000" dirty="0">
                <a:solidFill>
                  <a:schemeClr val="bg1"/>
                </a:solidFill>
              </a:rPr>
              <a:t>	  $</a:t>
            </a:r>
            <a:r>
              <a:rPr lang="en-IE" sz="2000" dirty="0" smtClean="0">
                <a:solidFill>
                  <a:schemeClr val="bg1"/>
                </a:solidFill>
              </a:rPr>
              <a:t>2.000</a:t>
            </a:r>
            <a:endParaRPr lang="en-IE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IE" sz="2000" dirty="0" smtClean="0">
                <a:solidFill>
                  <a:schemeClr val="bg1"/>
                </a:solidFill>
              </a:rPr>
              <a:t>customer414</a:t>
            </a:r>
            <a:r>
              <a:rPr lang="en-IE" sz="2000" dirty="0">
                <a:solidFill>
                  <a:schemeClr val="bg1"/>
                </a:solidFill>
              </a:rPr>
              <a:t>	</a:t>
            </a:r>
            <a:r>
              <a:rPr lang="en-IE" sz="2000" dirty="0" smtClean="0">
                <a:solidFill>
                  <a:schemeClr val="bg1"/>
                </a:solidFill>
              </a:rPr>
              <a:t>Rosas	</a:t>
            </a:r>
            <a:r>
              <a:rPr lang="en-IE" sz="2000" dirty="0">
                <a:solidFill>
                  <a:schemeClr val="bg1"/>
                </a:solidFill>
              </a:rPr>
              <a:t>	</a:t>
            </a:r>
            <a:r>
              <a:rPr lang="en-IE" sz="2000" dirty="0" smtClean="0">
                <a:solidFill>
                  <a:schemeClr val="bg1"/>
                </a:solidFill>
              </a:rPr>
              <a:t>2014-03-31T08:48:24Z	  $7.000</a:t>
            </a:r>
          </a:p>
          <a:p>
            <a:pPr marL="0" indent="0">
              <a:buNone/>
            </a:pPr>
            <a:r>
              <a:rPr lang="en-IE" sz="2000" dirty="0">
                <a:solidFill>
                  <a:schemeClr val="bg1"/>
                </a:solidFill>
              </a:rPr>
              <a:t>customer414	</a:t>
            </a:r>
            <a:r>
              <a:rPr lang="en-IE" sz="2000" dirty="0" smtClean="0">
                <a:solidFill>
                  <a:schemeClr val="bg1"/>
                </a:solidFill>
              </a:rPr>
              <a:t>Chocolates</a:t>
            </a:r>
            <a:r>
              <a:rPr lang="en-IE" sz="2000" dirty="0">
                <a:solidFill>
                  <a:schemeClr val="bg1"/>
                </a:solidFill>
              </a:rPr>
              <a:t>	</a:t>
            </a:r>
            <a:r>
              <a:rPr lang="en-IE" sz="2000" dirty="0" smtClean="0">
                <a:solidFill>
                  <a:schemeClr val="bg1"/>
                </a:solidFill>
              </a:rPr>
              <a:t>2014-03-31T08:48:24Z	  $9.230</a:t>
            </a:r>
          </a:p>
          <a:p>
            <a:pPr marL="0" indent="0">
              <a:buNone/>
            </a:pPr>
            <a:r>
              <a:rPr lang="en-IE" sz="2000" dirty="0">
                <a:solidFill>
                  <a:schemeClr val="bg1"/>
                </a:solidFill>
              </a:rPr>
              <a:t>customer414	</a:t>
            </a:r>
            <a:r>
              <a:rPr lang="en-IE" sz="2000" dirty="0" smtClean="0">
                <a:solidFill>
                  <a:schemeClr val="bg1"/>
                </a:solidFill>
              </a:rPr>
              <a:t>300g_Frutillas</a:t>
            </a:r>
            <a:r>
              <a:rPr lang="en-IE" sz="2000" dirty="0">
                <a:solidFill>
                  <a:schemeClr val="bg1"/>
                </a:solidFill>
              </a:rPr>
              <a:t>	</a:t>
            </a:r>
            <a:r>
              <a:rPr lang="en-IE" sz="2000" dirty="0" smtClean="0">
                <a:solidFill>
                  <a:schemeClr val="bg1"/>
                </a:solidFill>
              </a:rPr>
              <a:t>2014-03-31T08:48:24Z	  $1.230</a:t>
            </a:r>
          </a:p>
          <a:p>
            <a:pPr marL="0" indent="0">
              <a:buNone/>
            </a:pPr>
            <a:r>
              <a:rPr lang="en-IE" sz="2000" dirty="0" smtClean="0">
                <a:solidFill>
                  <a:schemeClr val="bg1"/>
                </a:solidFill>
              </a:rPr>
              <a:t>customer415</a:t>
            </a:r>
            <a:r>
              <a:rPr lang="en-IE" sz="2000" dirty="0">
                <a:solidFill>
                  <a:schemeClr val="bg1"/>
                </a:solidFill>
              </a:rPr>
              <a:t>	</a:t>
            </a:r>
            <a:r>
              <a:rPr lang="en-IE" sz="2000" dirty="0" smtClean="0">
                <a:solidFill>
                  <a:schemeClr val="bg1"/>
                </a:solidFill>
              </a:rPr>
              <a:t>Nescafe</a:t>
            </a:r>
            <a:r>
              <a:rPr lang="en-IE" sz="2000" dirty="0">
                <a:solidFill>
                  <a:schemeClr val="bg1"/>
                </a:solidFill>
              </a:rPr>
              <a:t>	</a:t>
            </a:r>
            <a:r>
              <a:rPr lang="en-IE" sz="2000" dirty="0" smtClean="0">
                <a:solidFill>
                  <a:schemeClr val="bg1"/>
                </a:solidFill>
              </a:rPr>
              <a:t>	2014-03-31T08:48:35Z	  $2.000</a:t>
            </a:r>
            <a:endParaRPr lang="en-IE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IE" sz="2000" dirty="0" smtClean="0">
                <a:solidFill>
                  <a:schemeClr val="bg1"/>
                </a:solidFill>
              </a:rPr>
              <a:t>customer415</a:t>
            </a:r>
            <a:r>
              <a:rPr lang="en-IE" sz="2000" dirty="0">
                <a:solidFill>
                  <a:schemeClr val="bg1"/>
                </a:solidFill>
              </a:rPr>
              <a:t>	</a:t>
            </a:r>
            <a:r>
              <a:rPr lang="en-IE" sz="2000" dirty="0" smtClean="0">
                <a:solidFill>
                  <a:schemeClr val="bg1"/>
                </a:solidFill>
              </a:rPr>
              <a:t>12 </a:t>
            </a:r>
            <a:r>
              <a:rPr lang="en-IE" sz="2000" dirty="0" err="1" smtClean="0">
                <a:solidFill>
                  <a:schemeClr val="bg1"/>
                </a:solidFill>
              </a:rPr>
              <a:t>Huevos</a:t>
            </a:r>
            <a:r>
              <a:rPr lang="en-IE" sz="2000" dirty="0">
                <a:solidFill>
                  <a:schemeClr val="bg1"/>
                </a:solidFill>
              </a:rPr>
              <a:t>	</a:t>
            </a:r>
            <a:r>
              <a:rPr lang="en-IE" sz="2000" dirty="0" smtClean="0">
                <a:solidFill>
                  <a:schemeClr val="bg1"/>
                </a:solidFill>
              </a:rPr>
              <a:t>2014-03-31T08:48:35Z	  $2.200</a:t>
            </a:r>
          </a:p>
          <a:p>
            <a:pPr marL="0" indent="0">
              <a:buNone/>
            </a:pPr>
            <a:r>
              <a:rPr lang="en-IE" sz="2000" dirty="0" smtClean="0">
                <a:solidFill>
                  <a:schemeClr val="bg1"/>
                </a:solidFill>
              </a:rPr>
              <a:t>…</a:t>
            </a:r>
            <a:endParaRPr lang="en-IE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IE" sz="2400" dirty="0" smtClean="0"/>
          </a:p>
          <a:p>
            <a:pPr marL="0" indent="0">
              <a:buNone/>
            </a:pPr>
            <a:endParaRPr lang="en-IE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16114" y="1045381"/>
            <a:ext cx="4038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800" b="1" dirty="0" smtClean="0">
                <a:solidFill>
                  <a:srgbClr val="0070C0"/>
                </a:solidFill>
              </a:rPr>
              <a:t>transact.txt</a:t>
            </a:r>
            <a:endParaRPr lang="en-IE" sz="2800" b="1" dirty="0">
              <a:solidFill>
                <a:srgbClr val="0070C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14400" y="5410200"/>
            <a:ext cx="754380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E" sz="2400" dirty="0" smtClean="0"/>
              <a:t>Your boss in </a:t>
            </a:r>
            <a:r>
              <a:rPr lang="en-IE" sz="2400" dirty="0" err="1" smtClean="0"/>
              <a:t>Lider</a:t>
            </a:r>
            <a:r>
              <a:rPr lang="en-IE" sz="2400" dirty="0" smtClean="0"/>
              <a:t> Headquarters tells you to find out the frequency of premium items (price&gt;$1.000) sold per hour counting duplicate items from each customer once …</a:t>
            </a:r>
            <a:endParaRPr lang="en-IE" sz="2400" dirty="0"/>
          </a:p>
        </p:txBody>
      </p:sp>
      <p:pic>
        <p:nvPicPr>
          <p:cNvPr id="9218" name="Picture 2" descr="http://upload.wikimedia.org/wikipedia/commons/d/de/L%C3%ADder_Talca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09600"/>
            <a:ext cx="1600200" cy="120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0662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Pig: Products by Hour</a:t>
            </a:r>
            <a:endParaRPr lang="en-I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876800"/>
          </a:xfrm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IE" sz="1800" b="1" i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grunt</a:t>
            </a:r>
            <a:r>
              <a:rPr lang="en-IE" sz="18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IE" sz="1800" b="1" dirty="0">
                <a:solidFill>
                  <a:schemeClr val="bg1"/>
                </a:solidFill>
                <a:cs typeface="Courier New" panose="02070309020205020404" pitchFamily="49" charset="0"/>
              </a:rPr>
              <a:t>REGISTER </a:t>
            </a:r>
            <a:r>
              <a:rPr lang="en-IE" sz="1800" dirty="0">
                <a:solidFill>
                  <a:srgbClr val="0070C0"/>
                </a:solidFill>
                <a:cs typeface="Courier New" panose="02070309020205020404" pitchFamily="49" charset="0"/>
              </a:rPr>
              <a:t>userDefinedFunctions.jar</a:t>
            </a:r>
            <a:endParaRPr lang="en-IE" sz="1800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I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IE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2293" y="4876800"/>
            <a:ext cx="763905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066800" y="4397475"/>
            <a:ext cx="4038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800" b="1" dirty="0" smtClean="0">
                <a:solidFill>
                  <a:srgbClr val="0070C0"/>
                </a:solidFill>
              </a:rPr>
              <a:t>userDefinedFunctions.jar</a:t>
            </a:r>
            <a:endParaRPr lang="en-IE" sz="2800" b="1" dirty="0">
              <a:solidFill>
                <a:srgbClr val="0070C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00" y="3899583"/>
            <a:ext cx="8077200" cy="4616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E" sz="2400" dirty="0" smtClean="0"/>
              <a:t>User-defined-functions written in Java (or Python, Ruby, etc. …)</a:t>
            </a:r>
            <a:endParaRPr lang="en-IE" sz="2400" dirty="0"/>
          </a:p>
        </p:txBody>
      </p:sp>
    </p:spTree>
    <p:extLst>
      <p:ext uri="{BB962C8B-B14F-4D97-AF65-F5344CB8AC3E}">
        <p14:creationId xmlns:p14="http://schemas.microsoft.com/office/powerpoint/2010/main" val="85380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Pig: Products by Hour</a:t>
            </a:r>
            <a:endParaRPr lang="en-I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876800"/>
          </a:xfrm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IE" sz="1800" b="1" i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grunt</a:t>
            </a:r>
            <a:r>
              <a:rPr lang="en-IE" sz="18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IE" sz="1800" b="1" dirty="0" smtClean="0">
                <a:solidFill>
                  <a:schemeClr val="bg1"/>
                </a:solidFill>
                <a:cs typeface="Courier New" panose="02070309020205020404" pitchFamily="49" charset="0"/>
              </a:rPr>
              <a:t>REGISTER </a:t>
            </a:r>
            <a:r>
              <a:rPr lang="en-IE" sz="18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userDefinedFunctions.jar</a:t>
            </a:r>
          </a:p>
          <a:p>
            <a:pPr marL="0" indent="0">
              <a:buNone/>
            </a:pPr>
            <a:r>
              <a:rPr lang="en-IE" sz="1800" b="1" i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IE" sz="1800" b="1" i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runt</a:t>
            </a:r>
            <a:r>
              <a:rPr lang="en-IE" sz="18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IE" sz="1800" dirty="0">
                <a:solidFill>
                  <a:schemeClr val="accent6">
                    <a:lumMod val="75000"/>
                  </a:schemeClr>
                </a:solidFill>
              </a:rPr>
              <a:t>raw</a:t>
            </a:r>
            <a:r>
              <a:rPr lang="en-IE" sz="1800" dirty="0">
                <a:solidFill>
                  <a:schemeClr val="bg1"/>
                </a:solidFill>
              </a:rPr>
              <a:t> = </a:t>
            </a:r>
            <a:r>
              <a:rPr lang="en-IE" sz="1800" b="1" dirty="0">
                <a:solidFill>
                  <a:schemeClr val="bg1"/>
                </a:solidFill>
              </a:rPr>
              <a:t>LOAD</a:t>
            </a:r>
            <a:r>
              <a:rPr lang="en-IE" sz="1800" dirty="0">
                <a:solidFill>
                  <a:schemeClr val="bg1"/>
                </a:solidFill>
              </a:rPr>
              <a:t> </a:t>
            </a:r>
            <a:r>
              <a:rPr lang="en-IE" sz="1800" dirty="0" smtClean="0">
                <a:solidFill>
                  <a:schemeClr val="bg1"/>
                </a:solidFill>
              </a:rPr>
              <a:t>‘transact.txt' </a:t>
            </a:r>
            <a:r>
              <a:rPr lang="en-IE" sz="1800" b="1" dirty="0">
                <a:solidFill>
                  <a:schemeClr val="bg1"/>
                </a:solidFill>
              </a:rPr>
              <a:t>USING</a:t>
            </a:r>
            <a:r>
              <a:rPr lang="en-IE" sz="1800" dirty="0">
                <a:solidFill>
                  <a:schemeClr val="bg1"/>
                </a:solidFill>
              </a:rPr>
              <a:t> </a:t>
            </a:r>
            <a:r>
              <a:rPr lang="en-IE" sz="1800" dirty="0" err="1">
                <a:solidFill>
                  <a:schemeClr val="bg1"/>
                </a:solidFill>
              </a:rPr>
              <a:t>PigStorage</a:t>
            </a:r>
            <a:r>
              <a:rPr lang="en-IE" sz="1800" dirty="0">
                <a:solidFill>
                  <a:schemeClr val="bg1"/>
                </a:solidFill>
              </a:rPr>
              <a:t>('\t') </a:t>
            </a:r>
            <a:r>
              <a:rPr lang="en-IE" sz="1800" b="1" dirty="0">
                <a:solidFill>
                  <a:schemeClr val="bg1"/>
                </a:solidFill>
              </a:rPr>
              <a:t>AS</a:t>
            </a:r>
            <a:r>
              <a:rPr lang="en-IE" sz="1800" dirty="0">
                <a:solidFill>
                  <a:schemeClr val="bg1"/>
                </a:solidFill>
              </a:rPr>
              <a:t> </a:t>
            </a:r>
            <a:r>
              <a:rPr lang="en-IE" sz="1800" dirty="0" smtClean="0">
                <a:solidFill>
                  <a:schemeClr val="bg1"/>
                </a:solidFill>
              </a:rPr>
              <a:t>(</a:t>
            </a:r>
            <a:r>
              <a:rPr lang="en-IE" sz="1800" dirty="0" err="1" smtClean="0">
                <a:solidFill>
                  <a:schemeClr val="bg1"/>
                </a:solidFill>
              </a:rPr>
              <a:t>cust</a:t>
            </a:r>
            <a:r>
              <a:rPr lang="en-IE" sz="1800" dirty="0" smtClean="0">
                <a:solidFill>
                  <a:schemeClr val="bg1"/>
                </a:solidFill>
              </a:rPr>
              <a:t>, item, time, price);</a:t>
            </a:r>
            <a:endParaRPr lang="en-IE" sz="18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I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IE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739560"/>
              </p:ext>
            </p:extLst>
          </p:nvPr>
        </p:nvGraphicFramePr>
        <p:xfrm>
          <a:off x="1600200" y="4632960"/>
          <a:ext cx="75438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5950"/>
                <a:gridCol w="1695450"/>
                <a:gridCol w="2590800"/>
                <a:gridCol w="1371600"/>
              </a:tblGrid>
              <a:tr h="370840">
                <a:tc>
                  <a:txBody>
                    <a:bodyPr/>
                    <a:lstStyle/>
                    <a:p>
                      <a:r>
                        <a:rPr lang="en-IE" dirty="0" err="1" smtClean="0"/>
                        <a:t>cust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item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time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price</a:t>
                      </a:r>
                      <a:endParaRPr lang="en-I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sz="1800" dirty="0" smtClean="0">
                          <a:solidFill>
                            <a:schemeClr val="tx1"/>
                          </a:solidFill>
                        </a:rPr>
                        <a:t>customer412</a:t>
                      </a:r>
                      <a:endParaRPr lang="en-I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800" dirty="0" smtClean="0">
                          <a:solidFill>
                            <a:schemeClr val="tx1"/>
                          </a:solidFill>
                        </a:rPr>
                        <a:t>1L_Leche</a:t>
                      </a:r>
                      <a:endParaRPr lang="en-I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E" sz="1800" dirty="0" smtClean="0">
                          <a:solidFill>
                            <a:schemeClr val="tx1"/>
                          </a:solidFill>
                        </a:rPr>
                        <a:t>2014-03-31T08:47:57Z</a:t>
                      </a:r>
                      <a:endParaRPr lang="en-I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E" sz="1800" dirty="0" smtClean="0">
                          <a:solidFill>
                            <a:schemeClr val="tx1"/>
                          </a:solidFill>
                        </a:rPr>
                        <a:t>   $900</a:t>
                      </a:r>
                      <a:endParaRPr lang="en-I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800" dirty="0" smtClean="0">
                          <a:solidFill>
                            <a:schemeClr val="tx1"/>
                          </a:solidFill>
                        </a:rPr>
                        <a:t>customer412</a:t>
                      </a:r>
                      <a:endParaRPr lang="en-IE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800" dirty="0" smtClean="0">
                          <a:solidFill>
                            <a:schemeClr val="tx1"/>
                          </a:solidFill>
                        </a:rPr>
                        <a:t>Nescafe</a:t>
                      </a:r>
                      <a:endParaRPr lang="en-I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800" dirty="0" smtClean="0">
                          <a:solidFill>
                            <a:schemeClr val="tx1"/>
                          </a:solidFill>
                        </a:rPr>
                        <a:t>2014-03-31T08:47:57Z</a:t>
                      </a:r>
                      <a:endParaRPr lang="en-IE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E" dirty="0" smtClean="0">
                          <a:solidFill>
                            <a:schemeClr val="tx1"/>
                          </a:solidFill>
                        </a:rPr>
                        <a:t>$2.000</a:t>
                      </a:r>
                      <a:endParaRPr lang="en-I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800" dirty="0" smtClean="0">
                          <a:solidFill>
                            <a:schemeClr val="tx1"/>
                          </a:solidFill>
                        </a:rPr>
                        <a:t>customer412</a:t>
                      </a:r>
                      <a:endParaRPr lang="en-IE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800" dirty="0" smtClean="0">
                          <a:solidFill>
                            <a:schemeClr val="tx1"/>
                          </a:solidFill>
                        </a:rPr>
                        <a:t>Nescafe</a:t>
                      </a:r>
                      <a:endParaRPr lang="en-I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800" dirty="0" smtClean="0">
                          <a:solidFill>
                            <a:schemeClr val="tx1"/>
                          </a:solidFill>
                        </a:rPr>
                        <a:t>2014-03-31T08:47:57Z</a:t>
                      </a:r>
                      <a:endParaRPr lang="en-IE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E" dirty="0" smtClean="0">
                          <a:solidFill>
                            <a:schemeClr val="tx1"/>
                          </a:solidFill>
                        </a:rPr>
                        <a:t>$2.000</a:t>
                      </a:r>
                      <a:endParaRPr lang="en-I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800" dirty="0" smtClean="0">
                          <a:solidFill>
                            <a:schemeClr val="tx1"/>
                          </a:solidFill>
                        </a:rPr>
                        <a:t>customer413</a:t>
                      </a:r>
                      <a:endParaRPr lang="en-IE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800" dirty="0" smtClean="0">
                          <a:solidFill>
                            <a:schemeClr val="tx1"/>
                          </a:solidFill>
                        </a:rPr>
                        <a:t>400g_Zanahoria</a:t>
                      </a:r>
                      <a:endParaRPr lang="en-I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E" sz="1800" dirty="0" smtClean="0">
                          <a:solidFill>
                            <a:schemeClr val="tx1"/>
                          </a:solidFill>
                        </a:rPr>
                        <a:t>2014-03-31T08:48:03Z</a:t>
                      </a:r>
                      <a:endParaRPr lang="en-I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E" dirty="0" smtClean="0">
                          <a:solidFill>
                            <a:schemeClr val="tx1"/>
                          </a:solidFill>
                        </a:rPr>
                        <a:t>$1.240</a:t>
                      </a:r>
                      <a:endParaRPr lang="en-I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I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I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I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447800" y="3657600"/>
            <a:ext cx="6705600" cy="83099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E" sz="2400" dirty="0" smtClean="0"/>
              <a:t>View data as a (streaming) relation with fields (</a:t>
            </a:r>
            <a:r>
              <a:rPr lang="en-IE" sz="2400" dirty="0" err="1" smtClean="0"/>
              <a:t>cust</a:t>
            </a:r>
            <a:r>
              <a:rPr lang="en-IE" sz="2400" dirty="0" smtClean="0"/>
              <a:t>, item, etc.) and tuples (data rows) …</a:t>
            </a:r>
            <a:endParaRPr lang="en-IE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457200" y="6211669"/>
            <a:ext cx="198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800" b="1" dirty="0" smtClean="0">
                <a:solidFill>
                  <a:schemeClr val="accent6">
                    <a:lumMod val="75000"/>
                  </a:schemeClr>
                </a:solidFill>
              </a:rPr>
              <a:t>raw:</a:t>
            </a:r>
            <a:endParaRPr lang="en-IE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0356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Pig: Products by Hour</a:t>
            </a:r>
            <a:endParaRPr lang="en-I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876800"/>
          </a:xfrm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IE" sz="1800" b="1" i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grunt</a:t>
            </a:r>
            <a:r>
              <a:rPr lang="en-IE" sz="18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IE" sz="1800" b="1" dirty="0" smtClean="0">
                <a:solidFill>
                  <a:schemeClr val="bg1"/>
                </a:solidFill>
                <a:cs typeface="Courier New" panose="02070309020205020404" pitchFamily="49" charset="0"/>
              </a:rPr>
              <a:t>REGISTER </a:t>
            </a:r>
            <a:r>
              <a:rPr lang="en-IE" sz="18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userDefinedFunctions.jar</a:t>
            </a:r>
          </a:p>
          <a:p>
            <a:pPr marL="0" indent="0">
              <a:buNone/>
            </a:pPr>
            <a:r>
              <a:rPr lang="en-IE" sz="1800" b="1" i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IE" sz="1800" b="1" i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runt</a:t>
            </a:r>
            <a:r>
              <a:rPr lang="en-IE" sz="18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IE" sz="1800" dirty="0">
                <a:solidFill>
                  <a:schemeClr val="accent6">
                    <a:lumMod val="75000"/>
                  </a:schemeClr>
                </a:solidFill>
              </a:rPr>
              <a:t>raw</a:t>
            </a:r>
            <a:r>
              <a:rPr lang="en-IE" sz="1800" dirty="0">
                <a:solidFill>
                  <a:schemeClr val="bg1"/>
                </a:solidFill>
              </a:rPr>
              <a:t> = </a:t>
            </a:r>
            <a:r>
              <a:rPr lang="en-IE" sz="1800" b="1" dirty="0">
                <a:solidFill>
                  <a:schemeClr val="bg1"/>
                </a:solidFill>
              </a:rPr>
              <a:t>LOAD</a:t>
            </a:r>
            <a:r>
              <a:rPr lang="en-IE" sz="1800" dirty="0">
                <a:solidFill>
                  <a:schemeClr val="bg1"/>
                </a:solidFill>
              </a:rPr>
              <a:t> </a:t>
            </a:r>
            <a:r>
              <a:rPr lang="en-IE" sz="1800" dirty="0" smtClean="0">
                <a:solidFill>
                  <a:schemeClr val="bg1"/>
                </a:solidFill>
              </a:rPr>
              <a:t>‘transact.txt' </a:t>
            </a:r>
            <a:r>
              <a:rPr lang="en-IE" sz="1800" b="1" dirty="0">
                <a:solidFill>
                  <a:schemeClr val="bg1"/>
                </a:solidFill>
              </a:rPr>
              <a:t>USING</a:t>
            </a:r>
            <a:r>
              <a:rPr lang="en-IE" sz="1800" dirty="0">
                <a:solidFill>
                  <a:schemeClr val="bg1"/>
                </a:solidFill>
              </a:rPr>
              <a:t> </a:t>
            </a:r>
            <a:r>
              <a:rPr lang="en-IE" sz="1800" dirty="0" err="1">
                <a:solidFill>
                  <a:schemeClr val="bg1"/>
                </a:solidFill>
              </a:rPr>
              <a:t>PigStorage</a:t>
            </a:r>
            <a:r>
              <a:rPr lang="en-IE" sz="1800" dirty="0">
                <a:solidFill>
                  <a:schemeClr val="bg1"/>
                </a:solidFill>
              </a:rPr>
              <a:t>('\t') </a:t>
            </a:r>
            <a:r>
              <a:rPr lang="en-IE" sz="1800" b="1" dirty="0">
                <a:solidFill>
                  <a:schemeClr val="bg1"/>
                </a:solidFill>
              </a:rPr>
              <a:t>AS</a:t>
            </a:r>
            <a:r>
              <a:rPr lang="en-IE" sz="1800" dirty="0">
                <a:solidFill>
                  <a:schemeClr val="bg1"/>
                </a:solidFill>
              </a:rPr>
              <a:t> </a:t>
            </a:r>
            <a:r>
              <a:rPr lang="en-IE" sz="1800" dirty="0" smtClean="0">
                <a:solidFill>
                  <a:schemeClr val="bg1"/>
                </a:solidFill>
              </a:rPr>
              <a:t>(</a:t>
            </a:r>
            <a:r>
              <a:rPr lang="en-IE" sz="1800" dirty="0" err="1" smtClean="0">
                <a:solidFill>
                  <a:schemeClr val="bg1"/>
                </a:solidFill>
              </a:rPr>
              <a:t>cust</a:t>
            </a:r>
            <a:r>
              <a:rPr lang="en-IE" sz="1800" dirty="0" smtClean="0">
                <a:solidFill>
                  <a:schemeClr val="bg1"/>
                </a:solidFill>
              </a:rPr>
              <a:t>, item, time, price);</a:t>
            </a:r>
          </a:p>
          <a:p>
            <a:pPr marL="0" indent="0">
              <a:buNone/>
            </a:pPr>
            <a:r>
              <a:rPr lang="en-IE" sz="1800" b="1" i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grunt</a:t>
            </a:r>
            <a:r>
              <a:rPr lang="en-IE" sz="18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IE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sz="1800" dirty="0" smtClean="0">
                <a:solidFill>
                  <a:srgbClr val="00B0F0"/>
                </a:solidFill>
                <a:cs typeface="Courier New" panose="02070309020205020404" pitchFamily="49" charset="0"/>
              </a:rPr>
              <a:t>premium</a:t>
            </a:r>
            <a:r>
              <a:rPr lang="en-IE" sz="18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 = </a:t>
            </a:r>
            <a:r>
              <a:rPr lang="en-IE" sz="1800" b="1" dirty="0" smtClean="0">
                <a:solidFill>
                  <a:schemeClr val="bg1"/>
                </a:solidFill>
                <a:cs typeface="Courier New" panose="02070309020205020404" pitchFamily="49" charset="0"/>
              </a:rPr>
              <a:t>FILTER</a:t>
            </a:r>
            <a:r>
              <a:rPr lang="en-IE" sz="18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 </a:t>
            </a:r>
            <a:r>
              <a:rPr lang="en-IE" sz="1800" dirty="0" smtClean="0">
                <a:solidFill>
                  <a:schemeClr val="accent6">
                    <a:lumMod val="75000"/>
                  </a:schemeClr>
                </a:solidFill>
                <a:cs typeface="Courier New" panose="02070309020205020404" pitchFamily="49" charset="0"/>
              </a:rPr>
              <a:t>raw</a:t>
            </a:r>
            <a:r>
              <a:rPr lang="en-IE" sz="18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 </a:t>
            </a:r>
            <a:r>
              <a:rPr lang="en-IE" sz="1800" b="1" dirty="0" smtClean="0">
                <a:solidFill>
                  <a:schemeClr val="bg1"/>
                </a:solidFill>
                <a:cs typeface="Courier New" panose="02070309020205020404" pitchFamily="49" charset="0"/>
              </a:rPr>
              <a:t>BY</a:t>
            </a:r>
            <a:r>
              <a:rPr lang="en-IE" sz="18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 org.udf.MinPrice1000(price);</a:t>
            </a:r>
          </a:p>
          <a:p>
            <a:pPr marL="0" indent="0">
              <a:buNone/>
            </a:pPr>
            <a:endParaRPr lang="en-I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IE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2537524"/>
              </p:ext>
            </p:extLst>
          </p:nvPr>
        </p:nvGraphicFramePr>
        <p:xfrm>
          <a:off x="1600200" y="4632960"/>
          <a:ext cx="75438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5950"/>
                <a:gridCol w="1695450"/>
                <a:gridCol w="2590800"/>
                <a:gridCol w="1371600"/>
              </a:tblGrid>
              <a:tr h="370840">
                <a:tc>
                  <a:txBody>
                    <a:bodyPr/>
                    <a:lstStyle/>
                    <a:p>
                      <a:r>
                        <a:rPr lang="en-IE" dirty="0" err="1" smtClean="0"/>
                        <a:t>cust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item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time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price</a:t>
                      </a:r>
                      <a:endParaRPr lang="en-I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sz="1800" dirty="0" smtClean="0">
                          <a:solidFill>
                            <a:schemeClr val="tx1"/>
                          </a:solidFill>
                        </a:rPr>
                        <a:t>customer412</a:t>
                      </a:r>
                      <a:endParaRPr lang="en-I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800" dirty="0" smtClean="0">
                          <a:solidFill>
                            <a:schemeClr val="tx1"/>
                          </a:solidFill>
                        </a:rPr>
                        <a:t>1L_Leche</a:t>
                      </a:r>
                      <a:endParaRPr lang="en-I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E" sz="1800" dirty="0" smtClean="0">
                          <a:solidFill>
                            <a:schemeClr val="tx1"/>
                          </a:solidFill>
                        </a:rPr>
                        <a:t>2014-03-31T08:47:57Z</a:t>
                      </a:r>
                      <a:endParaRPr lang="en-I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E" sz="1800" dirty="0" smtClean="0">
                          <a:solidFill>
                            <a:schemeClr val="tx1"/>
                          </a:solidFill>
                        </a:rPr>
                        <a:t>   $900</a:t>
                      </a:r>
                      <a:endParaRPr lang="en-I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800" dirty="0" smtClean="0">
                          <a:solidFill>
                            <a:schemeClr val="tx1"/>
                          </a:solidFill>
                        </a:rPr>
                        <a:t>customer412</a:t>
                      </a:r>
                      <a:endParaRPr lang="en-IE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800" dirty="0" smtClean="0">
                          <a:solidFill>
                            <a:schemeClr val="tx1"/>
                          </a:solidFill>
                        </a:rPr>
                        <a:t>Nescafe</a:t>
                      </a:r>
                      <a:endParaRPr lang="en-I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800" dirty="0" smtClean="0">
                          <a:solidFill>
                            <a:schemeClr val="tx1"/>
                          </a:solidFill>
                        </a:rPr>
                        <a:t>2014-03-31T08:47:57Z</a:t>
                      </a:r>
                      <a:endParaRPr lang="en-IE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E" dirty="0" smtClean="0">
                          <a:solidFill>
                            <a:schemeClr val="tx1"/>
                          </a:solidFill>
                        </a:rPr>
                        <a:t>$2.000</a:t>
                      </a:r>
                      <a:endParaRPr lang="en-I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800" dirty="0" smtClean="0">
                          <a:solidFill>
                            <a:schemeClr val="tx1"/>
                          </a:solidFill>
                        </a:rPr>
                        <a:t>customer412</a:t>
                      </a:r>
                      <a:endParaRPr lang="en-IE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800" dirty="0" smtClean="0">
                          <a:solidFill>
                            <a:schemeClr val="tx1"/>
                          </a:solidFill>
                        </a:rPr>
                        <a:t>Nescafe</a:t>
                      </a:r>
                      <a:endParaRPr lang="en-I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800" dirty="0" smtClean="0">
                          <a:solidFill>
                            <a:schemeClr val="tx1"/>
                          </a:solidFill>
                        </a:rPr>
                        <a:t>2014-03-31T08:47:57Z</a:t>
                      </a:r>
                      <a:endParaRPr lang="en-IE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E" dirty="0" smtClean="0">
                          <a:solidFill>
                            <a:schemeClr val="tx1"/>
                          </a:solidFill>
                        </a:rPr>
                        <a:t>$2.000</a:t>
                      </a:r>
                      <a:endParaRPr lang="en-I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800" dirty="0" smtClean="0">
                          <a:solidFill>
                            <a:schemeClr val="tx1"/>
                          </a:solidFill>
                        </a:rPr>
                        <a:t>customer413</a:t>
                      </a:r>
                      <a:endParaRPr lang="en-IE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800" dirty="0" smtClean="0">
                          <a:solidFill>
                            <a:schemeClr val="tx1"/>
                          </a:solidFill>
                        </a:rPr>
                        <a:t>400g_Zanahoria</a:t>
                      </a:r>
                      <a:endParaRPr lang="en-I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E" sz="1800" dirty="0" smtClean="0">
                          <a:solidFill>
                            <a:schemeClr val="tx1"/>
                          </a:solidFill>
                        </a:rPr>
                        <a:t>2014-03-31T08:48:03Z</a:t>
                      </a:r>
                      <a:endParaRPr lang="en-I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E" dirty="0" smtClean="0">
                          <a:solidFill>
                            <a:schemeClr val="tx1"/>
                          </a:solidFill>
                        </a:rPr>
                        <a:t>$1.240</a:t>
                      </a:r>
                      <a:endParaRPr lang="en-I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I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I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I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1600200" y="5029200"/>
            <a:ext cx="7543800" cy="304800"/>
          </a:xfrm>
          <a:prstGeom prst="rect">
            <a:avLst/>
          </a:prstGeom>
          <a:solidFill>
            <a:srgbClr val="FF0000">
              <a:alpha val="48000"/>
            </a:srgb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6" name="TextBox 5"/>
          <p:cNvSpPr txBox="1"/>
          <p:nvPr/>
        </p:nvSpPr>
        <p:spPr>
          <a:xfrm>
            <a:off x="1295400" y="3200400"/>
            <a:ext cx="6705600" cy="83099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E" sz="2400" dirty="0" smtClean="0"/>
              <a:t>Filter tuples depending on their value for a given attribute (in this case, price &lt; 1000)</a:t>
            </a:r>
            <a:endParaRPr lang="en-IE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0" y="6211669"/>
            <a:ext cx="243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800" b="1" dirty="0" smtClean="0">
                <a:solidFill>
                  <a:srgbClr val="00B0F0"/>
                </a:solidFill>
              </a:rPr>
              <a:t>premium:</a:t>
            </a:r>
            <a:endParaRPr lang="en-IE" sz="28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2017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Pig: Products by Hour</a:t>
            </a:r>
            <a:endParaRPr lang="en-I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876800"/>
          </a:xfrm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IE" sz="1800" b="1" i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grunt</a:t>
            </a:r>
            <a:r>
              <a:rPr lang="en-IE" sz="18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IE" sz="1800" b="1" dirty="0" smtClean="0">
                <a:solidFill>
                  <a:schemeClr val="bg1"/>
                </a:solidFill>
                <a:cs typeface="Courier New" panose="02070309020205020404" pitchFamily="49" charset="0"/>
              </a:rPr>
              <a:t>REGISTER </a:t>
            </a:r>
            <a:r>
              <a:rPr lang="en-IE" sz="18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userDefinedFunctions.jar</a:t>
            </a:r>
          </a:p>
          <a:p>
            <a:pPr marL="0" indent="0">
              <a:buNone/>
            </a:pPr>
            <a:r>
              <a:rPr lang="en-IE" sz="1800" b="1" i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IE" sz="1800" b="1" i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runt</a:t>
            </a:r>
            <a:r>
              <a:rPr lang="en-IE" sz="18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IE" sz="1800" dirty="0">
                <a:solidFill>
                  <a:schemeClr val="accent6">
                    <a:lumMod val="75000"/>
                  </a:schemeClr>
                </a:solidFill>
              </a:rPr>
              <a:t>raw</a:t>
            </a:r>
            <a:r>
              <a:rPr lang="en-IE" sz="1800" dirty="0">
                <a:solidFill>
                  <a:schemeClr val="bg1"/>
                </a:solidFill>
              </a:rPr>
              <a:t> = </a:t>
            </a:r>
            <a:r>
              <a:rPr lang="en-IE" sz="1800" b="1" dirty="0">
                <a:solidFill>
                  <a:schemeClr val="bg1"/>
                </a:solidFill>
              </a:rPr>
              <a:t>LOAD</a:t>
            </a:r>
            <a:r>
              <a:rPr lang="en-IE" sz="1800" dirty="0">
                <a:solidFill>
                  <a:schemeClr val="bg1"/>
                </a:solidFill>
              </a:rPr>
              <a:t> </a:t>
            </a:r>
            <a:r>
              <a:rPr lang="en-IE" sz="1800" dirty="0" smtClean="0">
                <a:solidFill>
                  <a:schemeClr val="bg1"/>
                </a:solidFill>
              </a:rPr>
              <a:t>‘transact.txt' </a:t>
            </a:r>
            <a:r>
              <a:rPr lang="en-IE" sz="1800" b="1" dirty="0">
                <a:solidFill>
                  <a:schemeClr val="bg1"/>
                </a:solidFill>
              </a:rPr>
              <a:t>USING</a:t>
            </a:r>
            <a:r>
              <a:rPr lang="en-IE" sz="1800" dirty="0">
                <a:solidFill>
                  <a:schemeClr val="bg1"/>
                </a:solidFill>
              </a:rPr>
              <a:t> </a:t>
            </a:r>
            <a:r>
              <a:rPr lang="en-IE" sz="1800" dirty="0" err="1">
                <a:solidFill>
                  <a:schemeClr val="bg1"/>
                </a:solidFill>
              </a:rPr>
              <a:t>PigStorage</a:t>
            </a:r>
            <a:r>
              <a:rPr lang="en-IE" sz="1800" dirty="0">
                <a:solidFill>
                  <a:schemeClr val="bg1"/>
                </a:solidFill>
              </a:rPr>
              <a:t>('\t') </a:t>
            </a:r>
            <a:r>
              <a:rPr lang="en-IE" sz="1800" b="1" dirty="0">
                <a:solidFill>
                  <a:schemeClr val="bg1"/>
                </a:solidFill>
              </a:rPr>
              <a:t>AS</a:t>
            </a:r>
            <a:r>
              <a:rPr lang="en-IE" sz="1800" dirty="0">
                <a:solidFill>
                  <a:schemeClr val="bg1"/>
                </a:solidFill>
              </a:rPr>
              <a:t> </a:t>
            </a:r>
            <a:r>
              <a:rPr lang="en-IE" sz="1800" dirty="0" smtClean="0">
                <a:solidFill>
                  <a:schemeClr val="bg1"/>
                </a:solidFill>
              </a:rPr>
              <a:t>(</a:t>
            </a:r>
            <a:r>
              <a:rPr lang="en-IE" sz="1800" dirty="0" err="1" smtClean="0">
                <a:solidFill>
                  <a:schemeClr val="bg1"/>
                </a:solidFill>
              </a:rPr>
              <a:t>cust</a:t>
            </a:r>
            <a:r>
              <a:rPr lang="en-IE" sz="1800" dirty="0" smtClean="0">
                <a:solidFill>
                  <a:schemeClr val="bg1"/>
                </a:solidFill>
              </a:rPr>
              <a:t>, item, time, price);</a:t>
            </a:r>
          </a:p>
          <a:p>
            <a:pPr marL="0" indent="0">
              <a:buNone/>
            </a:pPr>
            <a:r>
              <a:rPr lang="en-IE" sz="1800" b="1" i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grunt</a:t>
            </a:r>
            <a:r>
              <a:rPr lang="en-IE" sz="18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IE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sz="1800" dirty="0" smtClean="0">
                <a:solidFill>
                  <a:srgbClr val="00B0F0"/>
                </a:solidFill>
                <a:cs typeface="Courier New" panose="02070309020205020404" pitchFamily="49" charset="0"/>
              </a:rPr>
              <a:t>premium</a:t>
            </a:r>
            <a:r>
              <a:rPr lang="en-IE" sz="18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 = </a:t>
            </a:r>
            <a:r>
              <a:rPr lang="en-IE" sz="1800" b="1" dirty="0" smtClean="0">
                <a:solidFill>
                  <a:schemeClr val="bg1"/>
                </a:solidFill>
                <a:cs typeface="Courier New" panose="02070309020205020404" pitchFamily="49" charset="0"/>
              </a:rPr>
              <a:t>FILTER</a:t>
            </a:r>
            <a:r>
              <a:rPr lang="en-IE" sz="18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 </a:t>
            </a:r>
            <a:r>
              <a:rPr lang="en-IE" sz="1800" dirty="0" smtClean="0">
                <a:solidFill>
                  <a:schemeClr val="accent6">
                    <a:lumMod val="75000"/>
                  </a:schemeClr>
                </a:solidFill>
                <a:cs typeface="Courier New" panose="02070309020205020404" pitchFamily="49" charset="0"/>
              </a:rPr>
              <a:t>raw</a:t>
            </a:r>
            <a:r>
              <a:rPr lang="en-IE" sz="18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 </a:t>
            </a:r>
            <a:r>
              <a:rPr lang="en-IE" sz="1800" b="1" dirty="0" smtClean="0">
                <a:solidFill>
                  <a:schemeClr val="bg1"/>
                </a:solidFill>
                <a:cs typeface="Courier New" panose="02070309020205020404" pitchFamily="49" charset="0"/>
              </a:rPr>
              <a:t>BY</a:t>
            </a:r>
            <a:r>
              <a:rPr lang="en-IE" sz="18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 org.udf.MinPrice1000(price);</a:t>
            </a:r>
          </a:p>
          <a:p>
            <a:pPr marL="0" indent="0">
              <a:buNone/>
            </a:pPr>
            <a:r>
              <a:rPr lang="en-IE" sz="1800" b="1" i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grunt</a:t>
            </a:r>
            <a:r>
              <a:rPr lang="en-IE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IE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sz="1800" dirty="0" smtClean="0">
                <a:solidFill>
                  <a:srgbClr val="00B050"/>
                </a:solidFill>
                <a:cs typeface="Courier New" panose="02070309020205020404" pitchFamily="49" charset="0"/>
              </a:rPr>
              <a:t>hourly</a:t>
            </a:r>
            <a:r>
              <a:rPr lang="en-IE" sz="18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 </a:t>
            </a:r>
            <a:r>
              <a:rPr lang="en-IE" sz="1800" dirty="0">
                <a:solidFill>
                  <a:schemeClr val="bg1"/>
                </a:solidFill>
                <a:cs typeface="Courier New" panose="02070309020205020404" pitchFamily="49" charset="0"/>
              </a:rPr>
              <a:t>= </a:t>
            </a:r>
            <a:r>
              <a:rPr lang="en-IE" sz="1800" b="1" dirty="0" smtClean="0">
                <a:solidFill>
                  <a:schemeClr val="bg1"/>
                </a:solidFill>
              </a:rPr>
              <a:t>FOREACH</a:t>
            </a:r>
            <a:r>
              <a:rPr lang="en-IE" sz="1800" dirty="0" smtClean="0">
                <a:solidFill>
                  <a:schemeClr val="bg1"/>
                </a:solidFill>
              </a:rPr>
              <a:t> </a:t>
            </a:r>
            <a:r>
              <a:rPr lang="en-IE" sz="1800" dirty="0" smtClean="0">
                <a:solidFill>
                  <a:srgbClr val="00B0F0"/>
                </a:solidFill>
                <a:cs typeface="Courier New" panose="02070309020205020404" pitchFamily="49" charset="0"/>
              </a:rPr>
              <a:t>premium</a:t>
            </a:r>
            <a:r>
              <a:rPr lang="en-IE" sz="1800" dirty="0" smtClean="0">
                <a:solidFill>
                  <a:schemeClr val="bg1"/>
                </a:solidFill>
              </a:rPr>
              <a:t> </a:t>
            </a:r>
            <a:r>
              <a:rPr lang="en-IE" sz="1800" b="1" dirty="0">
                <a:solidFill>
                  <a:schemeClr val="bg1"/>
                </a:solidFill>
              </a:rPr>
              <a:t>GENERATE</a:t>
            </a:r>
            <a:r>
              <a:rPr lang="en-IE" sz="1800" dirty="0">
                <a:solidFill>
                  <a:schemeClr val="bg1"/>
                </a:solidFill>
              </a:rPr>
              <a:t> </a:t>
            </a:r>
            <a:r>
              <a:rPr lang="en-IE" sz="1800" dirty="0" err="1" smtClean="0">
                <a:solidFill>
                  <a:schemeClr val="bg1"/>
                </a:solidFill>
              </a:rPr>
              <a:t>cust</a:t>
            </a:r>
            <a:r>
              <a:rPr lang="en-IE" sz="1800" dirty="0" smtClean="0">
                <a:solidFill>
                  <a:schemeClr val="bg1"/>
                </a:solidFill>
              </a:rPr>
              <a:t>, item, </a:t>
            </a:r>
            <a:r>
              <a:rPr lang="en-IE" sz="1800" dirty="0" err="1" smtClean="0">
                <a:solidFill>
                  <a:schemeClr val="bg1"/>
                </a:solidFill>
              </a:rPr>
              <a:t>org.udf.ExtractHour</a:t>
            </a:r>
            <a:r>
              <a:rPr lang="en-IE" sz="1800" dirty="0" smtClean="0">
                <a:solidFill>
                  <a:schemeClr val="bg1"/>
                </a:solidFill>
              </a:rPr>
              <a:t>(time) </a:t>
            </a:r>
            <a:r>
              <a:rPr lang="en-IE" sz="1800" b="1" dirty="0" smtClean="0">
                <a:solidFill>
                  <a:schemeClr val="bg1"/>
                </a:solidFill>
              </a:rPr>
              <a:t>AS</a:t>
            </a:r>
            <a:r>
              <a:rPr lang="en-IE" sz="1800" dirty="0" smtClean="0">
                <a:solidFill>
                  <a:schemeClr val="bg1"/>
                </a:solidFill>
              </a:rPr>
              <a:t> hour, price;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1814468"/>
              </p:ext>
            </p:extLst>
          </p:nvPr>
        </p:nvGraphicFramePr>
        <p:xfrm>
          <a:off x="1592943" y="4632960"/>
          <a:ext cx="75438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5950"/>
                <a:gridCol w="1695450"/>
                <a:gridCol w="2590800"/>
                <a:gridCol w="1371600"/>
              </a:tblGrid>
              <a:tr h="370840">
                <a:tc>
                  <a:txBody>
                    <a:bodyPr/>
                    <a:lstStyle/>
                    <a:p>
                      <a:r>
                        <a:rPr lang="en-IE" dirty="0" err="1" smtClean="0"/>
                        <a:t>cust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item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hour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price</a:t>
                      </a:r>
                      <a:endParaRPr lang="en-I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800" dirty="0" smtClean="0">
                          <a:solidFill>
                            <a:schemeClr val="tx1"/>
                          </a:solidFill>
                        </a:rPr>
                        <a:t>customer412</a:t>
                      </a:r>
                      <a:endParaRPr lang="en-IE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800" dirty="0" smtClean="0">
                          <a:solidFill>
                            <a:schemeClr val="tx1"/>
                          </a:solidFill>
                        </a:rPr>
                        <a:t>Nescafe</a:t>
                      </a:r>
                      <a:endParaRPr lang="en-I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800" dirty="0" smtClean="0">
                          <a:solidFill>
                            <a:schemeClr val="tx1"/>
                          </a:solidFill>
                        </a:rPr>
                        <a:t>08</a:t>
                      </a:r>
                      <a:endParaRPr lang="en-IE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E" dirty="0" smtClean="0">
                          <a:solidFill>
                            <a:schemeClr val="tx1"/>
                          </a:solidFill>
                        </a:rPr>
                        <a:t>$2.000</a:t>
                      </a:r>
                      <a:endParaRPr lang="en-I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800" dirty="0" smtClean="0">
                          <a:solidFill>
                            <a:schemeClr val="tx1"/>
                          </a:solidFill>
                        </a:rPr>
                        <a:t>customer412</a:t>
                      </a:r>
                      <a:endParaRPr lang="en-IE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800" dirty="0" smtClean="0">
                          <a:solidFill>
                            <a:schemeClr val="tx1"/>
                          </a:solidFill>
                        </a:rPr>
                        <a:t>Nescafe</a:t>
                      </a:r>
                      <a:endParaRPr lang="en-I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800" dirty="0" smtClean="0">
                          <a:solidFill>
                            <a:schemeClr val="tx1"/>
                          </a:solidFill>
                        </a:rPr>
                        <a:t>08</a:t>
                      </a:r>
                      <a:endParaRPr lang="en-IE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E" dirty="0" smtClean="0">
                          <a:solidFill>
                            <a:schemeClr val="tx1"/>
                          </a:solidFill>
                        </a:rPr>
                        <a:t>$2.000</a:t>
                      </a:r>
                      <a:endParaRPr lang="en-I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800" dirty="0" smtClean="0">
                          <a:solidFill>
                            <a:schemeClr val="tx1"/>
                          </a:solidFill>
                        </a:rPr>
                        <a:t>customer413</a:t>
                      </a:r>
                      <a:endParaRPr lang="en-IE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800" dirty="0" smtClean="0">
                          <a:solidFill>
                            <a:schemeClr val="tx1"/>
                          </a:solidFill>
                        </a:rPr>
                        <a:t>400g_Zanahoria</a:t>
                      </a:r>
                      <a:endParaRPr lang="en-I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E" sz="1800" dirty="0" smtClean="0">
                          <a:solidFill>
                            <a:schemeClr val="tx1"/>
                          </a:solidFill>
                        </a:rPr>
                        <a:t>08</a:t>
                      </a:r>
                      <a:endParaRPr lang="en-I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E" dirty="0" smtClean="0">
                          <a:solidFill>
                            <a:schemeClr val="tx1"/>
                          </a:solidFill>
                        </a:rPr>
                        <a:t>$1.240</a:t>
                      </a:r>
                      <a:endParaRPr lang="en-I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dirty="0" smtClean="0">
                          <a:solidFill>
                            <a:schemeClr val="tx1"/>
                          </a:solidFill>
                        </a:rPr>
                        <a:t>customer413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800" dirty="0" smtClean="0">
                          <a:solidFill>
                            <a:schemeClr val="tx1"/>
                          </a:solidFill>
                        </a:rPr>
                        <a:t>Gillette_Mach3</a:t>
                      </a:r>
                      <a:endParaRPr lang="en-I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E" dirty="0" smtClean="0">
                          <a:solidFill>
                            <a:schemeClr val="tx1"/>
                          </a:solidFill>
                        </a:rPr>
                        <a:t>08</a:t>
                      </a:r>
                      <a:endParaRPr lang="en-I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E" sz="1800" dirty="0" smtClean="0">
                          <a:solidFill>
                            <a:schemeClr val="tx1"/>
                          </a:solidFill>
                        </a:rPr>
                        <a:t>$8.250</a:t>
                      </a:r>
                      <a:endParaRPr lang="en-I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I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I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I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5181600" y="4658360"/>
            <a:ext cx="2590800" cy="2199640"/>
          </a:xfrm>
          <a:prstGeom prst="rect">
            <a:avLst/>
          </a:prstGeom>
          <a:solidFill>
            <a:srgbClr val="94F27E">
              <a:alpha val="29000"/>
            </a:srgbClr>
          </a:solidFill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9" name="TextBox 8"/>
          <p:cNvSpPr txBox="1"/>
          <p:nvPr/>
        </p:nvSpPr>
        <p:spPr>
          <a:xfrm>
            <a:off x="76200" y="6211669"/>
            <a:ext cx="198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800" b="1" dirty="0" smtClean="0">
                <a:solidFill>
                  <a:srgbClr val="00B050"/>
                </a:solidFill>
              </a:rPr>
              <a:t>hourly:</a:t>
            </a:r>
            <a:endParaRPr lang="en-IE" sz="28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1915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Pig: Products by Hour</a:t>
            </a:r>
            <a:endParaRPr lang="en-I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876800"/>
          </a:xfrm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IE" sz="1800" b="1" i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grunt</a:t>
            </a:r>
            <a:r>
              <a:rPr lang="en-IE" sz="18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IE" sz="1800" b="1" dirty="0" smtClean="0">
                <a:solidFill>
                  <a:schemeClr val="bg1"/>
                </a:solidFill>
                <a:cs typeface="Courier New" panose="02070309020205020404" pitchFamily="49" charset="0"/>
              </a:rPr>
              <a:t>REGISTER </a:t>
            </a:r>
            <a:r>
              <a:rPr lang="en-IE" sz="18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userDefinedFunctions.jar</a:t>
            </a:r>
          </a:p>
          <a:p>
            <a:pPr marL="0" indent="0">
              <a:buNone/>
            </a:pPr>
            <a:r>
              <a:rPr lang="en-IE" sz="1800" b="1" i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IE" sz="1800" b="1" i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runt</a:t>
            </a:r>
            <a:r>
              <a:rPr lang="en-IE" sz="18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IE" sz="1800" dirty="0">
                <a:solidFill>
                  <a:schemeClr val="accent6">
                    <a:lumMod val="75000"/>
                  </a:schemeClr>
                </a:solidFill>
              </a:rPr>
              <a:t>raw</a:t>
            </a:r>
            <a:r>
              <a:rPr lang="en-IE" sz="1800" dirty="0">
                <a:solidFill>
                  <a:schemeClr val="bg1"/>
                </a:solidFill>
              </a:rPr>
              <a:t> = </a:t>
            </a:r>
            <a:r>
              <a:rPr lang="en-IE" sz="1800" b="1" dirty="0">
                <a:solidFill>
                  <a:schemeClr val="bg1"/>
                </a:solidFill>
              </a:rPr>
              <a:t>LOAD</a:t>
            </a:r>
            <a:r>
              <a:rPr lang="en-IE" sz="1800" dirty="0">
                <a:solidFill>
                  <a:schemeClr val="bg1"/>
                </a:solidFill>
              </a:rPr>
              <a:t> </a:t>
            </a:r>
            <a:r>
              <a:rPr lang="en-IE" sz="1800" dirty="0" smtClean="0">
                <a:solidFill>
                  <a:schemeClr val="bg1"/>
                </a:solidFill>
              </a:rPr>
              <a:t>‘transact.txt' </a:t>
            </a:r>
            <a:r>
              <a:rPr lang="en-IE" sz="1800" b="1" dirty="0">
                <a:solidFill>
                  <a:schemeClr val="bg1"/>
                </a:solidFill>
              </a:rPr>
              <a:t>USING</a:t>
            </a:r>
            <a:r>
              <a:rPr lang="en-IE" sz="1800" dirty="0">
                <a:solidFill>
                  <a:schemeClr val="bg1"/>
                </a:solidFill>
              </a:rPr>
              <a:t> </a:t>
            </a:r>
            <a:r>
              <a:rPr lang="en-IE" sz="1800" dirty="0" err="1">
                <a:solidFill>
                  <a:schemeClr val="bg1"/>
                </a:solidFill>
              </a:rPr>
              <a:t>PigStorage</a:t>
            </a:r>
            <a:r>
              <a:rPr lang="en-IE" sz="1800" dirty="0">
                <a:solidFill>
                  <a:schemeClr val="bg1"/>
                </a:solidFill>
              </a:rPr>
              <a:t>('\t')</a:t>
            </a:r>
            <a:r>
              <a:rPr lang="en-IE" sz="1800" b="1" dirty="0">
                <a:solidFill>
                  <a:schemeClr val="bg1"/>
                </a:solidFill>
              </a:rPr>
              <a:t> AS </a:t>
            </a:r>
            <a:r>
              <a:rPr lang="en-IE" sz="1800" dirty="0" smtClean="0">
                <a:solidFill>
                  <a:schemeClr val="bg1"/>
                </a:solidFill>
              </a:rPr>
              <a:t>(</a:t>
            </a:r>
            <a:r>
              <a:rPr lang="en-IE" sz="1800" dirty="0" err="1" smtClean="0">
                <a:solidFill>
                  <a:schemeClr val="bg1"/>
                </a:solidFill>
              </a:rPr>
              <a:t>cust</a:t>
            </a:r>
            <a:r>
              <a:rPr lang="en-IE" sz="1800" dirty="0" smtClean="0">
                <a:solidFill>
                  <a:schemeClr val="bg1"/>
                </a:solidFill>
              </a:rPr>
              <a:t>, item, time, price);</a:t>
            </a:r>
          </a:p>
          <a:p>
            <a:pPr marL="0" indent="0">
              <a:buNone/>
            </a:pPr>
            <a:r>
              <a:rPr lang="en-IE" sz="1800" b="1" i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grunt</a:t>
            </a:r>
            <a:r>
              <a:rPr lang="en-IE" sz="18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IE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sz="1800" dirty="0" smtClean="0">
                <a:solidFill>
                  <a:srgbClr val="00B0F0"/>
                </a:solidFill>
                <a:cs typeface="Courier New" panose="02070309020205020404" pitchFamily="49" charset="0"/>
              </a:rPr>
              <a:t>premium</a:t>
            </a:r>
            <a:r>
              <a:rPr lang="en-IE" sz="18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 = </a:t>
            </a:r>
            <a:r>
              <a:rPr lang="en-IE" sz="1800" b="1" dirty="0" smtClean="0">
                <a:solidFill>
                  <a:schemeClr val="bg1"/>
                </a:solidFill>
                <a:cs typeface="Courier New" panose="02070309020205020404" pitchFamily="49" charset="0"/>
              </a:rPr>
              <a:t>FILTER</a:t>
            </a:r>
            <a:r>
              <a:rPr lang="en-IE" sz="18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 </a:t>
            </a:r>
            <a:r>
              <a:rPr lang="en-IE" sz="1800" dirty="0" smtClean="0">
                <a:solidFill>
                  <a:schemeClr val="accent6">
                    <a:lumMod val="75000"/>
                  </a:schemeClr>
                </a:solidFill>
                <a:cs typeface="Courier New" panose="02070309020205020404" pitchFamily="49" charset="0"/>
              </a:rPr>
              <a:t>raw</a:t>
            </a:r>
            <a:r>
              <a:rPr lang="en-IE" sz="18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 </a:t>
            </a:r>
            <a:r>
              <a:rPr lang="en-IE" sz="1800" b="1" dirty="0" smtClean="0">
                <a:solidFill>
                  <a:schemeClr val="bg1"/>
                </a:solidFill>
                <a:cs typeface="Courier New" panose="02070309020205020404" pitchFamily="49" charset="0"/>
              </a:rPr>
              <a:t>BY</a:t>
            </a:r>
            <a:r>
              <a:rPr lang="en-IE" sz="18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 org.udf.MinPrice1000(price);</a:t>
            </a:r>
          </a:p>
          <a:p>
            <a:pPr marL="0" indent="0">
              <a:buNone/>
            </a:pPr>
            <a:r>
              <a:rPr lang="en-IE" sz="1800" b="1" i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grunt</a:t>
            </a:r>
            <a:r>
              <a:rPr lang="en-IE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IE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sz="1800" dirty="0" smtClean="0">
                <a:solidFill>
                  <a:srgbClr val="00B050"/>
                </a:solidFill>
                <a:cs typeface="Courier New" panose="02070309020205020404" pitchFamily="49" charset="0"/>
              </a:rPr>
              <a:t>hourly</a:t>
            </a:r>
            <a:r>
              <a:rPr lang="en-IE" sz="18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 </a:t>
            </a:r>
            <a:r>
              <a:rPr lang="en-IE" sz="1800" dirty="0">
                <a:solidFill>
                  <a:schemeClr val="bg1"/>
                </a:solidFill>
                <a:cs typeface="Courier New" panose="02070309020205020404" pitchFamily="49" charset="0"/>
              </a:rPr>
              <a:t>= </a:t>
            </a:r>
            <a:r>
              <a:rPr lang="en-IE" sz="1800" b="1" dirty="0" smtClean="0">
                <a:solidFill>
                  <a:schemeClr val="bg1"/>
                </a:solidFill>
              </a:rPr>
              <a:t>FOREACH</a:t>
            </a:r>
            <a:r>
              <a:rPr lang="en-IE" sz="1800" dirty="0" smtClean="0">
                <a:solidFill>
                  <a:schemeClr val="bg1"/>
                </a:solidFill>
              </a:rPr>
              <a:t> </a:t>
            </a:r>
            <a:r>
              <a:rPr lang="en-IE" sz="1800" dirty="0" smtClean="0">
                <a:solidFill>
                  <a:srgbClr val="00B0F0"/>
                </a:solidFill>
                <a:cs typeface="Courier New" panose="02070309020205020404" pitchFamily="49" charset="0"/>
              </a:rPr>
              <a:t>premium</a:t>
            </a:r>
            <a:r>
              <a:rPr lang="en-IE" sz="1800" dirty="0" smtClean="0">
                <a:solidFill>
                  <a:schemeClr val="bg1"/>
                </a:solidFill>
              </a:rPr>
              <a:t> </a:t>
            </a:r>
            <a:r>
              <a:rPr lang="en-IE" sz="1800" b="1" dirty="0">
                <a:solidFill>
                  <a:schemeClr val="bg1"/>
                </a:solidFill>
              </a:rPr>
              <a:t>GENERATE</a:t>
            </a:r>
            <a:r>
              <a:rPr lang="en-IE" sz="1800" dirty="0">
                <a:solidFill>
                  <a:schemeClr val="bg1"/>
                </a:solidFill>
              </a:rPr>
              <a:t> </a:t>
            </a:r>
            <a:r>
              <a:rPr lang="en-IE" sz="1800" dirty="0" err="1" smtClean="0">
                <a:solidFill>
                  <a:schemeClr val="bg1"/>
                </a:solidFill>
              </a:rPr>
              <a:t>cust</a:t>
            </a:r>
            <a:r>
              <a:rPr lang="en-IE" sz="1800" dirty="0" smtClean="0">
                <a:solidFill>
                  <a:schemeClr val="bg1"/>
                </a:solidFill>
              </a:rPr>
              <a:t>, item, </a:t>
            </a:r>
            <a:r>
              <a:rPr lang="en-IE" sz="1800" dirty="0" err="1" smtClean="0">
                <a:solidFill>
                  <a:schemeClr val="bg1"/>
                </a:solidFill>
              </a:rPr>
              <a:t>org.udf.ExtractHour</a:t>
            </a:r>
            <a:r>
              <a:rPr lang="en-IE" sz="1800" dirty="0" smtClean="0">
                <a:solidFill>
                  <a:schemeClr val="bg1"/>
                </a:solidFill>
              </a:rPr>
              <a:t>(time) </a:t>
            </a:r>
            <a:r>
              <a:rPr lang="en-IE" sz="1800" b="1" dirty="0" smtClean="0">
                <a:solidFill>
                  <a:schemeClr val="bg1"/>
                </a:solidFill>
              </a:rPr>
              <a:t>AS</a:t>
            </a:r>
            <a:r>
              <a:rPr lang="en-IE" sz="1800" dirty="0" smtClean="0">
                <a:solidFill>
                  <a:schemeClr val="bg1"/>
                </a:solidFill>
              </a:rPr>
              <a:t> hour, price;</a:t>
            </a:r>
          </a:p>
          <a:p>
            <a:pPr marL="0" indent="0">
              <a:buNone/>
            </a:pPr>
            <a:r>
              <a:rPr lang="en-IE" sz="1800" b="1" i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grunt</a:t>
            </a:r>
            <a:r>
              <a:rPr lang="en-IE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IE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sz="1800" dirty="0">
                <a:solidFill>
                  <a:schemeClr val="accent2">
                    <a:lumMod val="60000"/>
                    <a:lumOff val="40000"/>
                  </a:schemeClr>
                </a:solidFill>
                <a:cs typeface="Courier New" panose="02070309020205020404" pitchFamily="49" charset="0"/>
              </a:rPr>
              <a:t>unique</a:t>
            </a:r>
            <a:r>
              <a:rPr lang="en-IE" sz="1800" dirty="0">
                <a:solidFill>
                  <a:schemeClr val="bg1"/>
                </a:solidFill>
                <a:cs typeface="Courier New" panose="02070309020205020404" pitchFamily="49" charset="0"/>
              </a:rPr>
              <a:t> = </a:t>
            </a:r>
            <a:r>
              <a:rPr lang="en-IE" sz="1800" b="1" dirty="0">
                <a:solidFill>
                  <a:schemeClr val="bg1"/>
                </a:solidFill>
              </a:rPr>
              <a:t>DISTINCT</a:t>
            </a:r>
            <a:r>
              <a:rPr lang="en-IE" sz="1800" dirty="0">
                <a:solidFill>
                  <a:schemeClr val="bg1"/>
                </a:solidFill>
              </a:rPr>
              <a:t> </a:t>
            </a:r>
            <a:r>
              <a:rPr lang="en-IE" sz="1800" dirty="0">
                <a:solidFill>
                  <a:srgbClr val="00B050"/>
                </a:solidFill>
                <a:cs typeface="Courier New" panose="02070309020205020404" pitchFamily="49" charset="0"/>
              </a:rPr>
              <a:t>hourly</a:t>
            </a:r>
            <a:r>
              <a:rPr lang="en-IE" sz="1800" dirty="0">
                <a:solidFill>
                  <a:schemeClr val="bg1"/>
                </a:solidFill>
                <a:cs typeface="Courier New" panose="02070309020205020404" pitchFamily="49" charset="0"/>
              </a:rPr>
              <a:t>;</a:t>
            </a:r>
            <a:endParaRPr lang="en-IE" sz="1800" dirty="0">
              <a:solidFill>
                <a:schemeClr val="bg1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2498629"/>
              </p:ext>
            </p:extLst>
          </p:nvPr>
        </p:nvGraphicFramePr>
        <p:xfrm>
          <a:off x="1592943" y="4632960"/>
          <a:ext cx="75438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5950"/>
                <a:gridCol w="1695450"/>
                <a:gridCol w="2590800"/>
                <a:gridCol w="1371600"/>
              </a:tblGrid>
              <a:tr h="370840">
                <a:tc>
                  <a:txBody>
                    <a:bodyPr/>
                    <a:lstStyle/>
                    <a:p>
                      <a:r>
                        <a:rPr lang="en-IE" dirty="0" err="1" smtClean="0"/>
                        <a:t>cust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item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hour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price</a:t>
                      </a:r>
                      <a:endParaRPr lang="en-I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800" dirty="0" smtClean="0">
                          <a:solidFill>
                            <a:schemeClr val="tx1"/>
                          </a:solidFill>
                        </a:rPr>
                        <a:t>customer412</a:t>
                      </a:r>
                      <a:endParaRPr lang="en-IE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800" dirty="0" smtClean="0">
                          <a:solidFill>
                            <a:schemeClr val="tx1"/>
                          </a:solidFill>
                        </a:rPr>
                        <a:t>Nescafe</a:t>
                      </a:r>
                      <a:endParaRPr lang="en-I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800" dirty="0" smtClean="0">
                          <a:solidFill>
                            <a:schemeClr val="tx1"/>
                          </a:solidFill>
                        </a:rPr>
                        <a:t>08</a:t>
                      </a:r>
                      <a:endParaRPr lang="en-IE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E" dirty="0" smtClean="0">
                          <a:solidFill>
                            <a:schemeClr val="tx1"/>
                          </a:solidFill>
                        </a:rPr>
                        <a:t>$2.000</a:t>
                      </a:r>
                      <a:endParaRPr lang="en-I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800" dirty="0" smtClean="0">
                          <a:solidFill>
                            <a:schemeClr val="tx1"/>
                          </a:solidFill>
                        </a:rPr>
                        <a:t>customer412</a:t>
                      </a:r>
                      <a:endParaRPr lang="en-IE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800" dirty="0" smtClean="0">
                          <a:solidFill>
                            <a:schemeClr val="tx1"/>
                          </a:solidFill>
                        </a:rPr>
                        <a:t>Nescafe</a:t>
                      </a:r>
                      <a:endParaRPr lang="en-I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800" dirty="0" smtClean="0">
                          <a:solidFill>
                            <a:schemeClr val="tx1"/>
                          </a:solidFill>
                        </a:rPr>
                        <a:t>08</a:t>
                      </a:r>
                      <a:endParaRPr lang="en-IE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E" dirty="0" smtClean="0">
                          <a:solidFill>
                            <a:schemeClr val="tx1"/>
                          </a:solidFill>
                        </a:rPr>
                        <a:t>$2.000</a:t>
                      </a:r>
                      <a:endParaRPr lang="en-I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800" dirty="0" smtClean="0">
                          <a:solidFill>
                            <a:schemeClr val="tx1"/>
                          </a:solidFill>
                        </a:rPr>
                        <a:t>customer413</a:t>
                      </a:r>
                      <a:endParaRPr lang="en-IE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800" dirty="0" smtClean="0">
                          <a:solidFill>
                            <a:schemeClr val="tx1"/>
                          </a:solidFill>
                        </a:rPr>
                        <a:t>400g_Zanahoria</a:t>
                      </a:r>
                      <a:endParaRPr lang="en-I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E" sz="1800" dirty="0" smtClean="0">
                          <a:solidFill>
                            <a:schemeClr val="tx1"/>
                          </a:solidFill>
                        </a:rPr>
                        <a:t>08</a:t>
                      </a:r>
                      <a:endParaRPr lang="en-I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E" dirty="0" smtClean="0">
                          <a:solidFill>
                            <a:schemeClr val="tx1"/>
                          </a:solidFill>
                        </a:rPr>
                        <a:t>$1.240</a:t>
                      </a:r>
                      <a:endParaRPr lang="en-I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dirty="0" smtClean="0">
                          <a:solidFill>
                            <a:schemeClr val="tx1"/>
                          </a:solidFill>
                        </a:rPr>
                        <a:t>customer413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800" dirty="0" smtClean="0">
                          <a:solidFill>
                            <a:schemeClr val="tx1"/>
                          </a:solidFill>
                        </a:rPr>
                        <a:t>Gillette_Mach3</a:t>
                      </a:r>
                      <a:endParaRPr lang="en-I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E" dirty="0" smtClean="0">
                          <a:solidFill>
                            <a:schemeClr val="tx1"/>
                          </a:solidFill>
                        </a:rPr>
                        <a:t>08</a:t>
                      </a:r>
                      <a:endParaRPr lang="en-I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E" sz="1800" dirty="0" smtClean="0">
                          <a:solidFill>
                            <a:schemeClr val="tx1"/>
                          </a:solidFill>
                        </a:rPr>
                        <a:t>$8.250</a:t>
                      </a:r>
                      <a:endParaRPr lang="en-I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I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I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I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6200" y="6211669"/>
            <a:ext cx="198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8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unique:</a:t>
            </a:r>
            <a:endParaRPr lang="en-IE" sz="28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600200" y="5029200"/>
            <a:ext cx="7543800" cy="304800"/>
          </a:xfrm>
          <a:prstGeom prst="rect">
            <a:avLst/>
          </a:prstGeom>
          <a:solidFill>
            <a:srgbClr val="FF0000">
              <a:alpha val="48000"/>
            </a:srgb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32269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Pig: Products by Hour</a:t>
            </a:r>
            <a:endParaRPr lang="en-I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876800"/>
          </a:xfrm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IE" sz="1800" b="1" i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grunt</a:t>
            </a:r>
            <a:r>
              <a:rPr lang="en-IE" sz="18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IE" sz="1800" b="1" dirty="0" smtClean="0">
                <a:solidFill>
                  <a:schemeClr val="bg1"/>
                </a:solidFill>
                <a:cs typeface="Courier New" panose="02070309020205020404" pitchFamily="49" charset="0"/>
              </a:rPr>
              <a:t>REGISTER </a:t>
            </a:r>
            <a:r>
              <a:rPr lang="en-IE" sz="18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userDefinedFunctions.jar</a:t>
            </a:r>
          </a:p>
          <a:p>
            <a:pPr marL="0" indent="0">
              <a:buNone/>
            </a:pPr>
            <a:r>
              <a:rPr lang="en-IE" sz="1800" b="1" i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IE" sz="1800" b="1" i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runt</a:t>
            </a:r>
            <a:r>
              <a:rPr lang="en-IE" sz="18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IE" sz="1800" dirty="0">
                <a:solidFill>
                  <a:schemeClr val="accent6">
                    <a:lumMod val="75000"/>
                  </a:schemeClr>
                </a:solidFill>
              </a:rPr>
              <a:t>raw</a:t>
            </a:r>
            <a:r>
              <a:rPr lang="en-IE" sz="1800" dirty="0">
                <a:solidFill>
                  <a:schemeClr val="bg1"/>
                </a:solidFill>
              </a:rPr>
              <a:t> = </a:t>
            </a:r>
            <a:r>
              <a:rPr lang="en-IE" sz="1800" b="1" dirty="0">
                <a:solidFill>
                  <a:schemeClr val="bg1"/>
                </a:solidFill>
              </a:rPr>
              <a:t>LOAD</a:t>
            </a:r>
            <a:r>
              <a:rPr lang="en-IE" sz="1800" dirty="0">
                <a:solidFill>
                  <a:schemeClr val="bg1"/>
                </a:solidFill>
              </a:rPr>
              <a:t> </a:t>
            </a:r>
            <a:r>
              <a:rPr lang="en-IE" sz="1800" dirty="0" smtClean="0">
                <a:solidFill>
                  <a:schemeClr val="bg1"/>
                </a:solidFill>
              </a:rPr>
              <a:t>‘transact.txt' </a:t>
            </a:r>
            <a:r>
              <a:rPr lang="en-IE" sz="1800" b="1" dirty="0">
                <a:solidFill>
                  <a:schemeClr val="bg1"/>
                </a:solidFill>
              </a:rPr>
              <a:t>USING</a:t>
            </a:r>
            <a:r>
              <a:rPr lang="en-IE" sz="1800" dirty="0">
                <a:solidFill>
                  <a:schemeClr val="bg1"/>
                </a:solidFill>
              </a:rPr>
              <a:t> </a:t>
            </a:r>
            <a:r>
              <a:rPr lang="en-IE" sz="1800" dirty="0" err="1">
                <a:solidFill>
                  <a:schemeClr val="bg1"/>
                </a:solidFill>
              </a:rPr>
              <a:t>PigStorage</a:t>
            </a:r>
            <a:r>
              <a:rPr lang="en-IE" sz="1800" dirty="0">
                <a:solidFill>
                  <a:schemeClr val="bg1"/>
                </a:solidFill>
              </a:rPr>
              <a:t>('\t') </a:t>
            </a:r>
            <a:r>
              <a:rPr lang="en-IE" sz="1800" b="1" dirty="0">
                <a:solidFill>
                  <a:schemeClr val="bg1"/>
                </a:solidFill>
              </a:rPr>
              <a:t>AS</a:t>
            </a:r>
            <a:r>
              <a:rPr lang="en-IE" sz="1800" dirty="0">
                <a:solidFill>
                  <a:schemeClr val="bg1"/>
                </a:solidFill>
              </a:rPr>
              <a:t> </a:t>
            </a:r>
            <a:r>
              <a:rPr lang="en-IE" sz="1800" dirty="0" smtClean="0">
                <a:solidFill>
                  <a:schemeClr val="bg1"/>
                </a:solidFill>
              </a:rPr>
              <a:t>(</a:t>
            </a:r>
            <a:r>
              <a:rPr lang="en-IE" sz="1800" dirty="0" err="1" smtClean="0">
                <a:solidFill>
                  <a:schemeClr val="bg1"/>
                </a:solidFill>
              </a:rPr>
              <a:t>cust</a:t>
            </a:r>
            <a:r>
              <a:rPr lang="en-IE" sz="1800" dirty="0" smtClean="0">
                <a:solidFill>
                  <a:schemeClr val="bg1"/>
                </a:solidFill>
              </a:rPr>
              <a:t>, item, time, price);</a:t>
            </a:r>
          </a:p>
          <a:p>
            <a:pPr marL="0" indent="0">
              <a:buNone/>
            </a:pPr>
            <a:r>
              <a:rPr lang="en-IE" sz="1800" b="1" i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grunt</a:t>
            </a:r>
            <a:r>
              <a:rPr lang="en-IE" sz="18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IE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sz="1800" dirty="0" smtClean="0">
                <a:solidFill>
                  <a:srgbClr val="00B0F0"/>
                </a:solidFill>
                <a:cs typeface="Courier New" panose="02070309020205020404" pitchFamily="49" charset="0"/>
              </a:rPr>
              <a:t>premium</a:t>
            </a:r>
            <a:r>
              <a:rPr lang="en-IE" sz="18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 = </a:t>
            </a:r>
            <a:r>
              <a:rPr lang="en-IE" sz="1800" b="1" dirty="0" smtClean="0">
                <a:solidFill>
                  <a:schemeClr val="bg1"/>
                </a:solidFill>
                <a:cs typeface="Courier New" panose="02070309020205020404" pitchFamily="49" charset="0"/>
              </a:rPr>
              <a:t>FILTER</a:t>
            </a:r>
            <a:r>
              <a:rPr lang="en-IE" sz="18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 </a:t>
            </a:r>
            <a:r>
              <a:rPr lang="en-IE" sz="1800" dirty="0" smtClean="0">
                <a:solidFill>
                  <a:schemeClr val="accent6">
                    <a:lumMod val="75000"/>
                  </a:schemeClr>
                </a:solidFill>
                <a:cs typeface="Courier New" panose="02070309020205020404" pitchFamily="49" charset="0"/>
              </a:rPr>
              <a:t>raw</a:t>
            </a:r>
            <a:r>
              <a:rPr lang="en-IE" sz="18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 </a:t>
            </a:r>
            <a:r>
              <a:rPr lang="en-IE" sz="1800" b="1" dirty="0" smtClean="0">
                <a:solidFill>
                  <a:schemeClr val="bg1"/>
                </a:solidFill>
                <a:cs typeface="Courier New" panose="02070309020205020404" pitchFamily="49" charset="0"/>
              </a:rPr>
              <a:t>BY</a:t>
            </a:r>
            <a:r>
              <a:rPr lang="en-IE" sz="18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 org.udf.MinPrice1000(price);</a:t>
            </a:r>
          </a:p>
          <a:p>
            <a:pPr marL="0" indent="0">
              <a:buNone/>
            </a:pPr>
            <a:r>
              <a:rPr lang="en-IE" sz="1800" b="1" i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grunt</a:t>
            </a:r>
            <a:r>
              <a:rPr lang="en-IE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IE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sz="1800" dirty="0" smtClean="0">
                <a:solidFill>
                  <a:srgbClr val="00B050"/>
                </a:solidFill>
                <a:cs typeface="Courier New" panose="02070309020205020404" pitchFamily="49" charset="0"/>
              </a:rPr>
              <a:t>hourly</a:t>
            </a:r>
            <a:r>
              <a:rPr lang="en-IE" sz="18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 </a:t>
            </a:r>
            <a:r>
              <a:rPr lang="en-IE" sz="1800" dirty="0">
                <a:solidFill>
                  <a:schemeClr val="bg1"/>
                </a:solidFill>
                <a:cs typeface="Courier New" panose="02070309020205020404" pitchFamily="49" charset="0"/>
              </a:rPr>
              <a:t>= </a:t>
            </a:r>
            <a:r>
              <a:rPr lang="en-IE" sz="1800" b="1" dirty="0" smtClean="0">
                <a:solidFill>
                  <a:schemeClr val="bg1"/>
                </a:solidFill>
              </a:rPr>
              <a:t>FOREACH</a:t>
            </a:r>
            <a:r>
              <a:rPr lang="en-IE" sz="1800" dirty="0" smtClean="0">
                <a:solidFill>
                  <a:schemeClr val="bg1"/>
                </a:solidFill>
              </a:rPr>
              <a:t> </a:t>
            </a:r>
            <a:r>
              <a:rPr lang="en-IE" sz="1800" dirty="0" smtClean="0">
                <a:solidFill>
                  <a:srgbClr val="00B0F0"/>
                </a:solidFill>
                <a:cs typeface="Courier New" panose="02070309020205020404" pitchFamily="49" charset="0"/>
              </a:rPr>
              <a:t>premium</a:t>
            </a:r>
            <a:r>
              <a:rPr lang="en-IE" sz="1800" dirty="0" smtClean="0">
                <a:solidFill>
                  <a:schemeClr val="bg1"/>
                </a:solidFill>
              </a:rPr>
              <a:t> </a:t>
            </a:r>
            <a:r>
              <a:rPr lang="en-IE" sz="1800" b="1" dirty="0">
                <a:solidFill>
                  <a:schemeClr val="bg1"/>
                </a:solidFill>
              </a:rPr>
              <a:t>GENERATE</a:t>
            </a:r>
            <a:r>
              <a:rPr lang="en-IE" sz="1800" dirty="0">
                <a:solidFill>
                  <a:schemeClr val="bg1"/>
                </a:solidFill>
              </a:rPr>
              <a:t> </a:t>
            </a:r>
            <a:r>
              <a:rPr lang="en-IE" sz="1800" dirty="0" err="1" smtClean="0">
                <a:solidFill>
                  <a:schemeClr val="bg1"/>
                </a:solidFill>
              </a:rPr>
              <a:t>cust</a:t>
            </a:r>
            <a:r>
              <a:rPr lang="en-IE" sz="1800" dirty="0" smtClean="0">
                <a:solidFill>
                  <a:schemeClr val="bg1"/>
                </a:solidFill>
              </a:rPr>
              <a:t>, item, </a:t>
            </a:r>
            <a:r>
              <a:rPr lang="en-IE" sz="1800" dirty="0" err="1" smtClean="0">
                <a:solidFill>
                  <a:schemeClr val="bg1"/>
                </a:solidFill>
              </a:rPr>
              <a:t>org.udf.ExtractHour</a:t>
            </a:r>
            <a:r>
              <a:rPr lang="en-IE" sz="1800" dirty="0" smtClean="0">
                <a:solidFill>
                  <a:schemeClr val="bg1"/>
                </a:solidFill>
              </a:rPr>
              <a:t>(time) </a:t>
            </a:r>
            <a:r>
              <a:rPr lang="en-IE" sz="1800" b="1" dirty="0" smtClean="0">
                <a:solidFill>
                  <a:schemeClr val="bg1"/>
                </a:solidFill>
              </a:rPr>
              <a:t>AS</a:t>
            </a:r>
            <a:r>
              <a:rPr lang="en-IE" sz="1800" dirty="0" smtClean="0">
                <a:solidFill>
                  <a:schemeClr val="bg1"/>
                </a:solidFill>
              </a:rPr>
              <a:t> hour, price;</a:t>
            </a:r>
          </a:p>
          <a:p>
            <a:pPr marL="0" indent="0">
              <a:buNone/>
            </a:pPr>
            <a:r>
              <a:rPr lang="en-IE" sz="1800" b="1" i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grunt</a:t>
            </a:r>
            <a:r>
              <a:rPr lang="en-IE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IE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sz="1800" dirty="0">
                <a:solidFill>
                  <a:schemeClr val="accent2">
                    <a:lumMod val="60000"/>
                    <a:lumOff val="40000"/>
                  </a:schemeClr>
                </a:solidFill>
                <a:cs typeface="Courier New" panose="02070309020205020404" pitchFamily="49" charset="0"/>
              </a:rPr>
              <a:t>unique</a:t>
            </a:r>
            <a:r>
              <a:rPr lang="en-IE" sz="1800" dirty="0">
                <a:solidFill>
                  <a:schemeClr val="bg1"/>
                </a:solidFill>
                <a:cs typeface="Courier New" panose="02070309020205020404" pitchFamily="49" charset="0"/>
              </a:rPr>
              <a:t> = </a:t>
            </a:r>
            <a:r>
              <a:rPr lang="en-IE" sz="1800" b="1" dirty="0">
                <a:solidFill>
                  <a:schemeClr val="bg1"/>
                </a:solidFill>
              </a:rPr>
              <a:t>DISTINCT</a:t>
            </a:r>
            <a:r>
              <a:rPr lang="en-IE" sz="1800" dirty="0">
                <a:solidFill>
                  <a:schemeClr val="bg1"/>
                </a:solidFill>
              </a:rPr>
              <a:t> </a:t>
            </a:r>
            <a:r>
              <a:rPr lang="en-IE" sz="1800" dirty="0">
                <a:solidFill>
                  <a:srgbClr val="00B050"/>
                </a:solidFill>
                <a:cs typeface="Courier New" panose="02070309020205020404" pitchFamily="49" charset="0"/>
              </a:rPr>
              <a:t>hourly</a:t>
            </a:r>
            <a:r>
              <a:rPr lang="en-IE" sz="1800" dirty="0">
                <a:solidFill>
                  <a:schemeClr val="bg1"/>
                </a:solidFill>
                <a:cs typeface="Courier New" panose="02070309020205020404" pitchFamily="49" charset="0"/>
              </a:rPr>
              <a:t>;</a:t>
            </a:r>
            <a:endParaRPr lang="en-IE" sz="18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IE" sz="1800" b="1" i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grunt</a:t>
            </a:r>
            <a:r>
              <a:rPr lang="en-IE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IE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sz="1800" dirty="0" err="1" smtClean="0">
                <a:solidFill>
                  <a:schemeClr val="bg2">
                    <a:lumMod val="50000"/>
                  </a:schemeClr>
                </a:solidFill>
                <a:cs typeface="Courier New" panose="02070309020205020404" pitchFamily="49" charset="0"/>
              </a:rPr>
              <a:t>hrItem</a:t>
            </a:r>
            <a:r>
              <a:rPr lang="en-IE" sz="18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 = </a:t>
            </a:r>
            <a:r>
              <a:rPr lang="en-IE" sz="1800" b="1" dirty="0" smtClean="0">
                <a:solidFill>
                  <a:schemeClr val="bg1"/>
                </a:solidFill>
                <a:cs typeface="Courier New" panose="02070309020205020404" pitchFamily="49" charset="0"/>
              </a:rPr>
              <a:t>GROUP </a:t>
            </a:r>
            <a:r>
              <a:rPr lang="en-IE" sz="1800" dirty="0" smtClean="0">
                <a:solidFill>
                  <a:schemeClr val="accent2">
                    <a:lumMod val="60000"/>
                    <a:lumOff val="40000"/>
                  </a:schemeClr>
                </a:solidFill>
                <a:cs typeface="Courier New" panose="02070309020205020404" pitchFamily="49" charset="0"/>
              </a:rPr>
              <a:t>unique </a:t>
            </a:r>
            <a:r>
              <a:rPr lang="en-IE" sz="1800" b="1" dirty="0" smtClean="0">
                <a:solidFill>
                  <a:schemeClr val="bg1"/>
                </a:solidFill>
                <a:cs typeface="Courier New" panose="02070309020205020404" pitchFamily="49" charset="0"/>
              </a:rPr>
              <a:t>BY</a:t>
            </a:r>
            <a:r>
              <a:rPr lang="en-IE" sz="18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 (item, hour)</a:t>
            </a:r>
            <a:r>
              <a:rPr lang="en-IE" sz="1800" dirty="0" smtClean="0">
                <a:solidFill>
                  <a:schemeClr val="bg1"/>
                </a:solidFill>
              </a:rPr>
              <a:t>;</a:t>
            </a:r>
            <a:endParaRPr lang="en-IE" sz="1800" dirty="0">
              <a:solidFill>
                <a:schemeClr val="bg1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1823855"/>
              </p:ext>
            </p:extLst>
          </p:nvPr>
        </p:nvGraphicFramePr>
        <p:xfrm>
          <a:off x="1592943" y="4632960"/>
          <a:ext cx="75438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5950"/>
                <a:gridCol w="1695450"/>
                <a:gridCol w="2590800"/>
                <a:gridCol w="1371600"/>
              </a:tblGrid>
              <a:tr h="370840">
                <a:tc>
                  <a:txBody>
                    <a:bodyPr/>
                    <a:lstStyle/>
                    <a:p>
                      <a:r>
                        <a:rPr lang="en-IE" dirty="0" err="1" smtClean="0"/>
                        <a:t>cust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item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hour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price</a:t>
                      </a:r>
                      <a:endParaRPr lang="en-I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800" dirty="0" smtClean="0">
                          <a:solidFill>
                            <a:schemeClr val="tx1"/>
                          </a:solidFill>
                        </a:rPr>
                        <a:t>customer412</a:t>
                      </a:r>
                      <a:endParaRPr lang="en-IE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800" dirty="0" smtClean="0">
                          <a:solidFill>
                            <a:schemeClr val="tx1"/>
                          </a:solidFill>
                        </a:rPr>
                        <a:t>Nescafe</a:t>
                      </a:r>
                      <a:endParaRPr lang="en-I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800" dirty="0" smtClean="0">
                          <a:solidFill>
                            <a:schemeClr val="tx1"/>
                          </a:solidFill>
                        </a:rPr>
                        <a:t>08</a:t>
                      </a:r>
                      <a:endParaRPr lang="en-IE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E" dirty="0" smtClean="0">
                          <a:solidFill>
                            <a:schemeClr val="tx1"/>
                          </a:solidFill>
                        </a:rPr>
                        <a:t>$2.000</a:t>
                      </a:r>
                      <a:endParaRPr lang="en-I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800" dirty="0" smtClean="0">
                          <a:solidFill>
                            <a:schemeClr val="tx1"/>
                          </a:solidFill>
                        </a:rPr>
                        <a:t>customer413</a:t>
                      </a:r>
                      <a:endParaRPr lang="en-IE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800" dirty="0" smtClean="0">
                          <a:solidFill>
                            <a:schemeClr val="tx1"/>
                          </a:solidFill>
                        </a:rPr>
                        <a:t>400g_Zanahoria</a:t>
                      </a:r>
                      <a:endParaRPr lang="en-I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E" sz="1800" dirty="0" smtClean="0">
                          <a:solidFill>
                            <a:schemeClr val="tx1"/>
                          </a:solidFill>
                        </a:rPr>
                        <a:t>08</a:t>
                      </a:r>
                      <a:endParaRPr lang="en-I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E" dirty="0" smtClean="0">
                          <a:solidFill>
                            <a:schemeClr val="tx1"/>
                          </a:solidFill>
                        </a:rPr>
                        <a:t>$1.240</a:t>
                      </a:r>
                      <a:endParaRPr lang="en-I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dirty="0" smtClean="0">
                          <a:solidFill>
                            <a:schemeClr val="tx1"/>
                          </a:solidFill>
                        </a:rPr>
                        <a:t>customer413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800" dirty="0" smtClean="0">
                          <a:solidFill>
                            <a:schemeClr val="tx1"/>
                          </a:solidFill>
                        </a:rPr>
                        <a:t>Gillette_Mach3</a:t>
                      </a:r>
                      <a:endParaRPr lang="en-I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E" dirty="0" smtClean="0">
                          <a:solidFill>
                            <a:schemeClr val="tx1"/>
                          </a:solidFill>
                        </a:rPr>
                        <a:t>08</a:t>
                      </a:r>
                      <a:endParaRPr lang="en-I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E" sz="1800" dirty="0" smtClean="0">
                          <a:solidFill>
                            <a:schemeClr val="tx1"/>
                          </a:solidFill>
                        </a:rPr>
                        <a:t>$8.250</a:t>
                      </a:r>
                      <a:endParaRPr lang="en-I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dirty="0" smtClean="0">
                          <a:solidFill>
                            <a:schemeClr val="tx1"/>
                          </a:solidFill>
                        </a:rPr>
                        <a:t>customer413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800" dirty="0" err="1" smtClean="0">
                          <a:solidFill>
                            <a:schemeClr val="tx1"/>
                          </a:solidFill>
                        </a:rPr>
                        <a:t>Santo_Domingo</a:t>
                      </a:r>
                      <a:endParaRPr lang="en-I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E" dirty="0" smtClean="0">
                          <a:solidFill>
                            <a:schemeClr val="tx1"/>
                          </a:solidFill>
                        </a:rPr>
                        <a:t>08</a:t>
                      </a:r>
                      <a:endParaRPr lang="en-I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E" dirty="0" smtClean="0">
                          <a:solidFill>
                            <a:schemeClr val="tx1"/>
                          </a:solidFill>
                        </a:rPr>
                        <a:t>$2.450</a:t>
                      </a:r>
                      <a:endParaRPr lang="en-I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I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I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I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6200" y="6211669"/>
            <a:ext cx="198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8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unique:</a:t>
            </a:r>
            <a:endParaRPr lang="en-IE" sz="28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505200" y="4648200"/>
            <a:ext cx="4267200" cy="2209800"/>
          </a:xfrm>
          <a:prstGeom prst="rect">
            <a:avLst/>
          </a:prstGeom>
          <a:solidFill>
            <a:schemeClr val="bg2">
              <a:lumMod val="50000"/>
              <a:alpha val="34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416873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Pig: Products by Hour</a:t>
            </a:r>
            <a:endParaRPr lang="en-I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876800"/>
          </a:xfrm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IE" sz="1800" b="1" i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grunt</a:t>
            </a:r>
            <a:r>
              <a:rPr lang="en-IE" sz="18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IE" sz="1800" b="1" dirty="0" smtClean="0">
                <a:solidFill>
                  <a:schemeClr val="bg1"/>
                </a:solidFill>
                <a:cs typeface="Courier New" panose="02070309020205020404" pitchFamily="49" charset="0"/>
              </a:rPr>
              <a:t>REGISTER </a:t>
            </a:r>
            <a:r>
              <a:rPr lang="en-IE" sz="18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userDefinedFunctions.jar</a:t>
            </a:r>
          </a:p>
          <a:p>
            <a:pPr marL="0" indent="0">
              <a:buNone/>
            </a:pPr>
            <a:r>
              <a:rPr lang="en-IE" sz="1800" b="1" i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IE" sz="1800" b="1" i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runt</a:t>
            </a:r>
            <a:r>
              <a:rPr lang="en-IE" sz="18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IE" sz="1800" dirty="0">
                <a:solidFill>
                  <a:schemeClr val="accent6">
                    <a:lumMod val="75000"/>
                  </a:schemeClr>
                </a:solidFill>
              </a:rPr>
              <a:t>raw</a:t>
            </a:r>
            <a:r>
              <a:rPr lang="en-IE" sz="1800" dirty="0">
                <a:solidFill>
                  <a:schemeClr val="bg1"/>
                </a:solidFill>
              </a:rPr>
              <a:t> = </a:t>
            </a:r>
            <a:r>
              <a:rPr lang="en-IE" sz="1800" b="1" dirty="0">
                <a:solidFill>
                  <a:schemeClr val="bg1"/>
                </a:solidFill>
              </a:rPr>
              <a:t>LOAD</a:t>
            </a:r>
            <a:r>
              <a:rPr lang="en-IE" sz="1800" dirty="0">
                <a:solidFill>
                  <a:schemeClr val="bg1"/>
                </a:solidFill>
              </a:rPr>
              <a:t> </a:t>
            </a:r>
            <a:r>
              <a:rPr lang="en-IE" sz="1800" dirty="0" smtClean="0">
                <a:solidFill>
                  <a:schemeClr val="bg1"/>
                </a:solidFill>
              </a:rPr>
              <a:t>‘transact.txt' </a:t>
            </a:r>
            <a:r>
              <a:rPr lang="en-IE" sz="1800" b="1" dirty="0">
                <a:solidFill>
                  <a:schemeClr val="bg1"/>
                </a:solidFill>
              </a:rPr>
              <a:t>USING</a:t>
            </a:r>
            <a:r>
              <a:rPr lang="en-IE" sz="1800" dirty="0">
                <a:solidFill>
                  <a:schemeClr val="bg1"/>
                </a:solidFill>
              </a:rPr>
              <a:t> </a:t>
            </a:r>
            <a:r>
              <a:rPr lang="en-IE" sz="1800" dirty="0" err="1">
                <a:solidFill>
                  <a:schemeClr val="bg1"/>
                </a:solidFill>
              </a:rPr>
              <a:t>PigStorage</a:t>
            </a:r>
            <a:r>
              <a:rPr lang="en-IE" sz="1800" dirty="0">
                <a:solidFill>
                  <a:schemeClr val="bg1"/>
                </a:solidFill>
              </a:rPr>
              <a:t>('\t') </a:t>
            </a:r>
            <a:r>
              <a:rPr lang="en-IE" sz="1800" b="1" dirty="0">
                <a:solidFill>
                  <a:schemeClr val="bg1"/>
                </a:solidFill>
              </a:rPr>
              <a:t>AS</a:t>
            </a:r>
            <a:r>
              <a:rPr lang="en-IE" sz="1800" dirty="0">
                <a:solidFill>
                  <a:schemeClr val="bg1"/>
                </a:solidFill>
              </a:rPr>
              <a:t> </a:t>
            </a:r>
            <a:r>
              <a:rPr lang="en-IE" sz="1800" dirty="0" smtClean="0">
                <a:solidFill>
                  <a:schemeClr val="bg1"/>
                </a:solidFill>
              </a:rPr>
              <a:t>(</a:t>
            </a:r>
            <a:r>
              <a:rPr lang="en-IE" sz="1800" dirty="0" err="1" smtClean="0">
                <a:solidFill>
                  <a:schemeClr val="bg1"/>
                </a:solidFill>
              </a:rPr>
              <a:t>cust</a:t>
            </a:r>
            <a:r>
              <a:rPr lang="en-IE" sz="1800" dirty="0" smtClean="0">
                <a:solidFill>
                  <a:schemeClr val="bg1"/>
                </a:solidFill>
              </a:rPr>
              <a:t>, item, time, price);</a:t>
            </a:r>
          </a:p>
          <a:p>
            <a:pPr marL="0" indent="0">
              <a:buNone/>
            </a:pPr>
            <a:r>
              <a:rPr lang="en-IE" sz="1800" b="1" i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grunt</a:t>
            </a:r>
            <a:r>
              <a:rPr lang="en-IE" sz="18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IE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sz="1800" dirty="0" smtClean="0">
                <a:solidFill>
                  <a:srgbClr val="00B0F0"/>
                </a:solidFill>
                <a:cs typeface="Courier New" panose="02070309020205020404" pitchFamily="49" charset="0"/>
              </a:rPr>
              <a:t>premium</a:t>
            </a:r>
            <a:r>
              <a:rPr lang="en-IE" sz="18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 = </a:t>
            </a:r>
            <a:r>
              <a:rPr lang="en-IE" sz="1800" b="1" dirty="0" smtClean="0">
                <a:solidFill>
                  <a:schemeClr val="bg1"/>
                </a:solidFill>
                <a:cs typeface="Courier New" panose="02070309020205020404" pitchFamily="49" charset="0"/>
              </a:rPr>
              <a:t>FILTER</a:t>
            </a:r>
            <a:r>
              <a:rPr lang="en-IE" sz="18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 </a:t>
            </a:r>
            <a:r>
              <a:rPr lang="en-IE" sz="1800" dirty="0" smtClean="0">
                <a:solidFill>
                  <a:schemeClr val="accent6">
                    <a:lumMod val="75000"/>
                  </a:schemeClr>
                </a:solidFill>
                <a:cs typeface="Courier New" panose="02070309020205020404" pitchFamily="49" charset="0"/>
              </a:rPr>
              <a:t>raw</a:t>
            </a:r>
            <a:r>
              <a:rPr lang="en-IE" sz="18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 </a:t>
            </a:r>
            <a:r>
              <a:rPr lang="en-IE" sz="1800" b="1" dirty="0" smtClean="0">
                <a:solidFill>
                  <a:schemeClr val="bg1"/>
                </a:solidFill>
                <a:cs typeface="Courier New" panose="02070309020205020404" pitchFamily="49" charset="0"/>
              </a:rPr>
              <a:t>BY</a:t>
            </a:r>
            <a:r>
              <a:rPr lang="en-IE" sz="18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 org.udf.MinPrice1000(price);</a:t>
            </a:r>
          </a:p>
          <a:p>
            <a:pPr marL="0" indent="0">
              <a:buNone/>
            </a:pPr>
            <a:r>
              <a:rPr lang="en-IE" sz="1800" b="1" i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grunt</a:t>
            </a:r>
            <a:r>
              <a:rPr lang="en-IE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IE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sz="1800" dirty="0" smtClean="0">
                <a:solidFill>
                  <a:srgbClr val="00B050"/>
                </a:solidFill>
                <a:cs typeface="Courier New" panose="02070309020205020404" pitchFamily="49" charset="0"/>
              </a:rPr>
              <a:t>hourly</a:t>
            </a:r>
            <a:r>
              <a:rPr lang="en-IE" sz="18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 </a:t>
            </a:r>
            <a:r>
              <a:rPr lang="en-IE" sz="1800" dirty="0">
                <a:solidFill>
                  <a:schemeClr val="bg1"/>
                </a:solidFill>
                <a:cs typeface="Courier New" panose="02070309020205020404" pitchFamily="49" charset="0"/>
              </a:rPr>
              <a:t>= </a:t>
            </a:r>
            <a:r>
              <a:rPr lang="en-IE" sz="1800" b="1" dirty="0" smtClean="0">
                <a:solidFill>
                  <a:schemeClr val="bg1"/>
                </a:solidFill>
              </a:rPr>
              <a:t>FOREACH</a:t>
            </a:r>
            <a:r>
              <a:rPr lang="en-IE" sz="1800" dirty="0" smtClean="0">
                <a:solidFill>
                  <a:schemeClr val="bg1"/>
                </a:solidFill>
              </a:rPr>
              <a:t> </a:t>
            </a:r>
            <a:r>
              <a:rPr lang="en-IE" sz="1800" dirty="0" smtClean="0">
                <a:solidFill>
                  <a:srgbClr val="00B0F0"/>
                </a:solidFill>
                <a:cs typeface="Courier New" panose="02070309020205020404" pitchFamily="49" charset="0"/>
              </a:rPr>
              <a:t>premium</a:t>
            </a:r>
            <a:r>
              <a:rPr lang="en-IE" sz="1800" dirty="0" smtClean="0">
                <a:solidFill>
                  <a:schemeClr val="bg1"/>
                </a:solidFill>
              </a:rPr>
              <a:t> </a:t>
            </a:r>
            <a:r>
              <a:rPr lang="en-IE" sz="1800" b="1" dirty="0">
                <a:solidFill>
                  <a:schemeClr val="bg1"/>
                </a:solidFill>
              </a:rPr>
              <a:t>GENERATE</a:t>
            </a:r>
            <a:r>
              <a:rPr lang="en-IE" sz="1800" dirty="0">
                <a:solidFill>
                  <a:schemeClr val="bg1"/>
                </a:solidFill>
              </a:rPr>
              <a:t> </a:t>
            </a:r>
            <a:r>
              <a:rPr lang="en-IE" sz="1800" dirty="0" err="1" smtClean="0">
                <a:solidFill>
                  <a:schemeClr val="bg1"/>
                </a:solidFill>
              </a:rPr>
              <a:t>cust</a:t>
            </a:r>
            <a:r>
              <a:rPr lang="en-IE" sz="1800" dirty="0" smtClean="0">
                <a:solidFill>
                  <a:schemeClr val="bg1"/>
                </a:solidFill>
              </a:rPr>
              <a:t>, item, </a:t>
            </a:r>
            <a:r>
              <a:rPr lang="en-IE" sz="1800" dirty="0" err="1" smtClean="0">
                <a:solidFill>
                  <a:schemeClr val="bg1"/>
                </a:solidFill>
              </a:rPr>
              <a:t>org.udf.ExtractHour</a:t>
            </a:r>
            <a:r>
              <a:rPr lang="en-IE" sz="1800" dirty="0" smtClean="0">
                <a:solidFill>
                  <a:schemeClr val="bg1"/>
                </a:solidFill>
              </a:rPr>
              <a:t>(time) </a:t>
            </a:r>
            <a:r>
              <a:rPr lang="en-IE" sz="1800" b="1" dirty="0" smtClean="0">
                <a:solidFill>
                  <a:schemeClr val="bg1"/>
                </a:solidFill>
              </a:rPr>
              <a:t>AS</a:t>
            </a:r>
            <a:r>
              <a:rPr lang="en-IE" sz="1800" dirty="0" smtClean="0">
                <a:solidFill>
                  <a:schemeClr val="bg1"/>
                </a:solidFill>
              </a:rPr>
              <a:t> hour, price;</a:t>
            </a:r>
          </a:p>
          <a:p>
            <a:pPr marL="0" indent="0">
              <a:buNone/>
            </a:pPr>
            <a:r>
              <a:rPr lang="en-IE" sz="1800" b="1" i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grunt</a:t>
            </a:r>
            <a:r>
              <a:rPr lang="en-IE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IE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sz="1800" dirty="0" smtClean="0">
                <a:solidFill>
                  <a:schemeClr val="accent2">
                    <a:lumMod val="60000"/>
                    <a:lumOff val="40000"/>
                  </a:schemeClr>
                </a:solidFill>
                <a:cs typeface="Courier New" panose="02070309020205020404" pitchFamily="49" charset="0"/>
              </a:rPr>
              <a:t>unique</a:t>
            </a:r>
            <a:r>
              <a:rPr lang="en-IE" sz="18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 </a:t>
            </a:r>
            <a:r>
              <a:rPr lang="en-IE" sz="1800" dirty="0">
                <a:solidFill>
                  <a:schemeClr val="bg1"/>
                </a:solidFill>
                <a:cs typeface="Courier New" panose="02070309020205020404" pitchFamily="49" charset="0"/>
              </a:rPr>
              <a:t>= </a:t>
            </a:r>
            <a:r>
              <a:rPr lang="en-IE" sz="1800" b="1" dirty="0" smtClean="0">
                <a:solidFill>
                  <a:schemeClr val="bg1"/>
                </a:solidFill>
              </a:rPr>
              <a:t>DISTINCT</a:t>
            </a:r>
            <a:r>
              <a:rPr lang="en-IE" sz="1800" dirty="0" smtClean="0">
                <a:solidFill>
                  <a:schemeClr val="bg1"/>
                </a:solidFill>
              </a:rPr>
              <a:t> </a:t>
            </a:r>
            <a:r>
              <a:rPr lang="en-IE" sz="1800" dirty="0" smtClean="0">
                <a:solidFill>
                  <a:srgbClr val="00B050"/>
                </a:solidFill>
                <a:cs typeface="Courier New" panose="02070309020205020404" pitchFamily="49" charset="0"/>
              </a:rPr>
              <a:t>hourly</a:t>
            </a:r>
            <a:r>
              <a:rPr lang="en-IE" sz="18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;</a:t>
            </a:r>
            <a:endParaRPr lang="en-IE" sz="18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IE" sz="1800" b="1" i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grunt</a:t>
            </a:r>
            <a:r>
              <a:rPr lang="en-IE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IE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sz="1800" dirty="0" err="1" smtClean="0">
                <a:solidFill>
                  <a:schemeClr val="bg2">
                    <a:lumMod val="50000"/>
                  </a:schemeClr>
                </a:solidFill>
                <a:cs typeface="Courier New" panose="02070309020205020404" pitchFamily="49" charset="0"/>
              </a:rPr>
              <a:t>hrItem</a:t>
            </a:r>
            <a:r>
              <a:rPr lang="en-IE" sz="18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 = </a:t>
            </a:r>
            <a:r>
              <a:rPr lang="en-IE" sz="1800" b="1" dirty="0" smtClean="0">
                <a:solidFill>
                  <a:schemeClr val="bg1"/>
                </a:solidFill>
                <a:cs typeface="Courier New" panose="02070309020205020404" pitchFamily="49" charset="0"/>
              </a:rPr>
              <a:t>GROUP </a:t>
            </a:r>
            <a:r>
              <a:rPr lang="en-IE" sz="1800" dirty="0" smtClean="0">
                <a:solidFill>
                  <a:schemeClr val="accent2">
                    <a:lumMod val="60000"/>
                    <a:lumOff val="40000"/>
                  </a:schemeClr>
                </a:solidFill>
                <a:cs typeface="Courier New" panose="02070309020205020404" pitchFamily="49" charset="0"/>
              </a:rPr>
              <a:t>unique </a:t>
            </a:r>
            <a:r>
              <a:rPr lang="en-IE" sz="1800" b="1" dirty="0" smtClean="0">
                <a:solidFill>
                  <a:schemeClr val="bg1"/>
                </a:solidFill>
                <a:cs typeface="Courier New" panose="02070309020205020404" pitchFamily="49" charset="0"/>
              </a:rPr>
              <a:t>BY</a:t>
            </a:r>
            <a:r>
              <a:rPr lang="en-IE" sz="18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 (item, hour)</a:t>
            </a:r>
            <a:r>
              <a:rPr lang="en-IE" sz="1800" dirty="0" smtClean="0">
                <a:solidFill>
                  <a:schemeClr val="bg1"/>
                </a:solidFill>
              </a:rPr>
              <a:t>;</a:t>
            </a:r>
            <a:endParaRPr lang="en-IE" sz="1800" dirty="0">
              <a:solidFill>
                <a:schemeClr val="bg1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0469560"/>
              </p:ext>
            </p:extLst>
          </p:nvPr>
        </p:nvGraphicFramePr>
        <p:xfrm>
          <a:off x="2184400" y="4495800"/>
          <a:ext cx="69215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/>
                <a:gridCol w="1447800"/>
                <a:gridCol w="1716859"/>
                <a:gridCol w="701240"/>
                <a:gridCol w="922001"/>
              </a:tblGrid>
              <a:tr h="381000">
                <a:tc>
                  <a:txBody>
                    <a:bodyPr/>
                    <a:lstStyle/>
                    <a:p>
                      <a:r>
                        <a:rPr lang="en-IE" dirty="0" smtClean="0"/>
                        <a:t>[</a:t>
                      </a:r>
                      <a:r>
                        <a:rPr lang="en-IE" dirty="0" err="1" smtClean="0"/>
                        <a:t>item,hour</a:t>
                      </a:r>
                      <a:r>
                        <a:rPr lang="en-IE" dirty="0" smtClean="0"/>
                        <a:t>]</a:t>
                      </a:r>
                      <a:endParaRPr lang="en-IE" dirty="0"/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 err="1" smtClean="0"/>
                        <a:t>cust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item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hour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price</a:t>
                      </a:r>
                      <a:endParaRPr lang="en-IE" dirty="0"/>
                    </a:p>
                  </a:txBody>
                  <a:tcPr/>
                </a:tc>
              </a:tr>
              <a:tr h="381000">
                <a:tc rowSpan="3">
                  <a:txBody>
                    <a:bodyPr/>
                    <a:lstStyle/>
                    <a:p>
                      <a:endParaRPr lang="en-IE" dirty="0" smtClean="0"/>
                    </a:p>
                    <a:p>
                      <a:r>
                        <a:rPr lang="en-IE" dirty="0" smtClean="0"/>
                        <a:t>[Nescafe,08]</a:t>
                      </a:r>
                      <a:endParaRPr lang="en-IE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800" dirty="0" smtClean="0">
                          <a:solidFill>
                            <a:schemeClr val="tx1"/>
                          </a:solidFill>
                        </a:rPr>
                        <a:t>customer412</a:t>
                      </a:r>
                      <a:endParaRPr lang="en-IE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800" dirty="0" smtClean="0">
                          <a:solidFill>
                            <a:schemeClr val="tx1"/>
                          </a:solidFill>
                        </a:rPr>
                        <a:t>Nescafe</a:t>
                      </a:r>
                      <a:endParaRPr lang="en-I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800" dirty="0" smtClean="0">
                          <a:solidFill>
                            <a:schemeClr val="tx1"/>
                          </a:solidFill>
                        </a:rPr>
                        <a:t>08</a:t>
                      </a:r>
                      <a:endParaRPr lang="en-IE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E" dirty="0" smtClean="0">
                          <a:solidFill>
                            <a:schemeClr val="tx1"/>
                          </a:solidFill>
                        </a:rPr>
                        <a:t>$2.000</a:t>
                      </a:r>
                      <a:endParaRPr lang="en-I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81000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E" dirty="0" smtClean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dirty="0" smtClean="0">
                          <a:solidFill>
                            <a:schemeClr val="tx1"/>
                          </a:solidFill>
                        </a:rPr>
                        <a:t>customer413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800" dirty="0" smtClean="0">
                          <a:solidFill>
                            <a:schemeClr val="tx1"/>
                          </a:solidFill>
                        </a:rPr>
                        <a:t>Nescafe</a:t>
                      </a:r>
                      <a:endParaRPr lang="en-I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E" dirty="0" smtClean="0">
                          <a:solidFill>
                            <a:schemeClr val="tx1"/>
                          </a:solidFill>
                        </a:rPr>
                        <a:t>08</a:t>
                      </a:r>
                      <a:endParaRPr lang="en-I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E" dirty="0" smtClean="0">
                          <a:solidFill>
                            <a:schemeClr val="tx1"/>
                          </a:solidFill>
                        </a:rPr>
                        <a:t>$2.000</a:t>
                      </a:r>
                      <a:endParaRPr lang="en-I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81000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E" dirty="0" smtClean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customer415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Nescafe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E" dirty="0" smtClean="0"/>
                        <a:t>08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E" dirty="0" smtClean="0"/>
                        <a:t>$2.000</a:t>
                      </a:r>
                      <a:endParaRPr lang="en-IE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IE" dirty="0" smtClean="0"/>
                        <a:t>[400g_Zanahoria,08]</a:t>
                      </a:r>
                      <a:endParaRPr lang="en-IE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800" dirty="0" smtClean="0">
                          <a:solidFill>
                            <a:schemeClr val="tx1"/>
                          </a:solidFill>
                        </a:rPr>
                        <a:t>customer413</a:t>
                      </a:r>
                      <a:endParaRPr lang="en-IE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800" dirty="0" smtClean="0">
                          <a:solidFill>
                            <a:schemeClr val="tx1"/>
                          </a:solidFill>
                        </a:rPr>
                        <a:t>400g_Zanahoria</a:t>
                      </a:r>
                      <a:endParaRPr lang="en-I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E" sz="1800" dirty="0" smtClean="0">
                          <a:solidFill>
                            <a:schemeClr val="tx1"/>
                          </a:solidFill>
                        </a:rPr>
                        <a:t>08</a:t>
                      </a:r>
                      <a:endParaRPr lang="en-I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E" dirty="0" smtClean="0">
                          <a:solidFill>
                            <a:schemeClr val="tx1"/>
                          </a:solidFill>
                        </a:rPr>
                        <a:t>$1.240</a:t>
                      </a:r>
                      <a:endParaRPr lang="en-I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IE" dirty="0" smtClean="0"/>
                        <a:t>…</a:t>
                      </a:r>
                      <a:endParaRPr lang="en-IE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I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I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I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0" y="6211669"/>
            <a:ext cx="243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800" b="1" dirty="0" err="1" smtClean="0">
                <a:solidFill>
                  <a:schemeClr val="bg2">
                    <a:lumMod val="50000"/>
                  </a:schemeClr>
                </a:solidFill>
              </a:rPr>
              <a:t>hrItem</a:t>
            </a:r>
            <a:r>
              <a:rPr lang="en-IE" sz="2800" b="1" dirty="0" smtClean="0">
                <a:solidFill>
                  <a:schemeClr val="bg2">
                    <a:lumMod val="50000"/>
                  </a:schemeClr>
                </a:solidFill>
              </a:rPr>
              <a:t>:</a:t>
            </a:r>
            <a:endParaRPr lang="en-IE" sz="2800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7319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Apache Hadoop (Java)</a:t>
            </a:r>
            <a:endParaRPr lang="en-I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990600"/>
            <a:ext cx="3314440" cy="2492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12" y="1310821"/>
            <a:ext cx="3419488" cy="2578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13" y="1676400"/>
            <a:ext cx="3505187" cy="26261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6874" y="2057400"/>
            <a:ext cx="3490926" cy="263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2398060"/>
            <a:ext cx="3590907" cy="27073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4624" y="2743200"/>
            <a:ext cx="3638576" cy="27431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3124200"/>
            <a:ext cx="3657600" cy="27575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3505200"/>
            <a:ext cx="3790963" cy="28491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7385" y="3941247"/>
            <a:ext cx="3838015" cy="2887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97491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Pig: Products by Hour</a:t>
            </a:r>
            <a:endParaRPr lang="en-I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876800"/>
          </a:xfrm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IE" sz="1800" b="1" i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grunt</a:t>
            </a:r>
            <a:r>
              <a:rPr lang="en-IE" sz="18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IE" sz="1800" b="1" dirty="0" smtClean="0">
                <a:solidFill>
                  <a:schemeClr val="bg1"/>
                </a:solidFill>
                <a:cs typeface="Courier New" panose="02070309020205020404" pitchFamily="49" charset="0"/>
              </a:rPr>
              <a:t>REGISTER </a:t>
            </a:r>
            <a:r>
              <a:rPr lang="en-IE" sz="18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userDefinedFunctions.jar</a:t>
            </a:r>
          </a:p>
          <a:p>
            <a:pPr marL="0" indent="0">
              <a:buNone/>
            </a:pPr>
            <a:r>
              <a:rPr lang="en-IE" sz="1800" b="1" i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IE" sz="1800" b="1" i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runt</a:t>
            </a:r>
            <a:r>
              <a:rPr lang="en-IE" sz="18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IE" sz="1800" dirty="0">
                <a:solidFill>
                  <a:schemeClr val="accent6">
                    <a:lumMod val="75000"/>
                  </a:schemeClr>
                </a:solidFill>
              </a:rPr>
              <a:t>raw</a:t>
            </a:r>
            <a:r>
              <a:rPr lang="en-IE" sz="1800" dirty="0">
                <a:solidFill>
                  <a:schemeClr val="bg1"/>
                </a:solidFill>
              </a:rPr>
              <a:t> = </a:t>
            </a:r>
            <a:r>
              <a:rPr lang="en-IE" sz="1800" b="1" dirty="0">
                <a:solidFill>
                  <a:schemeClr val="bg1"/>
                </a:solidFill>
              </a:rPr>
              <a:t>LOAD</a:t>
            </a:r>
            <a:r>
              <a:rPr lang="en-IE" sz="1800" dirty="0">
                <a:solidFill>
                  <a:schemeClr val="bg1"/>
                </a:solidFill>
              </a:rPr>
              <a:t> </a:t>
            </a:r>
            <a:r>
              <a:rPr lang="en-IE" sz="1800" dirty="0" smtClean="0">
                <a:solidFill>
                  <a:schemeClr val="bg1"/>
                </a:solidFill>
              </a:rPr>
              <a:t>‘transact.txt' </a:t>
            </a:r>
            <a:r>
              <a:rPr lang="en-IE" sz="1800" b="1" dirty="0">
                <a:solidFill>
                  <a:schemeClr val="bg1"/>
                </a:solidFill>
              </a:rPr>
              <a:t>USING</a:t>
            </a:r>
            <a:r>
              <a:rPr lang="en-IE" sz="1800" dirty="0">
                <a:solidFill>
                  <a:schemeClr val="bg1"/>
                </a:solidFill>
              </a:rPr>
              <a:t> </a:t>
            </a:r>
            <a:r>
              <a:rPr lang="en-IE" sz="1800" dirty="0" err="1">
                <a:solidFill>
                  <a:schemeClr val="bg1"/>
                </a:solidFill>
              </a:rPr>
              <a:t>PigStorage</a:t>
            </a:r>
            <a:r>
              <a:rPr lang="en-IE" sz="1800" dirty="0">
                <a:solidFill>
                  <a:schemeClr val="bg1"/>
                </a:solidFill>
              </a:rPr>
              <a:t>('\t') </a:t>
            </a:r>
            <a:r>
              <a:rPr lang="en-IE" sz="1800" b="1" dirty="0">
                <a:solidFill>
                  <a:schemeClr val="bg1"/>
                </a:solidFill>
              </a:rPr>
              <a:t>AS</a:t>
            </a:r>
            <a:r>
              <a:rPr lang="en-IE" sz="1800" dirty="0">
                <a:solidFill>
                  <a:schemeClr val="bg1"/>
                </a:solidFill>
              </a:rPr>
              <a:t> </a:t>
            </a:r>
            <a:r>
              <a:rPr lang="en-IE" sz="1800" dirty="0" smtClean="0">
                <a:solidFill>
                  <a:schemeClr val="bg1"/>
                </a:solidFill>
              </a:rPr>
              <a:t>(</a:t>
            </a:r>
            <a:r>
              <a:rPr lang="en-IE" sz="1800" dirty="0" err="1" smtClean="0">
                <a:solidFill>
                  <a:schemeClr val="bg1"/>
                </a:solidFill>
              </a:rPr>
              <a:t>cust</a:t>
            </a:r>
            <a:r>
              <a:rPr lang="en-IE" sz="1800" dirty="0" smtClean="0">
                <a:solidFill>
                  <a:schemeClr val="bg1"/>
                </a:solidFill>
              </a:rPr>
              <a:t>, item, time, price);</a:t>
            </a:r>
          </a:p>
          <a:p>
            <a:pPr marL="0" indent="0">
              <a:buNone/>
            </a:pPr>
            <a:r>
              <a:rPr lang="en-IE" sz="1800" b="1" i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grunt</a:t>
            </a:r>
            <a:r>
              <a:rPr lang="en-IE" sz="18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IE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sz="1800" dirty="0" smtClean="0">
                <a:solidFill>
                  <a:srgbClr val="00B0F0"/>
                </a:solidFill>
                <a:cs typeface="Courier New" panose="02070309020205020404" pitchFamily="49" charset="0"/>
              </a:rPr>
              <a:t>premium</a:t>
            </a:r>
            <a:r>
              <a:rPr lang="en-IE" sz="18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 = </a:t>
            </a:r>
            <a:r>
              <a:rPr lang="en-IE" sz="1800" b="1" dirty="0" smtClean="0">
                <a:solidFill>
                  <a:schemeClr val="bg1"/>
                </a:solidFill>
                <a:cs typeface="Courier New" panose="02070309020205020404" pitchFamily="49" charset="0"/>
              </a:rPr>
              <a:t>FILTER</a:t>
            </a:r>
            <a:r>
              <a:rPr lang="en-IE" sz="18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 </a:t>
            </a:r>
            <a:r>
              <a:rPr lang="en-IE" sz="1800" dirty="0" smtClean="0">
                <a:solidFill>
                  <a:schemeClr val="accent6">
                    <a:lumMod val="75000"/>
                  </a:schemeClr>
                </a:solidFill>
                <a:cs typeface="Courier New" panose="02070309020205020404" pitchFamily="49" charset="0"/>
              </a:rPr>
              <a:t>raw</a:t>
            </a:r>
            <a:r>
              <a:rPr lang="en-IE" sz="18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 </a:t>
            </a:r>
            <a:r>
              <a:rPr lang="en-IE" sz="1800" b="1" dirty="0" smtClean="0">
                <a:solidFill>
                  <a:schemeClr val="bg1"/>
                </a:solidFill>
                <a:cs typeface="Courier New" panose="02070309020205020404" pitchFamily="49" charset="0"/>
              </a:rPr>
              <a:t>BY</a:t>
            </a:r>
            <a:r>
              <a:rPr lang="en-IE" sz="18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 org.udf.MinPrice1000(price);</a:t>
            </a:r>
          </a:p>
          <a:p>
            <a:pPr marL="0" indent="0">
              <a:buNone/>
            </a:pPr>
            <a:r>
              <a:rPr lang="en-IE" sz="1800" b="1" i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grunt</a:t>
            </a:r>
            <a:r>
              <a:rPr lang="en-IE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IE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sz="1800" dirty="0" smtClean="0">
                <a:solidFill>
                  <a:srgbClr val="00B050"/>
                </a:solidFill>
                <a:cs typeface="Courier New" panose="02070309020205020404" pitchFamily="49" charset="0"/>
              </a:rPr>
              <a:t>hourly</a:t>
            </a:r>
            <a:r>
              <a:rPr lang="en-IE" sz="18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 </a:t>
            </a:r>
            <a:r>
              <a:rPr lang="en-IE" sz="1800" dirty="0">
                <a:solidFill>
                  <a:schemeClr val="bg1"/>
                </a:solidFill>
                <a:cs typeface="Courier New" panose="02070309020205020404" pitchFamily="49" charset="0"/>
              </a:rPr>
              <a:t>= </a:t>
            </a:r>
            <a:r>
              <a:rPr lang="en-IE" sz="1800" b="1" dirty="0" smtClean="0">
                <a:solidFill>
                  <a:schemeClr val="bg1"/>
                </a:solidFill>
              </a:rPr>
              <a:t>FOREACH</a:t>
            </a:r>
            <a:r>
              <a:rPr lang="en-IE" sz="1800" dirty="0" smtClean="0">
                <a:solidFill>
                  <a:schemeClr val="bg1"/>
                </a:solidFill>
              </a:rPr>
              <a:t> </a:t>
            </a:r>
            <a:r>
              <a:rPr lang="en-IE" sz="1800" dirty="0" smtClean="0">
                <a:solidFill>
                  <a:srgbClr val="00B0F0"/>
                </a:solidFill>
                <a:cs typeface="Courier New" panose="02070309020205020404" pitchFamily="49" charset="0"/>
              </a:rPr>
              <a:t>premium</a:t>
            </a:r>
            <a:r>
              <a:rPr lang="en-IE" sz="1800" dirty="0" smtClean="0">
                <a:solidFill>
                  <a:schemeClr val="bg1"/>
                </a:solidFill>
              </a:rPr>
              <a:t> </a:t>
            </a:r>
            <a:r>
              <a:rPr lang="en-IE" sz="1800" b="1" dirty="0">
                <a:solidFill>
                  <a:schemeClr val="bg1"/>
                </a:solidFill>
              </a:rPr>
              <a:t>GENERATE</a:t>
            </a:r>
            <a:r>
              <a:rPr lang="en-IE" sz="1800" dirty="0">
                <a:solidFill>
                  <a:schemeClr val="bg1"/>
                </a:solidFill>
              </a:rPr>
              <a:t> </a:t>
            </a:r>
            <a:r>
              <a:rPr lang="en-IE" sz="1800" dirty="0" err="1" smtClean="0">
                <a:solidFill>
                  <a:schemeClr val="bg1"/>
                </a:solidFill>
              </a:rPr>
              <a:t>cust</a:t>
            </a:r>
            <a:r>
              <a:rPr lang="en-IE" sz="1800" dirty="0" smtClean="0">
                <a:solidFill>
                  <a:schemeClr val="bg1"/>
                </a:solidFill>
              </a:rPr>
              <a:t>, item, </a:t>
            </a:r>
            <a:r>
              <a:rPr lang="en-IE" sz="1800" dirty="0" err="1" smtClean="0">
                <a:solidFill>
                  <a:schemeClr val="bg1"/>
                </a:solidFill>
              </a:rPr>
              <a:t>org.udf.ExtractHour</a:t>
            </a:r>
            <a:r>
              <a:rPr lang="en-IE" sz="1800" dirty="0" smtClean="0">
                <a:solidFill>
                  <a:schemeClr val="bg1"/>
                </a:solidFill>
              </a:rPr>
              <a:t>(time) </a:t>
            </a:r>
            <a:r>
              <a:rPr lang="en-IE" sz="1800" b="1" dirty="0" smtClean="0">
                <a:solidFill>
                  <a:schemeClr val="bg1"/>
                </a:solidFill>
              </a:rPr>
              <a:t>AS</a:t>
            </a:r>
            <a:r>
              <a:rPr lang="en-IE" sz="1800" dirty="0" smtClean="0">
                <a:solidFill>
                  <a:schemeClr val="bg1"/>
                </a:solidFill>
              </a:rPr>
              <a:t> hour, price;</a:t>
            </a:r>
          </a:p>
          <a:p>
            <a:pPr marL="0" indent="0">
              <a:buNone/>
            </a:pPr>
            <a:r>
              <a:rPr lang="en-IE" sz="1800" b="1" i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grunt</a:t>
            </a:r>
            <a:r>
              <a:rPr lang="en-IE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IE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sz="1800" dirty="0">
                <a:solidFill>
                  <a:schemeClr val="accent2">
                    <a:lumMod val="60000"/>
                    <a:lumOff val="40000"/>
                  </a:schemeClr>
                </a:solidFill>
                <a:cs typeface="Courier New" panose="02070309020205020404" pitchFamily="49" charset="0"/>
              </a:rPr>
              <a:t>unique</a:t>
            </a:r>
            <a:r>
              <a:rPr lang="en-IE" sz="1800" dirty="0">
                <a:solidFill>
                  <a:schemeClr val="bg1"/>
                </a:solidFill>
                <a:cs typeface="Courier New" panose="02070309020205020404" pitchFamily="49" charset="0"/>
              </a:rPr>
              <a:t> = </a:t>
            </a:r>
            <a:r>
              <a:rPr lang="en-IE" sz="1800" b="1" dirty="0">
                <a:solidFill>
                  <a:schemeClr val="bg1"/>
                </a:solidFill>
              </a:rPr>
              <a:t>DISTINCT</a:t>
            </a:r>
            <a:r>
              <a:rPr lang="en-IE" sz="1800" dirty="0">
                <a:solidFill>
                  <a:schemeClr val="bg1"/>
                </a:solidFill>
              </a:rPr>
              <a:t> </a:t>
            </a:r>
            <a:r>
              <a:rPr lang="en-IE" sz="1800" dirty="0">
                <a:solidFill>
                  <a:srgbClr val="00B050"/>
                </a:solidFill>
                <a:cs typeface="Courier New" panose="02070309020205020404" pitchFamily="49" charset="0"/>
              </a:rPr>
              <a:t>hourly</a:t>
            </a:r>
            <a:r>
              <a:rPr lang="en-IE" sz="1800" dirty="0">
                <a:solidFill>
                  <a:schemeClr val="bg1"/>
                </a:solidFill>
                <a:cs typeface="Courier New" panose="02070309020205020404" pitchFamily="49" charset="0"/>
              </a:rPr>
              <a:t>;</a:t>
            </a:r>
            <a:endParaRPr lang="en-IE" sz="18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IE" sz="1800" b="1" i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grunt</a:t>
            </a:r>
            <a:r>
              <a:rPr lang="en-IE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IE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sz="1800" dirty="0" err="1" smtClean="0">
                <a:solidFill>
                  <a:schemeClr val="bg2">
                    <a:lumMod val="50000"/>
                  </a:schemeClr>
                </a:solidFill>
                <a:cs typeface="Courier New" panose="02070309020205020404" pitchFamily="49" charset="0"/>
              </a:rPr>
              <a:t>hrItem</a:t>
            </a:r>
            <a:r>
              <a:rPr lang="en-IE" sz="18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 = </a:t>
            </a:r>
            <a:r>
              <a:rPr lang="en-IE" sz="1800" b="1" dirty="0" smtClean="0">
                <a:solidFill>
                  <a:schemeClr val="bg1"/>
                </a:solidFill>
                <a:cs typeface="Courier New" panose="02070309020205020404" pitchFamily="49" charset="0"/>
              </a:rPr>
              <a:t>GROUP </a:t>
            </a:r>
            <a:r>
              <a:rPr lang="en-IE" sz="1800" dirty="0" smtClean="0">
                <a:solidFill>
                  <a:schemeClr val="accent2">
                    <a:lumMod val="60000"/>
                    <a:lumOff val="40000"/>
                  </a:schemeClr>
                </a:solidFill>
                <a:cs typeface="Courier New" panose="02070309020205020404" pitchFamily="49" charset="0"/>
              </a:rPr>
              <a:t>unique </a:t>
            </a:r>
            <a:r>
              <a:rPr lang="en-IE" sz="1800" b="1" dirty="0" smtClean="0">
                <a:solidFill>
                  <a:schemeClr val="bg1"/>
                </a:solidFill>
                <a:cs typeface="Courier New" panose="02070309020205020404" pitchFamily="49" charset="0"/>
              </a:rPr>
              <a:t>BY</a:t>
            </a:r>
            <a:r>
              <a:rPr lang="en-IE" sz="18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 (item, hour)</a:t>
            </a:r>
            <a:r>
              <a:rPr lang="en-IE" sz="1800" dirty="0" smtClean="0">
                <a:solidFill>
                  <a:schemeClr val="bg1"/>
                </a:solidFill>
              </a:rPr>
              <a:t>;</a:t>
            </a:r>
          </a:p>
          <a:p>
            <a:pPr marL="0" indent="0">
              <a:buNone/>
            </a:pPr>
            <a:r>
              <a:rPr lang="en-IE" sz="1800" b="1" i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grunt</a:t>
            </a:r>
            <a:r>
              <a:rPr lang="en-IE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IE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sz="1800" dirty="0" err="1" smtClean="0">
                <a:solidFill>
                  <a:schemeClr val="bg1">
                    <a:lumMod val="85000"/>
                  </a:schemeClr>
                </a:solidFill>
                <a:cs typeface="Courier New" panose="02070309020205020404" pitchFamily="49" charset="0"/>
              </a:rPr>
              <a:t>hrItemCnt</a:t>
            </a:r>
            <a:r>
              <a:rPr lang="en-IE" sz="18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 </a:t>
            </a:r>
            <a:r>
              <a:rPr lang="en-IE" sz="1800" dirty="0">
                <a:solidFill>
                  <a:schemeClr val="bg1"/>
                </a:solidFill>
                <a:cs typeface="Courier New" panose="02070309020205020404" pitchFamily="49" charset="0"/>
              </a:rPr>
              <a:t>= </a:t>
            </a:r>
            <a:r>
              <a:rPr lang="en-IE" sz="1800" b="1" dirty="0" smtClean="0">
                <a:solidFill>
                  <a:schemeClr val="bg1"/>
                </a:solidFill>
                <a:cs typeface="Courier New" panose="02070309020205020404" pitchFamily="49" charset="0"/>
              </a:rPr>
              <a:t>FOREACH </a:t>
            </a:r>
            <a:r>
              <a:rPr lang="en-IE" sz="1800" dirty="0" err="1">
                <a:solidFill>
                  <a:schemeClr val="bg2">
                    <a:lumMod val="50000"/>
                  </a:schemeClr>
                </a:solidFill>
                <a:cs typeface="Courier New" panose="02070309020205020404" pitchFamily="49" charset="0"/>
              </a:rPr>
              <a:t>hrItem</a:t>
            </a:r>
            <a:r>
              <a:rPr lang="en-IE" sz="1800" dirty="0" smtClean="0">
                <a:solidFill>
                  <a:schemeClr val="accent2">
                    <a:lumMod val="60000"/>
                    <a:lumOff val="40000"/>
                  </a:schemeClr>
                </a:solidFill>
                <a:cs typeface="Courier New" panose="02070309020205020404" pitchFamily="49" charset="0"/>
              </a:rPr>
              <a:t> </a:t>
            </a:r>
            <a:r>
              <a:rPr lang="en-IE" sz="1800" b="1" dirty="0" smtClean="0">
                <a:solidFill>
                  <a:schemeClr val="bg1"/>
                </a:solidFill>
                <a:cs typeface="Courier New" panose="02070309020205020404" pitchFamily="49" charset="0"/>
              </a:rPr>
              <a:t>GENERATE</a:t>
            </a:r>
            <a:r>
              <a:rPr lang="en-IE" sz="18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 flatten(</a:t>
            </a:r>
            <a:r>
              <a:rPr lang="en-IE" sz="1800" dirty="0" smtClean="0">
                <a:solidFill>
                  <a:schemeClr val="bg2">
                    <a:lumMod val="50000"/>
                  </a:schemeClr>
                </a:solidFill>
                <a:cs typeface="Courier New" panose="02070309020205020404" pitchFamily="49" charset="0"/>
              </a:rPr>
              <a:t>$0</a:t>
            </a:r>
            <a:r>
              <a:rPr lang="en-IE" sz="18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)</a:t>
            </a:r>
            <a:r>
              <a:rPr lang="en-IE" sz="1800" dirty="0" smtClean="0">
                <a:solidFill>
                  <a:schemeClr val="bg1"/>
                </a:solidFill>
              </a:rPr>
              <a:t>, </a:t>
            </a:r>
            <a:r>
              <a:rPr lang="en-IE" sz="1800" b="1" dirty="0" smtClean="0">
                <a:solidFill>
                  <a:schemeClr val="bg1"/>
                </a:solidFill>
              </a:rPr>
              <a:t>COUNT</a:t>
            </a:r>
            <a:r>
              <a:rPr lang="en-IE" sz="1800" dirty="0" smtClean="0">
                <a:solidFill>
                  <a:schemeClr val="bg1"/>
                </a:solidFill>
              </a:rPr>
              <a:t>(</a:t>
            </a:r>
            <a:r>
              <a:rPr lang="en-IE" sz="1800" dirty="0" smtClean="0">
                <a:solidFill>
                  <a:srgbClr val="00B0F0"/>
                </a:solidFill>
              </a:rPr>
              <a:t>$1</a:t>
            </a:r>
            <a:r>
              <a:rPr lang="en-IE" sz="1800" dirty="0" smtClean="0">
                <a:solidFill>
                  <a:schemeClr val="bg1"/>
                </a:solidFill>
              </a:rPr>
              <a:t>) </a:t>
            </a:r>
            <a:r>
              <a:rPr lang="en-IE" sz="1800" b="1" dirty="0" smtClean="0">
                <a:solidFill>
                  <a:schemeClr val="bg1"/>
                </a:solidFill>
              </a:rPr>
              <a:t>AS</a:t>
            </a:r>
            <a:r>
              <a:rPr lang="en-IE" sz="1800" dirty="0" smtClean="0">
                <a:solidFill>
                  <a:schemeClr val="bg1"/>
                </a:solidFill>
              </a:rPr>
              <a:t> count;</a:t>
            </a:r>
            <a:endParaRPr lang="en-IE" sz="1800" dirty="0">
              <a:solidFill>
                <a:schemeClr val="bg1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4767048"/>
              </p:ext>
            </p:extLst>
          </p:nvPr>
        </p:nvGraphicFramePr>
        <p:xfrm>
          <a:off x="2184400" y="4495800"/>
          <a:ext cx="69215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/>
                <a:gridCol w="1447800"/>
                <a:gridCol w="1716859"/>
                <a:gridCol w="701240"/>
                <a:gridCol w="922001"/>
              </a:tblGrid>
              <a:tr h="381000">
                <a:tc>
                  <a:txBody>
                    <a:bodyPr/>
                    <a:lstStyle/>
                    <a:p>
                      <a:r>
                        <a:rPr lang="en-IE" dirty="0" smtClean="0"/>
                        <a:t>[</a:t>
                      </a:r>
                      <a:r>
                        <a:rPr lang="en-IE" dirty="0" err="1" smtClean="0"/>
                        <a:t>item,hour</a:t>
                      </a:r>
                      <a:r>
                        <a:rPr lang="en-IE" dirty="0" smtClean="0"/>
                        <a:t>]</a:t>
                      </a:r>
                      <a:endParaRPr lang="en-IE" dirty="0"/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 err="1" smtClean="0"/>
                        <a:t>cust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item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hour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price</a:t>
                      </a:r>
                      <a:endParaRPr lang="en-IE" dirty="0"/>
                    </a:p>
                  </a:txBody>
                  <a:tcPr/>
                </a:tc>
              </a:tr>
              <a:tr h="381000">
                <a:tc rowSpan="3">
                  <a:txBody>
                    <a:bodyPr/>
                    <a:lstStyle/>
                    <a:p>
                      <a:endParaRPr lang="en-IE" dirty="0" smtClean="0"/>
                    </a:p>
                    <a:p>
                      <a:r>
                        <a:rPr lang="en-IE" dirty="0" smtClean="0"/>
                        <a:t>[Nescafe,08]</a:t>
                      </a:r>
                      <a:endParaRPr lang="en-IE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800" dirty="0" smtClean="0">
                          <a:solidFill>
                            <a:schemeClr val="tx1"/>
                          </a:solidFill>
                        </a:rPr>
                        <a:t>customer412</a:t>
                      </a:r>
                      <a:endParaRPr lang="en-IE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800" dirty="0" smtClean="0">
                          <a:solidFill>
                            <a:schemeClr val="tx1"/>
                          </a:solidFill>
                        </a:rPr>
                        <a:t>Nescafe</a:t>
                      </a:r>
                      <a:endParaRPr lang="en-I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800" dirty="0" smtClean="0">
                          <a:solidFill>
                            <a:schemeClr val="tx1"/>
                          </a:solidFill>
                        </a:rPr>
                        <a:t>08</a:t>
                      </a:r>
                      <a:endParaRPr lang="en-IE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E" dirty="0" smtClean="0">
                          <a:solidFill>
                            <a:schemeClr val="tx1"/>
                          </a:solidFill>
                        </a:rPr>
                        <a:t>$2.000</a:t>
                      </a:r>
                      <a:endParaRPr lang="en-I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81000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E" dirty="0" smtClean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dirty="0" smtClean="0">
                          <a:solidFill>
                            <a:schemeClr val="tx1"/>
                          </a:solidFill>
                        </a:rPr>
                        <a:t>customer413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800" dirty="0" smtClean="0">
                          <a:solidFill>
                            <a:schemeClr val="tx1"/>
                          </a:solidFill>
                        </a:rPr>
                        <a:t>Nescafe</a:t>
                      </a:r>
                      <a:endParaRPr lang="en-I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E" dirty="0" smtClean="0">
                          <a:solidFill>
                            <a:schemeClr val="tx1"/>
                          </a:solidFill>
                        </a:rPr>
                        <a:t>08</a:t>
                      </a:r>
                      <a:endParaRPr lang="en-I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E" dirty="0" smtClean="0">
                          <a:solidFill>
                            <a:schemeClr val="tx1"/>
                          </a:solidFill>
                        </a:rPr>
                        <a:t>$2.000</a:t>
                      </a:r>
                      <a:endParaRPr lang="en-I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81000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E" dirty="0" smtClean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customer415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Nescafe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E" dirty="0" smtClean="0"/>
                        <a:t>08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E" dirty="0" smtClean="0"/>
                        <a:t>$2.000</a:t>
                      </a:r>
                      <a:endParaRPr lang="en-IE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IE" dirty="0" smtClean="0"/>
                        <a:t>[400g_Zanahoria,08]</a:t>
                      </a:r>
                      <a:endParaRPr lang="en-IE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800" dirty="0" smtClean="0">
                          <a:solidFill>
                            <a:schemeClr val="tx1"/>
                          </a:solidFill>
                        </a:rPr>
                        <a:t>customer413</a:t>
                      </a:r>
                      <a:endParaRPr lang="en-IE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800" dirty="0" smtClean="0">
                          <a:solidFill>
                            <a:schemeClr val="tx1"/>
                          </a:solidFill>
                        </a:rPr>
                        <a:t>400g_Zanahoria</a:t>
                      </a:r>
                      <a:endParaRPr lang="en-I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E" sz="1800" dirty="0" smtClean="0">
                          <a:solidFill>
                            <a:schemeClr val="tx1"/>
                          </a:solidFill>
                        </a:rPr>
                        <a:t>08</a:t>
                      </a:r>
                      <a:endParaRPr lang="en-I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E" dirty="0" smtClean="0">
                          <a:solidFill>
                            <a:schemeClr val="tx1"/>
                          </a:solidFill>
                        </a:rPr>
                        <a:t>$1.240</a:t>
                      </a:r>
                      <a:endParaRPr lang="en-I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IE" dirty="0" smtClean="0"/>
                        <a:t>…</a:t>
                      </a:r>
                      <a:endParaRPr lang="en-IE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I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I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I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0" y="6211669"/>
            <a:ext cx="243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800" b="1" dirty="0" err="1" smtClean="0">
                <a:solidFill>
                  <a:schemeClr val="bg2">
                    <a:lumMod val="50000"/>
                  </a:schemeClr>
                </a:solidFill>
              </a:rPr>
              <a:t>hrItem</a:t>
            </a:r>
            <a:r>
              <a:rPr lang="en-IE" sz="2800" b="1" dirty="0" smtClean="0">
                <a:solidFill>
                  <a:schemeClr val="bg2">
                    <a:lumMod val="50000"/>
                  </a:schemeClr>
                </a:solidFill>
              </a:rPr>
              <a:t>:</a:t>
            </a:r>
            <a:endParaRPr lang="en-IE" sz="28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343400" y="4876800"/>
            <a:ext cx="4800600" cy="1143000"/>
          </a:xfrm>
          <a:prstGeom prst="rect">
            <a:avLst/>
          </a:prstGeom>
          <a:solidFill>
            <a:schemeClr val="bg2">
              <a:lumMod val="50000"/>
              <a:alpha val="34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7" name="Rectangle 6"/>
          <p:cNvSpPr/>
          <p:nvPr/>
        </p:nvSpPr>
        <p:spPr>
          <a:xfrm>
            <a:off x="4343400" y="6032499"/>
            <a:ext cx="4800600" cy="381001"/>
          </a:xfrm>
          <a:prstGeom prst="rect">
            <a:avLst/>
          </a:prstGeom>
          <a:solidFill>
            <a:schemeClr val="bg2">
              <a:lumMod val="50000"/>
              <a:alpha val="34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3" name="TextBox 2"/>
          <p:cNvSpPr txBox="1"/>
          <p:nvPr/>
        </p:nvSpPr>
        <p:spPr>
          <a:xfrm>
            <a:off x="3581400" y="5636734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i="1" dirty="0" smtClean="0">
                <a:solidFill>
                  <a:schemeClr val="bg1">
                    <a:lumMod val="85000"/>
                  </a:schemeClr>
                </a:solidFill>
              </a:rPr>
              <a:t>count</a:t>
            </a:r>
            <a:endParaRPr lang="en-IE" i="1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2560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Pig: Products by Hour</a:t>
            </a:r>
            <a:endParaRPr lang="en-I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876800"/>
          </a:xfrm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IE" sz="1800" b="1" i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grunt</a:t>
            </a:r>
            <a:r>
              <a:rPr lang="en-IE" sz="18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IE" sz="1800" b="1" dirty="0" smtClean="0">
                <a:solidFill>
                  <a:schemeClr val="bg1"/>
                </a:solidFill>
                <a:cs typeface="Courier New" panose="02070309020205020404" pitchFamily="49" charset="0"/>
              </a:rPr>
              <a:t>REGISTER </a:t>
            </a:r>
            <a:r>
              <a:rPr lang="en-IE" sz="18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userDefinedFunctions.jar</a:t>
            </a:r>
          </a:p>
          <a:p>
            <a:pPr marL="0" indent="0">
              <a:buNone/>
            </a:pPr>
            <a:r>
              <a:rPr lang="en-IE" sz="1800" b="1" i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IE" sz="1800" b="1" i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runt</a:t>
            </a:r>
            <a:r>
              <a:rPr lang="en-IE" sz="18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IE" sz="1800" dirty="0">
                <a:solidFill>
                  <a:schemeClr val="accent6">
                    <a:lumMod val="75000"/>
                  </a:schemeClr>
                </a:solidFill>
              </a:rPr>
              <a:t>raw</a:t>
            </a:r>
            <a:r>
              <a:rPr lang="en-IE" sz="1800" dirty="0">
                <a:solidFill>
                  <a:schemeClr val="bg1"/>
                </a:solidFill>
              </a:rPr>
              <a:t> = </a:t>
            </a:r>
            <a:r>
              <a:rPr lang="en-IE" sz="1800" b="1" dirty="0">
                <a:solidFill>
                  <a:schemeClr val="bg1"/>
                </a:solidFill>
              </a:rPr>
              <a:t>LOAD</a:t>
            </a:r>
            <a:r>
              <a:rPr lang="en-IE" sz="1800" dirty="0">
                <a:solidFill>
                  <a:schemeClr val="bg1"/>
                </a:solidFill>
              </a:rPr>
              <a:t> </a:t>
            </a:r>
            <a:r>
              <a:rPr lang="en-IE" sz="1800" dirty="0" smtClean="0">
                <a:solidFill>
                  <a:schemeClr val="bg1"/>
                </a:solidFill>
              </a:rPr>
              <a:t>‘transact.txt' </a:t>
            </a:r>
            <a:r>
              <a:rPr lang="en-IE" sz="1800" b="1" dirty="0">
                <a:solidFill>
                  <a:schemeClr val="bg1"/>
                </a:solidFill>
              </a:rPr>
              <a:t>USING</a:t>
            </a:r>
            <a:r>
              <a:rPr lang="en-IE" sz="1800" dirty="0">
                <a:solidFill>
                  <a:schemeClr val="bg1"/>
                </a:solidFill>
              </a:rPr>
              <a:t> </a:t>
            </a:r>
            <a:r>
              <a:rPr lang="en-IE" sz="1800" dirty="0" err="1">
                <a:solidFill>
                  <a:schemeClr val="bg1"/>
                </a:solidFill>
              </a:rPr>
              <a:t>PigStorage</a:t>
            </a:r>
            <a:r>
              <a:rPr lang="en-IE" sz="1800" dirty="0">
                <a:solidFill>
                  <a:schemeClr val="bg1"/>
                </a:solidFill>
              </a:rPr>
              <a:t>('\t') </a:t>
            </a:r>
            <a:r>
              <a:rPr lang="en-IE" sz="1800" b="1" dirty="0">
                <a:solidFill>
                  <a:schemeClr val="bg1"/>
                </a:solidFill>
              </a:rPr>
              <a:t>AS</a:t>
            </a:r>
            <a:r>
              <a:rPr lang="en-IE" sz="1800" dirty="0">
                <a:solidFill>
                  <a:schemeClr val="bg1"/>
                </a:solidFill>
              </a:rPr>
              <a:t> </a:t>
            </a:r>
            <a:r>
              <a:rPr lang="en-IE" sz="1800" dirty="0" smtClean="0">
                <a:solidFill>
                  <a:schemeClr val="bg1"/>
                </a:solidFill>
              </a:rPr>
              <a:t>(</a:t>
            </a:r>
            <a:r>
              <a:rPr lang="en-IE" sz="1800" dirty="0" err="1" smtClean="0">
                <a:solidFill>
                  <a:schemeClr val="bg1"/>
                </a:solidFill>
              </a:rPr>
              <a:t>cust</a:t>
            </a:r>
            <a:r>
              <a:rPr lang="en-IE" sz="1800" dirty="0" smtClean="0">
                <a:solidFill>
                  <a:schemeClr val="bg1"/>
                </a:solidFill>
              </a:rPr>
              <a:t>, item, time, price);</a:t>
            </a:r>
          </a:p>
          <a:p>
            <a:pPr marL="0" indent="0">
              <a:buNone/>
            </a:pPr>
            <a:r>
              <a:rPr lang="en-IE" sz="1800" b="1" i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grunt</a:t>
            </a:r>
            <a:r>
              <a:rPr lang="en-IE" sz="18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IE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sz="1800" dirty="0" smtClean="0">
                <a:solidFill>
                  <a:srgbClr val="00B0F0"/>
                </a:solidFill>
                <a:cs typeface="Courier New" panose="02070309020205020404" pitchFamily="49" charset="0"/>
              </a:rPr>
              <a:t>premium</a:t>
            </a:r>
            <a:r>
              <a:rPr lang="en-IE" sz="18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 = </a:t>
            </a:r>
            <a:r>
              <a:rPr lang="en-IE" sz="1800" b="1" dirty="0" smtClean="0">
                <a:solidFill>
                  <a:schemeClr val="bg1"/>
                </a:solidFill>
                <a:cs typeface="Courier New" panose="02070309020205020404" pitchFamily="49" charset="0"/>
              </a:rPr>
              <a:t>FILTER</a:t>
            </a:r>
            <a:r>
              <a:rPr lang="en-IE" sz="18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 </a:t>
            </a:r>
            <a:r>
              <a:rPr lang="en-IE" sz="1800" dirty="0" smtClean="0">
                <a:solidFill>
                  <a:schemeClr val="accent6">
                    <a:lumMod val="75000"/>
                  </a:schemeClr>
                </a:solidFill>
                <a:cs typeface="Courier New" panose="02070309020205020404" pitchFamily="49" charset="0"/>
              </a:rPr>
              <a:t>raw</a:t>
            </a:r>
            <a:r>
              <a:rPr lang="en-IE" sz="18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 </a:t>
            </a:r>
            <a:r>
              <a:rPr lang="en-IE" sz="1800" b="1" dirty="0" smtClean="0">
                <a:solidFill>
                  <a:schemeClr val="bg1"/>
                </a:solidFill>
                <a:cs typeface="Courier New" panose="02070309020205020404" pitchFamily="49" charset="0"/>
              </a:rPr>
              <a:t>BY</a:t>
            </a:r>
            <a:r>
              <a:rPr lang="en-IE" sz="18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 org.udf.MinPrice1000(price);</a:t>
            </a:r>
          </a:p>
          <a:p>
            <a:pPr marL="0" indent="0">
              <a:buNone/>
            </a:pPr>
            <a:r>
              <a:rPr lang="en-IE" sz="1800" b="1" i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grunt</a:t>
            </a:r>
            <a:r>
              <a:rPr lang="en-IE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IE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sz="1800" dirty="0" smtClean="0">
                <a:solidFill>
                  <a:srgbClr val="00B050"/>
                </a:solidFill>
                <a:cs typeface="Courier New" panose="02070309020205020404" pitchFamily="49" charset="0"/>
              </a:rPr>
              <a:t>hourly</a:t>
            </a:r>
            <a:r>
              <a:rPr lang="en-IE" sz="18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 </a:t>
            </a:r>
            <a:r>
              <a:rPr lang="en-IE" sz="1800" dirty="0">
                <a:solidFill>
                  <a:schemeClr val="bg1"/>
                </a:solidFill>
                <a:cs typeface="Courier New" panose="02070309020205020404" pitchFamily="49" charset="0"/>
              </a:rPr>
              <a:t>= </a:t>
            </a:r>
            <a:r>
              <a:rPr lang="en-IE" sz="1800" b="1" dirty="0" smtClean="0">
                <a:solidFill>
                  <a:schemeClr val="bg1"/>
                </a:solidFill>
              </a:rPr>
              <a:t>FOREACH</a:t>
            </a:r>
            <a:r>
              <a:rPr lang="en-IE" sz="1800" dirty="0" smtClean="0">
                <a:solidFill>
                  <a:schemeClr val="bg1"/>
                </a:solidFill>
              </a:rPr>
              <a:t> </a:t>
            </a:r>
            <a:r>
              <a:rPr lang="en-IE" sz="1800" dirty="0" smtClean="0">
                <a:solidFill>
                  <a:srgbClr val="00B0F0"/>
                </a:solidFill>
                <a:cs typeface="Courier New" panose="02070309020205020404" pitchFamily="49" charset="0"/>
              </a:rPr>
              <a:t>premium</a:t>
            </a:r>
            <a:r>
              <a:rPr lang="en-IE" sz="1800" dirty="0" smtClean="0">
                <a:solidFill>
                  <a:schemeClr val="bg1"/>
                </a:solidFill>
              </a:rPr>
              <a:t> </a:t>
            </a:r>
            <a:r>
              <a:rPr lang="en-IE" sz="1800" b="1" dirty="0">
                <a:solidFill>
                  <a:schemeClr val="bg1"/>
                </a:solidFill>
              </a:rPr>
              <a:t>GENERATE</a:t>
            </a:r>
            <a:r>
              <a:rPr lang="en-IE" sz="1800" dirty="0">
                <a:solidFill>
                  <a:schemeClr val="bg1"/>
                </a:solidFill>
              </a:rPr>
              <a:t> </a:t>
            </a:r>
            <a:r>
              <a:rPr lang="en-IE" sz="1800" dirty="0" err="1" smtClean="0">
                <a:solidFill>
                  <a:schemeClr val="bg1"/>
                </a:solidFill>
              </a:rPr>
              <a:t>cust</a:t>
            </a:r>
            <a:r>
              <a:rPr lang="en-IE" sz="1800" dirty="0" smtClean="0">
                <a:solidFill>
                  <a:schemeClr val="bg1"/>
                </a:solidFill>
              </a:rPr>
              <a:t>, item, </a:t>
            </a:r>
            <a:r>
              <a:rPr lang="en-IE" sz="1800" dirty="0" err="1" smtClean="0">
                <a:solidFill>
                  <a:schemeClr val="bg1"/>
                </a:solidFill>
              </a:rPr>
              <a:t>org.udf.ExtractHour</a:t>
            </a:r>
            <a:r>
              <a:rPr lang="en-IE" sz="1800" dirty="0" smtClean="0">
                <a:solidFill>
                  <a:schemeClr val="bg1"/>
                </a:solidFill>
              </a:rPr>
              <a:t>(time) </a:t>
            </a:r>
            <a:r>
              <a:rPr lang="en-IE" sz="1800" b="1" dirty="0" smtClean="0">
                <a:solidFill>
                  <a:schemeClr val="bg1"/>
                </a:solidFill>
              </a:rPr>
              <a:t>AS</a:t>
            </a:r>
            <a:r>
              <a:rPr lang="en-IE" sz="1800" dirty="0" smtClean="0">
                <a:solidFill>
                  <a:schemeClr val="bg1"/>
                </a:solidFill>
              </a:rPr>
              <a:t> hour, price;</a:t>
            </a:r>
          </a:p>
          <a:p>
            <a:pPr marL="0" indent="0">
              <a:buNone/>
            </a:pPr>
            <a:r>
              <a:rPr lang="en-IE" sz="1800" b="1" i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grunt</a:t>
            </a:r>
            <a:r>
              <a:rPr lang="en-IE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IE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sz="1800" dirty="0">
                <a:solidFill>
                  <a:schemeClr val="accent2">
                    <a:lumMod val="60000"/>
                    <a:lumOff val="40000"/>
                  </a:schemeClr>
                </a:solidFill>
                <a:cs typeface="Courier New" panose="02070309020205020404" pitchFamily="49" charset="0"/>
              </a:rPr>
              <a:t>unique</a:t>
            </a:r>
            <a:r>
              <a:rPr lang="en-IE" sz="1800" dirty="0">
                <a:solidFill>
                  <a:schemeClr val="bg1"/>
                </a:solidFill>
                <a:cs typeface="Courier New" panose="02070309020205020404" pitchFamily="49" charset="0"/>
              </a:rPr>
              <a:t> = </a:t>
            </a:r>
            <a:r>
              <a:rPr lang="en-IE" sz="1800" b="1" dirty="0">
                <a:solidFill>
                  <a:schemeClr val="bg1"/>
                </a:solidFill>
              </a:rPr>
              <a:t>DISTINCT</a:t>
            </a:r>
            <a:r>
              <a:rPr lang="en-IE" sz="1800" dirty="0">
                <a:solidFill>
                  <a:schemeClr val="bg1"/>
                </a:solidFill>
              </a:rPr>
              <a:t> </a:t>
            </a:r>
            <a:r>
              <a:rPr lang="en-IE" sz="1800" dirty="0">
                <a:solidFill>
                  <a:srgbClr val="00B050"/>
                </a:solidFill>
                <a:cs typeface="Courier New" panose="02070309020205020404" pitchFamily="49" charset="0"/>
              </a:rPr>
              <a:t>hourly</a:t>
            </a:r>
            <a:r>
              <a:rPr lang="en-IE" sz="1800" dirty="0">
                <a:solidFill>
                  <a:schemeClr val="bg1"/>
                </a:solidFill>
                <a:cs typeface="Courier New" panose="02070309020205020404" pitchFamily="49" charset="0"/>
              </a:rPr>
              <a:t>;</a:t>
            </a:r>
            <a:endParaRPr lang="en-IE" sz="18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IE" sz="1800" b="1" i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grunt</a:t>
            </a:r>
            <a:r>
              <a:rPr lang="en-IE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IE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sz="1800" dirty="0" err="1" smtClean="0">
                <a:solidFill>
                  <a:schemeClr val="bg2">
                    <a:lumMod val="50000"/>
                  </a:schemeClr>
                </a:solidFill>
                <a:cs typeface="Courier New" panose="02070309020205020404" pitchFamily="49" charset="0"/>
              </a:rPr>
              <a:t>hrItem</a:t>
            </a:r>
            <a:r>
              <a:rPr lang="en-IE" sz="18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 = </a:t>
            </a:r>
            <a:r>
              <a:rPr lang="en-IE" sz="1800" b="1" dirty="0" smtClean="0">
                <a:solidFill>
                  <a:schemeClr val="bg1"/>
                </a:solidFill>
                <a:cs typeface="Courier New" panose="02070309020205020404" pitchFamily="49" charset="0"/>
              </a:rPr>
              <a:t>GROUP </a:t>
            </a:r>
            <a:r>
              <a:rPr lang="en-IE" sz="1800" dirty="0" smtClean="0">
                <a:solidFill>
                  <a:schemeClr val="accent2">
                    <a:lumMod val="60000"/>
                    <a:lumOff val="40000"/>
                  </a:schemeClr>
                </a:solidFill>
                <a:cs typeface="Courier New" panose="02070309020205020404" pitchFamily="49" charset="0"/>
              </a:rPr>
              <a:t>unique </a:t>
            </a:r>
            <a:r>
              <a:rPr lang="en-IE" sz="1800" b="1" dirty="0" smtClean="0">
                <a:solidFill>
                  <a:schemeClr val="bg1"/>
                </a:solidFill>
                <a:cs typeface="Courier New" panose="02070309020205020404" pitchFamily="49" charset="0"/>
              </a:rPr>
              <a:t>BY</a:t>
            </a:r>
            <a:r>
              <a:rPr lang="en-IE" sz="18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 (item, hour)</a:t>
            </a:r>
            <a:r>
              <a:rPr lang="en-IE" sz="1800" dirty="0" smtClean="0">
                <a:solidFill>
                  <a:schemeClr val="bg1"/>
                </a:solidFill>
              </a:rPr>
              <a:t>;</a:t>
            </a:r>
          </a:p>
          <a:p>
            <a:pPr marL="0" indent="0">
              <a:buNone/>
            </a:pPr>
            <a:r>
              <a:rPr lang="en-IE" sz="1800" b="1" i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grunt</a:t>
            </a:r>
            <a:r>
              <a:rPr lang="en-IE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IE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sz="1800" dirty="0" err="1" smtClean="0">
                <a:solidFill>
                  <a:schemeClr val="bg1">
                    <a:lumMod val="85000"/>
                  </a:schemeClr>
                </a:solidFill>
                <a:cs typeface="Courier New" panose="02070309020205020404" pitchFamily="49" charset="0"/>
              </a:rPr>
              <a:t>hrItemCnt</a:t>
            </a:r>
            <a:r>
              <a:rPr lang="en-IE" sz="18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 </a:t>
            </a:r>
            <a:r>
              <a:rPr lang="en-IE" sz="1800" dirty="0">
                <a:solidFill>
                  <a:schemeClr val="bg1"/>
                </a:solidFill>
                <a:cs typeface="Courier New" panose="02070309020205020404" pitchFamily="49" charset="0"/>
              </a:rPr>
              <a:t>= </a:t>
            </a:r>
            <a:r>
              <a:rPr lang="en-IE" sz="1800" b="1" dirty="0" smtClean="0">
                <a:solidFill>
                  <a:schemeClr val="bg1"/>
                </a:solidFill>
                <a:cs typeface="Courier New" panose="02070309020205020404" pitchFamily="49" charset="0"/>
              </a:rPr>
              <a:t>FOREACH </a:t>
            </a:r>
            <a:r>
              <a:rPr lang="en-IE" sz="1800" dirty="0" err="1">
                <a:solidFill>
                  <a:schemeClr val="bg2">
                    <a:lumMod val="50000"/>
                  </a:schemeClr>
                </a:solidFill>
                <a:cs typeface="Courier New" panose="02070309020205020404" pitchFamily="49" charset="0"/>
              </a:rPr>
              <a:t>hrItem</a:t>
            </a:r>
            <a:r>
              <a:rPr lang="en-IE" sz="1800" dirty="0" smtClean="0">
                <a:solidFill>
                  <a:schemeClr val="accent2">
                    <a:lumMod val="60000"/>
                    <a:lumOff val="40000"/>
                  </a:schemeClr>
                </a:solidFill>
                <a:cs typeface="Courier New" panose="02070309020205020404" pitchFamily="49" charset="0"/>
              </a:rPr>
              <a:t> </a:t>
            </a:r>
            <a:r>
              <a:rPr lang="en-IE" sz="1800" b="1" dirty="0" smtClean="0">
                <a:solidFill>
                  <a:schemeClr val="bg1"/>
                </a:solidFill>
                <a:cs typeface="Courier New" panose="02070309020205020404" pitchFamily="49" charset="0"/>
              </a:rPr>
              <a:t>GENERATE</a:t>
            </a:r>
            <a:r>
              <a:rPr lang="en-IE" sz="18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 flatten(</a:t>
            </a:r>
            <a:r>
              <a:rPr lang="en-IE" sz="1800" dirty="0" smtClean="0">
                <a:solidFill>
                  <a:schemeClr val="bg2">
                    <a:lumMod val="50000"/>
                  </a:schemeClr>
                </a:solidFill>
                <a:cs typeface="Courier New" panose="02070309020205020404" pitchFamily="49" charset="0"/>
              </a:rPr>
              <a:t>$0</a:t>
            </a:r>
            <a:r>
              <a:rPr lang="en-IE" sz="18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)</a:t>
            </a:r>
            <a:r>
              <a:rPr lang="en-IE" sz="1800" dirty="0" smtClean="0">
                <a:solidFill>
                  <a:schemeClr val="bg1"/>
                </a:solidFill>
              </a:rPr>
              <a:t>, </a:t>
            </a:r>
            <a:r>
              <a:rPr lang="en-IE" sz="1800" b="1" dirty="0" smtClean="0">
                <a:solidFill>
                  <a:schemeClr val="bg1"/>
                </a:solidFill>
              </a:rPr>
              <a:t>COUNT</a:t>
            </a:r>
            <a:r>
              <a:rPr lang="en-IE" sz="1800" dirty="0" smtClean="0">
                <a:solidFill>
                  <a:schemeClr val="bg1"/>
                </a:solidFill>
              </a:rPr>
              <a:t>(</a:t>
            </a:r>
            <a:r>
              <a:rPr lang="en-IE" sz="1800" dirty="0" smtClean="0">
                <a:solidFill>
                  <a:srgbClr val="00B0F0"/>
                </a:solidFill>
              </a:rPr>
              <a:t>$1</a:t>
            </a:r>
            <a:r>
              <a:rPr lang="en-IE" sz="1800" dirty="0" smtClean="0">
                <a:solidFill>
                  <a:schemeClr val="bg1"/>
                </a:solidFill>
              </a:rPr>
              <a:t>) </a:t>
            </a:r>
            <a:r>
              <a:rPr lang="en-IE" sz="1800" b="1" dirty="0" smtClean="0">
                <a:solidFill>
                  <a:schemeClr val="bg1"/>
                </a:solidFill>
              </a:rPr>
              <a:t>AS</a:t>
            </a:r>
            <a:r>
              <a:rPr lang="en-IE" sz="1800" dirty="0" smtClean="0">
                <a:solidFill>
                  <a:schemeClr val="bg1"/>
                </a:solidFill>
              </a:rPr>
              <a:t> count;</a:t>
            </a:r>
            <a:endParaRPr lang="en-IE" sz="18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6211669"/>
            <a:ext cx="243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800" b="1" dirty="0" err="1" smtClean="0">
                <a:solidFill>
                  <a:schemeClr val="bg1">
                    <a:lumMod val="65000"/>
                  </a:schemeClr>
                </a:solidFill>
              </a:rPr>
              <a:t>hrItemCnt</a:t>
            </a:r>
            <a:r>
              <a:rPr lang="en-IE" sz="2800" b="1" dirty="0" smtClean="0">
                <a:solidFill>
                  <a:schemeClr val="bg1">
                    <a:lumMod val="65000"/>
                  </a:schemeClr>
                </a:solidFill>
              </a:rPr>
              <a:t>:</a:t>
            </a:r>
            <a:endParaRPr lang="en-IE" sz="2800" b="1" dirty="0">
              <a:solidFill>
                <a:schemeClr val="bg1">
                  <a:lumMod val="65000"/>
                </a:schemeClr>
              </a:solidFill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2700124"/>
              </p:ext>
            </p:extLst>
          </p:nvPr>
        </p:nvGraphicFramePr>
        <p:xfrm>
          <a:off x="5410200" y="5226129"/>
          <a:ext cx="3200400" cy="14833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365513"/>
                <a:gridCol w="834887"/>
              </a:tblGrid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[</a:t>
                      </a:r>
                      <a:r>
                        <a:rPr lang="en-IE" dirty="0" err="1" smtClean="0"/>
                        <a:t>item,hour</a:t>
                      </a:r>
                      <a:r>
                        <a:rPr lang="en-IE" dirty="0" smtClean="0"/>
                        <a:t>]</a:t>
                      </a:r>
                      <a:endParaRPr lang="en-IE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count</a:t>
                      </a:r>
                      <a:endParaRPr lang="en-IE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dirty="0" smtClean="0"/>
                        <a:t>[400g_Zanahoria,08]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E" dirty="0" smtClean="0"/>
                        <a:t>1</a:t>
                      </a:r>
                      <a:endParaRPr lang="en-I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[Nescafe,08]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E" dirty="0" smtClean="0"/>
                        <a:t>3</a:t>
                      </a:r>
                      <a:endParaRPr lang="en-I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…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…</a:t>
                      </a:r>
                      <a:endParaRPr lang="en-IE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5884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Pig: Products by Hour</a:t>
            </a:r>
            <a:endParaRPr lang="en-I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876800"/>
          </a:xfrm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IE" sz="1800" b="1" i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grunt</a:t>
            </a:r>
            <a:r>
              <a:rPr lang="en-IE" sz="18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IE" sz="1800" b="1" dirty="0" smtClean="0">
                <a:solidFill>
                  <a:schemeClr val="bg1"/>
                </a:solidFill>
                <a:cs typeface="Courier New" panose="02070309020205020404" pitchFamily="49" charset="0"/>
              </a:rPr>
              <a:t>REGISTER </a:t>
            </a:r>
            <a:r>
              <a:rPr lang="en-IE" sz="18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userDefinedFunctions.jar</a:t>
            </a:r>
          </a:p>
          <a:p>
            <a:pPr marL="0" indent="0">
              <a:buNone/>
            </a:pPr>
            <a:r>
              <a:rPr lang="en-IE" sz="1800" b="1" i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IE" sz="1800" b="1" i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runt</a:t>
            </a:r>
            <a:r>
              <a:rPr lang="en-IE" sz="18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IE" sz="1800" dirty="0">
                <a:solidFill>
                  <a:schemeClr val="accent6">
                    <a:lumMod val="75000"/>
                  </a:schemeClr>
                </a:solidFill>
              </a:rPr>
              <a:t>raw</a:t>
            </a:r>
            <a:r>
              <a:rPr lang="en-IE" sz="1800" dirty="0">
                <a:solidFill>
                  <a:schemeClr val="bg1"/>
                </a:solidFill>
              </a:rPr>
              <a:t> = </a:t>
            </a:r>
            <a:r>
              <a:rPr lang="en-IE" sz="1800" b="1" dirty="0">
                <a:solidFill>
                  <a:schemeClr val="bg1"/>
                </a:solidFill>
              </a:rPr>
              <a:t>LOAD</a:t>
            </a:r>
            <a:r>
              <a:rPr lang="en-IE" sz="1800" dirty="0">
                <a:solidFill>
                  <a:schemeClr val="bg1"/>
                </a:solidFill>
              </a:rPr>
              <a:t> </a:t>
            </a:r>
            <a:r>
              <a:rPr lang="en-IE" sz="1800" dirty="0" smtClean="0">
                <a:solidFill>
                  <a:schemeClr val="bg1"/>
                </a:solidFill>
              </a:rPr>
              <a:t>‘transact.txt' </a:t>
            </a:r>
            <a:r>
              <a:rPr lang="en-IE" sz="1800" b="1" dirty="0">
                <a:solidFill>
                  <a:schemeClr val="bg1"/>
                </a:solidFill>
              </a:rPr>
              <a:t>USING</a:t>
            </a:r>
            <a:r>
              <a:rPr lang="en-IE" sz="1800" dirty="0">
                <a:solidFill>
                  <a:schemeClr val="bg1"/>
                </a:solidFill>
              </a:rPr>
              <a:t> </a:t>
            </a:r>
            <a:r>
              <a:rPr lang="en-IE" sz="1800" dirty="0" err="1">
                <a:solidFill>
                  <a:schemeClr val="bg1"/>
                </a:solidFill>
              </a:rPr>
              <a:t>PigStorage</a:t>
            </a:r>
            <a:r>
              <a:rPr lang="en-IE" sz="1800" dirty="0">
                <a:solidFill>
                  <a:schemeClr val="bg1"/>
                </a:solidFill>
              </a:rPr>
              <a:t>('\t') </a:t>
            </a:r>
            <a:r>
              <a:rPr lang="en-IE" sz="1800" b="1" dirty="0">
                <a:solidFill>
                  <a:schemeClr val="bg1"/>
                </a:solidFill>
              </a:rPr>
              <a:t>AS</a:t>
            </a:r>
            <a:r>
              <a:rPr lang="en-IE" sz="1800" dirty="0">
                <a:solidFill>
                  <a:schemeClr val="bg1"/>
                </a:solidFill>
              </a:rPr>
              <a:t> </a:t>
            </a:r>
            <a:r>
              <a:rPr lang="en-IE" sz="1800" dirty="0" smtClean="0">
                <a:solidFill>
                  <a:schemeClr val="bg1"/>
                </a:solidFill>
              </a:rPr>
              <a:t>(</a:t>
            </a:r>
            <a:r>
              <a:rPr lang="en-IE" sz="1800" dirty="0" err="1" smtClean="0">
                <a:solidFill>
                  <a:schemeClr val="bg1"/>
                </a:solidFill>
              </a:rPr>
              <a:t>cust</a:t>
            </a:r>
            <a:r>
              <a:rPr lang="en-IE" sz="1800" dirty="0" smtClean="0">
                <a:solidFill>
                  <a:schemeClr val="bg1"/>
                </a:solidFill>
              </a:rPr>
              <a:t>, item, time, price);</a:t>
            </a:r>
          </a:p>
          <a:p>
            <a:pPr marL="0" indent="0">
              <a:buNone/>
            </a:pPr>
            <a:r>
              <a:rPr lang="en-IE" sz="1800" b="1" i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grunt</a:t>
            </a:r>
            <a:r>
              <a:rPr lang="en-IE" sz="18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IE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sz="1800" dirty="0" smtClean="0">
                <a:solidFill>
                  <a:srgbClr val="00B0F0"/>
                </a:solidFill>
                <a:cs typeface="Courier New" panose="02070309020205020404" pitchFamily="49" charset="0"/>
              </a:rPr>
              <a:t>premium</a:t>
            </a:r>
            <a:r>
              <a:rPr lang="en-IE" sz="18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 = </a:t>
            </a:r>
            <a:r>
              <a:rPr lang="en-IE" sz="1800" b="1" dirty="0" smtClean="0">
                <a:solidFill>
                  <a:schemeClr val="bg1"/>
                </a:solidFill>
                <a:cs typeface="Courier New" panose="02070309020205020404" pitchFamily="49" charset="0"/>
              </a:rPr>
              <a:t>FILTER</a:t>
            </a:r>
            <a:r>
              <a:rPr lang="en-IE" sz="18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 </a:t>
            </a:r>
            <a:r>
              <a:rPr lang="en-IE" sz="1800" dirty="0" smtClean="0">
                <a:solidFill>
                  <a:schemeClr val="accent6">
                    <a:lumMod val="75000"/>
                  </a:schemeClr>
                </a:solidFill>
                <a:cs typeface="Courier New" panose="02070309020205020404" pitchFamily="49" charset="0"/>
              </a:rPr>
              <a:t>raw</a:t>
            </a:r>
            <a:r>
              <a:rPr lang="en-IE" sz="18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 </a:t>
            </a:r>
            <a:r>
              <a:rPr lang="en-IE" sz="1800" b="1" dirty="0" smtClean="0">
                <a:solidFill>
                  <a:schemeClr val="bg1"/>
                </a:solidFill>
                <a:cs typeface="Courier New" panose="02070309020205020404" pitchFamily="49" charset="0"/>
              </a:rPr>
              <a:t>BY</a:t>
            </a:r>
            <a:r>
              <a:rPr lang="en-IE" sz="18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 org.udf.MinPrice1000(price);</a:t>
            </a:r>
          </a:p>
          <a:p>
            <a:pPr marL="0" indent="0">
              <a:buNone/>
            </a:pPr>
            <a:r>
              <a:rPr lang="en-IE" sz="1800" b="1" i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grunt</a:t>
            </a:r>
            <a:r>
              <a:rPr lang="en-IE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IE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sz="1800" dirty="0" smtClean="0">
                <a:solidFill>
                  <a:srgbClr val="00B050"/>
                </a:solidFill>
                <a:cs typeface="Courier New" panose="02070309020205020404" pitchFamily="49" charset="0"/>
              </a:rPr>
              <a:t>hourly</a:t>
            </a:r>
            <a:r>
              <a:rPr lang="en-IE" sz="18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 </a:t>
            </a:r>
            <a:r>
              <a:rPr lang="en-IE" sz="1800" dirty="0">
                <a:solidFill>
                  <a:schemeClr val="bg1"/>
                </a:solidFill>
                <a:cs typeface="Courier New" panose="02070309020205020404" pitchFamily="49" charset="0"/>
              </a:rPr>
              <a:t>= </a:t>
            </a:r>
            <a:r>
              <a:rPr lang="en-IE" sz="1800" b="1" dirty="0" smtClean="0">
                <a:solidFill>
                  <a:schemeClr val="bg1"/>
                </a:solidFill>
              </a:rPr>
              <a:t>FOREACH</a:t>
            </a:r>
            <a:r>
              <a:rPr lang="en-IE" sz="1800" dirty="0" smtClean="0">
                <a:solidFill>
                  <a:schemeClr val="bg1"/>
                </a:solidFill>
              </a:rPr>
              <a:t> </a:t>
            </a:r>
            <a:r>
              <a:rPr lang="en-IE" sz="1800" dirty="0" smtClean="0">
                <a:solidFill>
                  <a:srgbClr val="00B0F0"/>
                </a:solidFill>
                <a:cs typeface="Courier New" panose="02070309020205020404" pitchFamily="49" charset="0"/>
              </a:rPr>
              <a:t>premium</a:t>
            </a:r>
            <a:r>
              <a:rPr lang="en-IE" sz="1800" dirty="0" smtClean="0">
                <a:solidFill>
                  <a:schemeClr val="bg1"/>
                </a:solidFill>
              </a:rPr>
              <a:t> </a:t>
            </a:r>
            <a:r>
              <a:rPr lang="en-IE" sz="1800" b="1" dirty="0">
                <a:solidFill>
                  <a:schemeClr val="bg1"/>
                </a:solidFill>
              </a:rPr>
              <a:t>GENERATE</a:t>
            </a:r>
            <a:r>
              <a:rPr lang="en-IE" sz="1800" dirty="0">
                <a:solidFill>
                  <a:schemeClr val="bg1"/>
                </a:solidFill>
              </a:rPr>
              <a:t> </a:t>
            </a:r>
            <a:r>
              <a:rPr lang="en-IE" sz="1800" dirty="0" err="1" smtClean="0">
                <a:solidFill>
                  <a:schemeClr val="bg1"/>
                </a:solidFill>
              </a:rPr>
              <a:t>cust</a:t>
            </a:r>
            <a:r>
              <a:rPr lang="en-IE" sz="1800" dirty="0" smtClean="0">
                <a:solidFill>
                  <a:schemeClr val="bg1"/>
                </a:solidFill>
              </a:rPr>
              <a:t>, item, </a:t>
            </a:r>
            <a:r>
              <a:rPr lang="en-IE" sz="1800" dirty="0" err="1" smtClean="0">
                <a:solidFill>
                  <a:schemeClr val="bg1"/>
                </a:solidFill>
              </a:rPr>
              <a:t>org.udf.ExtractHour</a:t>
            </a:r>
            <a:r>
              <a:rPr lang="en-IE" sz="1800" dirty="0" smtClean="0">
                <a:solidFill>
                  <a:schemeClr val="bg1"/>
                </a:solidFill>
              </a:rPr>
              <a:t>(time) </a:t>
            </a:r>
            <a:r>
              <a:rPr lang="en-IE" sz="1800" b="1" dirty="0" smtClean="0">
                <a:solidFill>
                  <a:schemeClr val="bg1"/>
                </a:solidFill>
              </a:rPr>
              <a:t>AS</a:t>
            </a:r>
            <a:r>
              <a:rPr lang="en-IE" sz="1800" dirty="0" smtClean="0">
                <a:solidFill>
                  <a:schemeClr val="bg1"/>
                </a:solidFill>
              </a:rPr>
              <a:t> hour, price;</a:t>
            </a:r>
          </a:p>
          <a:p>
            <a:pPr marL="0" indent="0">
              <a:buNone/>
            </a:pPr>
            <a:r>
              <a:rPr lang="en-IE" sz="1800" b="1" i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grunt</a:t>
            </a:r>
            <a:r>
              <a:rPr lang="en-IE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IE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sz="1800" dirty="0">
                <a:solidFill>
                  <a:schemeClr val="accent2">
                    <a:lumMod val="60000"/>
                    <a:lumOff val="40000"/>
                  </a:schemeClr>
                </a:solidFill>
                <a:cs typeface="Courier New" panose="02070309020205020404" pitchFamily="49" charset="0"/>
              </a:rPr>
              <a:t>unique</a:t>
            </a:r>
            <a:r>
              <a:rPr lang="en-IE" sz="1800" dirty="0">
                <a:solidFill>
                  <a:schemeClr val="bg1"/>
                </a:solidFill>
                <a:cs typeface="Courier New" panose="02070309020205020404" pitchFamily="49" charset="0"/>
              </a:rPr>
              <a:t> = </a:t>
            </a:r>
            <a:r>
              <a:rPr lang="en-IE" sz="1800" b="1" dirty="0">
                <a:solidFill>
                  <a:schemeClr val="bg1"/>
                </a:solidFill>
              </a:rPr>
              <a:t>DISTINCT</a:t>
            </a:r>
            <a:r>
              <a:rPr lang="en-IE" sz="1800" dirty="0">
                <a:solidFill>
                  <a:schemeClr val="bg1"/>
                </a:solidFill>
              </a:rPr>
              <a:t> </a:t>
            </a:r>
            <a:r>
              <a:rPr lang="en-IE" sz="1800" dirty="0">
                <a:solidFill>
                  <a:srgbClr val="00B050"/>
                </a:solidFill>
                <a:cs typeface="Courier New" panose="02070309020205020404" pitchFamily="49" charset="0"/>
              </a:rPr>
              <a:t>hourly</a:t>
            </a:r>
            <a:r>
              <a:rPr lang="en-IE" sz="1800" dirty="0">
                <a:solidFill>
                  <a:schemeClr val="bg1"/>
                </a:solidFill>
                <a:cs typeface="Courier New" panose="02070309020205020404" pitchFamily="49" charset="0"/>
              </a:rPr>
              <a:t>;</a:t>
            </a:r>
            <a:endParaRPr lang="en-IE" sz="18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IE" sz="1800" b="1" i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grunt</a:t>
            </a:r>
            <a:r>
              <a:rPr lang="en-IE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IE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sz="1800" dirty="0" err="1" smtClean="0">
                <a:solidFill>
                  <a:schemeClr val="bg2">
                    <a:lumMod val="50000"/>
                  </a:schemeClr>
                </a:solidFill>
                <a:cs typeface="Courier New" panose="02070309020205020404" pitchFamily="49" charset="0"/>
              </a:rPr>
              <a:t>hrItem</a:t>
            </a:r>
            <a:r>
              <a:rPr lang="en-IE" sz="18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 = </a:t>
            </a:r>
            <a:r>
              <a:rPr lang="en-IE" sz="1800" b="1" dirty="0" smtClean="0">
                <a:solidFill>
                  <a:schemeClr val="bg1"/>
                </a:solidFill>
                <a:cs typeface="Courier New" panose="02070309020205020404" pitchFamily="49" charset="0"/>
              </a:rPr>
              <a:t>GROUP </a:t>
            </a:r>
            <a:r>
              <a:rPr lang="en-IE" sz="1800" dirty="0" smtClean="0">
                <a:solidFill>
                  <a:schemeClr val="accent2">
                    <a:lumMod val="60000"/>
                    <a:lumOff val="40000"/>
                  </a:schemeClr>
                </a:solidFill>
                <a:cs typeface="Courier New" panose="02070309020205020404" pitchFamily="49" charset="0"/>
              </a:rPr>
              <a:t>unique </a:t>
            </a:r>
            <a:r>
              <a:rPr lang="en-IE" sz="1800" b="1" dirty="0" smtClean="0">
                <a:solidFill>
                  <a:schemeClr val="bg1"/>
                </a:solidFill>
                <a:cs typeface="Courier New" panose="02070309020205020404" pitchFamily="49" charset="0"/>
              </a:rPr>
              <a:t>BY</a:t>
            </a:r>
            <a:r>
              <a:rPr lang="en-IE" sz="18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 (item, hour)</a:t>
            </a:r>
            <a:r>
              <a:rPr lang="en-IE" sz="1800" dirty="0" smtClean="0">
                <a:solidFill>
                  <a:schemeClr val="bg1"/>
                </a:solidFill>
              </a:rPr>
              <a:t>;</a:t>
            </a:r>
          </a:p>
          <a:p>
            <a:pPr marL="0" indent="0">
              <a:buNone/>
            </a:pPr>
            <a:r>
              <a:rPr lang="en-IE" sz="1800" b="1" i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grunt</a:t>
            </a:r>
            <a:r>
              <a:rPr lang="en-IE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IE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sz="1800" dirty="0" err="1" smtClean="0">
                <a:solidFill>
                  <a:schemeClr val="bg1">
                    <a:lumMod val="85000"/>
                  </a:schemeClr>
                </a:solidFill>
                <a:cs typeface="Courier New" panose="02070309020205020404" pitchFamily="49" charset="0"/>
              </a:rPr>
              <a:t>hrItemCnt</a:t>
            </a:r>
            <a:r>
              <a:rPr lang="en-IE" sz="18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 </a:t>
            </a:r>
            <a:r>
              <a:rPr lang="en-IE" sz="1800" dirty="0">
                <a:solidFill>
                  <a:schemeClr val="bg1"/>
                </a:solidFill>
                <a:cs typeface="Courier New" panose="02070309020205020404" pitchFamily="49" charset="0"/>
              </a:rPr>
              <a:t>= </a:t>
            </a:r>
            <a:r>
              <a:rPr lang="en-IE" sz="1800" b="1" dirty="0" smtClean="0">
                <a:solidFill>
                  <a:schemeClr val="bg1"/>
                </a:solidFill>
                <a:cs typeface="Courier New" panose="02070309020205020404" pitchFamily="49" charset="0"/>
              </a:rPr>
              <a:t>FOREACH </a:t>
            </a:r>
            <a:r>
              <a:rPr lang="en-IE" sz="1800" dirty="0" err="1">
                <a:solidFill>
                  <a:schemeClr val="bg2">
                    <a:lumMod val="50000"/>
                  </a:schemeClr>
                </a:solidFill>
                <a:cs typeface="Courier New" panose="02070309020205020404" pitchFamily="49" charset="0"/>
              </a:rPr>
              <a:t>hrItem</a:t>
            </a:r>
            <a:r>
              <a:rPr lang="en-IE" sz="1800" dirty="0" smtClean="0">
                <a:solidFill>
                  <a:schemeClr val="accent2">
                    <a:lumMod val="60000"/>
                    <a:lumOff val="40000"/>
                  </a:schemeClr>
                </a:solidFill>
                <a:cs typeface="Courier New" panose="02070309020205020404" pitchFamily="49" charset="0"/>
              </a:rPr>
              <a:t> </a:t>
            </a:r>
            <a:r>
              <a:rPr lang="en-IE" sz="1800" b="1" dirty="0" smtClean="0">
                <a:solidFill>
                  <a:schemeClr val="bg1"/>
                </a:solidFill>
                <a:cs typeface="Courier New" panose="02070309020205020404" pitchFamily="49" charset="0"/>
              </a:rPr>
              <a:t>GENERATE</a:t>
            </a:r>
            <a:r>
              <a:rPr lang="en-IE" sz="18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 flatten(</a:t>
            </a:r>
            <a:r>
              <a:rPr lang="en-IE" sz="1800" dirty="0" smtClean="0">
                <a:solidFill>
                  <a:schemeClr val="bg2">
                    <a:lumMod val="50000"/>
                  </a:schemeClr>
                </a:solidFill>
                <a:cs typeface="Courier New" panose="02070309020205020404" pitchFamily="49" charset="0"/>
              </a:rPr>
              <a:t>$0</a:t>
            </a:r>
            <a:r>
              <a:rPr lang="en-IE" sz="18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)</a:t>
            </a:r>
            <a:r>
              <a:rPr lang="en-IE" sz="1800" dirty="0" smtClean="0">
                <a:solidFill>
                  <a:schemeClr val="bg1"/>
                </a:solidFill>
              </a:rPr>
              <a:t>, </a:t>
            </a:r>
            <a:r>
              <a:rPr lang="en-IE" sz="1800" b="1" dirty="0" smtClean="0">
                <a:solidFill>
                  <a:schemeClr val="bg1"/>
                </a:solidFill>
              </a:rPr>
              <a:t>COUNT</a:t>
            </a:r>
            <a:r>
              <a:rPr lang="en-IE" sz="1800" dirty="0" smtClean="0">
                <a:solidFill>
                  <a:schemeClr val="bg1"/>
                </a:solidFill>
              </a:rPr>
              <a:t>(</a:t>
            </a:r>
            <a:r>
              <a:rPr lang="en-IE" sz="1800" dirty="0" smtClean="0">
                <a:solidFill>
                  <a:srgbClr val="00B0F0"/>
                </a:solidFill>
              </a:rPr>
              <a:t>$1</a:t>
            </a:r>
            <a:r>
              <a:rPr lang="en-IE" sz="1800" dirty="0" smtClean="0">
                <a:solidFill>
                  <a:schemeClr val="bg1"/>
                </a:solidFill>
              </a:rPr>
              <a:t>) </a:t>
            </a:r>
            <a:r>
              <a:rPr lang="en-IE" sz="1800" b="1" dirty="0" smtClean="0">
                <a:solidFill>
                  <a:schemeClr val="bg1"/>
                </a:solidFill>
              </a:rPr>
              <a:t>AS</a:t>
            </a:r>
            <a:r>
              <a:rPr lang="en-IE" sz="1800" dirty="0" smtClean="0">
                <a:solidFill>
                  <a:schemeClr val="bg1"/>
                </a:solidFill>
              </a:rPr>
              <a:t> count;</a:t>
            </a:r>
          </a:p>
          <a:p>
            <a:pPr marL="0" indent="0">
              <a:buNone/>
            </a:pPr>
            <a:r>
              <a:rPr lang="en-IE" sz="1800" b="1" i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grunt</a:t>
            </a:r>
            <a:r>
              <a:rPr lang="en-IE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IE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sz="18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cs typeface="Courier New" panose="02070309020205020404" pitchFamily="49" charset="0"/>
              </a:rPr>
              <a:t>hrItemCntSorted</a:t>
            </a:r>
            <a:r>
              <a:rPr lang="en-IE" sz="1800" dirty="0" smtClean="0">
                <a:solidFill>
                  <a:schemeClr val="accent5">
                    <a:lumMod val="60000"/>
                    <a:lumOff val="40000"/>
                  </a:schemeClr>
                </a:solidFill>
                <a:cs typeface="Courier New" panose="02070309020205020404" pitchFamily="49" charset="0"/>
              </a:rPr>
              <a:t> </a:t>
            </a:r>
            <a:r>
              <a:rPr lang="en-IE" sz="1800" dirty="0">
                <a:solidFill>
                  <a:schemeClr val="bg1"/>
                </a:solidFill>
                <a:cs typeface="Courier New" panose="02070309020205020404" pitchFamily="49" charset="0"/>
              </a:rPr>
              <a:t>= </a:t>
            </a:r>
            <a:r>
              <a:rPr lang="en-IE" sz="1800" b="1" dirty="0" smtClean="0">
                <a:solidFill>
                  <a:schemeClr val="bg1"/>
                </a:solidFill>
                <a:cs typeface="Courier New" panose="02070309020205020404" pitchFamily="49" charset="0"/>
              </a:rPr>
              <a:t>ORDER </a:t>
            </a:r>
            <a:r>
              <a:rPr lang="en-IE" sz="1800" dirty="0" err="1" smtClean="0">
                <a:solidFill>
                  <a:schemeClr val="bg1">
                    <a:lumMod val="85000"/>
                  </a:schemeClr>
                </a:solidFill>
                <a:cs typeface="Courier New" panose="02070309020205020404" pitchFamily="49" charset="0"/>
              </a:rPr>
              <a:t>hrItemCnt</a:t>
            </a:r>
            <a:r>
              <a:rPr lang="en-IE" sz="1800" b="1" dirty="0" smtClean="0">
                <a:solidFill>
                  <a:schemeClr val="bg1"/>
                </a:solidFill>
                <a:cs typeface="Courier New" panose="02070309020205020404" pitchFamily="49" charset="0"/>
              </a:rPr>
              <a:t> BY</a:t>
            </a:r>
            <a:r>
              <a:rPr lang="en-IE" sz="18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 </a:t>
            </a:r>
            <a:r>
              <a:rPr lang="en-IE" sz="1800" dirty="0" smtClean="0">
                <a:solidFill>
                  <a:schemeClr val="bg1"/>
                </a:solidFill>
              </a:rPr>
              <a:t>count </a:t>
            </a:r>
            <a:r>
              <a:rPr lang="en-IE" sz="1800" b="1" dirty="0" smtClean="0">
                <a:solidFill>
                  <a:schemeClr val="bg1"/>
                </a:solidFill>
              </a:rPr>
              <a:t>DESC</a:t>
            </a:r>
            <a:r>
              <a:rPr lang="en-IE" sz="1800" dirty="0" smtClean="0">
                <a:solidFill>
                  <a:schemeClr val="bg1"/>
                </a:solidFill>
              </a:rPr>
              <a:t>;</a:t>
            </a:r>
            <a:endParaRPr lang="en-IE" sz="18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6211669"/>
            <a:ext cx="243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800" b="1" dirty="0" err="1" smtClean="0">
                <a:solidFill>
                  <a:schemeClr val="bg1">
                    <a:lumMod val="65000"/>
                  </a:schemeClr>
                </a:solidFill>
              </a:rPr>
              <a:t>hrItemCnt</a:t>
            </a:r>
            <a:r>
              <a:rPr lang="en-IE" sz="2800" b="1" dirty="0" smtClean="0">
                <a:solidFill>
                  <a:schemeClr val="bg1">
                    <a:lumMod val="65000"/>
                  </a:schemeClr>
                </a:solidFill>
              </a:rPr>
              <a:t>:</a:t>
            </a:r>
            <a:endParaRPr lang="en-IE" sz="2800" b="1" dirty="0">
              <a:solidFill>
                <a:schemeClr val="bg1">
                  <a:lumMod val="65000"/>
                </a:schemeClr>
              </a:solidFill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0797564"/>
              </p:ext>
            </p:extLst>
          </p:nvPr>
        </p:nvGraphicFramePr>
        <p:xfrm>
          <a:off x="5410200" y="5226129"/>
          <a:ext cx="3200400" cy="14833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365513"/>
                <a:gridCol w="834887"/>
              </a:tblGrid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[</a:t>
                      </a:r>
                      <a:r>
                        <a:rPr lang="en-IE" dirty="0" err="1" smtClean="0"/>
                        <a:t>item,hour</a:t>
                      </a:r>
                      <a:r>
                        <a:rPr lang="en-IE" dirty="0" smtClean="0"/>
                        <a:t>]</a:t>
                      </a:r>
                      <a:endParaRPr lang="en-IE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count</a:t>
                      </a:r>
                      <a:endParaRPr lang="en-IE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dirty="0" smtClean="0"/>
                        <a:t>[400g_Zanahoria,08]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E" dirty="0" smtClean="0"/>
                        <a:t>1</a:t>
                      </a:r>
                      <a:endParaRPr lang="en-I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[Nescafe,08]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E" dirty="0" smtClean="0"/>
                        <a:t>3</a:t>
                      </a:r>
                      <a:endParaRPr lang="en-I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…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…</a:t>
                      </a:r>
                      <a:endParaRPr lang="en-IE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4345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Pig: Products by Hour</a:t>
            </a:r>
            <a:endParaRPr lang="en-I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876800"/>
          </a:xfrm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IE" sz="1800" b="1" i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grunt</a:t>
            </a:r>
            <a:r>
              <a:rPr lang="en-IE" sz="18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IE" sz="1800" b="1" dirty="0" smtClean="0">
                <a:solidFill>
                  <a:schemeClr val="bg1"/>
                </a:solidFill>
                <a:cs typeface="Courier New" panose="02070309020205020404" pitchFamily="49" charset="0"/>
              </a:rPr>
              <a:t>REGISTER </a:t>
            </a:r>
            <a:r>
              <a:rPr lang="en-IE" sz="18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userDefinedFunctions.jar</a:t>
            </a:r>
          </a:p>
          <a:p>
            <a:pPr marL="0" indent="0">
              <a:buNone/>
            </a:pPr>
            <a:r>
              <a:rPr lang="en-IE" sz="1800" b="1" i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IE" sz="1800" b="1" i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runt</a:t>
            </a:r>
            <a:r>
              <a:rPr lang="en-IE" sz="18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IE" sz="1800" dirty="0">
                <a:solidFill>
                  <a:schemeClr val="accent6">
                    <a:lumMod val="75000"/>
                  </a:schemeClr>
                </a:solidFill>
              </a:rPr>
              <a:t>raw</a:t>
            </a:r>
            <a:r>
              <a:rPr lang="en-IE" sz="1800" dirty="0">
                <a:solidFill>
                  <a:schemeClr val="bg1"/>
                </a:solidFill>
              </a:rPr>
              <a:t> = </a:t>
            </a:r>
            <a:r>
              <a:rPr lang="en-IE" sz="1800" b="1" dirty="0">
                <a:solidFill>
                  <a:schemeClr val="bg1"/>
                </a:solidFill>
              </a:rPr>
              <a:t>LOAD</a:t>
            </a:r>
            <a:r>
              <a:rPr lang="en-IE" sz="1800" dirty="0">
                <a:solidFill>
                  <a:schemeClr val="bg1"/>
                </a:solidFill>
              </a:rPr>
              <a:t> </a:t>
            </a:r>
            <a:r>
              <a:rPr lang="en-IE" sz="1800" dirty="0" smtClean="0">
                <a:solidFill>
                  <a:schemeClr val="bg1"/>
                </a:solidFill>
              </a:rPr>
              <a:t>‘transact.txt' </a:t>
            </a:r>
            <a:r>
              <a:rPr lang="en-IE" sz="1800" b="1" dirty="0">
                <a:solidFill>
                  <a:schemeClr val="bg1"/>
                </a:solidFill>
              </a:rPr>
              <a:t>USING</a:t>
            </a:r>
            <a:r>
              <a:rPr lang="en-IE" sz="1800" dirty="0">
                <a:solidFill>
                  <a:schemeClr val="bg1"/>
                </a:solidFill>
              </a:rPr>
              <a:t> </a:t>
            </a:r>
            <a:r>
              <a:rPr lang="en-IE" sz="1800" dirty="0" err="1">
                <a:solidFill>
                  <a:schemeClr val="bg1"/>
                </a:solidFill>
              </a:rPr>
              <a:t>PigStorage</a:t>
            </a:r>
            <a:r>
              <a:rPr lang="en-IE" sz="1800" dirty="0">
                <a:solidFill>
                  <a:schemeClr val="bg1"/>
                </a:solidFill>
              </a:rPr>
              <a:t>('\t') </a:t>
            </a:r>
            <a:r>
              <a:rPr lang="en-IE" sz="1800" b="1" dirty="0">
                <a:solidFill>
                  <a:schemeClr val="bg1"/>
                </a:solidFill>
              </a:rPr>
              <a:t>AS</a:t>
            </a:r>
            <a:r>
              <a:rPr lang="en-IE" sz="1800" dirty="0">
                <a:solidFill>
                  <a:schemeClr val="bg1"/>
                </a:solidFill>
              </a:rPr>
              <a:t> </a:t>
            </a:r>
            <a:r>
              <a:rPr lang="en-IE" sz="1800" dirty="0" smtClean="0">
                <a:solidFill>
                  <a:schemeClr val="bg1"/>
                </a:solidFill>
              </a:rPr>
              <a:t>(</a:t>
            </a:r>
            <a:r>
              <a:rPr lang="en-IE" sz="1800" dirty="0" err="1" smtClean="0">
                <a:solidFill>
                  <a:schemeClr val="bg1"/>
                </a:solidFill>
              </a:rPr>
              <a:t>cust</a:t>
            </a:r>
            <a:r>
              <a:rPr lang="en-IE" sz="1800" dirty="0" smtClean="0">
                <a:solidFill>
                  <a:schemeClr val="bg1"/>
                </a:solidFill>
              </a:rPr>
              <a:t>, item, time, price);</a:t>
            </a:r>
          </a:p>
          <a:p>
            <a:pPr marL="0" indent="0">
              <a:buNone/>
            </a:pPr>
            <a:r>
              <a:rPr lang="en-IE" sz="1800" b="1" i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grunt</a:t>
            </a:r>
            <a:r>
              <a:rPr lang="en-IE" sz="18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IE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sz="1800" dirty="0" smtClean="0">
                <a:solidFill>
                  <a:srgbClr val="00B0F0"/>
                </a:solidFill>
                <a:cs typeface="Courier New" panose="02070309020205020404" pitchFamily="49" charset="0"/>
              </a:rPr>
              <a:t>premium</a:t>
            </a:r>
            <a:r>
              <a:rPr lang="en-IE" sz="18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 = </a:t>
            </a:r>
            <a:r>
              <a:rPr lang="en-IE" sz="1800" b="1" dirty="0" smtClean="0">
                <a:solidFill>
                  <a:schemeClr val="bg1"/>
                </a:solidFill>
                <a:cs typeface="Courier New" panose="02070309020205020404" pitchFamily="49" charset="0"/>
              </a:rPr>
              <a:t>FILTER</a:t>
            </a:r>
            <a:r>
              <a:rPr lang="en-IE" sz="18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 </a:t>
            </a:r>
            <a:r>
              <a:rPr lang="en-IE" sz="1800" dirty="0" smtClean="0">
                <a:solidFill>
                  <a:schemeClr val="accent6">
                    <a:lumMod val="75000"/>
                  </a:schemeClr>
                </a:solidFill>
                <a:cs typeface="Courier New" panose="02070309020205020404" pitchFamily="49" charset="0"/>
              </a:rPr>
              <a:t>raw</a:t>
            </a:r>
            <a:r>
              <a:rPr lang="en-IE" sz="18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 </a:t>
            </a:r>
            <a:r>
              <a:rPr lang="en-IE" sz="1800" b="1" dirty="0" smtClean="0">
                <a:solidFill>
                  <a:schemeClr val="bg1"/>
                </a:solidFill>
                <a:cs typeface="Courier New" panose="02070309020205020404" pitchFamily="49" charset="0"/>
              </a:rPr>
              <a:t>BY</a:t>
            </a:r>
            <a:r>
              <a:rPr lang="en-IE" sz="18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 org.udf.MinPrice1000(price);</a:t>
            </a:r>
          </a:p>
          <a:p>
            <a:pPr marL="0" indent="0">
              <a:buNone/>
            </a:pPr>
            <a:r>
              <a:rPr lang="en-IE" sz="1800" b="1" i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grunt</a:t>
            </a:r>
            <a:r>
              <a:rPr lang="en-IE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IE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sz="1800" dirty="0" smtClean="0">
                <a:solidFill>
                  <a:srgbClr val="00B050"/>
                </a:solidFill>
                <a:cs typeface="Courier New" panose="02070309020205020404" pitchFamily="49" charset="0"/>
              </a:rPr>
              <a:t>hourly</a:t>
            </a:r>
            <a:r>
              <a:rPr lang="en-IE" sz="18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 </a:t>
            </a:r>
            <a:r>
              <a:rPr lang="en-IE" sz="1800" dirty="0">
                <a:solidFill>
                  <a:schemeClr val="bg1"/>
                </a:solidFill>
                <a:cs typeface="Courier New" panose="02070309020205020404" pitchFamily="49" charset="0"/>
              </a:rPr>
              <a:t>= </a:t>
            </a:r>
            <a:r>
              <a:rPr lang="en-IE" sz="1800" b="1" dirty="0" smtClean="0">
                <a:solidFill>
                  <a:schemeClr val="bg1"/>
                </a:solidFill>
              </a:rPr>
              <a:t>FOREACH</a:t>
            </a:r>
            <a:r>
              <a:rPr lang="en-IE" sz="1800" dirty="0" smtClean="0">
                <a:solidFill>
                  <a:schemeClr val="bg1"/>
                </a:solidFill>
              </a:rPr>
              <a:t> </a:t>
            </a:r>
            <a:r>
              <a:rPr lang="en-IE" sz="1800" dirty="0" smtClean="0">
                <a:solidFill>
                  <a:srgbClr val="00B0F0"/>
                </a:solidFill>
                <a:cs typeface="Courier New" panose="02070309020205020404" pitchFamily="49" charset="0"/>
              </a:rPr>
              <a:t>premium</a:t>
            </a:r>
            <a:r>
              <a:rPr lang="en-IE" sz="1800" dirty="0" smtClean="0">
                <a:solidFill>
                  <a:schemeClr val="bg1"/>
                </a:solidFill>
              </a:rPr>
              <a:t> </a:t>
            </a:r>
            <a:r>
              <a:rPr lang="en-IE" sz="1800" b="1" dirty="0">
                <a:solidFill>
                  <a:schemeClr val="bg1"/>
                </a:solidFill>
              </a:rPr>
              <a:t>GENERATE</a:t>
            </a:r>
            <a:r>
              <a:rPr lang="en-IE" sz="1800" dirty="0">
                <a:solidFill>
                  <a:schemeClr val="bg1"/>
                </a:solidFill>
              </a:rPr>
              <a:t> </a:t>
            </a:r>
            <a:r>
              <a:rPr lang="en-IE" sz="1800" dirty="0" err="1" smtClean="0">
                <a:solidFill>
                  <a:schemeClr val="bg1"/>
                </a:solidFill>
              </a:rPr>
              <a:t>cust</a:t>
            </a:r>
            <a:r>
              <a:rPr lang="en-IE" sz="1800" dirty="0" smtClean="0">
                <a:solidFill>
                  <a:schemeClr val="bg1"/>
                </a:solidFill>
              </a:rPr>
              <a:t>, item, </a:t>
            </a:r>
            <a:r>
              <a:rPr lang="en-IE" sz="1800" dirty="0" err="1" smtClean="0">
                <a:solidFill>
                  <a:schemeClr val="bg1"/>
                </a:solidFill>
              </a:rPr>
              <a:t>org.udf.ExtractHour</a:t>
            </a:r>
            <a:r>
              <a:rPr lang="en-IE" sz="1800" dirty="0" smtClean="0">
                <a:solidFill>
                  <a:schemeClr val="bg1"/>
                </a:solidFill>
              </a:rPr>
              <a:t>(time) </a:t>
            </a:r>
            <a:r>
              <a:rPr lang="en-IE" sz="1800" b="1" dirty="0" smtClean="0">
                <a:solidFill>
                  <a:schemeClr val="bg1"/>
                </a:solidFill>
              </a:rPr>
              <a:t>AS</a:t>
            </a:r>
            <a:r>
              <a:rPr lang="en-IE" sz="1800" dirty="0" smtClean="0">
                <a:solidFill>
                  <a:schemeClr val="bg1"/>
                </a:solidFill>
              </a:rPr>
              <a:t> hour, price;</a:t>
            </a:r>
          </a:p>
          <a:p>
            <a:pPr marL="0" indent="0">
              <a:buNone/>
            </a:pPr>
            <a:r>
              <a:rPr lang="en-IE" sz="1800" b="1" i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grunt</a:t>
            </a:r>
            <a:r>
              <a:rPr lang="en-IE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IE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sz="1800" dirty="0">
                <a:solidFill>
                  <a:schemeClr val="accent2">
                    <a:lumMod val="60000"/>
                    <a:lumOff val="40000"/>
                  </a:schemeClr>
                </a:solidFill>
                <a:cs typeface="Courier New" panose="02070309020205020404" pitchFamily="49" charset="0"/>
              </a:rPr>
              <a:t>unique</a:t>
            </a:r>
            <a:r>
              <a:rPr lang="en-IE" sz="1800" dirty="0">
                <a:solidFill>
                  <a:schemeClr val="bg1"/>
                </a:solidFill>
                <a:cs typeface="Courier New" panose="02070309020205020404" pitchFamily="49" charset="0"/>
              </a:rPr>
              <a:t> = </a:t>
            </a:r>
            <a:r>
              <a:rPr lang="en-IE" sz="1800" b="1" dirty="0">
                <a:solidFill>
                  <a:schemeClr val="bg1"/>
                </a:solidFill>
              </a:rPr>
              <a:t>DISTINCT</a:t>
            </a:r>
            <a:r>
              <a:rPr lang="en-IE" sz="1800" dirty="0">
                <a:solidFill>
                  <a:schemeClr val="bg1"/>
                </a:solidFill>
              </a:rPr>
              <a:t> </a:t>
            </a:r>
            <a:r>
              <a:rPr lang="en-IE" sz="1800" dirty="0">
                <a:solidFill>
                  <a:srgbClr val="00B050"/>
                </a:solidFill>
                <a:cs typeface="Courier New" panose="02070309020205020404" pitchFamily="49" charset="0"/>
              </a:rPr>
              <a:t>hourly</a:t>
            </a:r>
            <a:r>
              <a:rPr lang="en-IE" sz="1800" dirty="0">
                <a:solidFill>
                  <a:schemeClr val="bg1"/>
                </a:solidFill>
                <a:cs typeface="Courier New" panose="02070309020205020404" pitchFamily="49" charset="0"/>
              </a:rPr>
              <a:t>;</a:t>
            </a:r>
            <a:endParaRPr lang="en-IE" sz="18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IE" sz="1800" b="1" i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grunt</a:t>
            </a:r>
            <a:r>
              <a:rPr lang="en-IE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IE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sz="1800" dirty="0" err="1" smtClean="0">
                <a:solidFill>
                  <a:schemeClr val="bg2">
                    <a:lumMod val="50000"/>
                  </a:schemeClr>
                </a:solidFill>
                <a:cs typeface="Courier New" panose="02070309020205020404" pitchFamily="49" charset="0"/>
              </a:rPr>
              <a:t>hrItem</a:t>
            </a:r>
            <a:r>
              <a:rPr lang="en-IE" sz="18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 = </a:t>
            </a:r>
            <a:r>
              <a:rPr lang="en-IE" sz="1800" b="1" dirty="0" smtClean="0">
                <a:solidFill>
                  <a:schemeClr val="bg1"/>
                </a:solidFill>
                <a:cs typeface="Courier New" panose="02070309020205020404" pitchFamily="49" charset="0"/>
              </a:rPr>
              <a:t>GROUP </a:t>
            </a:r>
            <a:r>
              <a:rPr lang="en-IE" sz="1800" dirty="0" smtClean="0">
                <a:solidFill>
                  <a:schemeClr val="accent2">
                    <a:lumMod val="60000"/>
                    <a:lumOff val="40000"/>
                  </a:schemeClr>
                </a:solidFill>
                <a:cs typeface="Courier New" panose="02070309020205020404" pitchFamily="49" charset="0"/>
              </a:rPr>
              <a:t>unique </a:t>
            </a:r>
            <a:r>
              <a:rPr lang="en-IE" sz="1800" b="1" dirty="0" smtClean="0">
                <a:solidFill>
                  <a:schemeClr val="bg1"/>
                </a:solidFill>
                <a:cs typeface="Courier New" panose="02070309020205020404" pitchFamily="49" charset="0"/>
              </a:rPr>
              <a:t>BY</a:t>
            </a:r>
            <a:r>
              <a:rPr lang="en-IE" sz="18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 (item, hour)</a:t>
            </a:r>
            <a:r>
              <a:rPr lang="en-IE" sz="1800" dirty="0" smtClean="0">
                <a:solidFill>
                  <a:schemeClr val="bg1"/>
                </a:solidFill>
              </a:rPr>
              <a:t>;</a:t>
            </a:r>
          </a:p>
          <a:p>
            <a:pPr marL="0" indent="0">
              <a:buNone/>
            </a:pPr>
            <a:r>
              <a:rPr lang="en-IE" sz="1800" b="1" i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grunt</a:t>
            </a:r>
            <a:r>
              <a:rPr lang="en-IE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IE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sz="1800" dirty="0" err="1" smtClean="0">
                <a:solidFill>
                  <a:schemeClr val="bg1">
                    <a:lumMod val="85000"/>
                  </a:schemeClr>
                </a:solidFill>
                <a:cs typeface="Courier New" panose="02070309020205020404" pitchFamily="49" charset="0"/>
              </a:rPr>
              <a:t>hrItemCnt</a:t>
            </a:r>
            <a:r>
              <a:rPr lang="en-IE" sz="18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 </a:t>
            </a:r>
            <a:r>
              <a:rPr lang="en-IE" sz="1800" dirty="0">
                <a:solidFill>
                  <a:schemeClr val="bg1"/>
                </a:solidFill>
                <a:cs typeface="Courier New" panose="02070309020205020404" pitchFamily="49" charset="0"/>
              </a:rPr>
              <a:t>= </a:t>
            </a:r>
            <a:r>
              <a:rPr lang="en-IE" sz="1800" b="1" dirty="0" smtClean="0">
                <a:solidFill>
                  <a:schemeClr val="bg1"/>
                </a:solidFill>
                <a:cs typeface="Courier New" panose="02070309020205020404" pitchFamily="49" charset="0"/>
              </a:rPr>
              <a:t>FOREACH </a:t>
            </a:r>
            <a:r>
              <a:rPr lang="en-IE" sz="1800" dirty="0" err="1">
                <a:solidFill>
                  <a:schemeClr val="bg2">
                    <a:lumMod val="50000"/>
                  </a:schemeClr>
                </a:solidFill>
                <a:cs typeface="Courier New" panose="02070309020205020404" pitchFamily="49" charset="0"/>
              </a:rPr>
              <a:t>hrItem</a:t>
            </a:r>
            <a:r>
              <a:rPr lang="en-IE" sz="1800" dirty="0" smtClean="0">
                <a:solidFill>
                  <a:schemeClr val="accent2">
                    <a:lumMod val="60000"/>
                    <a:lumOff val="40000"/>
                  </a:schemeClr>
                </a:solidFill>
                <a:cs typeface="Courier New" panose="02070309020205020404" pitchFamily="49" charset="0"/>
              </a:rPr>
              <a:t> </a:t>
            </a:r>
            <a:r>
              <a:rPr lang="en-IE" sz="1800" b="1" dirty="0" smtClean="0">
                <a:solidFill>
                  <a:schemeClr val="bg1"/>
                </a:solidFill>
                <a:cs typeface="Courier New" panose="02070309020205020404" pitchFamily="49" charset="0"/>
              </a:rPr>
              <a:t>GENERATE</a:t>
            </a:r>
            <a:r>
              <a:rPr lang="en-IE" sz="18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 flatten(</a:t>
            </a:r>
            <a:r>
              <a:rPr lang="en-IE" sz="1800" dirty="0" smtClean="0">
                <a:solidFill>
                  <a:schemeClr val="bg2">
                    <a:lumMod val="50000"/>
                  </a:schemeClr>
                </a:solidFill>
                <a:cs typeface="Courier New" panose="02070309020205020404" pitchFamily="49" charset="0"/>
              </a:rPr>
              <a:t>$0</a:t>
            </a:r>
            <a:r>
              <a:rPr lang="en-IE" sz="18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)</a:t>
            </a:r>
            <a:r>
              <a:rPr lang="en-IE" sz="1800" dirty="0" smtClean="0">
                <a:solidFill>
                  <a:schemeClr val="bg1"/>
                </a:solidFill>
              </a:rPr>
              <a:t>, </a:t>
            </a:r>
            <a:r>
              <a:rPr lang="en-IE" sz="1800" b="1" dirty="0" smtClean="0">
                <a:solidFill>
                  <a:schemeClr val="bg1"/>
                </a:solidFill>
              </a:rPr>
              <a:t>COUNT</a:t>
            </a:r>
            <a:r>
              <a:rPr lang="en-IE" sz="1800" dirty="0" smtClean="0">
                <a:solidFill>
                  <a:schemeClr val="bg1"/>
                </a:solidFill>
              </a:rPr>
              <a:t>(</a:t>
            </a:r>
            <a:r>
              <a:rPr lang="en-IE" sz="1800" dirty="0" smtClean="0">
                <a:solidFill>
                  <a:srgbClr val="00B0F0"/>
                </a:solidFill>
              </a:rPr>
              <a:t>$1</a:t>
            </a:r>
            <a:r>
              <a:rPr lang="en-IE" sz="1800" dirty="0" smtClean="0">
                <a:solidFill>
                  <a:schemeClr val="bg1"/>
                </a:solidFill>
              </a:rPr>
              <a:t>) </a:t>
            </a:r>
            <a:r>
              <a:rPr lang="en-IE" sz="1800" b="1" dirty="0" smtClean="0">
                <a:solidFill>
                  <a:schemeClr val="bg1"/>
                </a:solidFill>
              </a:rPr>
              <a:t>AS</a:t>
            </a:r>
            <a:r>
              <a:rPr lang="en-IE" sz="1800" dirty="0" smtClean="0">
                <a:solidFill>
                  <a:schemeClr val="bg1"/>
                </a:solidFill>
              </a:rPr>
              <a:t> count;</a:t>
            </a:r>
          </a:p>
          <a:p>
            <a:pPr marL="0" indent="0">
              <a:buNone/>
            </a:pPr>
            <a:r>
              <a:rPr lang="en-IE" sz="1800" b="1" i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grunt</a:t>
            </a:r>
            <a:r>
              <a:rPr lang="en-IE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IE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sz="18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cs typeface="Courier New" panose="02070309020205020404" pitchFamily="49" charset="0"/>
              </a:rPr>
              <a:t>hrItemCntSorted</a:t>
            </a:r>
            <a:r>
              <a:rPr lang="en-IE" sz="1800" dirty="0" smtClean="0">
                <a:solidFill>
                  <a:schemeClr val="accent5">
                    <a:lumMod val="60000"/>
                    <a:lumOff val="40000"/>
                  </a:schemeClr>
                </a:solidFill>
                <a:cs typeface="Courier New" panose="02070309020205020404" pitchFamily="49" charset="0"/>
              </a:rPr>
              <a:t> </a:t>
            </a:r>
            <a:r>
              <a:rPr lang="en-IE" sz="1800" dirty="0">
                <a:solidFill>
                  <a:schemeClr val="bg1"/>
                </a:solidFill>
                <a:cs typeface="Courier New" panose="02070309020205020404" pitchFamily="49" charset="0"/>
              </a:rPr>
              <a:t>= </a:t>
            </a:r>
            <a:r>
              <a:rPr lang="en-IE" sz="1800" b="1" dirty="0" smtClean="0">
                <a:solidFill>
                  <a:schemeClr val="bg1"/>
                </a:solidFill>
                <a:cs typeface="Courier New" panose="02070309020205020404" pitchFamily="49" charset="0"/>
              </a:rPr>
              <a:t>ORDER </a:t>
            </a:r>
            <a:r>
              <a:rPr lang="en-IE" sz="1800" dirty="0" err="1" smtClean="0">
                <a:solidFill>
                  <a:schemeClr val="bg1">
                    <a:lumMod val="85000"/>
                  </a:schemeClr>
                </a:solidFill>
                <a:cs typeface="Courier New" panose="02070309020205020404" pitchFamily="49" charset="0"/>
              </a:rPr>
              <a:t>hrItemCnt</a:t>
            </a:r>
            <a:r>
              <a:rPr lang="en-IE" sz="1800" b="1" dirty="0" smtClean="0">
                <a:solidFill>
                  <a:schemeClr val="bg1"/>
                </a:solidFill>
                <a:cs typeface="Courier New" panose="02070309020205020404" pitchFamily="49" charset="0"/>
              </a:rPr>
              <a:t> BY</a:t>
            </a:r>
            <a:r>
              <a:rPr lang="en-IE" sz="18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 </a:t>
            </a:r>
            <a:r>
              <a:rPr lang="en-IE" sz="1800" dirty="0" smtClean="0">
                <a:solidFill>
                  <a:schemeClr val="bg1"/>
                </a:solidFill>
              </a:rPr>
              <a:t>count </a:t>
            </a:r>
            <a:r>
              <a:rPr lang="en-IE" sz="1800" b="1" dirty="0" smtClean="0">
                <a:solidFill>
                  <a:schemeClr val="bg1"/>
                </a:solidFill>
              </a:rPr>
              <a:t>DESC</a:t>
            </a:r>
            <a:r>
              <a:rPr lang="en-IE" sz="1800" dirty="0" smtClean="0">
                <a:solidFill>
                  <a:schemeClr val="bg1"/>
                </a:solidFill>
              </a:rPr>
              <a:t>;</a:t>
            </a:r>
            <a:endParaRPr lang="en-IE" sz="18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6211669"/>
            <a:ext cx="2895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800" b="1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hrItemCntSorted</a:t>
            </a:r>
            <a:r>
              <a:rPr lang="en-IE" sz="28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:</a:t>
            </a:r>
            <a:endParaRPr lang="en-IE" sz="2800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6191858"/>
              </p:ext>
            </p:extLst>
          </p:nvPr>
        </p:nvGraphicFramePr>
        <p:xfrm>
          <a:off x="5410200" y="5226129"/>
          <a:ext cx="3200400" cy="14833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365513"/>
                <a:gridCol w="834887"/>
              </a:tblGrid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[</a:t>
                      </a:r>
                      <a:r>
                        <a:rPr lang="en-IE" dirty="0" err="1" smtClean="0"/>
                        <a:t>item,hour</a:t>
                      </a:r>
                      <a:r>
                        <a:rPr lang="en-IE" dirty="0" smtClean="0"/>
                        <a:t>]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count</a:t>
                      </a:r>
                      <a:endParaRPr lang="en-I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dirty="0" smtClean="0"/>
                        <a:t>[Nescafe,08]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E" dirty="0" smtClean="0"/>
                        <a:t>3</a:t>
                      </a:r>
                      <a:endParaRPr lang="en-I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[400g_Zanahoria,08]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E" dirty="0" smtClean="0"/>
                        <a:t>1</a:t>
                      </a:r>
                      <a:endParaRPr lang="en-I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…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…</a:t>
                      </a:r>
                      <a:endParaRPr lang="en-IE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4919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Pig: Products by Hour</a:t>
            </a:r>
            <a:endParaRPr lang="en-I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876800"/>
          </a:xfrm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IE" sz="1800" b="1" i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grunt</a:t>
            </a:r>
            <a:r>
              <a:rPr lang="en-IE" sz="18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IE" sz="1800" b="1" dirty="0" smtClean="0">
                <a:solidFill>
                  <a:schemeClr val="bg1"/>
                </a:solidFill>
                <a:cs typeface="Courier New" panose="02070309020205020404" pitchFamily="49" charset="0"/>
              </a:rPr>
              <a:t>REGISTER </a:t>
            </a:r>
            <a:r>
              <a:rPr lang="en-IE" sz="18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userDefinedFunctions.jar</a:t>
            </a:r>
          </a:p>
          <a:p>
            <a:pPr marL="0" indent="0">
              <a:buNone/>
            </a:pPr>
            <a:r>
              <a:rPr lang="en-IE" sz="1800" b="1" i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IE" sz="1800" b="1" i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runt</a:t>
            </a:r>
            <a:r>
              <a:rPr lang="en-IE" sz="18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IE" sz="1800" dirty="0">
                <a:solidFill>
                  <a:schemeClr val="accent6">
                    <a:lumMod val="75000"/>
                  </a:schemeClr>
                </a:solidFill>
              </a:rPr>
              <a:t>raw</a:t>
            </a:r>
            <a:r>
              <a:rPr lang="en-IE" sz="1800" dirty="0">
                <a:solidFill>
                  <a:schemeClr val="bg1"/>
                </a:solidFill>
              </a:rPr>
              <a:t> = </a:t>
            </a:r>
            <a:r>
              <a:rPr lang="en-IE" sz="1800" b="1" dirty="0">
                <a:solidFill>
                  <a:schemeClr val="bg1"/>
                </a:solidFill>
              </a:rPr>
              <a:t>LOAD</a:t>
            </a:r>
            <a:r>
              <a:rPr lang="en-IE" sz="1800" dirty="0">
                <a:solidFill>
                  <a:schemeClr val="bg1"/>
                </a:solidFill>
              </a:rPr>
              <a:t> </a:t>
            </a:r>
            <a:r>
              <a:rPr lang="en-IE" sz="1800" dirty="0" smtClean="0">
                <a:solidFill>
                  <a:schemeClr val="bg1"/>
                </a:solidFill>
              </a:rPr>
              <a:t>‘transact.txt' </a:t>
            </a:r>
            <a:r>
              <a:rPr lang="en-IE" sz="1800" b="1" dirty="0">
                <a:solidFill>
                  <a:schemeClr val="bg1"/>
                </a:solidFill>
              </a:rPr>
              <a:t>USING</a:t>
            </a:r>
            <a:r>
              <a:rPr lang="en-IE" sz="1800" dirty="0">
                <a:solidFill>
                  <a:schemeClr val="bg1"/>
                </a:solidFill>
              </a:rPr>
              <a:t> </a:t>
            </a:r>
            <a:r>
              <a:rPr lang="en-IE" sz="1800" dirty="0" err="1">
                <a:solidFill>
                  <a:schemeClr val="bg1"/>
                </a:solidFill>
              </a:rPr>
              <a:t>PigStorage</a:t>
            </a:r>
            <a:r>
              <a:rPr lang="en-IE" sz="1800" dirty="0">
                <a:solidFill>
                  <a:schemeClr val="bg1"/>
                </a:solidFill>
              </a:rPr>
              <a:t>('\t') </a:t>
            </a:r>
            <a:r>
              <a:rPr lang="en-IE" sz="1800" b="1" dirty="0">
                <a:solidFill>
                  <a:schemeClr val="bg1"/>
                </a:solidFill>
              </a:rPr>
              <a:t>AS</a:t>
            </a:r>
            <a:r>
              <a:rPr lang="en-IE" sz="1800" dirty="0">
                <a:solidFill>
                  <a:schemeClr val="bg1"/>
                </a:solidFill>
              </a:rPr>
              <a:t> </a:t>
            </a:r>
            <a:r>
              <a:rPr lang="en-IE" sz="1800" dirty="0" smtClean="0">
                <a:solidFill>
                  <a:schemeClr val="bg1"/>
                </a:solidFill>
              </a:rPr>
              <a:t>(</a:t>
            </a:r>
            <a:r>
              <a:rPr lang="en-IE" sz="1800" dirty="0" err="1" smtClean="0">
                <a:solidFill>
                  <a:schemeClr val="bg1"/>
                </a:solidFill>
              </a:rPr>
              <a:t>cust</a:t>
            </a:r>
            <a:r>
              <a:rPr lang="en-IE" sz="1800" dirty="0" smtClean="0">
                <a:solidFill>
                  <a:schemeClr val="bg1"/>
                </a:solidFill>
              </a:rPr>
              <a:t>, item, time, price);</a:t>
            </a:r>
          </a:p>
          <a:p>
            <a:pPr marL="0" indent="0">
              <a:buNone/>
            </a:pPr>
            <a:r>
              <a:rPr lang="en-IE" sz="1800" b="1" i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grunt</a:t>
            </a:r>
            <a:r>
              <a:rPr lang="en-IE" sz="18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IE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sz="1800" dirty="0" smtClean="0">
                <a:solidFill>
                  <a:srgbClr val="00B0F0"/>
                </a:solidFill>
                <a:cs typeface="Courier New" panose="02070309020205020404" pitchFamily="49" charset="0"/>
              </a:rPr>
              <a:t>premium</a:t>
            </a:r>
            <a:r>
              <a:rPr lang="en-IE" sz="18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 = </a:t>
            </a:r>
            <a:r>
              <a:rPr lang="en-IE" sz="1800" b="1" dirty="0" smtClean="0">
                <a:solidFill>
                  <a:schemeClr val="bg1"/>
                </a:solidFill>
                <a:cs typeface="Courier New" panose="02070309020205020404" pitchFamily="49" charset="0"/>
              </a:rPr>
              <a:t>FILTER</a:t>
            </a:r>
            <a:r>
              <a:rPr lang="en-IE" sz="18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 </a:t>
            </a:r>
            <a:r>
              <a:rPr lang="en-IE" sz="1800" dirty="0" smtClean="0">
                <a:solidFill>
                  <a:schemeClr val="accent6">
                    <a:lumMod val="75000"/>
                  </a:schemeClr>
                </a:solidFill>
                <a:cs typeface="Courier New" panose="02070309020205020404" pitchFamily="49" charset="0"/>
              </a:rPr>
              <a:t>raw</a:t>
            </a:r>
            <a:r>
              <a:rPr lang="en-IE" sz="18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 </a:t>
            </a:r>
            <a:r>
              <a:rPr lang="en-IE" sz="1800" b="1" dirty="0" smtClean="0">
                <a:solidFill>
                  <a:schemeClr val="bg1"/>
                </a:solidFill>
                <a:cs typeface="Courier New" panose="02070309020205020404" pitchFamily="49" charset="0"/>
              </a:rPr>
              <a:t>BY</a:t>
            </a:r>
            <a:r>
              <a:rPr lang="en-IE" sz="18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 org.udf.MinPrice1000(price);</a:t>
            </a:r>
          </a:p>
          <a:p>
            <a:pPr marL="0" indent="0">
              <a:buNone/>
            </a:pPr>
            <a:r>
              <a:rPr lang="en-IE" sz="1800" b="1" i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grunt</a:t>
            </a:r>
            <a:r>
              <a:rPr lang="en-IE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IE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sz="1800" dirty="0" smtClean="0">
                <a:solidFill>
                  <a:srgbClr val="00B050"/>
                </a:solidFill>
                <a:cs typeface="Courier New" panose="02070309020205020404" pitchFamily="49" charset="0"/>
              </a:rPr>
              <a:t>hourly</a:t>
            </a:r>
            <a:r>
              <a:rPr lang="en-IE" sz="18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 </a:t>
            </a:r>
            <a:r>
              <a:rPr lang="en-IE" sz="1800" dirty="0">
                <a:solidFill>
                  <a:schemeClr val="bg1"/>
                </a:solidFill>
                <a:cs typeface="Courier New" panose="02070309020205020404" pitchFamily="49" charset="0"/>
              </a:rPr>
              <a:t>= </a:t>
            </a:r>
            <a:r>
              <a:rPr lang="en-IE" sz="1800" b="1" dirty="0" smtClean="0">
                <a:solidFill>
                  <a:schemeClr val="bg1"/>
                </a:solidFill>
              </a:rPr>
              <a:t>FOREACH</a:t>
            </a:r>
            <a:r>
              <a:rPr lang="en-IE" sz="1800" dirty="0" smtClean="0">
                <a:solidFill>
                  <a:schemeClr val="bg1"/>
                </a:solidFill>
              </a:rPr>
              <a:t> </a:t>
            </a:r>
            <a:r>
              <a:rPr lang="en-IE" sz="1800" dirty="0" smtClean="0">
                <a:solidFill>
                  <a:srgbClr val="00B0F0"/>
                </a:solidFill>
                <a:cs typeface="Courier New" panose="02070309020205020404" pitchFamily="49" charset="0"/>
              </a:rPr>
              <a:t>premium</a:t>
            </a:r>
            <a:r>
              <a:rPr lang="en-IE" sz="1800" dirty="0" smtClean="0">
                <a:solidFill>
                  <a:schemeClr val="bg1"/>
                </a:solidFill>
              </a:rPr>
              <a:t> </a:t>
            </a:r>
            <a:r>
              <a:rPr lang="en-IE" sz="1800" b="1" dirty="0">
                <a:solidFill>
                  <a:schemeClr val="bg1"/>
                </a:solidFill>
              </a:rPr>
              <a:t>GENERATE</a:t>
            </a:r>
            <a:r>
              <a:rPr lang="en-IE" sz="1800" dirty="0">
                <a:solidFill>
                  <a:schemeClr val="bg1"/>
                </a:solidFill>
              </a:rPr>
              <a:t> </a:t>
            </a:r>
            <a:r>
              <a:rPr lang="en-IE" sz="1800" dirty="0" err="1" smtClean="0">
                <a:solidFill>
                  <a:schemeClr val="bg1"/>
                </a:solidFill>
              </a:rPr>
              <a:t>cust</a:t>
            </a:r>
            <a:r>
              <a:rPr lang="en-IE" sz="1800" dirty="0" smtClean="0">
                <a:solidFill>
                  <a:schemeClr val="bg1"/>
                </a:solidFill>
              </a:rPr>
              <a:t>, item, </a:t>
            </a:r>
            <a:r>
              <a:rPr lang="en-IE" sz="1800" dirty="0" err="1" smtClean="0">
                <a:solidFill>
                  <a:schemeClr val="bg1"/>
                </a:solidFill>
              </a:rPr>
              <a:t>org.udf.ExtractHour</a:t>
            </a:r>
            <a:r>
              <a:rPr lang="en-IE" sz="1800" dirty="0" smtClean="0">
                <a:solidFill>
                  <a:schemeClr val="bg1"/>
                </a:solidFill>
              </a:rPr>
              <a:t>(time) </a:t>
            </a:r>
            <a:r>
              <a:rPr lang="en-IE" sz="1800" b="1" dirty="0" smtClean="0">
                <a:solidFill>
                  <a:schemeClr val="bg1"/>
                </a:solidFill>
              </a:rPr>
              <a:t>AS</a:t>
            </a:r>
            <a:r>
              <a:rPr lang="en-IE" sz="1800" dirty="0" smtClean="0">
                <a:solidFill>
                  <a:schemeClr val="bg1"/>
                </a:solidFill>
              </a:rPr>
              <a:t> hour, price;</a:t>
            </a:r>
          </a:p>
          <a:p>
            <a:pPr marL="0" indent="0">
              <a:buNone/>
            </a:pPr>
            <a:r>
              <a:rPr lang="en-IE" sz="1800" b="1" i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grunt</a:t>
            </a:r>
            <a:r>
              <a:rPr lang="en-IE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IE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sz="1800" dirty="0">
                <a:solidFill>
                  <a:schemeClr val="accent2">
                    <a:lumMod val="60000"/>
                    <a:lumOff val="40000"/>
                  </a:schemeClr>
                </a:solidFill>
                <a:cs typeface="Courier New" panose="02070309020205020404" pitchFamily="49" charset="0"/>
              </a:rPr>
              <a:t>unique</a:t>
            </a:r>
            <a:r>
              <a:rPr lang="en-IE" sz="1800" dirty="0">
                <a:solidFill>
                  <a:schemeClr val="bg1"/>
                </a:solidFill>
                <a:cs typeface="Courier New" panose="02070309020205020404" pitchFamily="49" charset="0"/>
              </a:rPr>
              <a:t> = </a:t>
            </a:r>
            <a:r>
              <a:rPr lang="en-IE" sz="1800" b="1" dirty="0">
                <a:solidFill>
                  <a:schemeClr val="bg1"/>
                </a:solidFill>
              </a:rPr>
              <a:t>DISTINCT</a:t>
            </a:r>
            <a:r>
              <a:rPr lang="en-IE" sz="1800" dirty="0">
                <a:solidFill>
                  <a:schemeClr val="bg1"/>
                </a:solidFill>
              </a:rPr>
              <a:t> </a:t>
            </a:r>
            <a:r>
              <a:rPr lang="en-IE" sz="1800" dirty="0">
                <a:solidFill>
                  <a:srgbClr val="00B050"/>
                </a:solidFill>
                <a:cs typeface="Courier New" panose="02070309020205020404" pitchFamily="49" charset="0"/>
              </a:rPr>
              <a:t>hourly</a:t>
            </a:r>
            <a:r>
              <a:rPr lang="en-IE" sz="1800" dirty="0">
                <a:solidFill>
                  <a:schemeClr val="bg1"/>
                </a:solidFill>
                <a:cs typeface="Courier New" panose="02070309020205020404" pitchFamily="49" charset="0"/>
              </a:rPr>
              <a:t>;</a:t>
            </a:r>
            <a:endParaRPr lang="en-IE" sz="18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IE" sz="1800" b="1" i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grunt</a:t>
            </a:r>
            <a:r>
              <a:rPr lang="en-IE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IE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sz="1800" dirty="0" err="1" smtClean="0">
                <a:solidFill>
                  <a:schemeClr val="bg2">
                    <a:lumMod val="50000"/>
                  </a:schemeClr>
                </a:solidFill>
                <a:cs typeface="Courier New" panose="02070309020205020404" pitchFamily="49" charset="0"/>
              </a:rPr>
              <a:t>hrItem</a:t>
            </a:r>
            <a:r>
              <a:rPr lang="en-IE" sz="18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 = </a:t>
            </a:r>
            <a:r>
              <a:rPr lang="en-IE" sz="1800" b="1" dirty="0" smtClean="0">
                <a:solidFill>
                  <a:schemeClr val="bg1"/>
                </a:solidFill>
                <a:cs typeface="Courier New" panose="02070309020205020404" pitchFamily="49" charset="0"/>
              </a:rPr>
              <a:t>GROUP </a:t>
            </a:r>
            <a:r>
              <a:rPr lang="en-IE" sz="1800" dirty="0" smtClean="0">
                <a:solidFill>
                  <a:schemeClr val="accent2">
                    <a:lumMod val="60000"/>
                    <a:lumOff val="40000"/>
                  </a:schemeClr>
                </a:solidFill>
                <a:cs typeface="Courier New" panose="02070309020205020404" pitchFamily="49" charset="0"/>
              </a:rPr>
              <a:t>unique </a:t>
            </a:r>
            <a:r>
              <a:rPr lang="en-IE" sz="1800" b="1" dirty="0" smtClean="0">
                <a:solidFill>
                  <a:schemeClr val="bg1"/>
                </a:solidFill>
                <a:cs typeface="Courier New" panose="02070309020205020404" pitchFamily="49" charset="0"/>
              </a:rPr>
              <a:t>BY</a:t>
            </a:r>
            <a:r>
              <a:rPr lang="en-IE" sz="18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 (item, hour)</a:t>
            </a:r>
            <a:r>
              <a:rPr lang="en-IE" sz="1800" dirty="0" smtClean="0">
                <a:solidFill>
                  <a:schemeClr val="bg1"/>
                </a:solidFill>
              </a:rPr>
              <a:t>;</a:t>
            </a:r>
          </a:p>
          <a:p>
            <a:pPr marL="0" indent="0">
              <a:buNone/>
            </a:pPr>
            <a:r>
              <a:rPr lang="en-IE" sz="1800" b="1" i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grunt</a:t>
            </a:r>
            <a:r>
              <a:rPr lang="en-IE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IE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sz="1800" dirty="0" err="1" smtClean="0">
                <a:solidFill>
                  <a:schemeClr val="bg1">
                    <a:lumMod val="85000"/>
                  </a:schemeClr>
                </a:solidFill>
                <a:cs typeface="Courier New" panose="02070309020205020404" pitchFamily="49" charset="0"/>
              </a:rPr>
              <a:t>hrItemCnt</a:t>
            </a:r>
            <a:r>
              <a:rPr lang="en-IE" sz="18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 </a:t>
            </a:r>
            <a:r>
              <a:rPr lang="en-IE" sz="1800" dirty="0">
                <a:solidFill>
                  <a:schemeClr val="bg1"/>
                </a:solidFill>
                <a:cs typeface="Courier New" panose="02070309020205020404" pitchFamily="49" charset="0"/>
              </a:rPr>
              <a:t>= </a:t>
            </a:r>
            <a:r>
              <a:rPr lang="en-IE" sz="1800" b="1" dirty="0" smtClean="0">
                <a:solidFill>
                  <a:schemeClr val="bg1"/>
                </a:solidFill>
                <a:cs typeface="Courier New" panose="02070309020205020404" pitchFamily="49" charset="0"/>
              </a:rPr>
              <a:t>FOREACH </a:t>
            </a:r>
            <a:r>
              <a:rPr lang="en-IE" sz="1800" dirty="0" err="1">
                <a:solidFill>
                  <a:schemeClr val="bg2">
                    <a:lumMod val="50000"/>
                  </a:schemeClr>
                </a:solidFill>
                <a:cs typeface="Courier New" panose="02070309020205020404" pitchFamily="49" charset="0"/>
              </a:rPr>
              <a:t>hrItem</a:t>
            </a:r>
            <a:r>
              <a:rPr lang="en-IE" sz="1800" dirty="0" smtClean="0">
                <a:solidFill>
                  <a:schemeClr val="accent2">
                    <a:lumMod val="60000"/>
                    <a:lumOff val="40000"/>
                  </a:schemeClr>
                </a:solidFill>
                <a:cs typeface="Courier New" panose="02070309020205020404" pitchFamily="49" charset="0"/>
              </a:rPr>
              <a:t> </a:t>
            </a:r>
            <a:r>
              <a:rPr lang="en-IE" sz="1800" b="1" dirty="0" smtClean="0">
                <a:solidFill>
                  <a:schemeClr val="bg1"/>
                </a:solidFill>
                <a:cs typeface="Courier New" panose="02070309020205020404" pitchFamily="49" charset="0"/>
              </a:rPr>
              <a:t>GENERATE</a:t>
            </a:r>
            <a:r>
              <a:rPr lang="en-IE" sz="18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 flatten(</a:t>
            </a:r>
            <a:r>
              <a:rPr lang="en-IE" sz="1800" dirty="0" smtClean="0">
                <a:solidFill>
                  <a:schemeClr val="bg2">
                    <a:lumMod val="50000"/>
                  </a:schemeClr>
                </a:solidFill>
                <a:cs typeface="Courier New" panose="02070309020205020404" pitchFamily="49" charset="0"/>
              </a:rPr>
              <a:t>$0</a:t>
            </a:r>
            <a:r>
              <a:rPr lang="en-IE" sz="18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)</a:t>
            </a:r>
            <a:r>
              <a:rPr lang="en-IE" sz="1800" dirty="0" smtClean="0">
                <a:solidFill>
                  <a:schemeClr val="bg1"/>
                </a:solidFill>
              </a:rPr>
              <a:t>, </a:t>
            </a:r>
            <a:r>
              <a:rPr lang="en-IE" sz="1800" b="1" dirty="0" smtClean="0">
                <a:solidFill>
                  <a:schemeClr val="bg1"/>
                </a:solidFill>
              </a:rPr>
              <a:t>COUNT</a:t>
            </a:r>
            <a:r>
              <a:rPr lang="en-IE" sz="1800" dirty="0" smtClean="0">
                <a:solidFill>
                  <a:schemeClr val="bg1"/>
                </a:solidFill>
              </a:rPr>
              <a:t>(</a:t>
            </a:r>
            <a:r>
              <a:rPr lang="en-IE" sz="1800" dirty="0" smtClean="0">
                <a:solidFill>
                  <a:srgbClr val="00B0F0"/>
                </a:solidFill>
              </a:rPr>
              <a:t>$1</a:t>
            </a:r>
            <a:r>
              <a:rPr lang="en-IE" sz="1800" dirty="0" smtClean="0">
                <a:solidFill>
                  <a:schemeClr val="bg1"/>
                </a:solidFill>
              </a:rPr>
              <a:t>) </a:t>
            </a:r>
            <a:r>
              <a:rPr lang="en-IE" sz="1800" b="1" dirty="0" smtClean="0">
                <a:solidFill>
                  <a:schemeClr val="bg1"/>
                </a:solidFill>
              </a:rPr>
              <a:t>AS</a:t>
            </a:r>
            <a:r>
              <a:rPr lang="en-IE" sz="1800" dirty="0" smtClean="0">
                <a:solidFill>
                  <a:schemeClr val="bg1"/>
                </a:solidFill>
              </a:rPr>
              <a:t> count;</a:t>
            </a:r>
          </a:p>
          <a:p>
            <a:pPr marL="0" indent="0">
              <a:buNone/>
            </a:pPr>
            <a:r>
              <a:rPr lang="en-IE" sz="1800" b="1" i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grunt</a:t>
            </a:r>
            <a:r>
              <a:rPr lang="en-IE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IE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sz="18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cs typeface="Courier New" panose="02070309020205020404" pitchFamily="49" charset="0"/>
              </a:rPr>
              <a:t>hrItemCntSorted</a:t>
            </a:r>
            <a:r>
              <a:rPr lang="en-IE" sz="1800" dirty="0" smtClean="0">
                <a:solidFill>
                  <a:schemeClr val="accent5">
                    <a:lumMod val="60000"/>
                    <a:lumOff val="40000"/>
                  </a:schemeClr>
                </a:solidFill>
                <a:cs typeface="Courier New" panose="02070309020205020404" pitchFamily="49" charset="0"/>
              </a:rPr>
              <a:t> </a:t>
            </a:r>
            <a:r>
              <a:rPr lang="en-IE" sz="1800" dirty="0">
                <a:solidFill>
                  <a:schemeClr val="bg1"/>
                </a:solidFill>
                <a:cs typeface="Courier New" panose="02070309020205020404" pitchFamily="49" charset="0"/>
              </a:rPr>
              <a:t>= </a:t>
            </a:r>
            <a:r>
              <a:rPr lang="en-IE" sz="1800" b="1" dirty="0" smtClean="0">
                <a:solidFill>
                  <a:schemeClr val="bg1"/>
                </a:solidFill>
                <a:cs typeface="Courier New" panose="02070309020205020404" pitchFamily="49" charset="0"/>
              </a:rPr>
              <a:t>ORDER </a:t>
            </a:r>
            <a:r>
              <a:rPr lang="en-IE" sz="1800" dirty="0" err="1" smtClean="0">
                <a:solidFill>
                  <a:schemeClr val="bg1">
                    <a:lumMod val="85000"/>
                  </a:schemeClr>
                </a:solidFill>
                <a:cs typeface="Courier New" panose="02070309020205020404" pitchFamily="49" charset="0"/>
              </a:rPr>
              <a:t>hrItemCnt</a:t>
            </a:r>
            <a:r>
              <a:rPr lang="en-IE" sz="1800" b="1" dirty="0" smtClean="0">
                <a:solidFill>
                  <a:schemeClr val="bg1"/>
                </a:solidFill>
                <a:cs typeface="Courier New" panose="02070309020205020404" pitchFamily="49" charset="0"/>
              </a:rPr>
              <a:t> BY</a:t>
            </a:r>
            <a:r>
              <a:rPr lang="en-IE" sz="18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 </a:t>
            </a:r>
            <a:r>
              <a:rPr lang="en-IE" sz="1800" dirty="0" smtClean="0">
                <a:solidFill>
                  <a:schemeClr val="bg1"/>
                </a:solidFill>
              </a:rPr>
              <a:t>count </a:t>
            </a:r>
            <a:r>
              <a:rPr lang="en-IE" sz="1800" b="1" dirty="0" smtClean="0">
                <a:solidFill>
                  <a:schemeClr val="bg1"/>
                </a:solidFill>
              </a:rPr>
              <a:t>DESC</a:t>
            </a:r>
            <a:r>
              <a:rPr lang="en-IE" sz="1800" dirty="0" smtClean="0">
                <a:solidFill>
                  <a:schemeClr val="bg1"/>
                </a:solidFill>
              </a:rPr>
              <a:t>;</a:t>
            </a:r>
          </a:p>
          <a:p>
            <a:pPr marL="0" indent="0">
              <a:buNone/>
            </a:pPr>
            <a:r>
              <a:rPr lang="en-IE" sz="1800" b="1" i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grunt</a:t>
            </a:r>
            <a:r>
              <a:rPr lang="en-IE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IE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sz="1800" b="1" dirty="0" smtClean="0">
                <a:solidFill>
                  <a:schemeClr val="bg1"/>
                </a:solidFill>
                <a:cs typeface="Courier New" panose="02070309020205020404" pitchFamily="49" charset="0"/>
              </a:rPr>
              <a:t>STORE </a:t>
            </a:r>
            <a:r>
              <a:rPr lang="en-IE" sz="1800" dirty="0" err="1">
                <a:solidFill>
                  <a:schemeClr val="accent5">
                    <a:lumMod val="60000"/>
                    <a:lumOff val="40000"/>
                  </a:schemeClr>
                </a:solidFill>
                <a:cs typeface="Courier New" panose="02070309020205020404" pitchFamily="49" charset="0"/>
              </a:rPr>
              <a:t>hrItemCntSorted</a:t>
            </a:r>
            <a:r>
              <a:rPr lang="en-IE" sz="1800" dirty="0">
                <a:solidFill>
                  <a:schemeClr val="accent5">
                    <a:lumMod val="60000"/>
                    <a:lumOff val="40000"/>
                  </a:schemeClr>
                </a:solidFill>
                <a:cs typeface="Courier New" panose="02070309020205020404" pitchFamily="49" charset="0"/>
              </a:rPr>
              <a:t> </a:t>
            </a:r>
            <a:r>
              <a:rPr lang="en-IE" sz="1800" b="1" dirty="0" smtClean="0">
                <a:solidFill>
                  <a:schemeClr val="bg1"/>
                </a:solidFill>
                <a:cs typeface="Courier New" panose="02070309020205020404" pitchFamily="49" charset="0"/>
              </a:rPr>
              <a:t>INTO </a:t>
            </a:r>
            <a:r>
              <a:rPr lang="en-IE" sz="18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‘output.txt’</a:t>
            </a:r>
            <a:endParaRPr lang="en-IE" sz="18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6211669"/>
            <a:ext cx="2895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800" b="1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hrItemCntSorted</a:t>
            </a:r>
            <a:r>
              <a:rPr lang="en-IE" sz="28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:</a:t>
            </a:r>
            <a:endParaRPr lang="en-IE" sz="2800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2081311"/>
              </p:ext>
            </p:extLst>
          </p:nvPr>
        </p:nvGraphicFramePr>
        <p:xfrm>
          <a:off x="5410200" y="5226129"/>
          <a:ext cx="3200400" cy="14833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365513"/>
                <a:gridCol w="834887"/>
              </a:tblGrid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[</a:t>
                      </a:r>
                      <a:r>
                        <a:rPr lang="en-IE" dirty="0" err="1" smtClean="0"/>
                        <a:t>item,hour</a:t>
                      </a:r>
                      <a:r>
                        <a:rPr lang="en-IE" dirty="0" smtClean="0"/>
                        <a:t>]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count</a:t>
                      </a:r>
                      <a:endParaRPr lang="en-I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dirty="0" smtClean="0"/>
                        <a:t>[Nescafe,08]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E" dirty="0" smtClean="0"/>
                        <a:t>3</a:t>
                      </a:r>
                      <a:endParaRPr lang="en-I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[400g_Zanahoria,08]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E" dirty="0" smtClean="0"/>
                        <a:t>1</a:t>
                      </a:r>
                      <a:endParaRPr lang="en-I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…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…</a:t>
                      </a:r>
                      <a:endParaRPr lang="en-IE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1266" name="Picture 2" descr="http://icons.iconarchive.com/icons/custom-icon-design/pretty-office-7/256/Save-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2600" y="4648200"/>
            <a:ext cx="6858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9077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APACHE PIG: SCHEMA</a:t>
            </a:r>
            <a:endParaRPr lang="en-I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30129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 txBox="1">
            <a:spLocks/>
          </p:cNvSpPr>
          <p:nvPr/>
        </p:nvSpPr>
        <p:spPr>
          <a:xfrm>
            <a:off x="914400" y="3549134"/>
            <a:ext cx="3657600" cy="48946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fr-FR" sz="1800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Pig Relations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sz="2800" dirty="0" smtClean="0">
                <a:solidFill>
                  <a:srgbClr val="0070C0"/>
                </a:solidFill>
              </a:rPr>
              <a:t>Pig Relations</a:t>
            </a:r>
            <a:r>
              <a:rPr lang="en-IE" sz="2800" dirty="0" smtClean="0"/>
              <a:t>: Like relational tables</a:t>
            </a:r>
          </a:p>
          <a:p>
            <a:pPr lvl="1"/>
            <a:r>
              <a:rPr lang="en-IE" sz="2400" dirty="0" smtClean="0"/>
              <a:t>Except tuples can be “jagged”</a:t>
            </a:r>
          </a:p>
          <a:p>
            <a:pPr lvl="1"/>
            <a:r>
              <a:rPr lang="en-IE" sz="2400" dirty="0" smtClean="0"/>
              <a:t>Fields in the same column don’t need to be same type</a:t>
            </a:r>
          </a:p>
          <a:p>
            <a:pPr lvl="1"/>
            <a:r>
              <a:rPr lang="en-IE" sz="2400" dirty="0" smtClean="0"/>
              <a:t>Relations are by default unordered</a:t>
            </a:r>
          </a:p>
          <a:p>
            <a:r>
              <a:rPr lang="en-IE" sz="2800" dirty="0" smtClean="0">
                <a:solidFill>
                  <a:srgbClr val="0070C0"/>
                </a:solidFill>
              </a:rPr>
              <a:t>Pig Schema</a:t>
            </a:r>
            <a:r>
              <a:rPr lang="en-IE" sz="2800" dirty="0" smtClean="0"/>
              <a:t>: Names for fields, etc.</a:t>
            </a:r>
          </a:p>
          <a:p>
            <a:pPr marL="457200" lvl="1" indent="0">
              <a:buNone/>
            </a:pPr>
            <a:r>
              <a:rPr lang="en-IE" sz="2000" b="1" dirty="0" smtClean="0">
                <a:solidFill>
                  <a:schemeClr val="bg1"/>
                </a:solidFill>
              </a:rPr>
              <a:t>    … AS</a:t>
            </a:r>
            <a:r>
              <a:rPr lang="en-IE" sz="2000" dirty="0" smtClean="0">
                <a:solidFill>
                  <a:schemeClr val="bg1"/>
                </a:solidFill>
              </a:rPr>
              <a:t> </a:t>
            </a:r>
            <a:r>
              <a:rPr lang="en-IE" sz="2000" dirty="0">
                <a:solidFill>
                  <a:schemeClr val="bg1"/>
                </a:solidFill>
              </a:rPr>
              <a:t>(</a:t>
            </a:r>
            <a:r>
              <a:rPr lang="en-IE" sz="2000" dirty="0" err="1" smtClean="0">
                <a:solidFill>
                  <a:schemeClr val="bg1"/>
                </a:solidFill>
              </a:rPr>
              <a:t>cust</a:t>
            </a:r>
            <a:r>
              <a:rPr lang="en-IE" sz="2000" dirty="0" smtClean="0">
                <a:solidFill>
                  <a:schemeClr val="bg1"/>
                </a:solidFill>
              </a:rPr>
              <a:t>, item, time, price);</a:t>
            </a:r>
            <a:endParaRPr lang="en-IE" sz="2000" dirty="0">
              <a:solidFill>
                <a:schemeClr val="bg1"/>
              </a:solidFill>
            </a:endParaRPr>
          </a:p>
          <a:p>
            <a:pPr lvl="1"/>
            <a:endParaRPr lang="en-IE" dirty="0"/>
          </a:p>
          <a:p>
            <a:pPr lvl="1"/>
            <a:endParaRPr lang="en-IE" dirty="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9128914"/>
              </p:ext>
            </p:extLst>
          </p:nvPr>
        </p:nvGraphicFramePr>
        <p:xfrm>
          <a:off x="1600200" y="4632960"/>
          <a:ext cx="75438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5950"/>
                <a:gridCol w="1695450"/>
                <a:gridCol w="2590800"/>
                <a:gridCol w="1371600"/>
              </a:tblGrid>
              <a:tr h="370840">
                <a:tc>
                  <a:txBody>
                    <a:bodyPr/>
                    <a:lstStyle/>
                    <a:p>
                      <a:r>
                        <a:rPr lang="en-IE" dirty="0" err="1" smtClean="0"/>
                        <a:t>cust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item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time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price</a:t>
                      </a:r>
                      <a:endParaRPr lang="en-I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sz="1800" dirty="0" smtClean="0">
                          <a:solidFill>
                            <a:schemeClr val="tx1"/>
                          </a:solidFill>
                        </a:rPr>
                        <a:t>customer412</a:t>
                      </a:r>
                      <a:endParaRPr lang="en-I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800" dirty="0" smtClean="0">
                          <a:solidFill>
                            <a:schemeClr val="tx1"/>
                          </a:solidFill>
                        </a:rPr>
                        <a:t>1L_Leche</a:t>
                      </a:r>
                      <a:endParaRPr lang="en-I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E" sz="1800" dirty="0" smtClean="0">
                          <a:solidFill>
                            <a:schemeClr val="tx1"/>
                          </a:solidFill>
                        </a:rPr>
                        <a:t>2014-03-31T08:47:57Z</a:t>
                      </a:r>
                      <a:endParaRPr lang="en-I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E" sz="1800" dirty="0" smtClean="0">
                          <a:solidFill>
                            <a:schemeClr val="tx1"/>
                          </a:solidFill>
                        </a:rPr>
                        <a:t>   $900</a:t>
                      </a:r>
                      <a:endParaRPr lang="en-I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800" dirty="0" smtClean="0">
                          <a:solidFill>
                            <a:schemeClr val="tx1"/>
                          </a:solidFill>
                        </a:rPr>
                        <a:t>customer412</a:t>
                      </a:r>
                      <a:endParaRPr lang="en-IE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800" dirty="0" smtClean="0">
                          <a:solidFill>
                            <a:schemeClr val="tx1"/>
                          </a:solidFill>
                        </a:rPr>
                        <a:t>Nescafe</a:t>
                      </a:r>
                      <a:endParaRPr lang="en-I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800" dirty="0" smtClean="0">
                          <a:solidFill>
                            <a:schemeClr val="tx1"/>
                          </a:solidFill>
                        </a:rPr>
                        <a:t>2014-03-31T08:47:57Z</a:t>
                      </a:r>
                      <a:endParaRPr lang="en-IE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E" dirty="0" smtClean="0">
                          <a:solidFill>
                            <a:schemeClr val="tx1"/>
                          </a:solidFill>
                        </a:rPr>
                        <a:t>$2.000</a:t>
                      </a:r>
                      <a:endParaRPr lang="en-I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800" dirty="0" smtClean="0">
                          <a:solidFill>
                            <a:schemeClr val="tx1"/>
                          </a:solidFill>
                        </a:rPr>
                        <a:t>customer412</a:t>
                      </a:r>
                      <a:endParaRPr lang="en-IE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800" dirty="0" smtClean="0">
                          <a:solidFill>
                            <a:schemeClr val="tx1"/>
                          </a:solidFill>
                        </a:rPr>
                        <a:t>Nescafe</a:t>
                      </a:r>
                      <a:endParaRPr lang="en-I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800" dirty="0" smtClean="0">
                          <a:solidFill>
                            <a:schemeClr val="tx1"/>
                          </a:solidFill>
                        </a:rPr>
                        <a:t>2014-03-31T08:47:57Z</a:t>
                      </a:r>
                      <a:endParaRPr lang="en-IE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E" dirty="0" smtClean="0">
                          <a:solidFill>
                            <a:schemeClr val="tx1"/>
                          </a:solidFill>
                        </a:rPr>
                        <a:t>$2.000</a:t>
                      </a:r>
                      <a:endParaRPr lang="en-I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800" dirty="0" smtClean="0">
                          <a:solidFill>
                            <a:schemeClr val="tx1"/>
                          </a:solidFill>
                        </a:rPr>
                        <a:t>customer413</a:t>
                      </a:r>
                      <a:endParaRPr lang="en-IE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800" dirty="0" smtClean="0">
                          <a:solidFill>
                            <a:schemeClr val="tx1"/>
                          </a:solidFill>
                        </a:rPr>
                        <a:t>400g_Zanahoria</a:t>
                      </a:r>
                      <a:endParaRPr lang="en-I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E" sz="1800" dirty="0" smtClean="0">
                          <a:solidFill>
                            <a:schemeClr val="tx1"/>
                          </a:solidFill>
                        </a:rPr>
                        <a:t>2014-03-31T08:48:03Z</a:t>
                      </a:r>
                      <a:endParaRPr lang="en-I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E" dirty="0" smtClean="0">
                          <a:solidFill>
                            <a:schemeClr val="tx1"/>
                          </a:solidFill>
                        </a:rPr>
                        <a:t>$1.240</a:t>
                      </a:r>
                      <a:endParaRPr lang="en-I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I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I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I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1805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4"/>
          <p:cNvSpPr txBox="1">
            <a:spLocks/>
          </p:cNvSpPr>
          <p:nvPr/>
        </p:nvSpPr>
        <p:spPr>
          <a:xfrm>
            <a:off x="1600200" y="3252232"/>
            <a:ext cx="7239000" cy="48946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fr-FR" sz="1800" dirty="0">
              <a:solidFill>
                <a:schemeClr val="bg1"/>
              </a:solidFill>
            </a:endParaRPr>
          </a:p>
        </p:txBody>
      </p:sp>
      <p:sp>
        <p:nvSpPr>
          <p:cNvPr id="17" name="Content Placeholder 4"/>
          <p:cNvSpPr txBox="1">
            <a:spLocks/>
          </p:cNvSpPr>
          <p:nvPr/>
        </p:nvSpPr>
        <p:spPr>
          <a:xfrm>
            <a:off x="1600200" y="2274332"/>
            <a:ext cx="7239000" cy="48946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fr-FR" sz="1800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Pig Fields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>
                <a:solidFill>
                  <a:srgbClr val="0070C0"/>
                </a:solidFill>
              </a:rPr>
              <a:t>Pig Fields</a:t>
            </a:r>
            <a:r>
              <a:rPr lang="en-IE" dirty="0" smtClean="0"/>
              <a:t>:</a:t>
            </a:r>
          </a:p>
          <a:p>
            <a:pPr lvl="1"/>
            <a:r>
              <a:rPr lang="en-IE" dirty="0" smtClean="0"/>
              <a:t>Reference using name</a:t>
            </a:r>
          </a:p>
          <a:p>
            <a:pPr lvl="2"/>
            <a:r>
              <a:rPr lang="en-IE" dirty="0" smtClean="0">
                <a:cs typeface="Courier New" panose="02070309020205020404" pitchFamily="49" charset="0"/>
              </a:rPr>
              <a:t> </a:t>
            </a:r>
            <a:r>
              <a:rPr lang="en-IE" dirty="0" smtClean="0">
                <a:solidFill>
                  <a:srgbClr val="00B0F0"/>
                </a:solidFill>
                <a:cs typeface="Courier New" panose="02070309020205020404" pitchFamily="49" charset="0"/>
              </a:rPr>
              <a:t>premium</a:t>
            </a:r>
            <a:r>
              <a:rPr lang="en-IE" dirty="0" smtClean="0">
                <a:solidFill>
                  <a:schemeClr val="bg1"/>
                </a:solidFill>
                <a:cs typeface="Courier New" panose="02070309020205020404" pitchFamily="49" charset="0"/>
              </a:rPr>
              <a:t> </a:t>
            </a:r>
            <a:r>
              <a:rPr lang="en-IE" dirty="0">
                <a:solidFill>
                  <a:schemeClr val="bg1"/>
                </a:solidFill>
                <a:cs typeface="Courier New" panose="02070309020205020404" pitchFamily="49" charset="0"/>
              </a:rPr>
              <a:t>= </a:t>
            </a:r>
            <a:r>
              <a:rPr lang="en-IE" b="1" dirty="0">
                <a:solidFill>
                  <a:schemeClr val="bg1"/>
                </a:solidFill>
                <a:cs typeface="Courier New" panose="02070309020205020404" pitchFamily="49" charset="0"/>
              </a:rPr>
              <a:t>FILTER</a:t>
            </a:r>
            <a:r>
              <a:rPr lang="en-IE" dirty="0">
                <a:solidFill>
                  <a:schemeClr val="bg1"/>
                </a:solidFill>
                <a:cs typeface="Courier New" panose="02070309020205020404" pitchFamily="49" charset="0"/>
              </a:rPr>
              <a:t> </a:t>
            </a:r>
            <a:r>
              <a:rPr lang="en-IE" dirty="0">
                <a:solidFill>
                  <a:schemeClr val="accent6">
                    <a:lumMod val="75000"/>
                  </a:schemeClr>
                </a:solidFill>
                <a:cs typeface="Courier New" panose="02070309020205020404" pitchFamily="49" charset="0"/>
              </a:rPr>
              <a:t>raw</a:t>
            </a:r>
            <a:r>
              <a:rPr lang="en-IE" dirty="0">
                <a:solidFill>
                  <a:schemeClr val="bg1"/>
                </a:solidFill>
                <a:cs typeface="Courier New" panose="02070309020205020404" pitchFamily="49" charset="0"/>
              </a:rPr>
              <a:t> </a:t>
            </a:r>
            <a:r>
              <a:rPr lang="en-IE" b="1" dirty="0">
                <a:solidFill>
                  <a:schemeClr val="bg1"/>
                </a:solidFill>
                <a:cs typeface="Courier New" panose="02070309020205020404" pitchFamily="49" charset="0"/>
              </a:rPr>
              <a:t>BY</a:t>
            </a:r>
            <a:r>
              <a:rPr lang="en-IE" dirty="0">
                <a:solidFill>
                  <a:schemeClr val="bg1"/>
                </a:solidFill>
                <a:cs typeface="Courier New" panose="02070309020205020404" pitchFamily="49" charset="0"/>
              </a:rPr>
              <a:t> org.udf.MinPrice1000(price</a:t>
            </a:r>
            <a:r>
              <a:rPr lang="en-IE" dirty="0" smtClean="0">
                <a:solidFill>
                  <a:schemeClr val="bg1"/>
                </a:solidFill>
                <a:cs typeface="Courier New" panose="02070309020205020404" pitchFamily="49" charset="0"/>
              </a:rPr>
              <a:t>);</a:t>
            </a:r>
          </a:p>
          <a:p>
            <a:pPr lvl="1"/>
            <a:r>
              <a:rPr lang="en-IE" dirty="0" smtClean="0">
                <a:cs typeface="Courier New" panose="02070309020205020404" pitchFamily="49" charset="0"/>
              </a:rPr>
              <a:t>… or position</a:t>
            </a:r>
          </a:p>
          <a:p>
            <a:pPr lvl="2"/>
            <a:r>
              <a:rPr lang="en-IE" dirty="0" smtClean="0"/>
              <a:t> </a:t>
            </a:r>
            <a:r>
              <a:rPr lang="en-IE" dirty="0">
                <a:solidFill>
                  <a:srgbClr val="00B0F0"/>
                </a:solidFill>
                <a:cs typeface="Courier New" panose="02070309020205020404" pitchFamily="49" charset="0"/>
              </a:rPr>
              <a:t>premium</a:t>
            </a:r>
            <a:r>
              <a:rPr lang="en-IE" dirty="0">
                <a:solidFill>
                  <a:schemeClr val="bg1"/>
                </a:solidFill>
                <a:cs typeface="Courier New" panose="02070309020205020404" pitchFamily="49" charset="0"/>
              </a:rPr>
              <a:t> = </a:t>
            </a:r>
            <a:r>
              <a:rPr lang="en-IE" b="1" dirty="0">
                <a:solidFill>
                  <a:schemeClr val="bg1"/>
                </a:solidFill>
                <a:cs typeface="Courier New" panose="02070309020205020404" pitchFamily="49" charset="0"/>
              </a:rPr>
              <a:t>FILTER</a:t>
            </a:r>
            <a:r>
              <a:rPr lang="en-IE" dirty="0">
                <a:solidFill>
                  <a:schemeClr val="bg1"/>
                </a:solidFill>
                <a:cs typeface="Courier New" panose="02070309020205020404" pitchFamily="49" charset="0"/>
              </a:rPr>
              <a:t> </a:t>
            </a:r>
            <a:r>
              <a:rPr lang="en-IE" dirty="0">
                <a:solidFill>
                  <a:schemeClr val="accent6">
                    <a:lumMod val="75000"/>
                  </a:schemeClr>
                </a:solidFill>
                <a:cs typeface="Courier New" panose="02070309020205020404" pitchFamily="49" charset="0"/>
              </a:rPr>
              <a:t>raw</a:t>
            </a:r>
            <a:r>
              <a:rPr lang="en-IE" dirty="0">
                <a:solidFill>
                  <a:schemeClr val="bg1"/>
                </a:solidFill>
                <a:cs typeface="Courier New" panose="02070309020205020404" pitchFamily="49" charset="0"/>
              </a:rPr>
              <a:t> </a:t>
            </a:r>
            <a:r>
              <a:rPr lang="en-IE" b="1" dirty="0">
                <a:solidFill>
                  <a:schemeClr val="bg1"/>
                </a:solidFill>
                <a:cs typeface="Courier New" panose="02070309020205020404" pitchFamily="49" charset="0"/>
              </a:rPr>
              <a:t>BY</a:t>
            </a:r>
            <a:r>
              <a:rPr lang="en-IE" dirty="0">
                <a:solidFill>
                  <a:schemeClr val="bg1"/>
                </a:solidFill>
                <a:cs typeface="Courier New" panose="02070309020205020404" pitchFamily="49" charset="0"/>
              </a:rPr>
              <a:t> </a:t>
            </a:r>
            <a:r>
              <a:rPr lang="en-IE" dirty="0" smtClean="0">
                <a:solidFill>
                  <a:schemeClr val="bg1"/>
                </a:solidFill>
                <a:cs typeface="Courier New" panose="02070309020205020404" pitchFamily="49" charset="0"/>
              </a:rPr>
              <a:t>org.udf.MinPrice1000($3);</a:t>
            </a:r>
            <a:endParaRPr lang="en-IE" dirty="0">
              <a:solidFill>
                <a:schemeClr val="bg1"/>
              </a:solidFill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600200" y="2274332"/>
            <a:ext cx="7226300" cy="489466"/>
          </a:xfrm>
          <a:prstGeom prst="rect">
            <a:avLst/>
          </a:prstGeom>
          <a:solidFill>
            <a:srgbClr val="00B050">
              <a:alpha val="22000"/>
            </a:srgbClr>
          </a:solidFill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9" name="Straight Arrow Connector 8"/>
          <p:cNvCxnSpPr>
            <a:stCxn id="7" idx="2"/>
            <a:endCxn id="6" idx="0"/>
          </p:cNvCxnSpPr>
          <p:nvPr/>
        </p:nvCxnSpPr>
        <p:spPr>
          <a:xfrm flipH="1">
            <a:off x="5213350" y="1664732"/>
            <a:ext cx="1911350" cy="60960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712232"/>
            <a:ext cx="952500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019800" y="129540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dirty="0" smtClean="0">
                <a:solidFill>
                  <a:srgbClr val="008000"/>
                </a:solidFill>
              </a:rPr>
              <a:t>More readable!</a:t>
            </a:r>
            <a:endParaRPr lang="en-IE" dirty="0">
              <a:solidFill>
                <a:srgbClr val="008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96200" y="3252232"/>
            <a:ext cx="533400" cy="489466"/>
          </a:xfrm>
          <a:prstGeom prst="rect">
            <a:avLst/>
          </a:prstGeom>
          <a:solidFill>
            <a:schemeClr val="accent1">
              <a:lumMod val="50000"/>
              <a:alpha val="22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2" name="TextBox 11"/>
          <p:cNvSpPr txBox="1"/>
          <p:nvPr/>
        </p:nvSpPr>
        <p:spPr>
          <a:xfrm>
            <a:off x="6248400" y="4202668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dirty="0" smtClean="0">
                <a:solidFill>
                  <a:schemeClr val="tx2">
                    <a:lumMod val="75000"/>
                  </a:schemeClr>
                </a:solidFill>
              </a:rPr>
              <a:t>Starts at zero.</a:t>
            </a:r>
            <a:endParaRPr lang="en-IE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13" name="Straight Arrow Connector 12"/>
          <p:cNvCxnSpPr>
            <a:endCxn id="11" idx="2"/>
          </p:cNvCxnSpPr>
          <p:nvPr/>
        </p:nvCxnSpPr>
        <p:spPr>
          <a:xfrm flipV="1">
            <a:off x="7353300" y="3741698"/>
            <a:ext cx="609600" cy="296902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6641979"/>
              </p:ext>
            </p:extLst>
          </p:nvPr>
        </p:nvGraphicFramePr>
        <p:xfrm>
          <a:off x="1600200" y="4632960"/>
          <a:ext cx="75438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5950"/>
                <a:gridCol w="1695450"/>
                <a:gridCol w="2590800"/>
                <a:gridCol w="1371600"/>
              </a:tblGrid>
              <a:tr h="370840">
                <a:tc>
                  <a:txBody>
                    <a:bodyPr/>
                    <a:lstStyle/>
                    <a:p>
                      <a:r>
                        <a:rPr lang="en-IE" dirty="0" err="1" smtClean="0"/>
                        <a:t>cust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item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time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price</a:t>
                      </a:r>
                      <a:endParaRPr lang="en-I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sz="1800" dirty="0" smtClean="0">
                          <a:solidFill>
                            <a:schemeClr val="tx1"/>
                          </a:solidFill>
                        </a:rPr>
                        <a:t>customer412</a:t>
                      </a:r>
                      <a:endParaRPr lang="en-I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800" dirty="0" smtClean="0">
                          <a:solidFill>
                            <a:schemeClr val="tx1"/>
                          </a:solidFill>
                        </a:rPr>
                        <a:t>1L_Leche</a:t>
                      </a:r>
                      <a:endParaRPr lang="en-I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E" sz="1800" dirty="0" smtClean="0">
                          <a:solidFill>
                            <a:schemeClr val="tx1"/>
                          </a:solidFill>
                        </a:rPr>
                        <a:t>2014-03-31T08:47:57Z</a:t>
                      </a:r>
                      <a:endParaRPr lang="en-I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E" sz="1800" dirty="0" smtClean="0">
                          <a:solidFill>
                            <a:schemeClr val="tx1"/>
                          </a:solidFill>
                        </a:rPr>
                        <a:t>   $900</a:t>
                      </a:r>
                      <a:endParaRPr lang="en-I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800" dirty="0" smtClean="0">
                          <a:solidFill>
                            <a:schemeClr val="tx1"/>
                          </a:solidFill>
                        </a:rPr>
                        <a:t>customer412</a:t>
                      </a:r>
                      <a:endParaRPr lang="en-IE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800" dirty="0" smtClean="0">
                          <a:solidFill>
                            <a:schemeClr val="tx1"/>
                          </a:solidFill>
                        </a:rPr>
                        <a:t>Nescafe</a:t>
                      </a:r>
                      <a:endParaRPr lang="en-I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800" dirty="0" smtClean="0">
                          <a:solidFill>
                            <a:schemeClr val="tx1"/>
                          </a:solidFill>
                        </a:rPr>
                        <a:t>2014-03-31T08:47:57Z</a:t>
                      </a:r>
                      <a:endParaRPr lang="en-IE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E" dirty="0" smtClean="0">
                          <a:solidFill>
                            <a:schemeClr val="tx1"/>
                          </a:solidFill>
                        </a:rPr>
                        <a:t>$2.000</a:t>
                      </a:r>
                      <a:endParaRPr lang="en-I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800" dirty="0" smtClean="0">
                          <a:solidFill>
                            <a:schemeClr val="tx1"/>
                          </a:solidFill>
                        </a:rPr>
                        <a:t>customer412</a:t>
                      </a:r>
                      <a:endParaRPr lang="en-IE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800" dirty="0" smtClean="0">
                          <a:solidFill>
                            <a:schemeClr val="tx1"/>
                          </a:solidFill>
                        </a:rPr>
                        <a:t>Nescafe</a:t>
                      </a:r>
                      <a:endParaRPr lang="en-I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800" dirty="0" smtClean="0">
                          <a:solidFill>
                            <a:schemeClr val="tx1"/>
                          </a:solidFill>
                        </a:rPr>
                        <a:t>2014-03-31T08:47:57Z</a:t>
                      </a:r>
                      <a:endParaRPr lang="en-IE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E" dirty="0" smtClean="0">
                          <a:solidFill>
                            <a:schemeClr val="tx1"/>
                          </a:solidFill>
                        </a:rPr>
                        <a:t>$2.000</a:t>
                      </a:r>
                      <a:endParaRPr lang="en-I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800" dirty="0" smtClean="0">
                          <a:solidFill>
                            <a:schemeClr val="tx1"/>
                          </a:solidFill>
                        </a:rPr>
                        <a:t>customer413</a:t>
                      </a:r>
                      <a:endParaRPr lang="en-IE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800" dirty="0" smtClean="0">
                          <a:solidFill>
                            <a:schemeClr val="tx1"/>
                          </a:solidFill>
                        </a:rPr>
                        <a:t>400g_Zanahoria</a:t>
                      </a:r>
                      <a:endParaRPr lang="en-I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E" sz="1800" dirty="0" smtClean="0">
                          <a:solidFill>
                            <a:schemeClr val="tx1"/>
                          </a:solidFill>
                        </a:rPr>
                        <a:t>2014-03-31T08:48:03Z</a:t>
                      </a:r>
                      <a:endParaRPr lang="en-I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E" dirty="0" smtClean="0">
                          <a:solidFill>
                            <a:schemeClr val="tx1"/>
                          </a:solidFill>
                        </a:rPr>
                        <a:t>$1.240</a:t>
                      </a:r>
                      <a:endParaRPr lang="en-I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I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I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I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5" name="Rectangle 24"/>
          <p:cNvSpPr/>
          <p:nvPr/>
        </p:nvSpPr>
        <p:spPr>
          <a:xfrm>
            <a:off x="1600200" y="5029200"/>
            <a:ext cx="7543800" cy="304800"/>
          </a:xfrm>
          <a:prstGeom prst="rect">
            <a:avLst/>
          </a:prstGeom>
          <a:solidFill>
            <a:srgbClr val="FF0000">
              <a:alpha val="48000"/>
            </a:srgb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25320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11" grpId="0" animBg="1"/>
      <p:bldP spid="1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"/>
          <p:cNvSpPr txBox="1">
            <a:spLocks/>
          </p:cNvSpPr>
          <p:nvPr/>
        </p:nvSpPr>
        <p:spPr>
          <a:xfrm>
            <a:off x="1219200" y="1828800"/>
            <a:ext cx="7010400" cy="1295400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fr-FR" sz="1800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Pig Simple Types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>
                <a:solidFill>
                  <a:srgbClr val="0070C0"/>
                </a:solidFill>
              </a:rPr>
              <a:t>Pig Types</a:t>
            </a:r>
            <a:r>
              <a:rPr lang="en-IE" dirty="0"/>
              <a:t>:</a:t>
            </a:r>
          </a:p>
          <a:p>
            <a:pPr lvl="1"/>
            <a:r>
              <a:rPr lang="en-IE" b="1" dirty="0">
                <a:solidFill>
                  <a:schemeClr val="bg1"/>
                </a:solidFill>
              </a:rPr>
              <a:t>LOAD</a:t>
            </a:r>
            <a:r>
              <a:rPr lang="en-IE" dirty="0">
                <a:solidFill>
                  <a:schemeClr val="bg1"/>
                </a:solidFill>
              </a:rPr>
              <a:t> ‘transact.txt' </a:t>
            </a:r>
            <a:r>
              <a:rPr lang="en-IE" b="1" dirty="0">
                <a:solidFill>
                  <a:schemeClr val="bg1"/>
                </a:solidFill>
              </a:rPr>
              <a:t>USING</a:t>
            </a:r>
            <a:r>
              <a:rPr lang="en-IE" dirty="0">
                <a:solidFill>
                  <a:schemeClr val="bg1"/>
                </a:solidFill>
              </a:rPr>
              <a:t> </a:t>
            </a:r>
            <a:r>
              <a:rPr lang="en-IE" dirty="0" err="1">
                <a:solidFill>
                  <a:schemeClr val="bg1"/>
                </a:solidFill>
              </a:rPr>
              <a:t>PigStorage</a:t>
            </a:r>
            <a:r>
              <a:rPr lang="en-IE" dirty="0">
                <a:solidFill>
                  <a:schemeClr val="bg1"/>
                </a:solidFill>
              </a:rPr>
              <a:t>('\t') </a:t>
            </a:r>
            <a:r>
              <a:rPr lang="en-IE" b="1" dirty="0">
                <a:solidFill>
                  <a:schemeClr val="bg1"/>
                </a:solidFill>
              </a:rPr>
              <a:t>AS</a:t>
            </a:r>
            <a:r>
              <a:rPr lang="en-IE" dirty="0">
                <a:solidFill>
                  <a:schemeClr val="bg1"/>
                </a:solidFill>
              </a:rPr>
              <a:t> (</a:t>
            </a:r>
            <a:r>
              <a:rPr lang="en-IE" dirty="0" err="1">
                <a:solidFill>
                  <a:schemeClr val="bg1"/>
                </a:solidFill>
              </a:rPr>
              <a:t>cust:</a:t>
            </a:r>
            <a:r>
              <a:rPr lang="en-IE" dirty="0" err="1">
                <a:solidFill>
                  <a:srgbClr val="0070C0"/>
                </a:solidFill>
              </a:rPr>
              <a:t>charArray</a:t>
            </a:r>
            <a:r>
              <a:rPr lang="en-IE" dirty="0">
                <a:solidFill>
                  <a:schemeClr val="bg1"/>
                </a:solidFill>
              </a:rPr>
              <a:t>, </a:t>
            </a:r>
            <a:r>
              <a:rPr lang="en-IE" dirty="0" err="1">
                <a:solidFill>
                  <a:schemeClr val="bg1"/>
                </a:solidFill>
              </a:rPr>
              <a:t>item:</a:t>
            </a:r>
            <a:r>
              <a:rPr lang="en-IE" dirty="0" err="1">
                <a:solidFill>
                  <a:srgbClr val="0070C0"/>
                </a:solidFill>
              </a:rPr>
              <a:t>charArray</a:t>
            </a:r>
            <a:r>
              <a:rPr lang="en-IE" dirty="0">
                <a:solidFill>
                  <a:schemeClr val="bg1"/>
                </a:solidFill>
              </a:rPr>
              <a:t>, </a:t>
            </a:r>
            <a:r>
              <a:rPr lang="en-IE" dirty="0" err="1">
                <a:solidFill>
                  <a:schemeClr val="bg1"/>
                </a:solidFill>
              </a:rPr>
              <a:t>time:</a:t>
            </a:r>
            <a:r>
              <a:rPr lang="en-IE" dirty="0" err="1">
                <a:solidFill>
                  <a:srgbClr val="0070C0"/>
                </a:solidFill>
              </a:rPr>
              <a:t>datetime</a:t>
            </a:r>
            <a:r>
              <a:rPr lang="en-IE" dirty="0">
                <a:solidFill>
                  <a:schemeClr val="bg1"/>
                </a:solidFill>
              </a:rPr>
              <a:t>, </a:t>
            </a:r>
            <a:r>
              <a:rPr lang="en-IE" dirty="0" err="1">
                <a:solidFill>
                  <a:schemeClr val="bg1"/>
                </a:solidFill>
              </a:rPr>
              <a:t>price:</a:t>
            </a:r>
            <a:r>
              <a:rPr lang="en-IE" dirty="0" err="1">
                <a:solidFill>
                  <a:srgbClr val="0070C0"/>
                </a:solidFill>
              </a:rPr>
              <a:t>int</a:t>
            </a:r>
            <a:r>
              <a:rPr lang="en-IE" dirty="0" smtClean="0">
                <a:solidFill>
                  <a:schemeClr val="bg1"/>
                </a:solidFill>
              </a:rPr>
              <a:t>);</a:t>
            </a:r>
          </a:p>
          <a:p>
            <a:pPr lvl="1"/>
            <a:endParaRPr lang="en-IE" dirty="0" smtClean="0"/>
          </a:p>
          <a:p>
            <a:r>
              <a:rPr lang="en-IE" dirty="0" err="1" smtClean="0">
                <a:solidFill>
                  <a:srgbClr val="0070C0"/>
                </a:solidFill>
              </a:rPr>
              <a:t>int</a:t>
            </a:r>
            <a:r>
              <a:rPr lang="en-IE" dirty="0" smtClean="0"/>
              <a:t>, </a:t>
            </a:r>
            <a:r>
              <a:rPr lang="en-IE" dirty="0" smtClean="0">
                <a:solidFill>
                  <a:srgbClr val="0070C0"/>
                </a:solidFill>
              </a:rPr>
              <a:t>long</a:t>
            </a:r>
            <a:r>
              <a:rPr lang="en-IE" dirty="0" smtClean="0"/>
              <a:t>, </a:t>
            </a:r>
            <a:r>
              <a:rPr lang="en-IE" dirty="0" smtClean="0">
                <a:solidFill>
                  <a:srgbClr val="0070C0"/>
                </a:solidFill>
              </a:rPr>
              <a:t>float</a:t>
            </a:r>
            <a:r>
              <a:rPr lang="en-IE" dirty="0" smtClean="0"/>
              <a:t>, </a:t>
            </a:r>
            <a:r>
              <a:rPr lang="en-IE" dirty="0" smtClean="0">
                <a:solidFill>
                  <a:srgbClr val="0070C0"/>
                </a:solidFill>
              </a:rPr>
              <a:t>double</a:t>
            </a:r>
            <a:r>
              <a:rPr lang="en-IE" dirty="0" smtClean="0"/>
              <a:t>, </a:t>
            </a:r>
            <a:r>
              <a:rPr lang="en-IE" dirty="0" err="1">
                <a:solidFill>
                  <a:srgbClr val="0070C0"/>
                </a:solidFill>
              </a:rPr>
              <a:t>biginteger</a:t>
            </a:r>
            <a:r>
              <a:rPr lang="en-IE" dirty="0"/>
              <a:t>, </a:t>
            </a:r>
            <a:r>
              <a:rPr lang="en-IE" dirty="0" err="1" smtClean="0">
                <a:solidFill>
                  <a:srgbClr val="0070C0"/>
                </a:solidFill>
              </a:rPr>
              <a:t>bigdecimal</a:t>
            </a:r>
            <a:r>
              <a:rPr lang="en-IE" dirty="0" smtClean="0"/>
              <a:t>, </a:t>
            </a:r>
            <a:r>
              <a:rPr lang="en-IE" dirty="0" err="1" smtClean="0">
                <a:solidFill>
                  <a:srgbClr val="0070C0"/>
                </a:solidFill>
              </a:rPr>
              <a:t>boolean</a:t>
            </a:r>
            <a:r>
              <a:rPr lang="en-IE" dirty="0" smtClean="0"/>
              <a:t>, </a:t>
            </a:r>
            <a:r>
              <a:rPr lang="en-IE" dirty="0" err="1" smtClean="0">
                <a:solidFill>
                  <a:srgbClr val="0070C0"/>
                </a:solidFill>
              </a:rPr>
              <a:t>chararray</a:t>
            </a:r>
            <a:r>
              <a:rPr lang="en-IE" dirty="0" smtClean="0">
                <a:solidFill>
                  <a:srgbClr val="0070C0"/>
                </a:solidFill>
              </a:rPr>
              <a:t> </a:t>
            </a:r>
            <a:r>
              <a:rPr lang="en-IE" dirty="0" smtClean="0"/>
              <a:t>(string), </a:t>
            </a:r>
            <a:r>
              <a:rPr lang="en-IE" dirty="0" err="1" smtClean="0">
                <a:solidFill>
                  <a:srgbClr val="0070C0"/>
                </a:solidFill>
              </a:rPr>
              <a:t>bytearray</a:t>
            </a:r>
            <a:r>
              <a:rPr lang="en-IE" dirty="0" smtClean="0">
                <a:solidFill>
                  <a:srgbClr val="0070C0"/>
                </a:solidFill>
              </a:rPr>
              <a:t> </a:t>
            </a:r>
            <a:r>
              <a:rPr lang="en-IE" dirty="0" smtClean="0"/>
              <a:t>(blob), </a:t>
            </a:r>
            <a:r>
              <a:rPr lang="en-IE" dirty="0" err="1" smtClean="0">
                <a:solidFill>
                  <a:srgbClr val="0070C0"/>
                </a:solidFill>
              </a:rPr>
              <a:t>datetime</a:t>
            </a:r>
            <a:endParaRPr lang="en-IE" dirty="0" smtClean="0">
              <a:solidFill>
                <a:srgbClr val="0070C0"/>
              </a:solidFill>
            </a:endParaRP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565645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Pig Types: Duck Typing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What happens if you omit types?</a:t>
            </a:r>
          </a:p>
          <a:p>
            <a:pPr lvl="1"/>
            <a:r>
              <a:rPr lang="en-IE" dirty="0" smtClean="0"/>
              <a:t>Fields default to </a:t>
            </a:r>
            <a:r>
              <a:rPr lang="en-IE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bytearray</a:t>
            </a:r>
            <a:endParaRPr lang="en-IE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en-IE" dirty="0" smtClean="0"/>
              <a:t>Implicit conversions if needed (~duck typing)</a:t>
            </a:r>
            <a:endParaRPr lang="en-IE" dirty="0"/>
          </a:p>
        </p:txBody>
      </p:sp>
      <p:sp>
        <p:nvSpPr>
          <p:cNvPr id="4" name="Content Placeholder 4"/>
          <p:cNvSpPr txBox="1">
            <a:spLocks/>
          </p:cNvSpPr>
          <p:nvPr/>
        </p:nvSpPr>
        <p:spPr>
          <a:xfrm>
            <a:off x="457200" y="3733800"/>
            <a:ext cx="8382000" cy="1143000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800" dirty="0" smtClean="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fr-FR" sz="1800" dirty="0" smtClean="0">
                <a:solidFill>
                  <a:schemeClr val="bg1"/>
                </a:solidFill>
              </a:rPr>
              <a:t> </a:t>
            </a:r>
            <a:r>
              <a:rPr lang="fr-FR" sz="1800" dirty="0">
                <a:solidFill>
                  <a:schemeClr val="bg1"/>
                </a:solidFill>
              </a:rPr>
              <a:t>= </a:t>
            </a:r>
            <a:r>
              <a:rPr lang="fr-FR" sz="1800" b="1" dirty="0">
                <a:solidFill>
                  <a:schemeClr val="bg1"/>
                </a:solidFill>
              </a:rPr>
              <a:t>LOAD</a:t>
            </a:r>
            <a:r>
              <a:rPr lang="fr-FR" sz="1800" dirty="0">
                <a:solidFill>
                  <a:schemeClr val="bg1"/>
                </a:solidFill>
              </a:rPr>
              <a:t> 'data' </a:t>
            </a:r>
            <a:r>
              <a:rPr lang="fr-FR" sz="1800" b="1" dirty="0">
                <a:solidFill>
                  <a:schemeClr val="bg1"/>
                </a:solidFill>
              </a:rPr>
              <a:t>AS</a:t>
            </a:r>
            <a:r>
              <a:rPr lang="fr-FR" sz="1800" dirty="0">
                <a:solidFill>
                  <a:schemeClr val="bg1"/>
                </a:solidFill>
              </a:rPr>
              <a:t> </a:t>
            </a:r>
            <a:r>
              <a:rPr lang="en-IE" sz="1800" dirty="0">
                <a:solidFill>
                  <a:schemeClr val="bg1"/>
                </a:solidFill>
              </a:rPr>
              <a:t>(</a:t>
            </a:r>
            <a:r>
              <a:rPr lang="en-IE" sz="1800" dirty="0" err="1">
                <a:solidFill>
                  <a:schemeClr val="bg1"/>
                </a:solidFill>
              </a:rPr>
              <a:t>cust</a:t>
            </a:r>
            <a:r>
              <a:rPr lang="en-IE" sz="1800" dirty="0">
                <a:solidFill>
                  <a:schemeClr val="bg1"/>
                </a:solidFill>
              </a:rPr>
              <a:t>, item, </a:t>
            </a:r>
            <a:r>
              <a:rPr lang="en-IE" sz="1800" dirty="0" smtClean="0">
                <a:solidFill>
                  <a:schemeClr val="bg1"/>
                </a:solidFill>
              </a:rPr>
              <a:t>hour, </a:t>
            </a:r>
            <a:r>
              <a:rPr lang="en-IE" sz="1800" dirty="0">
                <a:solidFill>
                  <a:schemeClr val="bg1"/>
                </a:solidFill>
              </a:rPr>
              <a:t>price</a:t>
            </a:r>
            <a:r>
              <a:rPr lang="en-IE" sz="1800" dirty="0" smtClean="0">
                <a:solidFill>
                  <a:schemeClr val="bg1"/>
                </a:solidFill>
              </a:rPr>
              <a:t>);</a:t>
            </a:r>
            <a:endParaRPr lang="fr-FR" sz="18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fr-FR" sz="1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 </a:t>
            </a:r>
            <a:r>
              <a:rPr lang="fr-FR" sz="1800" dirty="0" smtClean="0">
                <a:solidFill>
                  <a:schemeClr val="bg1"/>
                </a:solidFill>
              </a:rPr>
              <a:t>= </a:t>
            </a:r>
            <a:r>
              <a:rPr lang="fr-FR" sz="1800" b="1" dirty="0" smtClean="0">
                <a:solidFill>
                  <a:schemeClr val="bg1"/>
                </a:solidFill>
              </a:rPr>
              <a:t>FOREACH</a:t>
            </a:r>
            <a:r>
              <a:rPr lang="fr-FR" sz="1800" dirty="0" smtClean="0">
                <a:solidFill>
                  <a:schemeClr val="bg1"/>
                </a:solidFill>
              </a:rPr>
              <a:t> </a:t>
            </a:r>
            <a:r>
              <a:rPr lang="fr-FR" sz="1800" dirty="0" smtClean="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fr-FR" sz="1800" dirty="0" smtClean="0">
                <a:solidFill>
                  <a:schemeClr val="bg1"/>
                </a:solidFill>
              </a:rPr>
              <a:t> </a:t>
            </a:r>
            <a:r>
              <a:rPr lang="fr-FR" sz="1800" b="1" dirty="0" smtClean="0">
                <a:solidFill>
                  <a:schemeClr val="bg1"/>
                </a:solidFill>
              </a:rPr>
              <a:t>GENERATE</a:t>
            </a:r>
            <a:r>
              <a:rPr lang="fr-FR" sz="1800" dirty="0" smtClean="0">
                <a:solidFill>
                  <a:schemeClr val="bg1"/>
                </a:solidFill>
              </a:rPr>
              <a:t> </a:t>
            </a:r>
            <a:r>
              <a:rPr lang="fr-FR" sz="1800" dirty="0" err="1" smtClean="0">
                <a:solidFill>
                  <a:schemeClr val="bg1"/>
                </a:solidFill>
              </a:rPr>
              <a:t>hour</a:t>
            </a:r>
            <a:r>
              <a:rPr lang="fr-FR" sz="1800" dirty="0" smtClean="0">
                <a:solidFill>
                  <a:schemeClr val="bg1"/>
                </a:solidFill>
              </a:rPr>
              <a:t> + 4 % 24; </a:t>
            </a:r>
          </a:p>
          <a:p>
            <a:pPr marL="0" indent="0">
              <a:buNone/>
            </a:pPr>
            <a:r>
              <a:rPr lang="fr-FR" sz="1800" dirty="0" smtClean="0">
                <a:solidFill>
                  <a:srgbClr val="008000"/>
                </a:solidFill>
              </a:rPr>
              <a:t>C</a:t>
            </a:r>
            <a:r>
              <a:rPr lang="fr-FR" sz="1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fr-FR" sz="1800" dirty="0">
                <a:solidFill>
                  <a:schemeClr val="bg1"/>
                </a:solidFill>
              </a:rPr>
              <a:t>= </a:t>
            </a:r>
            <a:r>
              <a:rPr lang="fr-FR" sz="1800" b="1" dirty="0">
                <a:solidFill>
                  <a:schemeClr val="bg1"/>
                </a:solidFill>
              </a:rPr>
              <a:t>FOREACH</a:t>
            </a:r>
            <a:r>
              <a:rPr lang="fr-FR" sz="1800" dirty="0">
                <a:solidFill>
                  <a:schemeClr val="bg1"/>
                </a:solidFill>
              </a:rPr>
              <a:t> </a:t>
            </a:r>
            <a:r>
              <a:rPr lang="fr-FR" sz="1800" dirty="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fr-FR" sz="1800" dirty="0">
                <a:solidFill>
                  <a:schemeClr val="bg1"/>
                </a:solidFill>
              </a:rPr>
              <a:t> </a:t>
            </a:r>
            <a:r>
              <a:rPr lang="fr-FR" sz="1800" b="1" dirty="0">
                <a:solidFill>
                  <a:schemeClr val="bg1"/>
                </a:solidFill>
              </a:rPr>
              <a:t>GENERATE</a:t>
            </a:r>
            <a:r>
              <a:rPr lang="fr-FR" sz="1800" dirty="0">
                <a:solidFill>
                  <a:schemeClr val="bg1"/>
                </a:solidFill>
              </a:rPr>
              <a:t> </a:t>
            </a:r>
            <a:r>
              <a:rPr lang="fr-FR" sz="1800" dirty="0" err="1">
                <a:solidFill>
                  <a:schemeClr val="bg1"/>
                </a:solidFill>
              </a:rPr>
              <a:t>hour</a:t>
            </a:r>
            <a:r>
              <a:rPr lang="fr-FR" sz="1800" dirty="0">
                <a:solidFill>
                  <a:schemeClr val="bg1"/>
                </a:solidFill>
              </a:rPr>
              <a:t> + </a:t>
            </a:r>
            <a:r>
              <a:rPr lang="fr-FR" sz="1800" dirty="0" smtClean="0">
                <a:solidFill>
                  <a:schemeClr val="bg1"/>
                </a:solidFill>
              </a:rPr>
              <a:t>4f % 24; </a:t>
            </a:r>
            <a:endParaRPr lang="fr-FR" sz="18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67400" y="388620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 smtClean="0">
                <a:solidFill>
                  <a:schemeClr val="bg1">
                    <a:lumMod val="65000"/>
                  </a:schemeClr>
                </a:solidFill>
              </a:rPr>
              <a:t>hour </a:t>
            </a:r>
            <a:r>
              <a:rPr lang="en-IE" dirty="0">
                <a:solidFill>
                  <a:schemeClr val="bg1">
                    <a:lumMod val="65000"/>
                  </a:schemeClr>
                </a:solidFill>
              </a:rPr>
              <a:t>an </a:t>
            </a:r>
            <a:r>
              <a:rPr lang="en-IE" dirty="0" smtClean="0">
                <a:solidFill>
                  <a:schemeClr val="bg1">
                    <a:lumMod val="65000"/>
                  </a:schemeClr>
                </a:solidFill>
              </a:rPr>
              <a:t>integer</a:t>
            </a:r>
            <a:endParaRPr lang="en-IE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67400" y="426720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 smtClean="0">
                <a:solidFill>
                  <a:schemeClr val="bg1">
                    <a:lumMod val="65000"/>
                  </a:schemeClr>
                </a:solidFill>
              </a:rPr>
              <a:t>hour a float</a:t>
            </a:r>
            <a:endParaRPr lang="en-IE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8" name="Straight Arrow Connector 7"/>
          <p:cNvCxnSpPr>
            <a:stCxn id="5" idx="1"/>
          </p:cNvCxnSpPr>
          <p:nvPr/>
        </p:nvCxnSpPr>
        <p:spPr>
          <a:xfrm flipH="1">
            <a:off x="4686300" y="4070866"/>
            <a:ext cx="1181100" cy="13593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6" idx="1"/>
          </p:cNvCxnSpPr>
          <p:nvPr/>
        </p:nvCxnSpPr>
        <p:spPr>
          <a:xfrm flipH="1">
            <a:off x="4686300" y="4451866"/>
            <a:ext cx="1181100" cy="13593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58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An Easier Way?</a:t>
            </a:r>
            <a:endParaRPr lang="en-IE" dirty="0"/>
          </a:p>
        </p:txBody>
      </p:sp>
      <p:pic>
        <p:nvPicPr>
          <p:cNvPr id="4" name="Picture 2" descr="http://www.buffalo.edu/content/shared/university/news/news-center-releases/2013/10/017/_jcr_content/par/image.img.447.auto.png/138134129631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946766"/>
            <a:ext cx="4867275" cy="3114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4473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4"/>
          <p:cNvSpPr txBox="1">
            <a:spLocks/>
          </p:cNvSpPr>
          <p:nvPr/>
        </p:nvSpPr>
        <p:spPr>
          <a:xfrm>
            <a:off x="457200" y="1295400"/>
            <a:ext cx="8382000" cy="4419600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800" dirty="0" smtClean="0">
                <a:solidFill>
                  <a:schemeClr val="bg1"/>
                </a:solidFill>
              </a:rPr>
              <a:t>cat </a:t>
            </a:r>
            <a:r>
              <a:rPr lang="fr-FR" sz="1800" dirty="0">
                <a:solidFill>
                  <a:schemeClr val="bg1"/>
                </a:solidFill>
              </a:rPr>
              <a:t>data; </a:t>
            </a:r>
          </a:p>
          <a:p>
            <a:pPr marL="0" indent="0">
              <a:buNone/>
            </a:pPr>
            <a:r>
              <a:rPr lang="fr-FR" sz="1800" dirty="0">
                <a:solidFill>
                  <a:schemeClr val="bg1"/>
                </a:solidFill>
              </a:rPr>
              <a:t>(3,8,9) (4,5,6) </a:t>
            </a:r>
          </a:p>
          <a:p>
            <a:pPr marL="0" indent="0">
              <a:buNone/>
            </a:pPr>
            <a:r>
              <a:rPr lang="fr-FR" sz="1800" dirty="0">
                <a:solidFill>
                  <a:schemeClr val="bg1"/>
                </a:solidFill>
              </a:rPr>
              <a:t>(1,4,7) (3,7,5) </a:t>
            </a:r>
          </a:p>
          <a:p>
            <a:pPr marL="0" indent="0">
              <a:buNone/>
            </a:pPr>
            <a:r>
              <a:rPr lang="fr-FR" sz="1800" dirty="0">
                <a:solidFill>
                  <a:schemeClr val="bg1"/>
                </a:solidFill>
              </a:rPr>
              <a:t>(2,5,8) (9,5,8) </a:t>
            </a:r>
          </a:p>
          <a:p>
            <a:pPr marL="0" indent="0">
              <a:buNone/>
            </a:pPr>
            <a:endParaRPr lang="fr-FR" sz="11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fr-FR" sz="1800" dirty="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fr-FR" sz="1800" dirty="0">
                <a:solidFill>
                  <a:schemeClr val="bg1"/>
                </a:solidFill>
              </a:rPr>
              <a:t> = </a:t>
            </a:r>
            <a:r>
              <a:rPr lang="fr-FR" sz="1800" b="1" dirty="0">
                <a:solidFill>
                  <a:schemeClr val="bg1"/>
                </a:solidFill>
              </a:rPr>
              <a:t>LOAD</a:t>
            </a:r>
            <a:r>
              <a:rPr lang="fr-FR" sz="1800" dirty="0">
                <a:solidFill>
                  <a:schemeClr val="bg1"/>
                </a:solidFill>
              </a:rPr>
              <a:t> 'data' </a:t>
            </a:r>
            <a:r>
              <a:rPr lang="fr-FR" sz="1800" b="1" dirty="0">
                <a:solidFill>
                  <a:schemeClr val="bg1"/>
                </a:solidFill>
              </a:rPr>
              <a:t>AS</a:t>
            </a:r>
            <a:r>
              <a:rPr lang="fr-FR" sz="1800" dirty="0">
                <a:solidFill>
                  <a:schemeClr val="bg1"/>
                </a:solidFill>
              </a:rPr>
              <a:t> (</a:t>
            </a:r>
            <a:r>
              <a:rPr lang="fr-FR" sz="1800" dirty="0" smtClean="0">
                <a:solidFill>
                  <a:srgbClr val="0070C0"/>
                </a:solidFill>
              </a:rPr>
              <a:t>t1</a:t>
            </a:r>
            <a:r>
              <a:rPr lang="fr-FR" sz="1800" dirty="0" smtClean="0">
                <a:solidFill>
                  <a:schemeClr val="bg1"/>
                </a:solidFill>
              </a:rPr>
              <a:t>:tuple(</a:t>
            </a:r>
            <a:r>
              <a:rPr lang="fr-FR" sz="1800" dirty="0" smtClean="0">
                <a:solidFill>
                  <a:srgbClr val="0070C0"/>
                </a:solidFill>
              </a:rPr>
              <a:t>t1a</a:t>
            </a:r>
            <a:r>
              <a:rPr lang="fr-FR" sz="1800" dirty="0" smtClean="0">
                <a:solidFill>
                  <a:schemeClr val="bg1"/>
                </a:solidFill>
              </a:rPr>
              <a:t>:int,</a:t>
            </a:r>
            <a:r>
              <a:rPr lang="fr-FR" sz="1800" dirty="0" smtClean="0">
                <a:solidFill>
                  <a:srgbClr val="0070C0"/>
                </a:solidFill>
              </a:rPr>
              <a:t>t1b</a:t>
            </a:r>
            <a:r>
              <a:rPr lang="fr-FR" sz="1800" dirty="0" smtClean="0">
                <a:solidFill>
                  <a:schemeClr val="bg1"/>
                </a:solidFill>
              </a:rPr>
              <a:t>:int,</a:t>
            </a:r>
            <a:r>
              <a:rPr lang="fr-FR" sz="1800" dirty="0" smtClean="0">
                <a:solidFill>
                  <a:srgbClr val="0070C0"/>
                </a:solidFill>
              </a:rPr>
              <a:t>t1c</a:t>
            </a:r>
            <a:r>
              <a:rPr lang="fr-FR" sz="1800" dirty="0" smtClean="0">
                <a:solidFill>
                  <a:schemeClr val="bg1"/>
                </a:solidFill>
              </a:rPr>
              <a:t>:int</a:t>
            </a:r>
            <a:r>
              <a:rPr lang="fr-FR" sz="1800" dirty="0">
                <a:solidFill>
                  <a:schemeClr val="bg1"/>
                </a:solidFill>
              </a:rPr>
              <a:t>),</a:t>
            </a:r>
            <a:r>
              <a:rPr lang="fr-FR" sz="1800" dirty="0">
                <a:solidFill>
                  <a:srgbClr val="0070C0"/>
                </a:solidFill>
              </a:rPr>
              <a:t>t2</a:t>
            </a:r>
            <a:r>
              <a:rPr lang="fr-FR" sz="1800" dirty="0">
                <a:solidFill>
                  <a:schemeClr val="bg1"/>
                </a:solidFill>
              </a:rPr>
              <a:t>:tuple(</a:t>
            </a:r>
            <a:r>
              <a:rPr lang="fr-FR" sz="1800" dirty="0">
                <a:solidFill>
                  <a:srgbClr val="0070C0"/>
                </a:solidFill>
              </a:rPr>
              <a:t>t2a</a:t>
            </a:r>
            <a:r>
              <a:rPr lang="fr-FR" sz="1800" dirty="0">
                <a:solidFill>
                  <a:schemeClr val="bg1"/>
                </a:solidFill>
              </a:rPr>
              <a:t>:int,</a:t>
            </a:r>
            <a:r>
              <a:rPr lang="fr-FR" sz="1800" dirty="0">
                <a:solidFill>
                  <a:srgbClr val="0070C0"/>
                </a:solidFill>
              </a:rPr>
              <a:t>t2b</a:t>
            </a:r>
            <a:r>
              <a:rPr lang="fr-FR" sz="1800" dirty="0">
                <a:solidFill>
                  <a:schemeClr val="bg1"/>
                </a:solidFill>
              </a:rPr>
              <a:t>:int,</a:t>
            </a:r>
            <a:r>
              <a:rPr lang="fr-FR" sz="1800" dirty="0">
                <a:solidFill>
                  <a:srgbClr val="0070C0"/>
                </a:solidFill>
              </a:rPr>
              <a:t>t2c</a:t>
            </a:r>
            <a:r>
              <a:rPr lang="fr-FR" sz="1800" dirty="0">
                <a:solidFill>
                  <a:schemeClr val="bg1"/>
                </a:solidFill>
              </a:rPr>
              <a:t>:int)); </a:t>
            </a:r>
          </a:p>
          <a:p>
            <a:pPr marL="0" indent="0">
              <a:buNone/>
            </a:pPr>
            <a:endParaRPr lang="fr-FR" sz="11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fr-FR" sz="1800" b="1" dirty="0">
                <a:solidFill>
                  <a:schemeClr val="bg1"/>
                </a:solidFill>
              </a:rPr>
              <a:t>DUMP</a:t>
            </a:r>
            <a:r>
              <a:rPr lang="fr-FR" sz="1800" dirty="0">
                <a:solidFill>
                  <a:schemeClr val="bg1"/>
                </a:solidFill>
              </a:rPr>
              <a:t> </a:t>
            </a:r>
            <a:r>
              <a:rPr lang="fr-FR" sz="1800" dirty="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fr-FR" sz="1800" dirty="0">
                <a:solidFill>
                  <a:schemeClr val="bg1"/>
                </a:solidFill>
              </a:rPr>
              <a:t>; </a:t>
            </a:r>
          </a:p>
          <a:p>
            <a:pPr marL="0" indent="0">
              <a:buNone/>
            </a:pPr>
            <a:r>
              <a:rPr lang="fr-FR" sz="1800" dirty="0">
                <a:solidFill>
                  <a:schemeClr val="bg1"/>
                </a:solidFill>
              </a:rPr>
              <a:t>((3,8,9),(4,5,6)) ((1,4,7),(3,7,5)) ((2,5,8),(9,5,8)) </a:t>
            </a:r>
            <a:endParaRPr lang="fr-FR" sz="18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fr-FR" sz="11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fr-FR" sz="1800" dirty="0" smtClean="0">
                <a:solidFill>
                  <a:srgbClr val="008000"/>
                </a:solidFill>
              </a:rPr>
              <a:t>X</a:t>
            </a:r>
            <a:r>
              <a:rPr lang="fr-FR" sz="1800" dirty="0" smtClean="0">
                <a:solidFill>
                  <a:schemeClr val="bg1"/>
                </a:solidFill>
              </a:rPr>
              <a:t> </a:t>
            </a:r>
            <a:r>
              <a:rPr lang="fr-FR" sz="1800" dirty="0">
                <a:solidFill>
                  <a:schemeClr val="bg1"/>
                </a:solidFill>
              </a:rPr>
              <a:t>= </a:t>
            </a:r>
            <a:r>
              <a:rPr lang="fr-FR" sz="1800" b="1" dirty="0">
                <a:solidFill>
                  <a:schemeClr val="bg1"/>
                </a:solidFill>
              </a:rPr>
              <a:t>FOREACH</a:t>
            </a:r>
            <a:r>
              <a:rPr lang="fr-FR" sz="1800" dirty="0">
                <a:solidFill>
                  <a:schemeClr val="bg1"/>
                </a:solidFill>
              </a:rPr>
              <a:t> </a:t>
            </a:r>
            <a:r>
              <a:rPr lang="fr-FR" sz="1800" dirty="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fr-FR" sz="1800" dirty="0">
                <a:solidFill>
                  <a:schemeClr val="bg1"/>
                </a:solidFill>
              </a:rPr>
              <a:t> </a:t>
            </a:r>
            <a:r>
              <a:rPr lang="fr-FR" sz="1800" b="1" dirty="0">
                <a:solidFill>
                  <a:schemeClr val="bg1"/>
                </a:solidFill>
              </a:rPr>
              <a:t>GENERATE</a:t>
            </a:r>
            <a:r>
              <a:rPr lang="fr-FR" sz="1800" dirty="0">
                <a:solidFill>
                  <a:schemeClr val="bg1"/>
                </a:solidFill>
              </a:rPr>
              <a:t> t1.t1a,t2.$0; </a:t>
            </a:r>
            <a:endParaRPr lang="fr-FR" sz="1800" dirty="0" smtClean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Pig </a:t>
            </a:r>
            <a:r>
              <a:rPr lang="en-IE" dirty="0"/>
              <a:t>Complex </a:t>
            </a:r>
            <a:r>
              <a:rPr lang="en-IE" dirty="0" smtClean="0"/>
              <a:t>Types: Tuple</a:t>
            </a:r>
            <a:endParaRPr lang="en-IE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9384032"/>
              </p:ext>
            </p:extLst>
          </p:nvPr>
        </p:nvGraphicFramePr>
        <p:xfrm>
          <a:off x="2743200" y="5003800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t1</a:t>
                      </a:r>
                      <a:endParaRPr lang="en-IE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t2</a:t>
                      </a:r>
                      <a:endParaRPr lang="en-IE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t1a</a:t>
                      </a:r>
                      <a:endParaRPr lang="en-IE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t1b</a:t>
                      </a:r>
                      <a:endParaRPr lang="en-IE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t1c</a:t>
                      </a:r>
                      <a:endParaRPr lang="en-IE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t2a</a:t>
                      </a:r>
                      <a:endParaRPr lang="en-IE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t2b</a:t>
                      </a:r>
                      <a:endParaRPr lang="en-IE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t2c</a:t>
                      </a:r>
                      <a:endParaRPr lang="en-IE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IE" dirty="0" smtClean="0"/>
                        <a:t>3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E" dirty="0" smtClean="0"/>
                        <a:t>8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E" dirty="0" smtClean="0"/>
                        <a:t>9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E" dirty="0" smtClean="0"/>
                        <a:t>4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E" dirty="0" smtClean="0"/>
                        <a:t>5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E" dirty="0" smtClean="0"/>
                        <a:t>6</a:t>
                      </a:r>
                      <a:endParaRPr lang="en-I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IE" dirty="0" smtClean="0"/>
                        <a:t>1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E" dirty="0" smtClean="0"/>
                        <a:t>4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E" dirty="0" smtClean="0"/>
                        <a:t>7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E" dirty="0" smtClean="0"/>
                        <a:t>3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E" dirty="0" smtClean="0"/>
                        <a:t>7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E" dirty="0" smtClean="0"/>
                        <a:t>5</a:t>
                      </a:r>
                      <a:endParaRPr lang="en-I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IE" dirty="0" smtClean="0"/>
                        <a:t>2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E" dirty="0" smtClean="0"/>
                        <a:t>5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E" dirty="0" smtClean="0"/>
                        <a:t>8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E" dirty="0" smtClean="0"/>
                        <a:t>9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E" dirty="0" smtClean="0"/>
                        <a:t>5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E" dirty="0" smtClean="0"/>
                        <a:t>8</a:t>
                      </a:r>
                      <a:endParaRPr lang="en-IE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133600" y="6218296"/>
            <a:ext cx="2895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800" b="1" dirty="0" smtClean="0">
                <a:solidFill>
                  <a:schemeClr val="accent6">
                    <a:lumMod val="75000"/>
                  </a:schemeClr>
                </a:solidFill>
              </a:rPr>
              <a:t>A:</a:t>
            </a:r>
            <a:endParaRPr lang="en-IE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743200" y="5753100"/>
            <a:ext cx="990600" cy="1104900"/>
          </a:xfrm>
          <a:prstGeom prst="rect">
            <a:avLst/>
          </a:prstGeom>
          <a:solidFill>
            <a:srgbClr val="00B050">
              <a:alpha val="22000"/>
            </a:srgbClr>
          </a:solidFill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12" name="Rectangle 11"/>
          <p:cNvSpPr/>
          <p:nvPr/>
        </p:nvSpPr>
        <p:spPr>
          <a:xfrm>
            <a:off x="5791200" y="5753100"/>
            <a:ext cx="990600" cy="1104900"/>
          </a:xfrm>
          <a:prstGeom prst="rect">
            <a:avLst/>
          </a:prstGeom>
          <a:solidFill>
            <a:srgbClr val="00B050">
              <a:alpha val="22000"/>
            </a:srgbClr>
          </a:solidFill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29127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  <p:bldP spid="1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4"/>
          <p:cNvSpPr txBox="1">
            <a:spLocks/>
          </p:cNvSpPr>
          <p:nvPr/>
        </p:nvSpPr>
        <p:spPr>
          <a:xfrm>
            <a:off x="457200" y="1295400"/>
            <a:ext cx="8382000" cy="4419600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800" dirty="0" smtClean="0">
                <a:solidFill>
                  <a:schemeClr val="bg1"/>
                </a:solidFill>
              </a:rPr>
              <a:t>cat </a:t>
            </a:r>
            <a:r>
              <a:rPr lang="fr-FR" sz="1800" dirty="0">
                <a:solidFill>
                  <a:schemeClr val="bg1"/>
                </a:solidFill>
              </a:rPr>
              <a:t>data; </a:t>
            </a:r>
          </a:p>
          <a:p>
            <a:pPr marL="0" indent="0">
              <a:buNone/>
            </a:pPr>
            <a:r>
              <a:rPr lang="fr-FR" sz="1800" dirty="0">
                <a:solidFill>
                  <a:schemeClr val="bg1"/>
                </a:solidFill>
              </a:rPr>
              <a:t>(3,8,9) (4,5,6) </a:t>
            </a:r>
          </a:p>
          <a:p>
            <a:pPr marL="0" indent="0">
              <a:buNone/>
            </a:pPr>
            <a:r>
              <a:rPr lang="fr-FR" sz="1800" dirty="0">
                <a:solidFill>
                  <a:schemeClr val="bg1"/>
                </a:solidFill>
              </a:rPr>
              <a:t>(1,4,7) (3,7,5) </a:t>
            </a:r>
          </a:p>
          <a:p>
            <a:pPr marL="0" indent="0">
              <a:buNone/>
            </a:pPr>
            <a:r>
              <a:rPr lang="fr-FR" sz="1800" dirty="0">
                <a:solidFill>
                  <a:schemeClr val="bg1"/>
                </a:solidFill>
              </a:rPr>
              <a:t>(2,5,8) (9,5,8) </a:t>
            </a:r>
          </a:p>
          <a:p>
            <a:pPr marL="0" indent="0">
              <a:buNone/>
            </a:pPr>
            <a:endParaRPr lang="fr-FR" sz="11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fr-FR" sz="1800" dirty="0" smtClean="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fr-FR" sz="1800" dirty="0" smtClean="0">
                <a:solidFill>
                  <a:schemeClr val="bg1"/>
                </a:solidFill>
              </a:rPr>
              <a:t> = </a:t>
            </a:r>
            <a:r>
              <a:rPr lang="fr-FR" sz="1800" b="1" dirty="0" smtClean="0">
                <a:solidFill>
                  <a:schemeClr val="bg1"/>
                </a:solidFill>
              </a:rPr>
              <a:t>LOAD</a:t>
            </a:r>
            <a:r>
              <a:rPr lang="fr-FR" sz="1800" dirty="0" smtClean="0">
                <a:solidFill>
                  <a:schemeClr val="bg1"/>
                </a:solidFill>
              </a:rPr>
              <a:t> 'data' </a:t>
            </a:r>
            <a:r>
              <a:rPr lang="fr-FR" sz="1800" b="1" dirty="0" smtClean="0">
                <a:solidFill>
                  <a:schemeClr val="bg1"/>
                </a:solidFill>
              </a:rPr>
              <a:t>AS</a:t>
            </a:r>
            <a:r>
              <a:rPr lang="fr-FR" sz="1800" dirty="0" smtClean="0">
                <a:solidFill>
                  <a:schemeClr val="bg1"/>
                </a:solidFill>
              </a:rPr>
              <a:t> (</a:t>
            </a:r>
            <a:r>
              <a:rPr lang="fr-FR" sz="1800" dirty="0" smtClean="0">
                <a:solidFill>
                  <a:srgbClr val="0070C0"/>
                </a:solidFill>
              </a:rPr>
              <a:t>t1</a:t>
            </a:r>
            <a:r>
              <a:rPr lang="fr-FR" sz="1800" dirty="0" smtClean="0">
                <a:solidFill>
                  <a:schemeClr val="bg1"/>
                </a:solidFill>
              </a:rPr>
              <a:t>:tuple(</a:t>
            </a:r>
            <a:r>
              <a:rPr lang="fr-FR" sz="1800" dirty="0" smtClean="0">
                <a:solidFill>
                  <a:srgbClr val="0070C0"/>
                </a:solidFill>
              </a:rPr>
              <a:t>t1a</a:t>
            </a:r>
            <a:r>
              <a:rPr lang="fr-FR" sz="1800" dirty="0" smtClean="0">
                <a:solidFill>
                  <a:schemeClr val="bg1"/>
                </a:solidFill>
              </a:rPr>
              <a:t>:int,</a:t>
            </a:r>
            <a:r>
              <a:rPr lang="fr-FR" sz="1800" dirty="0" smtClean="0">
                <a:solidFill>
                  <a:srgbClr val="0070C0"/>
                </a:solidFill>
              </a:rPr>
              <a:t>t1b</a:t>
            </a:r>
            <a:r>
              <a:rPr lang="fr-FR" sz="1800" dirty="0" smtClean="0">
                <a:solidFill>
                  <a:schemeClr val="bg1"/>
                </a:solidFill>
              </a:rPr>
              <a:t>:int,</a:t>
            </a:r>
            <a:r>
              <a:rPr lang="fr-FR" sz="1800" dirty="0" smtClean="0">
                <a:solidFill>
                  <a:srgbClr val="0070C0"/>
                </a:solidFill>
              </a:rPr>
              <a:t>t1c</a:t>
            </a:r>
            <a:r>
              <a:rPr lang="fr-FR" sz="1800" dirty="0" smtClean="0">
                <a:solidFill>
                  <a:schemeClr val="bg1"/>
                </a:solidFill>
              </a:rPr>
              <a:t>:int),</a:t>
            </a:r>
            <a:r>
              <a:rPr lang="fr-FR" sz="1800" dirty="0" smtClean="0">
                <a:solidFill>
                  <a:srgbClr val="0070C0"/>
                </a:solidFill>
              </a:rPr>
              <a:t>t2</a:t>
            </a:r>
            <a:r>
              <a:rPr lang="fr-FR" sz="1800" dirty="0" smtClean="0">
                <a:solidFill>
                  <a:schemeClr val="bg1"/>
                </a:solidFill>
              </a:rPr>
              <a:t>:tuple(</a:t>
            </a:r>
            <a:r>
              <a:rPr lang="fr-FR" sz="1800" dirty="0" smtClean="0">
                <a:solidFill>
                  <a:srgbClr val="0070C0"/>
                </a:solidFill>
              </a:rPr>
              <a:t>t2a</a:t>
            </a:r>
            <a:r>
              <a:rPr lang="fr-FR" sz="1800" dirty="0" smtClean="0">
                <a:solidFill>
                  <a:schemeClr val="bg1"/>
                </a:solidFill>
              </a:rPr>
              <a:t>:int,</a:t>
            </a:r>
            <a:r>
              <a:rPr lang="fr-FR" sz="1800" dirty="0" smtClean="0">
                <a:solidFill>
                  <a:srgbClr val="0070C0"/>
                </a:solidFill>
              </a:rPr>
              <a:t>t2b</a:t>
            </a:r>
            <a:r>
              <a:rPr lang="fr-FR" sz="1800" dirty="0" smtClean="0">
                <a:solidFill>
                  <a:schemeClr val="bg1"/>
                </a:solidFill>
              </a:rPr>
              <a:t>:int,</a:t>
            </a:r>
            <a:r>
              <a:rPr lang="fr-FR" sz="1800" dirty="0" smtClean="0">
                <a:solidFill>
                  <a:srgbClr val="0070C0"/>
                </a:solidFill>
              </a:rPr>
              <a:t>t2c</a:t>
            </a:r>
            <a:r>
              <a:rPr lang="fr-FR" sz="1800" dirty="0" smtClean="0">
                <a:solidFill>
                  <a:schemeClr val="bg1"/>
                </a:solidFill>
              </a:rPr>
              <a:t>:int)); </a:t>
            </a:r>
          </a:p>
          <a:p>
            <a:pPr marL="0" indent="0">
              <a:buNone/>
            </a:pPr>
            <a:endParaRPr lang="fr-FR" sz="11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fr-FR" sz="1800" b="1" dirty="0" smtClean="0">
                <a:solidFill>
                  <a:schemeClr val="bg1"/>
                </a:solidFill>
              </a:rPr>
              <a:t>DUMP</a:t>
            </a:r>
            <a:r>
              <a:rPr lang="fr-FR" sz="1800" dirty="0" smtClean="0">
                <a:solidFill>
                  <a:schemeClr val="bg1"/>
                </a:solidFill>
              </a:rPr>
              <a:t> </a:t>
            </a:r>
            <a:r>
              <a:rPr lang="fr-FR" sz="1800" dirty="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fr-FR" sz="1800" dirty="0">
                <a:solidFill>
                  <a:schemeClr val="bg1"/>
                </a:solidFill>
              </a:rPr>
              <a:t>; </a:t>
            </a:r>
          </a:p>
          <a:p>
            <a:pPr marL="0" indent="0">
              <a:buNone/>
            </a:pPr>
            <a:r>
              <a:rPr lang="fr-FR" sz="1800" dirty="0">
                <a:solidFill>
                  <a:schemeClr val="bg1"/>
                </a:solidFill>
              </a:rPr>
              <a:t>((3,8,9),(4,5,6)) ((1,4,7),(3,7,5)) ((2,5,8),(9,5,8)) </a:t>
            </a:r>
            <a:endParaRPr lang="fr-FR" sz="18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fr-FR" sz="11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fr-FR" sz="1800" dirty="0" smtClean="0">
                <a:solidFill>
                  <a:srgbClr val="008000"/>
                </a:solidFill>
              </a:rPr>
              <a:t>X</a:t>
            </a:r>
            <a:r>
              <a:rPr lang="fr-FR" sz="1800" dirty="0" smtClean="0">
                <a:solidFill>
                  <a:schemeClr val="bg1"/>
                </a:solidFill>
              </a:rPr>
              <a:t> </a:t>
            </a:r>
            <a:r>
              <a:rPr lang="fr-FR" sz="1800" dirty="0">
                <a:solidFill>
                  <a:schemeClr val="bg1"/>
                </a:solidFill>
              </a:rPr>
              <a:t>= </a:t>
            </a:r>
            <a:r>
              <a:rPr lang="fr-FR" sz="1800" b="1" dirty="0">
                <a:solidFill>
                  <a:schemeClr val="bg1"/>
                </a:solidFill>
              </a:rPr>
              <a:t>FOREACH</a:t>
            </a:r>
            <a:r>
              <a:rPr lang="fr-FR" sz="1800" dirty="0">
                <a:solidFill>
                  <a:schemeClr val="bg1"/>
                </a:solidFill>
              </a:rPr>
              <a:t> </a:t>
            </a:r>
            <a:r>
              <a:rPr lang="fr-FR" sz="1800" dirty="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fr-FR" sz="1800" dirty="0">
                <a:solidFill>
                  <a:schemeClr val="bg1"/>
                </a:solidFill>
              </a:rPr>
              <a:t> </a:t>
            </a:r>
            <a:r>
              <a:rPr lang="fr-FR" sz="1800" b="1" dirty="0">
                <a:solidFill>
                  <a:schemeClr val="bg1"/>
                </a:solidFill>
              </a:rPr>
              <a:t>GENERATE</a:t>
            </a:r>
            <a:r>
              <a:rPr lang="fr-FR" sz="1800" dirty="0">
                <a:solidFill>
                  <a:schemeClr val="bg1"/>
                </a:solidFill>
              </a:rPr>
              <a:t> t1.t1a,t2.$0; </a:t>
            </a:r>
            <a:endParaRPr lang="fr-FR" sz="18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fr-FR" sz="1800" b="1" dirty="0" smtClean="0">
                <a:solidFill>
                  <a:schemeClr val="bg1"/>
                </a:solidFill>
              </a:rPr>
              <a:t>DUMP</a:t>
            </a:r>
            <a:r>
              <a:rPr lang="fr-FR" sz="1800" dirty="0" smtClean="0">
                <a:solidFill>
                  <a:schemeClr val="bg1"/>
                </a:solidFill>
              </a:rPr>
              <a:t> </a:t>
            </a:r>
            <a:r>
              <a:rPr lang="fr-FR" sz="1800" dirty="0">
                <a:solidFill>
                  <a:srgbClr val="008000"/>
                </a:solidFill>
              </a:rPr>
              <a:t>X</a:t>
            </a:r>
            <a:r>
              <a:rPr lang="fr-FR" sz="1800" dirty="0">
                <a:solidFill>
                  <a:schemeClr val="bg1"/>
                </a:solidFill>
              </a:rPr>
              <a:t>; </a:t>
            </a:r>
          </a:p>
          <a:p>
            <a:pPr marL="0" indent="0">
              <a:buNone/>
            </a:pPr>
            <a:r>
              <a:rPr lang="fr-FR" sz="1800" dirty="0" smtClean="0">
                <a:solidFill>
                  <a:schemeClr val="bg1"/>
                </a:solidFill>
              </a:rPr>
              <a:t>(</a:t>
            </a:r>
            <a:r>
              <a:rPr lang="fr-FR" sz="1800" dirty="0">
                <a:solidFill>
                  <a:schemeClr val="bg1"/>
                </a:solidFill>
              </a:rPr>
              <a:t>3,4) (1,3) (2,9)</a:t>
            </a:r>
            <a:endParaRPr lang="en-IE" sz="1800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Pig Complex Types: Tuple</a:t>
            </a:r>
            <a:endParaRPr lang="en-IE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9521164"/>
              </p:ext>
            </p:extLst>
          </p:nvPr>
        </p:nvGraphicFramePr>
        <p:xfrm>
          <a:off x="5295900" y="5207000"/>
          <a:ext cx="2032000" cy="1483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$0</a:t>
                      </a:r>
                      <a:endParaRPr lang="en-IE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$1</a:t>
                      </a:r>
                      <a:endParaRPr lang="en-IE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IE" dirty="0" smtClean="0"/>
                        <a:t>3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E" dirty="0" smtClean="0"/>
                        <a:t>4</a:t>
                      </a:r>
                      <a:endParaRPr lang="en-I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IE" dirty="0" smtClean="0"/>
                        <a:t>1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E" dirty="0" smtClean="0"/>
                        <a:t>3</a:t>
                      </a:r>
                      <a:endParaRPr lang="en-I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IE" dirty="0" smtClean="0"/>
                        <a:t>2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E" dirty="0" smtClean="0"/>
                        <a:t>9</a:t>
                      </a:r>
                      <a:endParaRPr lang="en-IE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724400" y="6218296"/>
            <a:ext cx="2895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800" b="1" dirty="0" smtClean="0">
                <a:solidFill>
                  <a:srgbClr val="008000"/>
                </a:solidFill>
              </a:rPr>
              <a:t>X:</a:t>
            </a:r>
            <a:endParaRPr lang="en-IE" sz="2800" b="1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2507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4"/>
          <p:cNvSpPr txBox="1">
            <a:spLocks/>
          </p:cNvSpPr>
          <p:nvPr/>
        </p:nvSpPr>
        <p:spPr>
          <a:xfrm>
            <a:off x="457200" y="1295400"/>
            <a:ext cx="8382000" cy="4419600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800" dirty="0" smtClean="0">
                <a:solidFill>
                  <a:schemeClr val="bg1"/>
                </a:solidFill>
              </a:rPr>
              <a:t>cat </a:t>
            </a:r>
            <a:r>
              <a:rPr lang="fr-FR" sz="1800" dirty="0">
                <a:solidFill>
                  <a:schemeClr val="bg1"/>
                </a:solidFill>
              </a:rPr>
              <a:t>data; </a:t>
            </a:r>
          </a:p>
          <a:p>
            <a:pPr marL="0" indent="0">
              <a:buNone/>
            </a:pPr>
            <a:r>
              <a:rPr lang="fr-FR" sz="1800" dirty="0">
                <a:solidFill>
                  <a:schemeClr val="bg1"/>
                </a:solidFill>
              </a:rPr>
              <a:t>(3,8,9</a:t>
            </a:r>
            <a:r>
              <a:rPr lang="fr-FR" sz="1800" dirty="0" smtClean="0">
                <a:solidFill>
                  <a:schemeClr val="bg1"/>
                </a:solidFill>
              </a:rPr>
              <a:t>)</a:t>
            </a:r>
          </a:p>
          <a:p>
            <a:pPr marL="0" indent="0">
              <a:buNone/>
            </a:pPr>
            <a:r>
              <a:rPr lang="fr-FR" sz="1800" dirty="0">
                <a:solidFill>
                  <a:schemeClr val="bg1"/>
                </a:solidFill>
              </a:rPr>
              <a:t>(2,3,6) </a:t>
            </a:r>
          </a:p>
          <a:p>
            <a:pPr marL="0" indent="0">
              <a:buNone/>
            </a:pPr>
            <a:r>
              <a:rPr lang="fr-FR" sz="1800" dirty="0">
                <a:solidFill>
                  <a:schemeClr val="bg1"/>
                </a:solidFill>
              </a:rPr>
              <a:t>(1,4,7</a:t>
            </a:r>
            <a:r>
              <a:rPr lang="fr-FR" sz="1800" dirty="0" smtClean="0">
                <a:solidFill>
                  <a:schemeClr val="bg1"/>
                </a:solidFill>
              </a:rPr>
              <a:t>)</a:t>
            </a:r>
            <a:endParaRPr lang="fr-FR" sz="18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fr-FR" sz="1800" dirty="0" smtClean="0">
                <a:solidFill>
                  <a:schemeClr val="bg1"/>
                </a:solidFill>
              </a:rPr>
              <a:t>(2,5,8) </a:t>
            </a:r>
          </a:p>
          <a:p>
            <a:pPr marL="0" indent="0">
              <a:buNone/>
            </a:pPr>
            <a:endParaRPr lang="fr-FR" sz="11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fr-FR" sz="1800" dirty="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fr-FR" sz="1800" dirty="0">
                <a:solidFill>
                  <a:schemeClr val="bg1"/>
                </a:solidFill>
              </a:rPr>
              <a:t> = </a:t>
            </a:r>
            <a:r>
              <a:rPr lang="fr-FR" sz="1800" b="1" dirty="0">
                <a:solidFill>
                  <a:schemeClr val="bg1"/>
                </a:solidFill>
              </a:rPr>
              <a:t>LOAD</a:t>
            </a:r>
            <a:r>
              <a:rPr lang="fr-FR" sz="1800" dirty="0">
                <a:solidFill>
                  <a:schemeClr val="bg1"/>
                </a:solidFill>
              </a:rPr>
              <a:t> 'data' </a:t>
            </a:r>
            <a:r>
              <a:rPr lang="fr-FR" sz="1800" b="1" dirty="0">
                <a:solidFill>
                  <a:schemeClr val="bg1"/>
                </a:solidFill>
              </a:rPr>
              <a:t>AS</a:t>
            </a:r>
            <a:r>
              <a:rPr lang="fr-FR" sz="1800" dirty="0">
                <a:solidFill>
                  <a:schemeClr val="bg1"/>
                </a:solidFill>
              </a:rPr>
              <a:t> </a:t>
            </a:r>
            <a:r>
              <a:rPr lang="fr-FR" sz="1800" dirty="0" smtClean="0">
                <a:solidFill>
                  <a:schemeClr val="bg1"/>
                </a:solidFill>
              </a:rPr>
              <a:t>(c1:int, c2:int, c3:int); </a:t>
            </a:r>
            <a:endParaRPr lang="fr-FR" sz="11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fr-FR" sz="1800" dirty="0" smtClean="0">
                <a:solidFill>
                  <a:srgbClr val="008000"/>
                </a:solidFill>
              </a:rPr>
              <a:t>B</a:t>
            </a:r>
            <a:r>
              <a:rPr lang="fr-FR" sz="1800" b="1" dirty="0" smtClean="0">
                <a:solidFill>
                  <a:schemeClr val="bg1"/>
                </a:solidFill>
              </a:rPr>
              <a:t> </a:t>
            </a:r>
            <a:r>
              <a:rPr lang="fr-FR" sz="1800" dirty="0" smtClean="0">
                <a:solidFill>
                  <a:schemeClr val="bg1"/>
                </a:solidFill>
              </a:rPr>
              <a:t>=</a:t>
            </a:r>
            <a:r>
              <a:rPr lang="fr-FR" sz="1800" b="1" dirty="0" smtClean="0">
                <a:solidFill>
                  <a:schemeClr val="bg1"/>
                </a:solidFill>
              </a:rPr>
              <a:t> GROUP </a:t>
            </a:r>
            <a:r>
              <a:rPr lang="fr-FR" sz="1800" dirty="0" smtClean="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fr-FR" sz="1800" b="1" dirty="0" smtClean="0">
                <a:solidFill>
                  <a:schemeClr val="bg1"/>
                </a:solidFill>
              </a:rPr>
              <a:t> BY </a:t>
            </a:r>
            <a:r>
              <a:rPr lang="fr-FR" sz="1800" dirty="0" smtClean="0">
                <a:solidFill>
                  <a:schemeClr val="bg1"/>
                </a:solidFill>
              </a:rPr>
              <a:t>c1;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Pig </a:t>
            </a:r>
            <a:r>
              <a:rPr lang="en-IE" dirty="0"/>
              <a:t>Complex </a:t>
            </a:r>
            <a:r>
              <a:rPr lang="en-IE" dirty="0" smtClean="0"/>
              <a:t>Types: Bag</a:t>
            </a:r>
            <a:endParaRPr lang="en-IE" dirty="0"/>
          </a:p>
        </p:txBody>
      </p:sp>
      <p:sp>
        <p:nvSpPr>
          <p:cNvPr id="10" name="TextBox 9"/>
          <p:cNvSpPr txBox="1"/>
          <p:nvPr/>
        </p:nvSpPr>
        <p:spPr>
          <a:xfrm>
            <a:off x="4495800" y="6238992"/>
            <a:ext cx="2895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800" b="1" dirty="0" smtClean="0">
                <a:solidFill>
                  <a:schemeClr val="accent6">
                    <a:lumMod val="75000"/>
                  </a:schemeClr>
                </a:solidFill>
              </a:rPr>
              <a:t>A:</a:t>
            </a:r>
            <a:endParaRPr lang="en-IE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0697005"/>
              </p:ext>
            </p:extLst>
          </p:nvPr>
        </p:nvGraphicFramePr>
        <p:xfrm>
          <a:off x="5257800" y="4787900"/>
          <a:ext cx="2031999" cy="1854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c1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c2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c3</a:t>
                      </a:r>
                      <a:endParaRPr lang="en-I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IE" dirty="0" smtClean="0"/>
                        <a:t>3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E" dirty="0" smtClean="0"/>
                        <a:t>8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E" dirty="0" smtClean="0"/>
                        <a:t>9</a:t>
                      </a:r>
                      <a:endParaRPr lang="en-I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IE" dirty="0" smtClean="0"/>
                        <a:t>2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E" dirty="0" smtClean="0"/>
                        <a:t>3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E" dirty="0" smtClean="0"/>
                        <a:t>6</a:t>
                      </a:r>
                      <a:endParaRPr lang="en-I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IE" dirty="0" smtClean="0"/>
                        <a:t>1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E" dirty="0" smtClean="0"/>
                        <a:t>4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E" dirty="0" smtClean="0"/>
                        <a:t>7</a:t>
                      </a:r>
                      <a:endParaRPr lang="en-I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IE" dirty="0" smtClean="0"/>
                        <a:t>2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E" dirty="0" smtClean="0"/>
                        <a:t>5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E" dirty="0" smtClean="0"/>
                        <a:t>8</a:t>
                      </a:r>
                      <a:endParaRPr lang="en-IE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210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4"/>
          <p:cNvSpPr txBox="1">
            <a:spLocks/>
          </p:cNvSpPr>
          <p:nvPr/>
        </p:nvSpPr>
        <p:spPr>
          <a:xfrm>
            <a:off x="457200" y="1295400"/>
            <a:ext cx="8382000" cy="4419600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800" dirty="0" smtClean="0">
                <a:solidFill>
                  <a:schemeClr val="bg1"/>
                </a:solidFill>
              </a:rPr>
              <a:t>cat </a:t>
            </a:r>
            <a:r>
              <a:rPr lang="fr-FR" sz="1800" dirty="0">
                <a:solidFill>
                  <a:schemeClr val="bg1"/>
                </a:solidFill>
              </a:rPr>
              <a:t>data; </a:t>
            </a:r>
          </a:p>
          <a:p>
            <a:pPr marL="0" indent="0">
              <a:buNone/>
            </a:pPr>
            <a:r>
              <a:rPr lang="fr-FR" sz="1800" dirty="0">
                <a:solidFill>
                  <a:schemeClr val="bg1"/>
                </a:solidFill>
              </a:rPr>
              <a:t>(3,8,9</a:t>
            </a:r>
            <a:r>
              <a:rPr lang="fr-FR" sz="1800" dirty="0" smtClean="0">
                <a:solidFill>
                  <a:schemeClr val="bg1"/>
                </a:solidFill>
              </a:rPr>
              <a:t>)</a:t>
            </a:r>
          </a:p>
          <a:p>
            <a:pPr marL="0" indent="0">
              <a:buNone/>
            </a:pPr>
            <a:r>
              <a:rPr lang="fr-FR" sz="1800" dirty="0">
                <a:solidFill>
                  <a:schemeClr val="bg1"/>
                </a:solidFill>
              </a:rPr>
              <a:t>(2,3,6) </a:t>
            </a:r>
          </a:p>
          <a:p>
            <a:pPr marL="0" indent="0">
              <a:buNone/>
            </a:pPr>
            <a:r>
              <a:rPr lang="fr-FR" sz="1800" dirty="0">
                <a:solidFill>
                  <a:schemeClr val="bg1"/>
                </a:solidFill>
              </a:rPr>
              <a:t>(1,4,7</a:t>
            </a:r>
            <a:r>
              <a:rPr lang="fr-FR" sz="1800" dirty="0" smtClean="0">
                <a:solidFill>
                  <a:schemeClr val="bg1"/>
                </a:solidFill>
              </a:rPr>
              <a:t>)</a:t>
            </a:r>
            <a:endParaRPr lang="fr-FR" sz="18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fr-FR" sz="1800" dirty="0" smtClean="0">
                <a:solidFill>
                  <a:schemeClr val="bg1"/>
                </a:solidFill>
              </a:rPr>
              <a:t>(2,5,8) </a:t>
            </a:r>
          </a:p>
          <a:p>
            <a:pPr marL="0" indent="0">
              <a:buNone/>
            </a:pPr>
            <a:endParaRPr lang="fr-FR" sz="11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fr-FR" sz="1800" dirty="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fr-FR" sz="1800" dirty="0">
                <a:solidFill>
                  <a:schemeClr val="bg1"/>
                </a:solidFill>
              </a:rPr>
              <a:t> = </a:t>
            </a:r>
            <a:r>
              <a:rPr lang="fr-FR" sz="1800" b="1" dirty="0">
                <a:solidFill>
                  <a:schemeClr val="bg1"/>
                </a:solidFill>
              </a:rPr>
              <a:t>LOAD</a:t>
            </a:r>
            <a:r>
              <a:rPr lang="fr-FR" sz="1800" dirty="0">
                <a:solidFill>
                  <a:schemeClr val="bg1"/>
                </a:solidFill>
              </a:rPr>
              <a:t> 'data' </a:t>
            </a:r>
            <a:r>
              <a:rPr lang="fr-FR" sz="1800" b="1" dirty="0">
                <a:solidFill>
                  <a:schemeClr val="bg1"/>
                </a:solidFill>
              </a:rPr>
              <a:t>AS</a:t>
            </a:r>
            <a:r>
              <a:rPr lang="fr-FR" sz="1800" dirty="0">
                <a:solidFill>
                  <a:schemeClr val="bg1"/>
                </a:solidFill>
              </a:rPr>
              <a:t> </a:t>
            </a:r>
            <a:r>
              <a:rPr lang="fr-FR" sz="1800" dirty="0" smtClean="0">
                <a:solidFill>
                  <a:schemeClr val="bg1"/>
                </a:solidFill>
              </a:rPr>
              <a:t>(c1:int, c2:int, c3:int); </a:t>
            </a:r>
            <a:endParaRPr lang="fr-FR" sz="11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fr-FR" sz="1800" dirty="0" smtClean="0">
                <a:solidFill>
                  <a:srgbClr val="008000"/>
                </a:solidFill>
              </a:rPr>
              <a:t>B</a:t>
            </a:r>
            <a:r>
              <a:rPr lang="fr-FR" sz="1800" b="1" dirty="0" smtClean="0">
                <a:solidFill>
                  <a:schemeClr val="bg1"/>
                </a:solidFill>
              </a:rPr>
              <a:t> </a:t>
            </a:r>
            <a:r>
              <a:rPr lang="fr-FR" sz="1800" dirty="0" smtClean="0">
                <a:solidFill>
                  <a:schemeClr val="bg1"/>
                </a:solidFill>
              </a:rPr>
              <a:t>=</a:t>
            </a:r>
            <a:r>
              <a:rPr lang="fr-FR" sz="1800" b="1" dirty="0" smtClean="0">
                <a:solidFill>
                  <a:schemeClr val="bg1"/>
                </a:solidFill>
              </a:rPr>
              <a:t> GROUP </a:t>
            </a:r>
            <a:r>
              <a:rPr lang="fr-FR" sz="1800" dirty="0" smtClean="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fr-FR" sz="1800" b="1" dirty="0" smtClean="0">
                <a:solidFill>
                  <a:schemeClr val="bg1"/>
                </a:solidFill>
              </a:rPr>
              <a:t> BY </a:t>
            </a:r>
            <a:r>
              <a:rPr lang="fr-FR" sz="1800" dirty="0" smtClean="0">
                <a:solidFill>
                  <a:schemeClr val="bg1"/>
                </a:solidFill>
              </a:rPr>
              <a:t>c1;</a:t>
            </a:r>
          </a:p>
          <a:p>
            <a:pPr marL="0" indent="0">
              <a:buNone/>
            </a:pPr>
            <a:r>
              <a:rPr lang="fr-FR" sz="1800" b="1" dirty="0" smtClean="0">
                <a:solidFill>
                  <a:schemeClr val="bg1"/>
                </a:solidFill>
              </a:rPr>
              <a:t>DUMP</a:t>
            </a:r>
            <a:r>
              <a:rPr lang="fr-FR" sz="1800" dirty="0" smtClean="0">
                <a:solidFill>
                  <a:schemeClr val="bg1"/>
                </a:solidFill>
              </a:rPr>
              <a:t> </a:t>
            </a:r>
            <a:r>
              <a:rPr lang="fr-FR" sz="1800" dirty="0" smtClean="0">
                <a:solidFill>
                  <a:srgbClr val="008000"/>
                </a:solidFill>
              </a:rPr>
              <a:t>B</a:t>
            </a:r>
            <a:r>
              <a:rPr lang="fr-FR" sz="1800" dirty="0" smtClean="0">
                <a:solidFill>
                  <a:schemeClr val="bg1"/>
                </a:solidFill>
              </a:rPr>
              <a:t>;</a:t>
            </a:r>
          </a:p>
          <a:p>
            <a:pPr marL="0" indent="0">
              <a:buNone/>
            </a:pPr>
            <a:r>
              <a:rPr lang="fr-FR" sz="1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(</a:t>
            </a:r>
            <a:r>
              <a:rPr lang="fr-FR" sz="1800" dirty="0" smtClean="0">
                <a:solidFill>
                  <a:schemeClr val="bg1"/>
                </a:solidFill>
              </a:rPr>
              <a:t>1,</a:t>
            </a:r>
            <a:r>
              <a:rPr lang="fr-FR" sz="1800" dirty="0" smtClean="0">
                <a:solidFill>
                  <a:srgbClr val="008000"/>
                </a:solidFill>
              </a:rPr>
              <a:t>{</a:t>
            </a:r>
            <a:r>
              <a:rPr lang="fr-FR" sz="1800" dirty="0" smtClean="0">
                <a:solidFill>
                  <a:schemeClr val="bg1"/>
                </a:solidFill>
              </a:rPr>
              <a:t>(1,4,7)</a:t>
            </a:r>
            <a:r>
              <a:rPr lang="fr-FR" sz="1800" dirty="0" smtClean="0">
                <a:solidFill>
                  <a:srgbClr val="008000"/>
                </a:solidFill>
              </a:rPr>
              <a:t>}</a:t>
            </a:r>
            <a:r>
              <a:rPr lang="fr-FR" sz="1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)</a:t>
            </a:r>
          </a:p>
          <a:p>
            <a:pPr marL="0" indent="0">
              <a:buNone/>
            </a:pPr>
            <a:r>
              <a:rPr lang="fr-FR" sz="1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(</a:t>
            </a:r>
            <a:r>
              <a:rPr lang="fr-FR" sz="1800" dirty="0" smtClean="0">
                <a:solidFill>
                  <a:schemeClr val="bg1"/>
                </a:solidFill>
              </a:rPr>
              <a:t>2,</a:t>
            </a:r>
            <a:r>
              <a:rPr lang="fr-FR" sz="1800" dirty="0" smtClean="0">
                <a:solidFill>
                  <a:srgbClr val="008000"/>
                </a:solidFill>
              </a:rPr>
              <a:t>{</a:t>
            </a:r>
            <a:r>
              <a:rPr lang="fr-FR" sz="1800" dirty="0" smtClean="0">
                <a:solidFill>
                  <a:schemeClr val="bg1"/>
                </a:solidFill>
              </a:rPr>
              <a:t>(2,5,8),(2,3,6)</a:t>
            </a:r>
            <a:r>
              <a:rPr lang="fr-FR" sz="1800" dirty="0" smtClean="0">
                <a:solidFill>
                  <a:srgbClr val="008000"/>
                </a:solidFill>
              </a:rPr>
              <a:t>}</a:t>
            </a:r>
            <a:r>
              <a:rPr lang="fr-FR" sz="1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)</a:t>
            </a:r>
          </a:p>
          <a:p>
            <a:pPr marL="0" indent="0">
              <a:buNone/>
            </a:pPr>
            <a:r>
              <a:rPr lang="fr-FR" sz="1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(</a:t>
            </a:r>
            <a:r>
              <a:rPr lang="fr-FR" sz="1800" dirty="0" smtClean="0">
                <a:solidFill>
                  <a:schemeClr val="bg1"/>
                </a:solidFill>
              </a:rPr>
              <a:t>3,</a:t>
            </a:r>
            <a:r>
              <a:rPr lang="fr-FR" sz="1800" dirty="0" smtClean="0">
                <a:solidFill>
                  <a:srgbClr val="008000"/>
                </a:solidFill>
              </a:rPr>
              <a:t>{</a:t>
            </a:r>
            <a:r>
              <a:rPr lang="fr-FR" sz="1800" dirty="0" smtClean="0">
                <a:solidFill>
                  <a:schemeClr val="bg1"/>
                </a:solidFill>
              </a:rPr>
              <a:t>(3,8,9)</a:t>
            </a:r>
            <a:r>
              <a:rPr lang="fr-FR" sz="1800" dirty="0" smtClean="0">
                <a:solidFill>
                  <a:srgbClr val="008000"/>
                </a:solidFill>
              </a:rPr>
              <a:t>}</a:t>
            </a:r>
            <a:r>
              <a:rPr lang="fr-FR" sz="1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)</a:t>
            </a:r>
            <a:endParaRPr lang="fr-FR" sz="1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Pig </a:t>
            </a:r>
            <a:r>
              <a:rPr lang="en-IE" dirty="0"/>
              <a:t>Complex </a:t>
            </a:r>
            <a:r>
              <a:rPr lang="en-IE" dirty="0" smtClean="0"/>
              <a:t>Types: Bag</a:t>
            </a:r>
            <a:endParaRPr lang="en-IE" dirty="0"/>
          </a:p>
        </p:txBody>
      </p:sp>
      <p:sp>
        <p:nvSpPr>
          <p:cNvPr id="10" name="TextBox 9"/>
          <p:cNvSpPr txBox="1"/>
          <p:nvPr/>
        </p:nvSpPr>
        <p:spPr>
          <a:xfrm>
            <a:off x="3886200" y="6238992"/>
            <a:ext cx="2895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800" b="1" dirty="0" smtClean="0">
                <a:solidFill>
                  <a:srgbClr val="008000"/>
                </a:solidFill>
              </a:rPr>
              <a:t>B:</a:t>
            </a:r>
            <a:endParaRPr lang="en-IE" sz="2800" b="1" dirty="0">
              <a:solidFill>
                <a:srgbClr val="008000"/>
              </a:solidFill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3832515"/>
              </p:ext>
            </p:extLst>
          </p:nvPr>
        </p:nvGraphicFramePr>
        <p:xfrm>
          <a:off x="4495800" y="4419600"/>
          <a:ext cx="3733800" cy="22250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33450"/>
                <a:gridCol w="933450"/>
                <a:gridCol w="933450"/>
                <a:gridCol w="933450"/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group</a:t>
                      </a:r>
                    </a:p>
                    <a:p>
                      <a:pPr algn="ctr"/>
                      <a:r>
                        <a:rPr lang="en-IE" dirty="0" smtClean="0"/>
                        <a:t>(c1)</a:t>
                      </a:r>
                      <a:endParaRPr lang="en-I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2D05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A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c1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c2</a:t>
                      </a:r>
                      <a:endParaRPr lang="en-IE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c3</a:t>
                      </a:r>
                      <a:endParaRPr lang="en-IE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IE" dirty="0" smtClean="0"/>
                        <a:t>3</a:t>
                      </a:r>
                      <a:endParaRPr lang="en-I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E" dirty="0" smtClean="0"/>
                        <a:t>3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E" dirty="0" smtClean="0"/>
                        <a:t>8</a:t>
                      </a:r>
                      <a:endParaRPr lang="en-IE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E" dirty="0" smtClean="0"/>
                        <a:t>9</a:t>
                      </a:r>
                      <a:endParaRPr lang="en-IE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rowSpan="2">
                  <a:txBody>
                    <a:bodyPr/>
                    <a:lstStyle/>
                    <a:p>
                      <a:pPr algn="r"/>
                      <a:endParaRPr lang="en-IE" sz="1100" dirty="0" smtClean="0"/>
                    </a:p>
                    <a:p>
                      <a:pPr algn="r"/>
                      <a:r>
                        <a:rPr lang="en-IE" dirty="0" smtClean="0"/>
                        <a:t>2</a:t>
                      </a:r>
                      <a:endParaRPr lang="en-I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E" dirty="0" smtClean="0"/>
                        <a:t>2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E" dirty="0" smtClean="0"/>
                        <a:t>3</a:t>
                      </a:r>
                      <a:endParaRPr lang="en-IE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E" dirty="0" smtClean="0"/>
                        <a:t>6</a:t>
                      </a:r>
                      <a:endParaRPr lang="en-IE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pPr algn="r"/>
                      <a:endParaRPr lang="en-I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E" dirty="0" smtClean="0"/>
                        <a:t>2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E" dirty="0" smtClean="0"/>
                        <a:t>5</a:t>
                      </a:r>
                      <a:endParaRPr lang="en-IE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E" dirty="0" smtClean="0"/>
                        <a:t>8</a:t>
                      </a:r>
                      <a:endParaRPr lang="en-IE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IE" dirty="0" smtClean="0"/>
                        <a:t>1</a:t>
                      </a:r>
                      <a:endParaRPr lang="en-I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E" dirty="0" smtClean="0"/>
                        <a:t>1</a:t>
                      </a:r>
                      <a:endParaRPr lang="en-I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E" dirty="0" smtClean="0"/>
                        <a:t>4</a:t>
                      </a:r>
                      <a:endParaRPr lang="en-IE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E" dirty="0" smtClean="0"/>
                        <a:t>7</a:t>
                      </a:r>
                      <a:endParaRPr lang="en-IE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0551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Pig Complex Types: Map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Content Placeholder 4"/>
          <p:cNvSpPr txBox="1">
            <a:spLocks/>
          </p:cNvSpPr>
          <p:nvPr/>
        </p:nvSpPr>
        <p:spPr>
          <a:xfrm>
            <a:off x="457200" y="1295400"/>
            <a:ext cx="8382000" cy="1981200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E" sz="1800" dirty="0">
                <a:solidFill>
                  <a:schemeClr val="bg1"/>
                </a:solidFill>
              </a:rPr>
              <a:t>cat </a:t>
            </a:r>
            <a:r>
              <a:rPr lang="en-IE" sz="1800" dirty="0" smtClean="0">
                <a:solidFill>
                  <a:schemeClr val="bg1"/>
                </a:solidFill>
              </a:rPr>
              <a:t>prices; </a:t>
            </a:r>
          </a:p>
          <a:p>
            <a:pPr marL="0" indent="0">
              <a:buNone/>
            </a:pPr>
            <a:r>
              <a:rPr lang="en-IE" sz="1800" dirty="0" smtClean="0">
                <a:solidFill>
                  <a:schemeClr val="bg1"/>
                </a:solidFill>
              </a:rPr>
              <a:t>[</a:t>
            </a:r>
            <a:r>
              <a:rPr lang="en-IE" sz="1800" dirty="0">
                <a:solidFill>
                  <a:schemeClr val="bg1"/>
                </a:solidFill>
              </a:rPr>
              <a:t>Nescafe</a:t>
            </a:r>
            <a:r>
              <a:rPr lang="en-IE" sz="1800" dirty="0" smtClean="0">
                <a:solidFill>
                  <a:schemeClr val="bg1"/>
                </a:solidFill>
              </a:rPr>
              <a:t>#”$2.000”] </a:t>
            </a:r>
          </a:p>
          <a:p>
            <a:pPr marL="0" indent="0">
              <a:buNone/>
            </a:pPr>
            <a:r>
              <a:rPr lang="en-IE" sz="1800" dirty="0" smtClean="0">
                <a:solidFill>
                  <a:schemeClr val="bg1"/>
                </a:solidFill>
              </a:rPr>
              <a:t>[Gillette_Mach3#”$8.250”]</a:t>
            </a:r>
          </a:p>
          <a:p>
            <a:pPr marL="0" indent="0">
              <a:buNone/>
            </a:pPr>
            <a:r>
              <a:rPr lang="en-IE" sz="1800" dirty="0" smtClean="0">
                <a:solidFill>
                  <a:schemeClr val="bg1"/>
                </a:solidFill>
              </a:rPr>
              <a:t> </a:t>
            </a:r>
          </a:p>
          <a:p>
            <a:pPr marL="0" indent="0">
              <a:buNone/>
            </a:pPr>
            <a:r>
              <a:rPr lang="en-IE" sz="1800" dirty="0" smtClean="0">
                <a:solidFill>
                  <a:schemeClr val="bg1"/>
                </a:solidFill>
              </a:rPr>
              <a:t>A = </a:t>
            </a:r>
            <a:r>
              <a:rPr lang="en-IE" sz="1800" b="1" dirty="0" smtClean="0">
                <a:solidFill>
                  <a:schemeClr val="bg1"/>
                </a:solidFill>
              </a:rPr>
              <a:t>LOAD</a:t>
            </a:r>
            <a:r>
              <a:rPr lang="en-IE" sz="1800" dirty="0" smtClean="0">
                <a:solidFill>
                  <a:schemeClr val="bg1"/>
                </a:solidFill>
              </a:rPr>
              <a:t> ‘prices’ </a:t>
            </a:r>
            <a:r>
              <a:rPr lang="en-IE" sz="1800" b="1" dirty="0" smtClean="0">
                <a:solidFill>
                  <a:schemeClr val="bg1"/>
                </a:solidFill>
              </a:rPr>
              <a:t>AS</a:t>
            </a:r>
            <a:r>
              <a:rPr lang="en-IE" sz="1800" dirty="0" smtClean="0">
                <a:solidFill>
                  <a:schemeClr val="bg1"/>
                </a:solidFill>
              </a:rPr>
              <a:t> (</a:t>
            </a:r>
            <a:r>
              <a:rPr lang="en-IE" sz="1800" dirty="0" err="1" smtClean="0">
                <a:solidFill>
                  <a:schemeClr val="bg1"/>
                </a:solidFill>
              </a:rPr>
              <a:t>M:map</a:t>
            </a:r>
            <a:r>
              <a:rPr lang="en-IE" sz="1800" dirty="0" smtClean="0">
                <a:solidFill>
                  <a:schemeClr val="bg1"/>
                </a:solidFill>
              </a:rPr>
              <a:t> []);</a:t>
            </a:r>
          </a:p>
          <a:p>
            <a:pPr marL="0" indent="0">
              <a:buNone/>
            </a:pPr>
            <a:endParaRPr lang="en-IE" sz="1800" dirty="0">
              <a:solidFill>
                <a:schemeClr val="bg1"/>
              </a:solidFill>
            </a:endParaRP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962400"/>
            <a:ext cx="2857500" cy="285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92980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Pig </a:t>
            </a:r>
            <a:r>
              <a:rPr lang="en-IE" dirty="0"/>
              <a:t>Complex </a:t>
            </a:r>
            <a:r>
              <a:rPr lang="en-IE" dirty="0" smtClean="0"/>
              <a:t>Types: Summary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>
                <a:solidFill>
                  <a:srgbClr val="0070C0"/>
                </a:solidFill>
              </a:rPr>
              <a:t>tuple</a:t>
            </a:r>
            <a:r>
              <a:rPr lang="en-IE" dirty="0" smtClean="0"/>
              <a:t>: A row in a table / a list of fields</a:t>
            </a:r>
          </a:p>
          <a:p>
            <a:pPr lvl="1"/>
            <a:r>
              <a:rPr lang="en-IE" sz="1800" dirty="0" smtClean="0"/>
              <a:t>e.g., (customer412, Nescafe, 08, $2.000)</a:t>
            </a:r>
          </a:p>
          <a:p>
            <a:pPr lvl="1"/>
            <a:endParaRPr lang="en-IE" sz="2000" dirty="0" smtClean="0"/>
          </a:p>
          <a:p>
            <a:pPr lvl="1"/>
            <a:endParaRPr lang="en-IE" sz="2000" dirty="0"/>
          </a:p>
          <a:p>
            <a:r>
              <a:rPr lang="en-IE" dirty="0" smtClean="0">
                <a:solidFill>
                  <a:srgbClr val="0070C0"/>
                </a:solidFill>
              </a:rPr>
              <a:t>bag</a:t>
            </a:r>
            <a:r>
              <a:rPr lang="en-IE" dirty="0" smtClean="0"/>
              <a:t>: A set of tuples (allows duplicates)</a:t>
            </a:r>
          </a:p>
          <a:p>
            <a:pPr lvl="1"/>
            <a:r>
              <a:rPr lang="en-IE" sz="1800" dirty="0" smtClean="0"/>
              <a:t>e.g., { (cust412, Nescafe, 08, $2.000), (cust413, Gillette_Mach3, 08, $8.250)</a:t>
            </a:r>
            <a:r>
              <a:rPr lang="en-IE" sz="1800" dirty="0"/>
              <a:t> </a:t>
            </a:r>
            <a:r>
              <a:rPr lang="en-IE" sz="1800" dirty="0" smtClean="0"/>
              <a:t>}	</a:t>
            </a:r>
          </a:p>
          <a:p>
            <a:pPr lvl="1"/>
            <a:endParaRPr lang="en-IE" sz="1800" dirty="0" smtClean="0"/>
          </a:p>
          <a:p>
            <a:r>
              <a:rPr lang="en-IE" dirty="0" smtClean="0">
                <a:solidFill>
                  <a:srgbClr val="0070C0"/>
                </a:solidFill>
              </a:rPr>
              <a:t>map</a:t>
            </a:r>
            <a:r>
              <a:rPr lang="en-IE" dirty="0" smtClean="0"/>
              <a:t>: A set of key–value pairs</a:t>
            </a:r>
          </a:p>
          <a:p>
            <a:pPr lvl="1"/>
            <a:r>
              <a:rPr lang="en-IE" sz="2000" dirty="0" smtClean="0"/>
              <a:t>e.g., [Nescafe#$2.000]</a:t>
            </a:r>
          </a:p>
          <a:p>
            <a:endParaRPr lang="en-IE" dirty="0"/>
          </a:p>
          <a:p>
            <a:endParaRPr lang="en-IE" dirty="0" smtClean="0"/>
          </a:p>
        </p:txBody>
      </p:sp>
    </p:spTree>
    <p:extLst>
      <p:ext uri="{BB962C8B-B14F-4D97-AF65-F5344CB8AC3E}">
        <p14:creationId xmlns:p14="http://schemas.microsoft.com/office/powerpoint/2010/main" val="3281592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APACHE PIG: OPERATORS</a:t>
            </a:r>
            <a:endParaRPr lang="en-I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50387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Pig Atomic Operators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E" dirty="0" smtClean="0">
                <a:solidFill>
                  <a:srgbClr val="0070C0"/>
                </a:solidFill>
              </a:rPr>
              <a:t>Comparison</a:t>
            </a:r>
            <a:endParaRPr lang="en-IE" dirty="0" smtClean="0"/>
          </a:p>
          <a:p>
            <a:pPr marL="457200" lvl="1" indent="0">
              <a:buNone/>
            </a:pPr>
            <a:r>
              <a:rPr lang="en-IE" dirty="0"/>
              <a:t>==, !=, &gt;, &lt;, &gt;=, &lt;=, </a:t>
            </a: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matches</a:t>
            </a:r>
            <a:r>
              <a:rPr lang="en-IE" dirty="0" smtClean="0">
                <a:cs typeface="Courier New" panose="02070309020205020404" pitchFamily="49" charset="0"/>
              </a:rPr>
              <a:t> (regex)</a:t>
            </a:r>
          </a:p>
          <a:p>
            <a:pPr marL="457200" lvl="1" indent="0">
              <a:buNone/>
            </a:pPr>
            <a:endParaRPr lang="en-IE" dirty="0" smtClean="0"/>
          </a:p>
          <a:p>
            <a:r>
              <a:rPr lang="en-IE" dirty="0" smtClean="0">
                <a:solidFill>
                  <a:srgbClr val="0070C0"/>
                </a:solidFill>
              </a:rPr>
              <a:t>Arithmetic</a:t>
            </a:r>
          </a:p>
          <a:p>
            <a:pPr marL="457200" lvl="1" indent="0">
              <a:buNone/>
            </a:pPr>
            <a:r>
              <a:rPr lang="en-IE" dirty="0"/>
              <a:t>+ , −</a:t>
            </a:r>
            <a:r>
              <a:rPr lang="en-IE" dirty="0" smtClean="0"/>
              <a:t>, </a:t>
            </a:r>
            <a:r>
              <a:rPr lang="en-IE" dirty="0"/>
              <a:t>*, </a:t>
            </a:r>
            <a:r>
              <a:rPr lang="en-IE" dirty="0" smtClean="0"/>
              <a:t>/</a:t>
            </a:r>
          </a:p>
          <a:p>
            <a:pPr marL="457200" lvl="1" indent="0">
              <a:buNone/>
            </a:pPr>
            <a:endParaRPr lang="en-IE" dirty="0" smtClean="0"/>
          </a:p>
          <a:p>
            <a:r>
              <a:rPr lang="en-IE" dirty="0" smtClean="0">
                <a:solidFill>
                  <a:srgbClr val="0070C0"/>
                </a:solidFill>
              </a:rPr>
              <a:t>Reference</a:t>
            </a:r>
          </a:p>
          <a:p>
            <a:pPr marL="457200" lvl="1" indent="0">
              <a:buNone/>
            </a:pPr>
            <a:r>
              <a:rPr lang="en-IE" dirty="0" err="1" smtClean="0"/>
              <a:t>tuple.field</a:t>
            </a:r>
            <a:r>
              <a:rPr lang="en-IE" dirty="0" smtClean="0"/>
              <a:t>, </a:t>
            </a:r>
            <a:r>
              <a:rPr lang="en-IE" dirty="0" err="1" smtClean="0"/>
              <a:t>map#value</a:t>
            </a:r>
            <a:endParaRPr lang="en-IE" dirty="0" smtClean="0"/>
          </a:p>
          <a:p>
            <a:pPr marL="457200" lvl="1" indent="0">
              <a:buNone/>
            </a:pPr>
            <a:endParaRPr lang="en-IE" dirty="0" smtClean="0"/>
          </a:p>
          <a:p>
            <a:r>
              <a:rPr lang="en-IE" dirty="0" smtClean="0">
                <a:solidFill>
                  <a:srgbClr val="0070C0"/>
                </a:solidFill>
              </a:rPr>
              <a:t>Boolean</a:t>
            </a:r>
          </a:p>
          <a:p>
            <a:pPr marL="457200" lvl="1" indent="0">
              <a:buNone/>
            </a:pPr>
            <a:r>
              <a:rPr lang="en-IE" dirty="0" smtClean="0"/>
              <a:t>AND, OR, NOT</a:t>
            </a:r>
          </a:p>
          <a:p>
            <a:endParaRPr lang="en-IE" dirty="0">
              <a:solidFill>
                <a:srgbClr val="0070C0"/>
              </a:solidFill>
            </a:endParaRPr>
          </a:p>
          <a:p>
            <a:r>
              <a:rPr lang="en-IE" dirty="0" smtClean="0">
                <a:solidFill>
                  <a:srgbClr val="0070C0"/>
                </a:solidFill>
              </a:rPr>
              <a:t>Casting</a:t>
            </a:r>
          </a:p>
          <a:p>
            <a:pPr marL="457200" lvl="1" indent="0">
              <a:buNone/>
            </a:pPr>
            <a:endParaRPr lang="en-IE" dirty="0">
              <a:cs typeface="Courier New" panose="02070309020205020404" pitchFamily="49" charset="0"/>
            </a:endParaRPr>
          </a:p>
          <a:p>
            <a:pPr lvl="1"/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72852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 txBox="1">
            <a:spLocks/>
          </p:cNvSpPr>
          <p:nvPr/>
        </p:nvSpPr>
        <p:spPr>
          <a:xfrm>
            <a:off x="838200" y="3276600"/>
            <a:ext cx="6858000" cy="2057400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fr-FR" sz="1800" dirty="0">
              <a:solidFill>
                <a:schemeClr val="bg1"/>
              </a:solidFill>
            </a:endParaRPr>
          </a:p>
        </p:txBody>
      </p:sp>
      <p:sp>
        <p:nvSpPr>
          <p:cNvPr id="4" name="Content Placeholder 4"/>
          <p:cNvSpPr txBox="1">
            <a:spLocks/>
          </p:cNvSpPr>
          <p:nvPr/>
        </p:nvSpPr>
        <p:spPr>
          <a:xfrm>
            <a:off x="838200" y="1752600"/>
            <a:ext cx="6858000" cy="33706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fr-FR" sz="1800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Pig Conditionals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sz="2800" dirty="0" smtClean="0">
                <a:solidFill>
                  <a:srgbClr val="0070C0"/>
                </a:solidFill>
              </a:rPr>
              <a:t>Ternary operator</a:t>
            </a:r>
            <a:r>
              <a:rPr lang="en-IE" sz="2800" dirty="0" smtClean="0"/>
              <a:t>:</a:t>
            </a:r>
          </a:p>
          <a:p>
            <a:pPr marL="457200" lvl="1" indent="0">
              <a:buNone/>
            </a:pPr>
            <a:r>
              <a:rPr lang="en-IE" sz="1900" dirty="0" smtClean="0">
                <a:solidFill>
                  <a:schemeClr val="bg1"/>
                </a:solidFill>
              </a:rPr>
              <a:t>hr12 </a:t>
            </a:r>
            <a:r>
              <a:rPr lang="en-IE" sz="1900" dirty="0">
                <a:solidFill>
                  <a:schemeClr val="bg1"/>
                </a:solidFill>
              </a:rPr>
              <a:t>= </a:t>
            </a:r>
            <a:r>
              <a:rPr lang="en-IE" sz="1900" b="1" dirty="0">
                <a:solidFill>
                  <a:schemeClr val="bg1"/>
                </a:solidFill>
              </a:rPr>
              <a:t>FOREACH</a:t>
            </a:r>
            <a:r>
              <a:rPr lang="en-IE" sz="1900" dirty="0">
                <a:solidFill>
                  <a:schemeClr val="bg1"/>
                </a:solidFill>
              </a:rPr>
              <a:t> </a:t>
            </a:r>
            <a:r>
              <a:rPr lang="en-IE" sz="1900" dirty="0" smtClean="0">
                <a:solidFill>
                  <a:schemeClr val="bg1"/>
                </a:solidFill>
              </a:rPr>
              <a:t>item </a:t>
            </a:r>
            <a:r>
              <a:rPr lang="en-IE" sz="1900" b="1" dirty="0">
                <a:solidFill>
                  <a:schemeClr val="bg1"/>
                </a:solidFill>
              </a:rPr>
              <a:t>GENERATE</a:t>
            </a:r>
            <a:r>
              <a:rPr lang="en-IE" sz="1900" dirty="0">
                <a:solidFill>
                  <a:schemeClr val="bg1"/>
                </a:solidFill>
              </a:rPr>
              <a:t> </a:t>
            </a:r>
            <a:r>
              <a:rPr lang="en-IE" sz="1900" dirty="0" smtClean="0">
                <a:solidFill>
                  <a:schemeClr val="bg1"/>
                </a:solidFill>
              </a:rPr>
              <a:t>hour%12, (</a:t>
            </a:r>
            <a:r>
              <a:rPr lang="en-IE" sz="1900" dirty="0" smtClean="0">
                <a:solidFill>
                  <a:srgbClr val="0070C0"/>
                </a:solidFill>
              </a:rPr>
              <a:t>hour&gt;12 </a:t>
            </a:r>
            <a:r>
              <a:rPr lang="en-IE" sz="1900" dirty="0">
                <a:solidFill>
                  <a:srgbClr val="0070C0"/>
                </a:solidFill>
              </a:rPr>
              <a:t>?</a:t>
            </a:r>
            <a:r>
              <a:rPr lang="en-IE" sz="1900" dirty="0">
                <a:solidFill>
                  <a:schemeClr val="bg1"/>
                </a:solidFill>
              </a:rPr>
              <a:t> </a:t>
            </a:r>
            <a:r>
              <a:rPr lang="en-IE" sz="1900" dirty="0" smtClean="0">
                <a:solidFill>
                  <a:schemeClr val="bg1"/>
                </a:solidFill>
              </a:rPr>
              <a:t>’pm’ </a:t>
            </a:r>
            <a:r>
              <a:rPr lang="en-IE" sz="1900" dirty="0">
                <a:solidFill>
                  <a:srgbClr val="0070C0"/>
                </a:solidFill>
              </a:rPr>
              <a:t>:</a:t>
            </a:r>
            <a:r>
              <a:rPr lang="en-IE" sz="1900" dirty="0">
                <a:solidFill>
                  <a:schemeClr val="bg1"/>
                </a:solidFill>
              </a:rPr>
              <a:t> </a:t>
            </a:r>
            <a:r>
              <a:rPr lang="en-IE" sz="1900" dirty="0" smtClean="0">
                <a:solidFill>
                  <a:schemeClr val="bg1"/>
                </a:solidFill>
              </a:rPr>
              <a:t>’am’);</a:t>
            </a:r>
            <a:endParaRPr lang="en-IE" sz="1900" dirty="0">
              <a:solidFill>
                <a:schemeClr val="bg1"/>
              </a:solidFill>
            </a:endParaRPr>
          </a:p>
          <a:p>
            <a:pPr lvl="1"/>
            <a:endParaRPr lang="en-IE" sz="1900" dirty="0" smtClean="0"/>
          </a:p>
          <a:p>
            <a:endParaRPr lang="en-IE" sz="1900" dirty="0"/>
          </a:p>
          <a:p>
            <a:r>
              <a:rPr lang="en-IE" sz="2800" dirty="0" smtClean="0">
                <a:solidFill>
                  <a:srgbClr val="0070C0"/>
                </a:solidFill>
              </a:rPr>
              <a:t>Cases</a:t>
            </a:r>
            <a:r>
              <a:rPr lang="en-IE" sz="2800" dirty="0" smtClean="0"/>
              <a:t>:</a:t>
            </a:r>
          </a:p>
          <a:p>
            <a:pPr marL="457200" lvl="1" indent="0">
              <a:buNone/>
            </a:pPr>
            <a:r>
              <a:rPr lang="en-IE" sz="1900" dirty="0">
                <a:solidFill>
                  <a:schemeClr val="bg1"/>
                </a:solidFill>
              </a:rPr>
              <a:t>X = </a:t>
            </a:r>
            <a:r>
              <a:rPr lang="en-IE" sz="1900" b="1" dirty="0">
                <a:solidFill>
                  <a:schemeClr val="bg1"/>
                </a:solidFill>
              </a:rPr>
              <a:t>FOREACH</a:t>
            </a:r>
            <a:r>
              <a:rPr lang="en-IE" sz="1900" dirty="0">
                <a:solidFill>
                  <a:schemeClr val="bg1"/>
                </a:solidFill>
              </a:rPr>
              <a:t> A </a:t>
            </a:r>
            <a:r>
              <a:rPr lang="en-IE" sz="1900" b="1" dirty="0">
                <a:solidFill>
                  <a:schemeClr val="bg1"/>
                </a:solidFill>
              </a:rPr>
              <a:t>GENERATE</a:t>
            </a:r>
            <a:r>
              <a:rPr lang="en-IE" sz="1900" dirty="0">
                <a:solidFill>
                  <a:schemeClr val="bg1"/>
                </a:solidFill>
              </a:rPr>
              <a:t> </a:t>
            </a:r>
            <a:r>
              <a:rPr lang="en-IE" sz="1900" dirty="0" smtClean="0">
                <a:solidFill>
                  <a:schemeClr val="bg1"/>
                </a:solidFill>
              </a:rPr>
              <a:t>hour%12, (</a:t>
            </a:r>
          </a:p>
          <a:p>
            <a:pPr marL="457200" lvl="1" indent="0">
              <a:buNone/>
            </a:pPr>
            <a:r>
              <a:rPr lang="en-IE" sz="1900" dirty="0">
                <a:solidFill>
                  <a:schemeClr val="bg1"/>
                </a:solidFill>
              </a:rPr>
              <a:t>        </a:t>
            </a:r>
            <a:r>
              <a:rPr lang="en-IE" sz="1900" dirty="0" smtClean="0">
                <a:solidFill>
                  <a:srgbClr val="0070C0"/>
                </a:solidFill>
              </a:rPr>
              <a:t>CASE</a:t>
            </a:r>
          </a:p>
          <a:p>
            <a:pPr marL="457200" lvl="1" indent="0">
              <a:buNone/>
            </a:pPr>
            <a:r>
              <a:rPr lang="en-IE" sz="1900" dirty="0">
                <a:solidFill>
                  <a:schemeClr val="bg1"/>
                </a:solidFill>
              </a:rPr>
              <a:t>		</a:t>
            </a:r>
            <a:r>
              <a:rPr lang="en-IE" sz="1900" dirty="0" smtClean="0">
                <a:solidFill>
                  <a:srgbClr val="0070C0"/>
                </a:solidFill>
              </a:rPr>
              <a:t>WHEN</a:t>
            </a:r>
            <a:r>
              <a:rPr lang="en-IE" sz="1900" dirty="0" smtClean="0">
                <a:solidFill>
                  <a:schemeClr val="bg1"/>
                </a:solidFill>
              </a:rPr>
              <a:t> hour&gt;12 THEN ‘pm’</a:t>
            </a:r>
          </a:p>
          <a:p>
            <a:pPr marL="457200" lvl="1" indent="0">
              <a:buNone/>
            </a:pPr>
            <a:r>
              <a:rPr lang="en-IE" sz="1900" dirty="0">
                <a:solidFill>
                  <a:schemeClr val="bg1"/>
                </a:solidFill>
              </a:rPr>
              <a:t>	</a:t>
            </a:r>
            <a:r>
              <a:rPr lang="en-IE" sz="1900" dirty="0" smtClean="0">
                <a:solidFill>
                  <a:schemeClr val="bg1"/>
                </a:solidFill>
              </a:rPr>
              <a:t>	</a:t>
            </a:r>
            <a:r>
              <a:rPr lang="en-IE" sz="1900" dirty="0" smtClean="0">
                <a:solidFill>
                  <a:srgbClr val="0070C0"/>
                </a:solidFill>
              </a:rPr>
              <a:t>ELSE</a:t>
            </a:r>
            <a:r>
              <a:rPr lang="en-IE" sz="1900" dirty="0" smtClean="0">
                <a:solidFill>
                  <a:schemeClr val="bg1"/>
                </a:solidFill>
              </a:rPr>
              <a:t> ‘am’</a:t>
            </a:r>
          </a:p>
          <a:p>
            <a:pPr marL="457200" lvl="1" indent="0">
              <a:buNone/>
            </a:pPr>
            <a:r>
              <a:rPr lang="en-IE" sz="1900" dirty="0">
                <a:solidFill>
                  <a:schemeClr val="bg1"/>
                </a:solidFill>
              </a:rPr>
              <a:t>	</a:t>
            </a:r>
            <a:r>
              <a:rPr lang="en-IE" sz="1900" dirty="0" smtClean="0">
                <a:solidFill>
                  <a:srgbClr val="0070C0"/>
                </a:solidFill>
              </a:rPr>
              <a:t>END</a:t>
            </a:r>
            <a:endParaRPr lang="en-IE" sz="1900" dirty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r>
              <a:rPr lang="en-IE" sz="1900" dirty="0" smtClean="0">
                <a:solidFill>
                  <a:schemeClr val="bg1"/>
                </a:solidFill>
              </a:rPr>
              <a:t>);</a:t>
            </a:r>
            <a:endParaRPr lang="en-IE" sz="19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en-IE" dirty="0" smtClean="0"/>
          </a:p>
          <a:p>
            <a:pPr marL="457200" lvl="1" indent="0">
              <a:buNone/>
            </a:pPr>
            <a:endParaRPr lang="en-IE" sz="2000" dirty="0"/>
          </a:p>
          <a:p>
            <a:pPr marL="57150" indent="0">
              <a:buNone/>
            </a:pPr>
            <a:endParaRPr lang="en-IE" sz="2400" dirty="0"/>
          </a:p>
        </p:txBody>
      </p:sp>
    </p:spTree>
    <p:extLst>
      <p:ext uri="{BB962C8B-B14F-4D97-AF65-F5344CB8AC3E}">
        <p14:creationId xmlns:p14="http://schemas.microsoft.com/office/powerpoint/2010/main" val="3050109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Pig Aggregate Operators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>
                <a:solidFill>
                  <a:srgbClr val="0070C0"/>
                </a:solidFill>
              </a:rPr>
              <a:t>Grouping: </a:t>
            </a:r>
          </a:p>
          <a:p>
            <a:pPr lvl="1"/>
            <a:r>
              <a:rPr lang="en-IE" dirty="0" smtClean="0">
                <a:solidFill>
                  <a:schemeClr val="accent6">
                    <a:lumMod val="75000"/>
                  </a:schemeClr>
                </a:solidFill>
              </a:rPr>
              <a:t>GROUP</a:t>
            </a:r>
            <a:r>
              <a:rPr lang="en-IE" dirty="0" smtClean="0"/>
              <a:t>: group on a single relation</a:t>
            </a:r>
          </a:p>
          <a:p>
            <a:pPr lvl="2"/>
            <a:r>
              <a:rPr lang="en-IE" sz="2000" b="1" dirty="0">
                <a:cs typeface="Courier New" panose="02070309020205020404" pitchFamily="49" charset="0"/>
              </a:rPr>
              <a:t>GROUP </a:t>
            </a:r>
            <a:r>
              <a:rPr lang="en-IE" sz="2000" dirty="0" smtClean="0">
                <a:solidFill>
                  <a:schemeClr val="accent2">
                    <a:lumMod val="75000"/>
                  </a:schemeClr>
                </a:solidFill>
                <a:cs typeface="Courier New" panose="02070309020205020404" pitchFamily="49" charset="0"/>
              </a:rPr>
              <a:t>premium</a:t>
            </a:r>
            <a:r>
              <a:rPr lang="en-IE" sz="2000" dirty="0" smtClean="0">
                <a:cs typeface="Courier New" panose="02070309020205020404" pitchFamily="49" charset="0"/>
              </a:rPr>
              <a:t> </a:t>
            </a:r>
            <a:r>
              <a:rPr lang="en-IE" sz="2000" b="1" dirty="0">
                <a:cs typeface="Courier New" panose="02070309020205020404" pitchFamily="49" charset="0"/>
              </a:rPr>
              <a:t>BY</a:t>
            </a:r>
            <a:r>
              <a:rPr lang="en-IE" sz="2000" dirty="0">
                <a:cs typeface="Courier New" panose="02070309020205020404" pitchFamily="49" charset="0"/>
              </a:rPr>
              <a:t> (item, hour</a:t>
            </a:r>
            <a:r>
              <a:rPr lang="en-IE" sz="2000" dirty="0" smtClean="0">
                <a:cs typeface="Courier New" panose="02070309020205020404" pitchFamily="49" charset="0"/>
              </a:rPr>
              <a:t>)</a:t>
            </a:r>
            <a:r>
              <a:rPr lang="en-IE" sz="2000" dirty="0" smtClean="0"/>
              <a:t>;</a:t>
            </a:r>
          </a:p>
          <a:p>
            <a:pPr lvl="1"/>
            <a:r>
              <a:rPr lang="en-IE" dirty="0" smtClean="0">
                <a:solidFill>
                  <a:schemeClr val="accent6">
                    <a:lumMod val="75000"/>
                  </a:schemeClr>
                </a:solidFill>
              </a:rPr>
              <a:t>COGROUP</a:t>
            </a:r>
            <a:r>
              <a:rPr lang="en-IE" dirty="0" smtClean="0"/>
              <a:t>: group multiple relations</a:t>
            </a:r>
          </a:p>
          <a:p>
            <a:pPr lvl="2"/>
            <a:r>
              <a:rPr lang="en-IE" sz="2000" b="1" dirty="0">
                <a:cs typeface="Courier New" panose="02070309020205020404" pitchFamily="49" charset="0"/>
              </a:rPr>
              <a:t>COGROUP </a:t>
            </a:r>
            <a:r>
              <a:rPr lang="en-IE" sz="2000" dirty="0">
                <a:solidFill>
                  <a:schemeClr val="accent2">
                    <a:lumMod val="75000"/>
                  </a:schemeClr>
                </a:solidFill>
                <a:cs typeface="Courier New" panose="02070309020205020404" pitchFamily="49" charset="0"/>
              </a:rPr>
              <a:t>premium</a:t>
            </a:r>
            <a:r>
              <a:rPr lang="en-IE" sz="2000" dirty="0">
                <a:cs typeface="Courier New" panose="02070309020205020404" pitchFamily="49" charset="0"/>
              </a:rPr>
              <a:t> </a:t>
            </a:r>
            <a:r>
              <a:rPr lang="en-IE" sz="2000" b="1" dirty="0">
                <a:cs typeface="Courier New" panose="02070309020205020404" pitchFamily="49" charset="0"/>
              </a:rPr>
              <a:t>BY</a:t>
            </a:r>
            <a:r>
              <a:rPr lang="en-IE" sz="2000" dirty="0">
                <a:cs typeface="Courier New" panose="02070309020205020404" pitchFamily="49" charset="0"/>
              </a:rPr>
              <a:t> (item, hour), </a:t>
            </a:r>
            <a:r>
              <a:rPr lang="en-IE" sz="2000" dirty="0">
                <a:solidFill>
                  <a:srgbClr val="008000"/>
                </a:solidFill>
                <a:cs typeface="Courier New" panose="02070309020205020404" pitchFamily="49" charset="0"/>
              </a:rPr>
              <a:t>cheap</a:t>
            </a:r>
            <a:r>
              <a:rPr lang="en-IE" sz="2000" dirty="0">
                <a:cs typeface="Courier New" panose="02070309020205020404" pitchFamily="49" charset="0"/>
              </a:rPr>
              <a:t> </a:t>
            </a:r>
            <a:r>
              <a:rPr lang="en-IE" sz="2000" b="1" dirty="0">
                <a:cs typeface="Courier New" panose="02070309020205020404" pitchFamily="49" charset="0"/>
              </a:rPr>
              <a:t>BY</a:t>
            </a:r>
            <a:r>
              <a:rPr lang="en-IE" sz="2000" dirty="0">
                <a:cs typeface="Courier New" panose="02070309020205020404" pitchFamily="49" charset="0"/>
              </a:rPr>
              <a:t> (item, hour</a:t>
            </a:r>
            <a:r>
              <a:rPr lang="en-IE" sz="2000" dirty="0" smtClean="0">
                <a:cs typeface="Courier New" panose="02070309020205020404" pitchFamily="49" charset="0"/>
              </a:rPr>
              <a:t>)</a:t>
            </a:r>
            <a:r>
              <a:rPr lang="en-IE" sz="2000" dirty="0" smtClean="0"/>
              <a:t>;</a:t>
            </a:r>
          </a:p>
          <a:p>
            <a:pPr lvl="2"/>
            <a:endParaRPr lang="en-IE" sz="2000" dirty="0"/>
          </a:p>
          <a:p>
            <a:r>
              <a:rPr lang="en-IE" dirty="0" smtClean="0">
                <a:solidFill>
                  <a:srgbClr val="0070C0"/>
                </a:solidFill>
              </a:rPr>
              <a:t>Aggregate Operations</a:t>
            </a:r>
            <a:r>
              <a:rPr lang="en-IE" dirty="0" smtClean="0"/>
              <a:t>:</a:t>
            </a:r>
          </a:p>
          <a:p>
            <a:pPr lvl="1"/>
            <a:r>
              <a:rPr lang="en-IE" dirty="0" smtClean="0">
                <a:solidFill>
                  <a:schemeClr val="accent6">
                    <a:lumMod val="75000"/>
                  </a:schemeClr>
                </a:solidFill>
              </a:rPr>
              <a:t>AVG</a:t>
            </a:r>
            <a:r>
              <a:rPr lang="en-IE" dirty="0" smtClean="0"/>
              <a:t>, </a:t>
            </a:r>
            <a:r>
              <a:rPr lang="en-IE" dirty="0" smtClean="0">
                <a:solidFill>
                  <a:schemeClr val="accent6">
                    <a:lumMod val="75000"/>
                  </a:schemeClr>
                </a:solidFill>
              </a:rPr>
              <a:t>MIN</a:t>
            </a:r>
            <a:r>
              <a:rPr lang="en-IE" dirty="0" smtClean="0"/>
              <a:t>, </a:t>
            </a:r>
            <a:r>
              <a:rPr lang="en-IE" dirty="0" smtClean="0">
                <a:solidFill>
                  <a:schemeClr val="accent6">
                    <a:lumMod val="75000"/>
                  </a:schemeClr>
                </a:solidFill>
              </a:rPr>
              <a:t>MAX</a:t>
            </a:r>
            <a:r>
              <a:rPr lang="en-IE" dirty="0" smtClean="0"/>
              <a:t>, </a:t>
            </a:r>
            <a:r>
              <a:rPr lang="en-IE" dirty="0" smtClean="0">
                <a:solidFill>
                  <a:schemeClr val="accent6">
                    <a:lumMod val="75000"/>
                  </a:schemeClr>
                </a:solidFill>
              </a:rPr>
              <a:t>SUM</a:t>
            </a:r>
            <a:r>
              <a:rPr lang="en-IE" dirty="0" smtClean="0"/>
              <a:t>, </a:t>
            </a:r>
            <a:r>
              <a:rPr lang="en-IE" dirty="0" smtClean="0">
                <a:solidFill>
                  <a:schemeClr val="accent6">
                    <a:lumMod val="75000"/>
                  </a:schemeClr>
                </a:solidFill>
              </a:rPr>
              <a:t>COUNT</a:t>
            </a:r>
            <a:r>
              <a:rPr lang="en-IE" dirty="0" smtClean="0"/>
              <a:t>, </a:t>
            </a:r>
            <a:r>
              <a:rPr lang="en-IE" dirty="0" smtClean="0">
                <a:solidFill>
                  <a:schemeClr val="accent6">
                    <a:lumMod val="75000"/>
                  </a:schemeClr>
                </a:solidFill>
              </a:rPr>
              <a:t>SIZE</a:t>
            </a:r>
            <a:r>
              <a:rPr lang="en-IE" dirty="0" smtClean="0"/>
              <a:t>, </a:t>
            </a:r>
            <a:r>
              <a:rPr lang="en-IE" dirty="0" smtClean="0">
                <a:solidFill>
                  <a:schemeClr val="accent6">
                    <a:lumMod val="75000"/>
                  </a:schemeClr>
                </a:solidFill>
              </a:rPr>
              <a:t>CONCAT</a:t>
            </a:r>
          </a:p>
          <a:p>
            <a:pPr lvl="1"/>
            <a:endParaRPr lang="en-IE" dirty="0" smtClean="0"/>
          </a:p>
          <a:p>
            <a:pPr marL="457200" lvl="1" indent="0">
              <a:buNone/>
            </a:pPr>
            <a:endParaRPr lang="en-IE" dirty="0" smtClean="0"/>
          </a:p>
          <a:p>
            <a:pPr lvl="2"/>
            <a:endParaRPr lang="en-IE" sz="2000" dirty="0" smtClean="0"/>
          </a:p>
          <a:p>
            <a:pPr lvl="2"/>
            <a:endParaRPr lang="en-IE" sz="2000" dirty="0" smtClean="0"/>
          </a:p>
          <a:p>
            <a:pPr lvl="2"/>
            <a:endParaRPr lang="en-IE" sz="2000" dirty="0"/>
          </a:p>
          <a:p>
            <a:pPr lvl="2"/>
            <a:endParaRPr lang="en-IE" dirty="0"/>
          </a:p>
          <a:p>
            <a:pPr lvl="2"/>
            <a:endParaRPr lang="en-IE" dirty="0"/>
          </a:p>
        </p:txBody>
      </p:sp>
      <p:sp>
        <p:nvSpPr>
          <p:cNvPr id="4" name="Rectangle 3"/>
          <p:cNvSpPr/>
          <p:nvPr/>
        </p:nvSpPr>
        <p:spPr>
          <a:xfrm>
            <a:off x="1003300" y="1784866"/>
            <a:ext cx="6921500" cy="1872734"/>
          </a:xfrm>
          <a:prstGeom prst="rect">
            <a:avLst/>
          </a:prstGeom>
          <a:solidFill>
            <a:srgbClr val="00B050">
              <a:alpha val="22000"/>
            </a:srgbClr>
          </a:solidFill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5" name="Straight Arrow Connector 4"/>
          <p:cNvCxnSpPr>
            <a:stCxn id="6" idx="2"/>
            <a:endCxn id="4" idx="0"/>
          </p:cNvCxnSpPr>
          <p:nvPr/>
        </p:nvCxnSpPr>
        <p:spPr>
          <a:xfrm flipH="1">
            <a:off x="4464050" y="1343293"/>
            <a:ext cx="2823441" cy="441573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562600" y="142964"/>
            <a:ext cx="34497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dirty="0" smtClean="0">
                <a:solidFill>
                  <a:srgbClr val="008000"/>
                </a:solidFill>
              </a:rPr>
              <a:t>Can GROUP multiple items or COGROUP single item </a:t>
            </a:r>
          </a:p>
          <a:p>
            <a:pPr algn="ctr"/>
            <a:r>
              <a:rPr lang="en-IE" dirty="0" smtClean="0">
                <a:solidFill>
                  <a:srgbClr val="008000"/>
                </a:solidFill>
              </a:rPr>
              <a:t>(COGROUP considered more readable for multiple items)</a:t>
            </a:r>
            <a:endParaRPr lang="en-IE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5477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APACHE PIG: OVERVIEW</a:t>
            </a:r>
            <a:endParaRPr lang="en-I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7808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4"/>
          <p:cNvSpPr txBox="1">
            <a:spLocks/>
          </p:cNvSpPr>
          <p:nvPr/>
        </p:nvSpPr>
        <p:spPr>
          <a:xfrm>
            <a:off x="457200" y="1295400"/>
            <a:ext cx="8382000" cy="4419600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800" dirty="0" smtClean="0">
                <a:solidFill>
                  <a:schemeClr val="bg1"/>
                </a:solidFill>
              </a:rPr>
              <a:t>cat data1; </a:t>
            </a:r>
            <a:endParaRPr lang="fr-FR" sz="18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fr-FR" sz="18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(Nescafe,08,120)</a:t>
            </a:r>
          </a:p>
          <a:p>
            <a:pPr marL="0" indent="0">
              <a:buNone/>
            </a:pPr>
            <a:r>
              <a:rPr lang="fr-FR" sz="18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(El_Mercurio,08,142) </a:t>
            </a:r>
          </a:p>
          <a:p>
            <a:pPr marL="0" indent="0">
              <a:buNone/>
            </a:pPr>
            <a:r>
              <a:rPr lang="fr-FR" sz="18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(Nescafe,09,153) </a:t>
            </a:r>
            <a:endParaRPr lang="fr-FR" sz="18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fr-FR" sz="11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fr-FR" sz="1800" dirty="0" smtClean="0">
                <a:solidFill>
                  <a:schemeClr val="bg1"/>
                </a:solidFill>
              </a:rPr>
              <a:t>cat data2;</a:t>
            </a:r>
          </a:p>
          <a:p>
            <a:pPr marL="0" indent="0">
              <a:buNone/>
            </a:pPr>
            <a:r>
              <a:rPr lang="fr-FR" sz="1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(2000,Nescafe)</a:t>
            </a:r>
          </a:p>
          <a:p>
            <a:pPr marL="0" indent="0">
              <a:buNone/>
            </a:pPr>
            <a:r>
              <a:rPr lang="fr-FR" sz="1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(8250,</a:t>
            </a:r>
            <a:r>
              <a:rPr lang="en-IE" sz="1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IE" sz="1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Gillette_Mach3</a:t>
            </a:r>
            <a:r>
              <a:rPr lang="fr-FR" sz="1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)</a:t>
            </a:r>
          </a:p>
          <a:p>
            <a:pPr marL="0" indent="0">
              <a:buNone/>
            </a:pPr>
            <a:r>
              <a:rPr lang="fr-FR" sz="1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(500,</a:t>
            </a:r>
            <a:r>
              <a:rPr lang="en-IE" sz="1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IE" sz="18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El_Mercurio</a:t>
            </a:r>
            <a:r>
              <a:rPr lang="fr-FR" sz="1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)</a:t>
            </a:r>
          </a:p>
          <a:p>
            <a:pPr marL="0" indent="0">
              <a:buNone/>
            </a:pPr>
            <a:endParaRPr lang="fr-FR" sz="11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fr-FR" sz="1800" dirty="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fr-FR" sz="1800" dirty="0">
                <a:solidFill>
                  <a:schemeClr val="bg1"/>
                </a:solidFill>
              </a:rPr>
              <a:t> = </a:t>
            </a:r>
            <a:r>
              <a:rPr lang="fr-FR" sz="1800" b="1" dirty="0">
                <a:solidFill>
                  <a:schemeClr val="bg1"/>
                </a:solidFill>
              </a:rPr>
              <a:t>LOAD</a:t>
            </a:r>
            <a:r>
              <a:rPr lang="fr-FR" sz="1800" dirty="0">
                <a:solidFill>
                  <a:schemeClr val="bg1"/>
                </a:solidFill>
              </a:rPr>
              <a:t> </a:t>
            </a:r>
            <a:r>
              <a:rPr lang="fr-FR" sz="1800" dirty="0" smtClean="0">
                <a:solidFill>
                  <a:schemeClr val="bg1"/>
                </a:solidFill>
              </a:rPr>
              <a:t>'data1' </a:t>
            </a:r>
            <a:r>
              <a:rPr lang="fr-FR" sz="1800" b="1" dirty="0">
                <a:solidFill>
                  <a:schemeClr val="bg1"/>
                </a:solidFill>
              </a:rPr>
              <a:t>AS</a:t>
            </a:r>
            <a:r>
              <a:rPr lang="fr-FR" sz="1800" dirty="0">
                <a:solidFill>
                  <a:schemeClr val="bg1"/>
                </a:solidFill>
              </a:rPr>
              <a:t> </a:t>
            </a:r>
            <a:r>
              <a:rPr lang="fr-FR" sz="1800" dirty="0" smtClean="0">
                <a:solidFill>
                  <a:schemeClr val="bg1"/>
                </a:solidFill>
              </a:rPr>
              <a:t>(</a:t>
            </a:r>
            <a:r>
              <a:rPr lang="fr-FR" sz="1800" dirty="0" err="1" smtClean="0">
                <a:solidFill>
                  <a:schemeClr val="bg1"/>
                </a:solidFill>
              </a:rPr>
              <a:t>prod:charArray</a:t>
            </a:r>
            <a:r>
              <a:rPr lang="fr-FR" sz="1800" dirty="0" smtClean="0">
                <a:solidFill>
                  <a:schemeClr val="bg1"/>
                </a:solidFill>
              </a:rPr>
              <a:t>, </a:t>
            </a:r>
            <a:r>
              <a:rPr lang="fr-FR" sz="1800" dirty="0" err="1" smtClean="0">
                <a:solidFill>
                  <a:schemeClr val="bg1"/>
                </a:solidFill>
              </a:rPr>
              <a:t>hour:int</a:t>
            </a:r>
            <a:r>
              <a:rPr lang="fr-FR" sz="1800" dirty="0" smtClean="0">
                <a:solidFill>
                  <a:schemeClr val="bg1"/>
                </a:solidFill>
              </a:rPr>
              <a:t>, </a:t>
            </a:r>
            <a:r>
              <a:rPr lang="fr-FR" sz="1800" dirty="0" err="1" smtClean="0">
                <a:solidFill>
                  <a:schemeClr val="bg1"/>
                </a:solidFill>
              </a:rPr>
              <a:t>count:int</a:t>
            </a:r>
            <a:r>
              <a:rPr lang="fr-FR" sz="1800" dirty="0" smtClean="0">
                <a:solidFill>
                  <a:schemeClr val="bg1"/>
                </a:solidFill>
              </a:rPr>
              <a:t>); </a:t>
            </a:r>
            <a:endParaRPr lang="fr-FR" sz="11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fr-FR" sz="1800" dirty="0" smtClean="0">
                <a:solidFill>
                  <a:srgbClr val="008000"/>
                </a:solidFill>
              </a:rPr>
              <a:t>B</a:t>
            </a:r>
            <a:r>
              <a:rPr lang="fr-FR" sz="1800" b="1" dirty="0" smtClean="0">
                <a:solidFill>
                  <a:schemeClr val="bg1"/>
                </a:solidFill>
              </a:rPr>
              <a:t> </a:t>
            </a:r>
            <a:r>
              <a:rPr lang="fr-FR" sz="1800" dirty="0">
                <a:solidFill>
                  <a:schemeClr val="bg1"/>
                </a:solidFill>
              </a:rPr>
              <a:t>= </a:t>
            </a:r>
            <a:r>
              <a:rPr lang="fr-FR" sz="1800" b="1" dirty="0">
                <a:solidFill>
                  <a:schemeClr val="bg1"/>
                </a:solidFill>
              </a:rPr>
              <a:t>LOAD</a:t>
            </a:r>
            <a:r>
              <a:rPr lang="fr-FR" sz="1800" dirty="0">
                <a:solidFill>
                  <a:schemeClr val="bg1"/>
                </a:solidFill>
              </a:rPr>
              <a:t> </a:t>
            </a:r>
            <a:r>
              <a:rPr lang="fr-FR" sz="1800" dirty="0" smtClean="0">
                <a:solidFill>
                  <a:schemeClr val="bg1"/>
                </a:solidFill>
              </a:rPr>
              <a:t>'data2' </a:t>
            </a:r>
            <a:r>
              <a:rPr lang="fr-FR" sz="1800" b="1" dirty="0">
                <a:solidFill>
                  <a:schemeClr val="bg1"/>
                </a:solidFill>
              </a:rPr>
              <a:t>AS</a:t>
            </a:r>
            <a:r>
              <a:rPr lang="fr-FR" sz="1800" dirty="0">
                <a:solidFill>
                  <a:schemeClr val="bg1"/>
                </a:solidFill>
              </a:rPr>
              <a:t> </a:t>
            </a:r>
            <a:r>
              <a:rPr lang="fr-FR" sz="1800" dirty="0" smtClean="0">
                <a:solidFill>
                  <a:schemeClr val="bg1"/>
                </a:solidFill>
              </a:rPr>
              <a:t>(</a:t>
            </a:r>
            <a:r>
              <a:rPr lang="fr-FR" sz="1800" dirty="0" err="1" smtClean="0">
                <a:solidFill>
                  <a:schemeClr val="bg1"/>
                </a:solidFill>
              </a:rPr>
              <a:t>price:int</a:t>
            </a:r>
            <a:r>
              <a:rPr lang="fr-FR" sz="1800" dirty="0" smtClean="0">
                <a:solidFill>
                  <a:schemeClr val="bg1"/>
                </a:solidFill>
              </a:rPr>
              <a:t>, </a:t>
            </a:r>
            <a:r>
              <a:rPr lang="fr-FR" sz="1800" dirty="0" err="1" smtClean="0">
                <a:solidFill>
                  <a:schemeClr val="bg1"/>
                </a:solidFill>
              </a:rPr>
              <a:t>name:charArray</a:t>
            </a:r>
            <a:r>
              <a:rPr lang="fr-FR" sz="1800" dirty="0" smtClean="0">
                <a:solidFill>
                  <a:schemeClr val="bg1"/>
                </a:solidFill>
              </a:rPr>
              <a:t>); </a:t>
            </a:r>
          </a:p>
          <a:p>
            <a:pPr marL="0" indent="0">
              <a:buNone/>
            </a:pPr>
            <a:r>
              <a:rPr lang="en-IE" sz="1800" dirty="0">
                <a:solidFill>
                  <a:srgbClr val="0070C0"/>
                </a:solidFill>
              </a:rPr>
              <a:t>X</a:t>
            </a:r>
            <a:r>
              <a:rPr lang="en-IE" sz="1800" dirty="0">
                <a:solidFill>
                  <a:schemeClr val="bg1"/>
                </a:solidFill>
              </a:rPr>
              <a:t> = </a:t>
            </a:r>
            <a:r>
              <a:rPr lang="en-IE" sz="1800" b="1" dirty="0">
                <a:solidFill>
                  <a:schemeClr val="bg1"/>
                </a:solidFill>
              </a:rPr>
              <a:t>JOIN</a:t>
            </a:r>
            <a:r>
              <a:rPr lang="en-IE" sz="1800" dirty="0">
                <a:solidFill>
                  <a:schemeClr val="bg1"/>
                </a:solidFill>
              </a:rPr>
              <a:t> </a:t>
            </a:r>
            <a:r>
              <a:rPr lang="en-IE" sz="1800" dirty="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en-IE" sz="1800" dirty="0">
                <a:solidFill>
                  <a:schemeClr val="bg1"/>
                </a:solidFill>
              </a:rPr>
              <a:t> </a:t>
            </a:r>
            <a:r>
              <a:rPr lang="en-IE" sz="1800" b="1" dirty="0">
                <a:solidFill>
                  <a:schemeClr val="bg1"/>
                </a:solidFill>
              </a:rPr>
              <a:t>BY</a:t>
            </a:r>
            <a:r>
              <a:rPr lang="en-IE" sz="1800" dirty="0">
                <a:solidFill>
                  <a:schemeClr val="bg1"/>
                </a:solidFill>
              </a:rPr>
              <a:t> </a:t>
            </a:r>
            <a:r>
              <a:rPr lang="en-IE" sz="1800" dirty="0" smtClean="0">
                <a:solidFill>
                  <a:schemeClr val="bg1"/>
                </a:solidFill>
              </a:rPr>
              <a:t>prod, </a:t>
            </a:r>
            <a:r>
              <a:rPr lang="en-IE" sz="1800" dirty="0">
                <a:solidFill>
                  <a:srgbClr val="008000"/>
                </a:solidFill>
              </a:rPr>
              <a:t>B</a:t>
            </a:r>
            <a:r>
              <a:rPr lang="en-IE" sz="1800" dirty="0">
                <a:solidFill>
                  <a:schemeClr val="bg1"/>
                </a:solidFill>
              </a:rPr>
              <a:t> </a:t>
            </a:r>
            <a:r>
              <a:rPr lang="en-IE" sz="1800" b="1" dirty="0" smtClean="0">
                <a:solidFill>
                  <a:schemeClr val="bg1"/>
                </a:solidFill>
              </a:rPr>
              <a:t>BY</a:t>
            </a:r>
            <a:r>
              <a:rPr lang="en-IE" sz="1800" dirty="0" smtClean="0">
                <a:solidFill>
                  <a:schemeClr val="bg1"/>
                </a:solidFill>
              </a:rPr>
              <a:t> name;</a:t>
            </a:r>
            <a:endParaRPr lang="fr-FR" sz="18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fr-FR" sz="11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fr-FR" sz="1800" b="1" dirty="0" smtClean="0">
                <a:solidFill>
                  <a:schemeClr val="bg1"/>
                </a:solidFill>
              </a:rPr>
              <a:t>DUMP</a:t>
            </a:r>
            <a:r>
              <a:rPr lang="fr-FR" sz="1800" dirty="0" smtClean="0">
                <a:solidFill>
                  <a:schemeClr val="bg1"/>
                </a:solidFill>
              </a:rPr>
              <a:t> </a:t>
            </a:r>
            <a:r>
              <a:rPr lang="fr-FR" sz="1800" dirty="0" smtClean="0">
                <a:solidFill>
                  <a:srgbClr val="0070C0"/>
                </a:solidFill>
              </a:rPr>
              <a:t>X</a:t>
            </a:r>
            <a:r>
              <a:rPr lang="fr-FR" sz="1800" dirty="0" smtClean="0">
                <a:solidFill>
                  <a:schemeClr val="bg1"/>
                </a:solidFill>
              </a:rPr>
              <a:t>:</a:t>
            </a:r>
          </a:p>
          <a:p>
            <a:pPr marL="0" indent="0">
              <a:buNone/>
            </a:pPr>
            <a:r>
              <a:rPr lang="fr-FR" sz="1800" dirty="0">
                <a:solidFill>
                  <a:schemeClr val="bg1"/>
                </a:solidFill>
              </a:rPr>
              <a:t>(</a:t>
            </a:r>
            <a:r>
              <a:rPr lang="fr-FR" sz="18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El_Mercurio,08,142</a:t>
            </a:r>
            <a:r>
              <a:rPr lang="fr-FR" sz="1800" dirty="0">
                <a:solidFill>
                  <a:schemeClr val="bg1"/>
                </a:solidFill>
              </a:rPr>
              <a:t>, </a:t>
            </a:r>
            <a:r>
              <a:rPr lang="fr-FR" sz="1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500,</a:t>
            </a:r>
            <a:r>
              <a:rPr lang="en-IE" sz="1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IE" sz="18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El_Mercurio</a:t>
            </a:r>
            <a:r>
              <a:rPr lang="fr-FR" sz="1800" dirty="0" smtClean="0">
                <a:solidFill>
                  <a:schemeClr val="bg1"/>
                </a:solidFill>
              </a:rPr>
              <a:t>)</a:t>
            </a:r>
          </a:p>
          <a:p>
            <a:pPr marL="0" indent="0">
              <a:buNone/>
            </a:pPr>
            <a:r>
              <a:rPr lang="fr-FR" sz="1800" dirty="0" smtClean="0">
                <a:solidFill>
                  <a:schemeClr val="bg1"/>
                </a:solidFill>
              </a:rPr>
              <a:t>(</a:t>
            </a:r>
            <a:r>
              <a:rPr lang="fr-FR" sz="18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Nescafe,08,120</a:t>
            </a:r>
            <a:r>
              <a:rPr lang="fr-FR" sz="1800" dirty="0" smtClean="0">
                <a:solidFill>
                  <a:schemeClr val="bg1"/>
                </a:solidFill>
              </a:rPr>
              <a:t>,</a:t>
            </a:r>
            <a:r>
              <a:rPr lang="fr-FR" sz="1800" dirty="0">
                <a:solidFill>
                  <a:schemeClr val="bg1"/>
                </a:solidFill>
              </a:rPr>
              <a:t> </a:t>
            </a:r>
            <a:r>
              <a:rPr lang="fr-FR" sz="1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2000,Nescafe</a:t>
            </a:r>
            <a:r>
              <a:rPr lang="fr-FR" sz="1800" dirty="0" smtClean="0">
                <a:solidFill>
                  <a:schemeClr val="bg1"/>
                </a:solidFill>
              </a:rPr>
              <a:t>)</a:t>
            </a:r>
          </a:p>
          <a:p>
            <a:pPr marL="0" indent="0">
              <a:buNone/>
            </a:pPr>
            <a:r>
              <a:rPr lang="fr-FR" sz="1800" dirty="0">
                <a:solidFill>
                  <a:schemeClr val="bg1"/>
                </a:solidFill>
              </a:rPr>
              <a:t>(</a:t>
            </a:r>
            <a:r>
              <a:rPr lang="fr-FR" sz="18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Nescafe,09,153</a:t>
            </a:r>
            <a:r>
              <a:rPr lang="fr-FR" sz="1800" dirty="0" smtClean="0">
                <a:solidFill>
                  <a:schemeClr val="bg1"/>
                </a:solidFill>
              </a:rPr>
              <a:t>, </a:t>
            </a:r>
            <a:r>
              <a:rPr lang="fr-FR" sz="1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2000,Nescafe</a:t>
            </a:r>
            <a:r>
              <a:rPr lang="fr-FR" sz="1800" dirty="0" smtClean="0">
                <a:solidFill>
                  <a:schemeClr val="bg1"/>
                </a:solidFill>
              </a:rPr>
              <a:t>)</a:t>
            </a:r>
          </a:p>
          <a:p>
            <a:pPr marL="0" indent="0">
              <a:buNone/>
            </a:pPr>
            <a:endParaRPr lang="fr-FR" sz="1800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Pig Joins</a:t>
            </a:r>
            <a:endParaRPr lang="en-IE" dirty="0"/>
          </a:p>
        </p:txBody>
      </p:sp>
      <p:sp>
        <p:nvSpPr>
          <p:cNvPr id="10" name="TextBox 9"/>
          <p:cNvSpPr txBox="1"/>
          <p:nvPr/>
        </p:nvSpPr>
        <p:spPr>
          <a:xfrm>
            <a:off x="2286000" y="6238992"/>
            <a:ext cx="2895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800" b="1" dirty="0" smtClean="0">
                <a:solidFill>
                  <a:schemeClr val="accent1"/>
                </a:solidFill>
              </a:rPr>
              <a:t>X:</a:t>
            </a:r>
            <a:endParaRPr lang="en-IE" sz="2800" b="1" dirty="0">
              <a:solidFill>
                <a:schemeClr val="accent1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8312719"/>
              </p:ext>
            </p:extLst>
          </p:nvPr>
        </p:nvGraphicFramePr>
        <p:xfrm>
          <a:off x="3479800" y="5298440"/>
          <a:ext cx="56388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685800"/>
                <a:gridCol w="838200"/>
                <a:gridCol w="710609"/>
                <a:gridCol w="2032591"/>
              </a:tblGrid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prod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hour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count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price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name</a:t>
                      </a:r>
                      <a:endParaRPr lang="en-I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Nescafe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E" dirty="0" smtClean="0"/>
                        <a:t>08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E" dirty="0" smtClean="0"/>
                        <a:t>120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E" dirty="0" smtClean="0"/>
                        <a:t>2000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Nescafe</a:t>
                      </a:r>
                      <a:endParaRPr lang="en-I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dirty="0" smtClean="0"/>
                        <a:t>Nescafe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E" dirty="0" smtClean="0"/>
                        <a:t>09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E" dirty="0" smtClean="0"/>
                        <a:t>153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E" dirty="0" smtClean="0"/>
                        <a:t>2000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dirty="0" smtClean="0"/>
                        <a:t>Nescafe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err="1" smtClean="0">
                          <a:solidFill>
                            <a:schemeClr val="tx1"/>
                          </a:solidFill>
                        </a:rPr>
                        <a:t>El_Mercurio</a:t>
                      </a:r>
                      <a:endParaRPr lang="en-I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E" dirty="0" smtClean="0"/>
                        <a:t>08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E" dirty="0" smtClean="0"/>
                        <a:t>142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E" dirty="0" smtClean="0"/>
                        <a:t>500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 err="1" smtClean="0">
                          <a:solidFill>
                            <a:schemeClr val="tx1"/>
                          </a:solidFill>
                        </a:rPr>
                        <a:t>El_Mercurio</a:t>
                      </a:r>
                      <a:endParaRPr lang="en-I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457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Pig Joins</a:t>
            </a:r>
            <a:endParaRPr lang="en-I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>
                <a:solidFill>
                  <a:srgbClr val="0070C0"/>
                </a:solidFill>
              </a:rPr>
              <a:t>Inner join</a:t>
            </a:r>
            <a:r>
              <a:rPr lang="en-IE" dirty="0" smtClean="0"/>
              <a:t>: As shown (default)</a:t>
            </a:r>
          </a:p>
          <a:p>
            <a:r>
              <a:rPr lang="en-IE" dirty="0" smtClean="0">
                <a:solidFill>
                  <a:srgbClr val="0070C0"/>
                </a:solidFill>
              </a:rPr>
              <a:t>Self join</a:t>
            </a:r>
            <a:r>
              <a:rPr lang="en-IE" dirty="0" smtClean="0"/>
              <a:t>: Copy an alias and join with that</a:t>
            </a:r>
            <a:endParaRPr lang="en-IE" dirty="0"/>
          </a:p>
          <a:p>
            <a:r>
              <a:rPr lang="en-IE" dirty="0" smtClean="0">
                <a:solidFill>
                  <a:srgbClr val="0070C0"/>
                </a:solidFill>
              </a:rPr>
              <a:t>Outer joins</a:t>
            </a:r>
            <a:r>
              <a:rPr lang="en-IE" dirty="0" smtClean="0"/>
              <a:t>:</a:t>
            </a:r>
          </a:p>
          <a:p>
            <a:pPr lvl="1"/>
            <a:r>
              <a:rPr lang="en-IE" dirty="0" smtClean="0">
                <a:solidFill>
                  <a:schemeClr val="accent6">
                    <a:lumMod val="75000"/>
                  </a:schemeClr>
                </a:solidFill>
              </a:rPr>
              <a:t>LEFT </a:t>
            </a:r>
            <a:r>
              <a:rPr lang="en-IE" dirty="0" smtClean="0"/>
              <a:t>/ </a:t>
            </a:r>
            <a:r>
              <a:rPr lang="en-IE" dirty="0" smtClean="0">
                <a:solidFill>
                  <a:schemeClr val="accent6">
                    <a:lumMod val="75000"/>
                  </a:schemeClr>
                </a:solidFill>
              </a:rPr>
              <a:t>RIGHT </a:t>
            </a:r>
            <a:r>
              <a:rPr lang="en-IE" dirty="0" smtClean="0"/>
              <a:t>/ </a:t>
            </a:r>
            <a:r>
              <a:rPr lang="en-IE" dirty="0" smtClean="0">
                <a:solidFill>
                  <a:schemeClr val="accent6">
                    <a:lumMod val="75000"/>
                  </a:schemeClr>
                </a:solidFill>
              </a:rPr>
              <a:t>FULL</a:t>
            </a:r>
          </a:p>
          <a:p>
            <a:r>
              <a:rPr lang="en-IE" dirty="0" smtClean="0">
                <a:solidFill>
                  <a:srgbClr val="0070C0"/>
                </a:solidFill>
              </a:rPr>
              <a:t>Cross product</a:t>
            </a:r>
            <a:r>
              <a:rPr lang="en-IE" dirty="0" smtClean="0"/>
              <a:t>:</a:t>
            </a:r>
          </a:p>
          <a:p>
            <a:pPr lvl="1"/>
            <a:r>
              <a:rPr lang="en-IE" dirty="0" smtClean="0">
                <a:solidFill>
                  <a:schemeClr val="accent6">
                    <a:lumMod val="75000"/>
                  </a:schemeClr>
                </a:solidFill>
              </a:rPr>
              <a:t>CROSS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26473" y="5361571"/>
            <a:ext cx="8153400" cy="8309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E" sz="2400" dirty="0" smtClean="0"/>
              <a:t>You guys know (or remember </a:t>
            </a:r>
            <a:r>
              <a:rPr lang="en-IE" sz="2400" dirty="0" smtClean="0">
                <a:sym typeface="Wingdings" panose="05000000000000000000" pitchFamily="2" charset="2"/>
              </a:rPr>
              <a:t>)</a:t>
            </a:r>
            <a:r>
              <a:rPr lang="en-IE" sz="2400" dirty="0" smtClean="0"/>
              <a:t> what an INNER JOIN is versus an OUTER JOIN / LEFT / RIGHT / FULL versus a CROSS PRODUCT?</a:t>
            </a:r>
            <a:endParaRPr lang="en-IE" sz="2400" dirty="0"/>
          </a:p>
        </p:txBody>
      </p:sp>
    </p:spTree>
    <p:extLst>
      <p:ext uri="{BB962C8B-B14F-4D97-AF65-F5344CB8AC3E}">
        <p14:creationId xmlns:p14="http://schemas.microsoft.com/office/powerpoint/2010/main" val="149496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 txBox="1">
            <a:spLocks/>
          </p:cNvSpPr>
          <p:nvPr/>
        </p:nvSpPr>
        <p:spPr>
          <a:xfrm>
            <a:off x="838200" y="4191000"/>
            <a:ext cx="7239000" cy="457200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fr-FR" sz="1800" dirty="0">
              <a:solidFill>
                <a:schemeClr val="bg1"/>
              </a:solidFill>
            </a:endParaRPr>
          </a:p>
        </p:txBody>
      </p:sp>
      <p:sp>
        <p:nvSpPr>
          <p:cNvPr id="4" name="Content Placeholder 4"/>
          <p:cNvSpPr txBox="1">
            <a:spLocks/>
          </p:cNvSpPr>
          <p:nvPr/>
        </p:nvSpPr>
        <p:spPr>
          <a:xfrm>
            <a:off x="838200" y="3124200"/>
            <a:ext cx="7239000" cy="762000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fr-FR" sz="1800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Pig Aggregate/Join Implementations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>
                <a:solidFill>
                  <a:srgbClr val="0070C0"/>
                </a:solidFill>
              </a:rPr>
              <a:t>Custom partitioning / number of reducers:</a:t>
            </a:r>
          </a:p>
          <a:p>
            <a:pPr lvl="1"/>
            <a:r>
              <a:rPr lang="en-IE" dirty="0" smtClean="0">
                <a:solidFill>
                  <a:srgbClr val="0070C0"/>
                </a:solidFill>
              </a:rPr>
              <a:t>PARTITION BY </a:t>
            </a:r>
            <a:r>
              <a:rPr lang="en-IE" dirty="0" smtClean="0"/>
              <a:t>specifies a UDF for partitioning</a:t>
            </a:r>
          </a:p>
          <a:p>
            <a:pPr lvl="1"/>
            <a:r>
              <a:rPr lang="en-IE" dirty="0" smtClean="0">
                <a:solidFill>
                  <a:srgbClr val="0070C0"/>
                </a:solidFill>
              </a:rPr>
              <a:t>PARALLEL </a:t>
            </a:r>
            <a:r>
              <a:rPr lang="en-IE" dirty="0" smtClean="0"/>
              <a:t>specifies number of reducers</a:t>
            </a:r>
            <a:endParaRPr lang="en-IE" dirty="0"/>
          </a:p>
          <a:p>
            <a:pPr marL="457200" lvl="1" indent="0">
              <a:buNone/>
            </a:pPr>
            <a:endParaRPr lang="en-IE" sz="2000" dirty="0" smtClean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r>
              <a:rPr lang="en-IE" sz="2000" dirty="0" smtClean="0">
                <a:solidFill>
                  <a:schemeClr val="accent2">
                    <a:lumMod val="75000"/>
                  </a:schemeClr>
                </a:solidFill>
              </a:rPr>
              <a:t>X</a:t>
            </a:r>
            <a:r>
              <a:rPr lang="en-IE" sz="2000" dirty="0" smtClean="0">
                <a:solidFill>
                  <a:schemeClr val="bg1"/>
                </a:solidFill>
              </a:rPr>
              <a:t> </a:t>
            </a:r>
            <a:r>
              <a:rPr lang="en-IE" sz="2000" dirty="0">
                <a:solidFill>
                  <a:schemeClr val="bg1"/>
                </a:solidFill>
              </a:rPr>
              <a:t>= </a:t>
            </a:r>
            <a:r>
              <a:rPr lang="en-IE" sz="2000" b="1" dirty="0">
                <a:solidFill>
                  <a:schemeClr val="bg1"/>
                </a:solidFill>
              </a:rPr>
              <a:t>JOIN</a:t>
            </a:r>
            <a:r>
              <a:rPr lang="en-IE" sz="2000" dirty="0">
                <a:solidFill>
                  <a:schemeClr val="bg1"/>
                </a:solidFill>
              </a:rPr>
              <a:t> </a:t>
            </a:r>
            <a:r>
              <a:rPr lang="en-IE" sz="2000" dirty="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en-IE" sz="2000" dirty="0">
                <a:solidFill>
                  <a:schemeClr val="bg1"/>
                </a:solidFill>
              </a:rPr>
              <a:t> </a:t>
            </a:r>
            <a:r>
              <a:rPr lang="en-IE" sz="2000" b="1" dirty="0">
                <a:solidFill>
                  <a:schemeClr val="bg1"/>
                </a:solidFill>
              </a:rPr>
              <a:t>BY</a:t>
            </a:r>
            <a:r>
              <a:rPr lang="en-IE" sz="2000" dirty="0">
                <a:solidFill>
                  <a:schemeClr val="bg1"/>
                </a:solidFill>
              </a:rPr>
              <a:t> prod, </a:t>
            </a:r>
            <a:r>
              <a:rPr lang="en-IE" sz="2000" dirty="0">
                <a:solidFill>
                  <a:srgbClr val="008000"/>
                </a:solidFill>
              </a:rPr>
              <a:t>B</a:t>
            </a:r>
            <a:r>
              <a:rPr lang="en-IE" sz="2000" dirty="0">
                <a:solidFill>
                  <a:schemeClr val="bg1"/>
                </a:solidFill>
              </a:rPr>
              <a:t> </a:t>
            </a:r>
            <a:r>
              <a:rPr lang="en-IE" sz="2000" b="1" dirty="0">
                <a:solidFill>
                  <a:schemeClr val="bg1"/>
                </a:solidFill>
              </a:rPr>
              <a:t>BY</a:t>
            </a:r>
            <a:r>
              <a:rPr lang="en-IE" sz="2000" dirty="0">
                <a:solidFill>
                  <a:schemeClr val="bg1"/>
                </a:solidFill>
              </a:rPr>
              <a:t> </a:t>
            </a:r>
            <a:r>
              <a:rPr lang="en-IE" sz="2000" dirty="0" smtClean="0">
                <a:solidFill>
                  <a:schemeClr val="bg1"/>
                </a:solidFill>
              </a:rPr>
              <a:t>name </a:t>
            </a:r>
            <a:r>
              <a:rPr lang="en-IE" sz="2000" dirty="0">
                <a:solidFill>
                  <a:srgbClr val="0070C0"/>
                </a:solidFill>
              </a:rPr>
              <a:t>PARTITION BY</a:t>
            </a:r>
            <a:r>
              <a:rPr lang="en-IE" sz="2000" dirty="0">
                <a:solidFill>
                  <a:schemeClr val="bg1"/>
                </a:solidFill>
              </a:rPr>
              <a:t> </a:t>
            </a:r>
            <a:r>
              <a:rPr lang="en-IE" sz="2000" dirty="0" err="1" smtClean="0">
                <a:solidFill>
                  <a:schemeClr val="bg1"/>
                </a:solidFill>
              </a:rPr>
              <a:t>org.udp.Partitioner</a:t>
            </a:r>
            <a:r>
              <a:rPr lang="en-IE" sz="2000" dirty="0" smtClean="0">
                <a:solidFill>
                  <a:schemeClr val="bg1"/>
                </a:solidFill>
              </a:rPr>
              <a:t> </a:t>
            </a:r>
            <a:r>
              <a:rPr lang="en-IE" sz="2000" dirty="0">
                <a:solidFill>
                  <a:srgbClr val="0070C0"/>
                </a:solidFill>
              </a:rPr>
              <a:t>PARALLEL</a:t>
            </a:r>
            <a:r>
              <a:rPr lang="en-IE" sz="2000" dirty="0">
                <a:solidFill>
                  <a:schemeClr val="bg1"/>
                </a:solidFill>
              </a:rPr>
              <a:t> </a:t>
            </a:r>
            <a:r>
              <a:rPr lang="en-IE" sz="2000" dirty="0" smtClean="0">
                <a:solidFill>
                  <a:schemeClr val="bg1"/>
                </a:solidFill>
              </a:rPr>
              <a:t>5;</a:t>
            </a:r>
          </a:p>
          <a:p>
            <a:pPr marL="457200" lvl="1" indent="0">
              <a:buNone/>
            </a:pPr>
            <a:endParaRPr lang="en-IE" sz="20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en-IE" sz="2000" dirty="0">
                <a:solidFill>
                  <a:schemeClr val="accent2">
                    <a:lumMod val="75000"/>
                  </a:schemeClr>
                </a:solidFill>
              </a:rPr>
              <a:t>X </a:t>
            </a:r>
            <a:r>
              <a:rPr lang="en-IE" sz="2000" dirty="0">
                <a:solidFill>
                  <a:schemeClr val="bg1"/>
                </a:solidFill>
              </a:rPr>
              <a:t>= </a:t>
            </a:r>
            <a:r>
              <a:rPr lang="en-IE" sz="2000" b="1" dirty="0" smtClean="0">
                <a:solidFill>
                  <a:schemeClr val="bg1"/>
                </a:solidFill>
              </a:rPr>
              <a:t>GROUP</a:t>
            </a:r>
            <a:r>
              <a:rPr lang="en-IE" sz="2000" dirty="0" smtClean="0">
                <a:solidFill>
                  <a:schemeClr val="bg1"/>
                </a:solidFill>
              </a:rPr>
              <a:t> </a:t>
            </a:r>
            <a:r>
              <a:rPr lang="en-IE" sz="2000" dirty="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en-IE" sz="2000" dirty="0">
                <a:solidFill>
                  <a:schemeClr val="bg1"/>
                </a:solidFill>
              </a:rPr>
              <a:t> </a:t>
            </a:r>
            <a:r>
              <a:rPr lang="en-IE" sz="2000" b="1" dirty="0">
                <a:solidFill>
                  <a:schemeClr val="bg1"/>
                </a:solidFill>
              </a:rPr>
              <a:t>BY</a:t>
            </a:r>
            <a:r>
              <a:rPr lang="en-IE" sz="2000" dirty="0">
                <a:solidFill>
                  <a:schemeClr val="bg1"/>
                </a:solidFill>
              </a:rPr>
              <a:t> </a:t>
            </a:r>
            <a:r>
              <a:rPr lang="en-IE" sz="2000" dirty="0" smtClean="0">
                <a:solidFill>
                  <a:schemeClr val="bg1"/>
                </a:solidFill>
              </a:rPr>
              <a:t>hour </a:t>
            </a:r>
            <a:r>
              <a:rPr lang="en-IE" sz="2000" dirty="0">
                <a:solidFill>
                  <a:srgbClr val="0070C0"/>
                </a:solidFill>
              </a:rPr>
              <a:t>PARTITION BY</a:t>
            </a:r>
            <a:r>
              <a:rPr lang="en-IE" sz="2000" dirty="0">
                <a:solidFill>
                  <a:schemeClr val="bg1"/>
                </a:solidFill>
              </a:rPr>
              <a:t> </a:t>
            </a:r>
            <a:r>
              <a:rPr lang="en-IE" sz="2000" dirty="0" err="1">
                <a:solidFill>
                  <a:schemeClr val="bg1"/>
                </a:solidFill>
              </a:rPr>
              <a:t>org.udp.Partitioner</a:t>
            </a:r>
            <a:r>
              <a:rPr lang="en-IE" sz="2000" dirty="0">
                <a:solidFill>
                  <a:schemeClr val="bg1"/>
                </a:solidFill>
              </a:rPr>
              <a:t> </a:t>
            </a:r>
            <a:r>
              <a:rPr lang="en-IE" sz="2000" dirty="0">
                <a:solidFill>
                  <a:srgbClr val="0070C0"/>
                </a:solidFill>
              </a:rPr>
              <a:t>PARALLEL</a:t>
            </a:r>
            <a:r>
              <a:rPr lang="en-IE" sz="2000" dirty="0">
                <a:solidFill>
                  <a:schemeClr val="bg1"/>
                </a:solidFill>
              </a:rPr>
              <a:t> 5;</a:t>
            </a:r>
            <a:endParaRPr lang="fr-FR" sz="20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fr-FR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989040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Pig: Disambiguate</a:t>
            </a:r>
            <a:endParaRPr lang="en-IE" dirty="0"/>
          </a:p>
        </p:txBody>
      </p:sp>
      <p:sp>
        <p:nvSpPr>
          <p:cNvPr id="4" name="Content Placeholder 4"/>
          <p:cNvSpPr txBox="1">
            <a:spLocks/>
          </p:cNvSpPr>
          <p:nvPr/>
        </p:nvSpPr>
        <p:spPr>
          <a:xfrm>
            <a:off x="457200" y="1295400"/>
            <a:ext cx="8382000" cy="4953000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800" dirty="0" smtClean="0">
                <a:solidFill>
                  <a:schemeClr val="bg1"/>
                </a:solidFill>
              </a:rPr>
              <a:t>cat data1; </a:t>
            </a:r>
            <a:endParaRPr lang="fr-FR" sz="18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fr-FR" sz="18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(Nescafe,08,120)</a:t>
            </a:r>
          </a:p>
          <a:p>
            <a:pPr marL="0" indent="0">
              <a:buNone/>
            </a:pPr>
            <a:r>
              <a:rPr lang="fr-FR" sz="18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(El_Mercurio,08,142) </a:t>
            </a:r>
          </a:p>
          <a:p>
            <a:pPr marL="0" indent="0">
              <a:buNone/>
            </a:pPr>
            <a:r>
              <a:rPr lang="fr-FR" sz="18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(Nescafe,09,153) </a:t>
            </a:r>
            <a:endParaRPr lang="fr-FR" sz="18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fr-FR" sz="11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fr-FR" sz="1800" dirty="0" smtClean="0">
                <a:solidFill>
                  <a:schemeClr val="bg1"/>
                </a:solidFill>
              </a:rPr>
              <a:t>cat data2;</a:t>
            </a:r>
          </a:p>
          <a:p>
            <a:pPr marL="0" indent="0">
              <a:buNone/>
            </a:pPr>
            <a:r>
              <a:rPr lang="fr-FR" sz="1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(2000,Nescafe)</a:t>
            </a:r>
          </a:p>
          <a:p>
            <a:pPr marL="0" indent="0">
              <a:buNone/>
            </a:pPr>
            <a:r>
              <a:rPr lang="fr-FR" sz="1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(8250,</a:t>
            </a:r>
            <a:r>
              <a:rPr lang="en-IE" sz="1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Gillette_Mach3</a:t>
            </a:r>
            <a:r>
              <a:rPr lang="fr-FR" sz="1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)</a:t>
            </a:r>
          </a:p>
          <a:p>
            <a:pPr marL="0" indent="0">
              <a:buNone/>
            </a:pPr>
            <a:r>
              <a:rPr lang="fr-FR" sz="1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(500,</a:t>
            </a:r>
            <a:r>
              <a:rPr lang="en-IE" sz="18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El_Mercurio</a:t>
            </a:r>
            <a:r>
              <a:rPr lang="fr-FR" sz="1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)</a:t>
            </a:r>
          </a:p>
          <a:p>
            <a:pPr marL="0" indent="0">
              <a:buNone/>
            </a:pPr>
            <a:endParaRPr lang="fr-FR" sz="11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fr-FR" sz="1800" dirty="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fr-FR" sz="1800" dirty="0">
                <a:solidFill>
                  <a:schemeClr val="bg1"/>
                </a:solidFill>
              </a:rPr>
              <a:t> = </a:t>
            </a:r>
            <a:r>
              <a:rPr lang="fr-FR" sz="1800" b="1" dirty="0">
                <a:solidFill>
                  <a:schemeClr val="bg1"/>
                </a:solidFill>
              </a:rPr>
              <a:t>LOAD</a:t>
            </a:r>
            <a:r>
              <a:rPr lang="fr-FR" sz="1800" dirty="0">
                <a:solidFill>
                  <a:schemeClr val="bg1"/>
                </a:solidFill>
              </a:rPr>
              <a:t> </a:t>
            </a:r>
            <a:r>
              <a:rPr lang="fr-FR" sz="1800" dirty="0" smtClean="0">
                <a:solidFill>
                  <a:schemeClr val="bg1"/>
                </a:solidFill>
              </a:rPr>
              <a:t>'data1' </a:t>
            </a:r>
            <a:r>
              <a:rPr lang="fr-FR" sz="1800" b="1" dirty="0">
                <a:solidFill>
                  <a:schemeClr val="bg1"/>
                </a:solidFill>
              </a:rPr>
              <a:t>AS</a:t>
            </a:r>
            <a:r>
              <a:rPr lang="fr-FR" sz="1800" dirty="0">
                <a:solidFill>
                  <a:schemeClr val="bg1"/>
                </a:solidFill>
              </a:rPr>
              <a:t> </a:t>
            </a:r>
            <a:r>
              <a:rPr lang="fr-FR" sz="1800" dirty="0" smtClean="0">
                <a:solidFill>
                  <a:schemeClr val="bg1"/>
                </a:solidFill>
              </a:rPr>
              <a:t>(</a:t>
            </a:r>
            <a:r>
              <a:rPr lang="fr-FR" sz="1800" dirty="0" err="1" smtClean="0">
                <a:solidFill>
                  <a:schemeClr val="bg1"/>
                </a:solidFill>
              </a:rPr>
              <a:t>prodName:charArray</a:t>
            </a:r>
            <a:r>
              <a:rPr lang="fr-FR" sz="1800" dirty="0" smtClean="0">
                <a:solidFill>
                  <a:schemeClr val="bg1"/>
                </a:solidFill>
              </a:rPr>
              <a:t>, </a:t>
            </a:r>
            <a:r>
              <a:rPr lang="fr-FR" sz="1800" dirty="0" err="1" smtClean="0">
                <a:solidFill>
                  <a:schemeClr val="bg1"/>
                </a:solidFill>
              </a:rPr>
              <a:t>hour:int</a:t>
            </a:r>
            <a:r>
              <a:rPr lang="fr-FR" sz="1800" dirty="0" smtClean="0">
                <a:solidFill>
                  <a:schemeClr val="bg1"/>
                </a:solidFill>
              </a:rPr>
              <a:t>, </a:t>
            </a:r>
            <a:r>
              <a:rPr lang="fr-FR" sz="1800" dirty="0" err="1" smtClean="0">
                <a:solidFill>
                  <a:schemeClr val="bg1"/>
                </a:solidFill>
              </a:rPr>
              <a:t>count:int</a:t>
            </a:r>
            <a:r>
              <a:rPr lang="fr-FR" sz="1800" dirty="0" smtClean="0">
                <a:solidFill>
                  <a:schemeClr val="bg1"/>
                </a:solidFill>
              </a:rPr>
              <a:t>); </a:t>
            </a:r>
            <a:endParaRPr lang="fr-FR" sz="11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fr-FR" sz="1800" dirty="0" smtClean="0">
                <a:solidFill>
                  <a:schemeClr val="accent3">
                    <a:lumMod val="75000"/>
                  </a:schemeClr>
                </a:solidFill>
              </a:rPr>
              <a:t>B</a:t>
            </a:r>
            <a:r>
              <a:rPr lang="fr-FR" sz="1800" b="1" dirty="0" smtClean="0">
                <a:solidFill>
                  <a:schemeClr val="bg1"/>
                </a:solidFill>
              </a:rPr>
              <a:t> </a:t>
            </a:r>
            <a:r>
              <a:rPr lang="fr-FR" sz="1800" dirty="0">
                <a:solidFill>
                  <a:schemeClr val="bg1"/>
                </a:solidFill>
              </a:rPr>
              <a:t>= </a:t>
            </a:r>
            <a:r>
              <a:rPr lang="fr-FR" sz="1800" b="1" dirty="0">
                <a:solidFill>
                  <a:schemeClr val="bg1"/>
                </a:solidFill>
              </a:rPr>
              <a:t>LOAD</a:t>
            </a:r>
            <a:r>
              <a:rPr lang="fr-FR" sz="1800" dirty="0">
                <a:solidFill>
                  <a:schemeClr val="bg1"/>
                </a:solidFill>
              </a:rPr>
              <a:t> </a:t>
            </a:r>
            <a:r>
              <a:rPr lang="fr-FR" sz="1800" dirty="0" smtClean="0">
                <a:solidFill>
                  <a:schemeClr val="bg1"/>
                </a:solidFill>
              </a:rPr>
              <a:t>'data2' </a:t>
            </a:r>
            <a:r>
              <a:rPr lang="fr-FR" sz="1800" b="1" dirty="0">
                <a:solidFill>
                  <a:schemeClr val="bg1"/>
                </a:solidFill>
              </a:rPr>
              <a:t>AS</a:t>
            </a:r>
            <a:r>
              <a:rPr lang="fr-FR" sz="1800" dirty="0">
                <a:solidFill>
                  <a:schemeClr val="bg1"/>
                </a:solidFill>
              </a:rPr>
              <a:t> </a:t>
            </a:r>
            <a:r>
              <a:rPr lang="fr-FR" sz="1800" dirty="0" smtClean="0">
                <a:solidFill>
                  <a:schemeClr val="bg1"/>
                </a:solidFill>
              </a:rPr>
              <a:t>(</a:t>
            </a:r>
            <a:r>
              <a:rPr lang="fr-FR" sz="1800" dirty="0" err="1" smtClean="0">
                <a:solidFill>
                  <a:schemeClr val="bg1"/>
                </a:solidFill>
              </a:rPr>
              <a:t>price:int</a:t>
            </a:r>
            <a:r>
              <a:rPr lang="fr-FR" sz="1800" dirty="0" smtClean="0">
                <a:solidFill>
                  <a:schemeClr val="bg1"/>
                </a:solidFill>
              </a:rPr>
              <a:t>, </a:t>
            </a:r>
            <a:r>
              <a:rPr lang="fr-FR" sz="1800" dirty="0" err="1" smtClean="0">
                <a:solidFill>
                  <a:schemeClr val="bg1"/>
                </a:solidFill>
              </a:rPr>
              <a:t>prodName:charArray</a:t>
            </a:r>
            <a:r>
              <a:rPr lang="fr-FR" sz="1800" dirty="0" smtClean="0">
                <a:solidFill>
                  <a:schemeClr val="bg1"/>
                </a:solidFill>
              </a:rPr>
              <a:t>); </a:t>
            </a:r>
          </a:p>
          <a:p>
            <a:pPr marL="0" indent="0">
              <a:buNone/>
            </a:pPr>
            <a:r>
              <a:rPr lang="en-IE" sz="1800" dirty="0">
                <a:solidFill>
                  <a:srgbClr val="0070C0"/>
                </a:solidFill>
              </a:rPr>
              <a:t>X</a:t>
            </a:r>
            <a:r>
              <a:rPr lang="en-IE" sz="1800" dirty="0">
                <a:solidFill>
                  <a:schemeClr val="bg1"/>
                </a:solidFill>
              </a:rPr>
              <a:t> = </a:t>
            </a:r>
            <a:r>
              <a:rPr lang="en-IE" sz="1800" b="1" dirty="0">
                <a:solidFill>
                  <a:schemeClr val="bg1"/>
                </a:solidFill>
              </a:rPr>
              <a:t>JOIN</a:t>
            </a:r>
            <a:r>
              <a:rPr lang="en-IE" sz="1800" dirty="0">
                <a:solidFill>
                  <a:schemeClr val="bg1"/>
                </a:solidFill>
              </a:rPr>
              <a:t> </a:t>
            </a:r>
            <a:r>
              <a:rPr lang="en-IE" sz="1800" dirty="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en-IE" sz="1800" dirty="0">
                <a:solidFill>
                  <a:schemeClr val="bg1"/>
                </a:solidFill>
              </a:rPr>
              <a:t> </a:t>
            </a:r>
            <a:r>
              <a:rPr lang="en-IE" sz="1800" b="1" dirty="0">
                <a:solidFill>
                  <a:schemeClr val="bg1"/>
                </a:solidFill>
              </a:rPr>
              <a:t>BY</a:t>
            </a:r>
            <a:r>
              <a:rPr lang="en-IE" sz="1800" dirty="0">
                <a:solidFill>
                  <a:schemeClr val="bg1"/>
                </a:solidFill>
              </a:rPr>
              <a:t> </a:t>
            </a:r>
            <a:r>
              <a:rPr lang="en-IE" sz="1800" dirty="0" err="1" smtClean="0">
                <a:solidFill>
                  <a:schemeClr val="bg1"/>
                </a:solidFill>
              </a:rPr>
              <a:t>prodName</a:t>
            </a:r>
            <a:r>
              <a:rPr lang="en-IE" sz="1800" dirty="0" smtClean="0">
                <a:solidFill>
                  <a:schemeClr val="bg1"/>
                </a:solidFill>
              </a:rPr>
              <a:t>, </a:t>
            </a:r>
            <a:r>
              <a:rPr lang="en-IE" sz="1800" dirty="0">
                <a:solidFill>
                  <a:schemeClr val="accent3">
                    <a:lumMod val="75000"/>
                  </a:schemeClr>
                </a:solidFill>
              </a:rPr>
              <a:t>B</a:t>
            </a:r>
            <a:r>
              <a:rPr lang="en-IE" sz="1800" dirty="0">
                <a:solidFill>
                  <a:schemeClr val="bg1"/>
                </a:solidFill>
              </a:rPr>
              <a:t> </a:t>
            </a:r>
            <a:r>
              <a:rPr lang="en-IE" sz="1800" b="1" dirty="0" smtClean="0">
                <a:solidFill>
                  <a:schemeClr val="bg1"/>
                </a:solidFill>
              </a:rPr>
              <a:t>BY</a:t>
            </a:r>
            <a:r>
              <a:rPr lang="en-IE" sz="1800" dirty="0" smtClean="0">
                <a:solidFill>
                  <a:schemeClr val="bg1"/>
                </a:solidFill>
              </a:rPr>
              <a:t> </a:t>
            </a:r>
            <a:r>
              <a:rPr lang="en-IE" sz="1800" dirty="0" err="1" smtClean="0">
                <a:solidFill>
                  <a:schemeClr val="bg1"/>
                </a:solidFill>
              </a:rPr>
              <a:t>prodName</a:t>
            </a:r>
            <a:r>
              <a:rPr lang="en-IE" sz="1800" dirty="0" smtClean="0">
                <a:solidFill>
                  <a:schemeClr val="bg1"/>
                </a:solidFill>
              </a:rPr>
              <a:t>;</a:t>
            </a:r>
            <a:endParaRPr lang="fr-FR" sz="18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fr-FR" sz="11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fr-FR" sz="1800" b="1" dirty="0" smtClean="0">
                <a:solidFill>
                  <a:schemeClr val="bg1"/>
                </a:solidFill>
              </a:rPr>
              <a:t>DUMP</a:t>
            </a:r>
            <a:r>
              <a:rPr lang="fr-FR" sz="1800" dirty="0" smtClean="0">
                <a:solidFill>
                  <a:schemeClr val="bg1"/>
                </a:solidFill>
              </a:rPr>
              <a:t> </a:t>
            </a:r>
            <a:r>
              <a:rPr lang="fr-FR" sz="1800" dirty="0" smtClean="0">
                <a:solidFill>
                  <a:srgbClr val="0070C0"/>
                </a:solidFill>
              </a:rPr>
              <a:t>X</a:t>
            </a:r>
            <a:r>
              <a:rPr lang="fr-FR" sz="1800" dirty="0" smtClean="0">
                <a:solidFill>
                  <a:schemeClr val="bg1"/>
                </a:solidFill>
              </a:rPr>
              <a:t>:</a:t>
            </a:r>
          </a:p>
          <a:p>
            <a:pPr marL="0" indent="0">
              <a:buNone/>
            </a:pPr>
            <a:r>
              <a:rPr lang="fr-FR" sz="1800" dirty="0">
                <a:solidFill>
                  <a:schemeClr val="bg1"/>
                </a:solidFill>
              </a:rPr>
              <a:t>(</a:t>
            </a:r>
            <a:r>
              <a:rPr lang="fr-FR" sz="18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El_Mercurio,08,142</a:t>
            </a:r>
            <a:r>
              <a:rPr lang="fr-FR" sz="1800" dirty="0" smtClean="0">
                <a:solidFill>
                  <a:schemeClr val="bg1"/>
                </a:solidFill>
              </a:rPr>
              <a:t>,</a:t>
            </a:r>
            <a:r>
              <a:rPr lang="fr-FR" sz="1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500,</a:t>
            </a:r>
            <a:r>
              <a:rPr lang="en-IE" sz="18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El_Mercurio</a:t>
            </a:r>
            <a:r>
              <a:rPr lang="fr-FR" sz="1800" dirty="0" smtClean="0">
                <a:solidFill>
                  <a:schemeClr val="bg1"/>
                </a:solidFill>
              </a:rPr>
              <a:t>)</a:t>
            </a:r>
          </a:p>
          <a:p>
            <a:pPr marL="0" indent="0">
              <a:buNone/>
            </a:pPr>
            <a:r>
              <a:rPr lang="fr-FR" sz="1800" dirty="0" smtClean="0">
                <a:solidFill>
                  <a:schemeClr val="bg1"/>
                </a:solidFill>
              </a:rPr>
              <a:t>(</a:t>
            </a:r>
            <a:r>
              <a:rPr lang="fr-FR" sz="18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Nescafe,08,120</a:t>
            </a:r>
            <a:r>
              <a:rPr lang="fr-FR" sz="1800" dirty="0" smtClean="0">
                <a:solidFill>
                  <a:schemeClr val="bg1"/>
                </a:solidFill>
              </a:rPr>
              <a:t>,</a:t>
            </a:r>
            <a:r>
              <a:rPr lang="fr-FR" sz="1800" dirty="0">
                <a:solidFill>
                  <a:schemeClr val="bg1"/>
                </a:solidFill>
              </a:rPr>
              <a:t> </a:t>
            </a:r>
            <a:r>
              <a:rPr lang="fr-FR" sz="1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2000,Nescafe</a:t>
            </a:r>
            <a:r>
              <a:rPr lang="fr-FR" sz="1800" dirty="0" smtClean="0">
                <a:solidFill>
                  <a:schemeClr val="bg1"/>
                </a:solidFill>
              </a:rPr>
              <a:t>)</a:t>
            </a:r>
          </a:p>
          <a:p>
            <a:pPr marL="0" indent="0">
              <a:buNone/>
            </a:pPr>
            <a:r>
              <a:rPr lang="fr-FR" sz="1800" dirty="0">
                <a:solidFill>
                  <a:schemeClr val="bg1"/>
                </a:solidFill>
              </a:rPr>
              <a:t>(</a:t>
            </a:r>
            <a:r>
              <a:rPr lang="fr-FR" sz="18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Nescafe,09,153</a:t>
            </a:r>
            <a:r>
              <a:rPr lang="fr-FR" sz="1800" dirty="0" smtClean="0">
                <a:solidFill>
                  <a:schemeClr val="bg1"/>
                </a:solidFill>
              </a:rPr>
              <a:t>, </a:t>
            </a:r>
            <a:r>
              <a:rPr lang="fr-FR" sz="1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2000,Nescafe</a:t>
            </a:r>
            <a:r>
              <a:rPr lang="fr-FR" sz="1800" dirty="0" smtClean="0">
                <a:solidFill>
                  <a:schemeClr val="bg1"/>
                </a:solidFill>
              </a:rPr>
              <a:t>)</a:t>
            </a:r>
          </a:p>
          <a:p>
            <a:pPr marL="0" indent="0">
              <a:buNone/>
            </a:pPr>
            <a:endParaRPr lang="fr-FR" sz="18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fr-FR" sz="1800" dirty="0" smtClean="0">
                <a:solidFill>
                  <a:schemeClr val="bg1"/>
                </a:solidFill>
              </a:rPr>
              <a:t>Y = </a:t>
            </a:r>
            <a:r>
              <a:rPr lang="fr-FR" sz="1800" b="1" dirty="0" smtClean="0">
                <a:solidFill>
                  <a:schemeClr val="bg1"/>
                </a:solidFill>
              </a:rPr>
              <a:t>FOREACH</a:t>
            </a:r>
            <a:r>
              <a:rPr lang="fr-FR" sz="1800" dirty="0" smtClean="0">
                <a:solidFill>
                  <a:schemeClr val="bg1"/>
                </a:solidFill>
              </a:rPr>
              <a:t> </a:t>
            </a:r>
            <a:r>
              <a:rPr lang="fr-FR" sz="1800" dirty="0" smtClean="0">
                <a:solidFill>
                  <a:srgbClr val="0070C0"/>
                </a:solidFill>
              </a:rPr>
              <a:t>X</a:t>
            </a:r>
            <a:r>
              <a:rPr lang="fr-FR" sz="1800" dirty="0" smtClean="0">
                <a:solidFill>
                  <a:schemeClr val="bg1"/>
                </a:solidFill>
              </a:rPr>
              <a:t> </a:t>
            </a:r>
            <a:r>
              <a:rPr lang="fr-FR" sz="1800" b="1" dirty="0" smtClean="0">
                <a:solidFill>
                  <a:schemeClr val="bg1"/>
                </a:solidFill>
              </a:rPr>
              <a:t>GENERATE</a:t>
            </a:r>
            <a:r>
              <a:rPr lang="fr-FR" sz="1800" dirty="0" smtClean="0">
                <a:solidFill>
                  <a:schemeClr val="bg1"/>
                </a:solidFill>
              </a:rPr>
              <a:t> </a:t>
            </a:r>
            <a:r>
              <a:rPr lang="fr-FR" sz="1800" dirty="0" err="1" smtClean="0">
                <a:solidFill>
                  <a:schemeClr val="bg1"/>
                </a:solidFill>
              </a:rPr>
              <a:t>prodName</a:t>
            </a:r>
            <a:endParaRPr lang="fr-FR" sz="18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fr-FR" sz="1800" dirty="0" smtClean="0">
                <a:solidFill>
                  <a:schemeClr val="bg1"/>
                </a:solidFill>
              </a:rPr>
              <a:t>Y = </a:t>
            </a:r>
            <a:r>
              <a:rPr lang="fr-FR" sz="1800" b="1" dirty="0" smtClean="0">
                <a:solidFill>
                  <a:schemeClr val="bg1"/>
                </a:solidFill>
              </a:rPr>
              <a:t>FOREACH</a:t>
            </a:r>
            <a:r>
              <a:rPr lang="fr-FR" sz="1800" dirty="0" smtClean="0">
                <a:solidFill>
                  <a:schemeClr val="bg1"/>
                </a:solidFill>
              </a:rPr>
              <a:t> </a:t>
            </a:r>
            <a:r>
              <a:rPr lang="fr-FR" sz="1800" dirty="0" smtClean="0">
                <a:solidFill>
                  <a:srgbClr val="0070C0"/>
                </a:solidFill>
              </a:rPr>
              <a:t>X</a:t>
            </a:r>
            <a:r>
              <a:rPr lang="fr-FR" sz="1800" dirty="0" smtClean="0">
                <a:solidFill>
                  <a:schemeClr val="bg1"/>
                </a:solidFill>
              </a:rPr>
              <a:t> </a:t>
            </a:r>
            <a:r>
              <a:rPr lang="fr-FR" sz="1800" b="1" dirty="0" smtClean="0">
                <a:solidFill>
                  <a:schemeClr val="bg1"/>
                </a:solidFill>
              </a:rPr>
              <a:t>GENERATE</a:t>
            </a:r>
            <a:r>
              <a:rPr lang="fr-FR" sz="1800" dirty="0" smtClean="0">
                <a:solidFill>
                  <a:schemeClr val="bg1"/>
                </a:solidFill>
              </a:rPr>
              <a:t> A::prodName</a:t>
            </a:r>
            <a:endParaRPr lang="fr-FR" sz="18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fr-FR" sz="18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fr-FR" sz="18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29200" y="434340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 smtClean="0">
                <a:solidFill>
                  <a:srgbClr val="FF0000"/>
                </a:solidFill>
              </a:rPr>
              <a:t>which </a:t>
            </a:r>
            <a:r>
              <a:rPr lang="en-IE" dirty="0" err="1" smtClean="0">
                <a:solidFill>
                  <a:srgbClr val="FF0000"/>
                </a:solidFill>
              </a:rPr>
              <a:t>prodName</a:t>
            </a:r>
            <a:r>
              <a:rPr lang="en-IE" dirty="0" smtClean="0">
                <a:solidFill>
                  <a:srgbClr val="FF0000"/>
                </a:solidFill>
              </a:rPr>
              <a:t>?</a:t>
            </a:r>
            <a:endParaRPr lang="en-IE" dirty="0">
              <a:solidFill>
                <a:srgbClr val="FF0000"/>
              </a:solidFill>
            </a:endParaRPr>
          </a:p>
        </p:txBody>
      </p:sp>
      <p:cxnSp>
        <p:nvCxnSpPr>
          <p:cNvPr id="6" name="Straight Arrow Connector 5"/>
          <p:cNvCxnSpPr>
            <a:stCxn id="5" idx="1"/>
          </p:cNvCxnSpPr>
          <p:nvPr/>
        </p:nvCxnSpPr>
        <p:spPr>
          <a:xfrm flipH="1">
            <a:off x="3505200" y="4528066"/>
            <a:ext cx="1524000" cy="88213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0228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6" presetClass="emph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Pig: Split</a:t>
            </a:r>
            <a:endParaRPr lang="en-IE" dirty="0"/>
          </a:p>
        </p:txBody>
      </p:sp>
      <p:sp>
        <p:nvSpPr>
          <p:cNvPr id="4" name="Content Placeholder 4"/>
          <p:cNvSpPr txBox="1">
            <a:spLocks/>
          </p:cNvSpPr>
          <p:nvPr/>
        </p:nvSpPr>
        <p:spPr>
          <a:xfrm>
            <a:off x="457200" y="1219200"/>
            <a:ext cx="8382000" cy="1143000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E" sz="1700" dirty="0" smtClean="0">
                <a:solidFill>
                  <a:schemeClr val="accent6">
                    <a:lumMod val="75000"/>
                  </a:schemeClr>
                </a:solidFill>
              </a:rPr>
              <a:t>raw</a:t>
            </a:r>
            <a:r>
              <a:rPr lang="en-IE" sz="1700" dirty="0" smtClean="0">
                <a:solidFill>
                  <a:schemeClr val="bg1"/>
                </a:solidFill>
              </a:rPr>
              <a:t> </a:t>
            </a:r>
            <a:r>
              <a:rPr lang="en-IE" sz="1700" dirty="0">
                <a:solidFill>
                  <a:schemeClr val="bg1"/>
                </a:solidFill>
              </a:rPr>
              <a:t>= </a:t>
            </a:r>
            <a:r>
              <a:rPr lang="en-IE" sz="1700" b="1" dirty="0">
                <a:solidFill>
                  <a:schemeClr val="bg1"/>
                </a:solidFill>
              </a:rPr>
              <a:t>LOAD</a:t>
            </a:r>
            <a:r>
              <a:rPr lang="en-IE" sz="1700" dirty="0">
                <a:solidFill>
                  <a:schemeClr val="bg1"/>
                </a:solidFill>
              </a:rPr>
              <a:t> ‘transact.txt' </a:t>
            </a:r>
            <a:r>
              <a:rPr lang="en-IE" sz="1700" b="1" dirty="0">
                <a:solidFill>
                  <a:schemeClr val="bg1"/>
                </a:solidFill>
              </a:rPr>
              <a:t>USING</a:t>
            </a:r>
            <a:r>
              <a:rPr lang="en-IE" sz="1700" dirty="0">
                <a:solidFill>
                  <a:schemeClr val="bg1"/>
                </a:solidFill>
              </a:rPr>
              <a:t> </a:t>
            </a:r>
            <a:r>
              <a:rPr lang="en-IE" sz="1700" dirty="0" err="1">
                <a:solidFill>
                  <a:schemeClr val="bg1"/>
                </a:solidFill>
              </a:rPr>
              <a:t>PigStorage</a:t>
            </a:r>
            <a:r>
              <a:rPr lang="en-IE" sz="1700" dirty="0">
                <a:solidFill>
                  <a:schemeClr val="bg1"/>
                </a:solidFill>
              </a:rPr>
              <a:t>('\t') </a:t>
            </a:r>
            <a:r>
              <a:rPr lang="en-IE" sz="1700" b="1" dirty="0">
                <a:solidFill>
                  <a:schemeClr val="bg1"/>
                </a:solidFill>
              </a:rPr>
              <a:t>AS</a:t>
            </a:r>
            <a:r>
              <a:rPr lang="en-IE" sz="1700" dirty="0">
                <a:solidFill>
                  <a:schemeClr val="bg1"/>
                </a:solidFill>
              </a:rPr>
              <a:t> (</a:t>
            </a:r>
            <a:r>
              <a:rPr lang="en-IE" sz="1700" dirty="0" err="1">
                <a:solidFill>
                  <a:schemeClr val="bg1"/>
                </a:solidFill>
              </a:rPr>
              <a:t>cust</a:t>
            </a:r>
            <a:r>
              <a:rPr lang="en-IE" sz="1700" dirty="0">
                <a:solidFill>
                  <a:schemeClr val="bg1"/>
                </a:solidFill>
              </a:rPr>
              <a:t>, item, time, price);</a:t>
            </a:r>
          </a:p>
          <a:p>
            <a:pPr marL="0" indent="0">
              <a:buNone/>
            </a:pPr>
            <a:r>
              <a:rPr lang="en-IE" sz="1700" dirty="0" smtClean="0">
                <a:solidFill>
                  <a:srgbClr val="00B0F0"/>
                </a:solidFill>
                <a:cs typeface="Courier New" panose="02070309020205020404" pitchFamily="49" charset="0"/>
              </a:rPr>
              <a:t>numeric</a:t>
            </a:r>
            <a:r>
              <a:rPr lang="en-IE" sz="17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 </a:t>
            </a:r>
            <a:r>
              <a:rPr lang="en-IE" sz="1700" dirty="0">
                <a:solidFill>
                  <a:schemeClr val="bg1"/>
                </a:solidFill>
                <a:cs typeface="Courier New" panose="02070309020205020404" pitchFamily="49" charset="0"/>
              </a:rPr>
              <a:t>= </a:t>
            </a:r>
            <a:r>
              <a:rPr lang="en-IE" sz="1700" b="1" dirty="0" smtClean="0">
                <a:solidFill>
                  <a:schemeClr val="bg1"/>
                </a:solidFill>
                <a:cs typeface="Courier New" panose="02070309020205020404" pitchFamily="49" charset="0"/>
              </a:rPr>
              <a:t>FOREACH</a:t>
            </a:r>
            <a:r>
              <a:rPr lang="en-IE" sz="17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 </a:t>
            </a:r>
            <a:r>
              <a:rPr lang="en-IE" sz="1700" dirty="0">
                <a:solidFill>
                  <a:schemeClr val="accent6">
                    <a:lumMod val="75000"/>
                  </a:schemeClr>
                </a:solidFill>
                <a:cs typeface="Courier New" panose="02070309020205020404" pitchFamily="49" charset="0"/>
              </a:rPr>
              <a:t>raw </a:t>
            </a:r>
            <a:r>
              <a:rPr lang="en-IE" sz="1700" b="1" dirty="0" smtClean="0">
                <a:solidFill>
                  <a:schemeClr val="bg1"/>
                </a:solidFill>
                <a:cs typeface="Courier New" panose="02070309020205020404" pitchFamily="49" charset="0"/>
              </a:rPr>
              <a:t>GENERATE</a:t>
            </a:r>
            <a:r>
              <a:rPr lang="en-IE" sz="17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 </a:t>
            </a:r>
            <a:r>
              <a:rPr lang="en-IE" sz="1700" dirty="0" err="1" smtClean="0">
                <a:solidFill>
                  <a:schemeClr val="bg1"/>
                </a:solidFill>
                <a:cs typeface="Courier New" panose="02070309020205020404" pitchFamily="49" charset="0"/>
              </a:rPr>
              <a:t>cust</a:t>
            </a:r>
            <a:r>
              <a:rPr lang="en-IE" sz="17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 item time </a:t>
            </a:r>
            <a:r>
              <a:rPr lang="en-IE" sz="1700" dirty="0" err="1" smtClean="0">
                <a:solidFill>
                  <a:schemeClr val="bg1"/>
                </a:solidFill>
                <a:cs typeface="Courier New" panose="02070309020205020404" pitchFamily="49" charset="0"/>
              </a:rPr>
              <a:t>org.udf.RemoveDollarSign</a:t>
            </a:r>
            <a:r>
              <a:rPr lang="en-IE" sz="17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(price) AS price;</a:t>
            </a:r>
          </a:p>
          <a:p>
            <a:pPr marL="0" indent="0">
              <a:buNone/>
            </a:pPr>
            <a:r>
              <a:rPr lang="en-IE" sz="1700" dirty="0">
                <a:solidFill>
                  <a:schemeClr val="bg1"/>
                </a:solidFill>
              </a:rPr>
              <a:t>SPLIT </a:t>
            </a:r>
            <a:r>
              <a:rPr lang="en-IE" sz="1700" dirty="0">
                <a:solidFill>
                  <a:srgbClr val="00B0F0"/>
                </a:solidFill>
                <a:cs typeface="Courier New" panose="02070309020205020404" pitchFamily="49" charset="0"/>
              </a:rPr>
              <a:t>numeric</a:t>
            </a:r>
            <a:r>
              <a:rPr lang="en-IE" sz="1700" dirty="0" smtClean="0">
                <a:solidFill>
                  <a:schemeClr val="bg1"/>
                </a:solidFill>
              </a:rPr>
              <a:t> </a:t>
            </a:r>
            <a:r>
              <a:rPr lang="en-IE" sz="1700" dirty="0">
                <a:solidFill>
                  <a:schemeClr val="bg1"/>
                </a:solidFill>
              </a:rPr>
              <a:t>INTO </a:t>
            </a:r>
            <a:r>
              <a:rPr lang="en-IE" sz="1700" dirty="0" smtClean="0">
                <a:solidFill>
                  <a:schemeClr val="accent3">
                    <a:lumMod val="75000"/>
                  </a:schemeClr>
                </a:solidFill>
              </a:rPr>
              <a:t>cheap </a:t>
            </a:r>
            <a:r>
              <a:rPr lang="en-IE" sz="1700" dirty="0">
                <a:solidFill>
                  <a:schemeClr val="bg1"/>
                </a:solidFill>
              </a:rPr>
              <a:t>IF </a:t>
            </a:r>
            <a:r>
              <a:rPr lang="en-IE" sz="1700" dirty="0" smtClean="0">
                <a:solidFill>
                  <a:schemeClr val="bg1"/>
                </a:solidFill>
              </a:rPr>
              <a:t>price&lt;1000, </a:t>
            </a:r>
            <a:r>
              <a:rPr lang="en-IE" sz="17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premium</a:t>
            </a:r>
            <a:r>
              <a:rPr lang="en-IE" sz="1700" dirty="0" smtClean="0">
                <a:solidFill>
                  <a:schemeClr val="bg1"/>
                </a:solidFill>
              </a:rPr>
              <a:t> IF price&gt;=1000;</a:t>
            </a:r>
            <a:endParaRPr lang="en-IE" sz="1700" dirty="0">
              <a:solidFill>
                <a:schemeClr val="bg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fr-FR" sz="18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fr-FR" sz="18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8200" y="2451100"/>
            <a:ext cx="2895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800" b="1" dirty="0" smtClean="0">
                <a:solidFill>
                  <a:schemeClr val="accent1"/>
                </a:solidFill>
              </a:rPr>
              <a:t>numeric:</a:t>
            </a:r>
            <a:endParaRPr lang="en-IE" sz="2800" b="1" dirty="0">
              <a:solidFill>
                <a:schemeClr val="accent1"/>
              </a:solidFill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5904824"/>
              </p:ext>
            </p:extLst>
          </p:nvPr>
        </p:nvGraphicFramePr>
        <p:xfrm>
          <a:off x="2133600" y="2874414"/>
          <a:ext cx="4876800" cy="17627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8996"/>
                <a:gridCol w="1191622"/>
                <a:gridCol w="1625600"/>
                <a:gridCol w="960582"/>
              </a:tblGrid>
              <a:tr h="293797">
                <a:tc>
                  <a:txBody>
                    <a:bodyPr/>
                    <a:lstStyle/>
                    <a:p>
                      <a:r>
                        <a:rPr lang="en-IE" sz="1200" dirty="0" err="1" smtClean="0"/>
                        <a:t>cust</a:t>
                      </a:r>
                      <a:endParaRPr lang="en-I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200" dirty="0" smtClean="0"/>
                        <a:t>item</a:t>
                      </a:r>
                      <a:endParaRPr lang="en-I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200" dirty="0" smtClean="0"/>
                        <a:t>time</a:t>
                      </a:r>
                      <a:endParaRPr lang="en-I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200" dirty="0" smtClean="0"/>
                        <a:t>price</a:t>
                      </a:r>
                      <a:endParaRPr lang="en-IE" sz="1200" dirty="0"/>
                    </a:p>
                  </a:txBody>
                  <a:tcPr/>
                </a:tc>
              </a:tr>
              <a:tr h="293797">
                <a:tc>
                  <a:txBody>
                    <a:bodyPr/>
                    <a:lstStyle/>
                    <a:p>
                      <a:r>
                        <a:rPr lang="en-IE" sz="1200" dirty="0" smtClean="0">
                          <a:solidFill>
                            <a:schemeClr val="tx1"/>
                          </a:solidFill>
                        </a:rPr>
                        <a:t>customer412</a:t>
                      </a:r>
                      <a:endParaRPr lang="en-IE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200" dirty="0" smtClean="0">
                          <a:solidFill>
                            <a:schemeClr val="tx1"/>
                          </a:solidFill>
                        </a:rPr>
                        <a:t>1L_Leche</a:t>
                      </a:r>
                      <a:endParaRPr lang="en-IE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E" sz="1200" dirty="0" smtClean="0">
                          <a:solidFill>
                            <a:schemeClr val="tx1"/>
                          </a:solidFill>
                        </a:rPr>
                        <a:t>2014-03-31T08:47:57Z</a:t>
                      </a:r>
                      <a:endParaRPr lang="en-IE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E" sz="1200" dirty="0" smtClean="0">
                          <a:solidFill>
                            <a:schemeClr val="tx1"/>
                          </a:solidFill>
                        </a:rPr>
                        <a:t>   900</a:t>
                      </a:r>
                      <a:endParaRPr lang="en-IE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9379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200" dirty="0" smtClean="0">
                          <a:solidFill>
                            <a:schemeClr val="tx1"/>
                          </a:solidFill>
                        </a:rPr>
                        <a:t>customer412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200" dirty="0" smtClean="0">
                          <a:solidFill>
                            <a:schemeClr val="tx1"/>
                          </a:solidFill>
                        </a:rPr>
                        <a:t>Nescafe</a:t>
                      </a:r>
                      <a:endParaRPr lang="en-IE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200" dirty="0" smtClean="0">
                          <a:solidFill>
                            <a:schemeClr val="tx1"/>
                          </a:solidFill>
                        </a:rPr>
                        <a:t>2014-03-31T08:47:57Z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E" sz="1200" dirty="0" smtClean="0">
                          <a:solidFill>
                            <a:schemeClr val="tx1"/>
                          </a:solidFill>
                        </a:rPr>
                        <a:t>2.000</a:t>
                      </a:r>
                      <a:endParaRPr lang="en-IE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9379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200" dirty="0" smtClean="0">
                          <a:solidFill>
                            <a:schemeClr val="tx1"/>
                          </a:solidFill>
                        </a:rPr>
                        <a:t>customer412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200" dirty="0" smtClean="0">
                          <a:solidFill>
                            <a:schemeClr val="tx1"/>
                          </a:solidFill>
                        </a:rPr>
                        <a:t>Nescafe</a:t>
                      </a:r>
                      <a:endParaRPr lang="en-IE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200" dirty="0" smtClean="0">
                          <a:solidFill>
                            <a:schemeClr val="tx1"/>
                          </a:solidFill>
                        </a:rPr>
                        <a:t>2014-03-31T08:47:57Z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E" sz="1200" dirty="0" smtClean="0">
                          <a:solidFill>
                            <a:schemeClr val="tx1"/>
                          </a:solidFill>
                        </a:rPr>
                        <a:t>2.000</a:t>
                      </a:r>
                      <a:endParaRPr lang="en-IE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9379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200" dirty="0" smtClean="0">
                          <a:solidFill>
                            <a:schemeClr val="tx1"/>
                          </a:solidFill>
                        </a:rPr>
                        <a:t>customer413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200" dirty="0" smtClean="0">
                          <a:solidFill>
                            <a:schemeClr val="tx1"/>
                          </a:solidFill>
                        </a:rPr>
                        <a:t>400g_Zanahoria</a:t>
                      </a:r>
                      <a:endParaRPr lang="en-IE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E" sz="1200" dirty="0" smtClean="0">
                          <a:solidFill>
                            <a:schemeClr val="tx1"/>
                          </a:solidFill>
                        </a:rPr>
                        <a:t>2014-03-31T08:48:03Z</a:t>
                      </a:r>
                      <a:endParaRPr lang="en-IE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E" sz="1200" dirty="0" smtClean="0">
                          <a:solidFill>
                            <a:schemeClr val="tx1"/>
                          </a:solidFill>
                        </a:rPr>
                        <a:t>1.240</a:t>
                      </a:r>
                      <a:endParaRPr lang="en-IE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9379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20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20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IE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20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IE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20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IE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0507455"/>
              </p:ext>
            </p:extLst>
          </p:nvPr>
        </p:nvGraphicFramePr>
        <p:xfrm>
          <a:off x="12702" y="5389015"/>
          <a:ext cx="4178299" cy="88139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41587"/>
                <a:gridCol w="1020946"/>
                <a:gridCol w="1392767"/>
                <a:gridCol w="822999"/>
              </a:tblGrid>
              <a:tr h="293797">
                <a:tc>
                  <a:txBody>
                    <a:bodyPr/>
                    <a:lstStyle/>
                    <a:p>
                      <a:r>
                        <a:rPr lang="en-IE" sz="1000" dirty="0" err="1" smtClean="0"/>
                        <a:t>cust</a:t>
                      </a:r>
                      <a:endParaRPr lang="en-I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000" dirty="0" smtClean="0"/>
                        <a:t>item</a:t>
                      </a:r>
                      <a:endParaRPr lang="en-I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000" dirty="0" smtClean="0"/>
                        <a:t>time</a:t>
                      </a:r>
                      <a:endParaRPr lang="en-I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000" dirty="0" smtClean="0"/>
                        <a:t>price</a:t>
                      </a:r>
                      <a:endParaRPr lang="en-IE" sz="1000" dirty="0"/>
                    </a:p>
                  </a:txBody>
                  <a:tcPr/>
                </a:tc>
              </a:tr>
              <a:tr h="293797">
                <a:tc>
                  <a:txBody>
                    <a:bodyPr/>
                    <a:lstStyle/>
                    <a:p>
                      <a:r>
                        <a:rPr lang="en-IE" sz="1000" dirty="0" smtClean="0"/>
                        <a:t>customer412</a:t>
                      </a:r>
                      <a:endParaRPr lang="en-IE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000" dirty="0" smtClean="0"/>
                        <a:t>1L_Leche</a:t>
                      </a:r>
                      <a:endParaRPr lang="en-IE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E" sz="1000" dirty="0" smtClean="0"/>
                        <a:t>2014-03-31T08:47:57Z</a:t>
                      </a:r>
                      <a:endParaRPr lang="en-IE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E" sz="1000" dirty="0" smtClean="0"/>
                        <a:t>   900</a:t>
                      </a:r>
                      <a:endParaRPr lang="en-IE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9379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000" dirty="0" smtClean="0"/>
                        <a:t>…</a:t>
                      </a:r>
                      <a:endParaRPr lang="en-IE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000" dirty="0" smtClean="0"/>
                        <a:t>…</a:t>
                      </a:r>
                      <a:endParaRPr lang="en-IE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000" dirty="0" smtClean="0"/>
                        <a:t>…</a:t>
                      </a:r>
                      <a:endParaRPr lang="en-IE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000" dirty="0" smtClean="0"/>
                        <a:t>…</a:t>
                      </a:r>
                      <a:endParaRPr lang="en-IE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7089860"/>
              </p:ext>
            </p:extLst>
          </p:nvPr>
        </p:nvGraphicFramePr>
        <p:xfrm>
          <a:off x="4648201" y="5389015"/>
          <a:ext cx="4343399" cy="146898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78793"/>
                <a:gridCol w="1061288"/>
                <a:gridCol w="1447800"/>
                <a:gridCol w="855518"/>
              </a:tblGrid>
              <a:tr h="293797">
                <a:tc>
                  <a:txBody>
                    <a:bodyPr/>
                    <a:lstStyle/>
                    <a:p>
                      <a:r>
                        <a:rPr lang="en-IE" sz="1000" dirty="0" err="1" smtClean="0"/>
                        <a:t>cust</a:t>
                      </a:r>
                      <a:endParaRPr lang="en-I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000" dirty="0" smtClean="0"/>
                        <a:t>item</a:t>
                      </a:r>
                      <a:endParaRPr lang="en-I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000" dirty="0" smtClean="0"/>
                        <a:t>time</a:t>
                      </a:r>
                      <a:endParaRPr lang="en-I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000" dirty="0" smtClean="0"/>
                        <a:t>price</a:t>
                      </a:r>
                      <a:endParaRPr lang="en-IE" sz="1000" dirty="0"/>
                    </a:p>
                  </a:txBody>
                  <a:tcPr/>
                </a:tc>
              </a:tr>
              <a:tr h="29379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000" dirty="0" smtClean="0"/>
                        <a:t>customer412</a:t>
                      </a:r>
                      <a:endParaRPr lang="en-IE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000" dirty="0" smtClean="0"/>
                        <a:t>Nescafe</a:t>
                      </a:r>
                      <a:endParaRPr lang="en-IE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000" dirty="0" smtClean="0"/>
                        <a:t>2014-03-31T08:47:57Z</a:t>
                      </a:r>
                      <a:endParaRPr lang="en-IE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E" sz="1000" dirty="0" smtClean="0"/>
                        <a:t>2.000</a:t>
                      </a:r>
                      <a:endParaRPr lang="en-IE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9379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000" dirty="0" smtClean="0"/>
                        <a:t>customer412</a:t>
                      </a:r>
                      <a:endParaRPr lang="en-IE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000" dirty="0" smtClean="0"/>
                        <a:t>Nescafe</a:t>
                      </a:r>
                      <a:endParaRPr lang="en-IE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000" dirty="0" smtClean="0"/>
                        <a:t>2014-03-31T08:47:57Z</a:t>
                      </a:r>
                      <a:endParaRPr lang="en-IE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E" sz="1000" dirty="0" smtClean="0"/>
                        <a:t>2.000</a:t>
                      </a:r>
                      <a:endParaRPr lang="en-IE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9379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000" dirty="0" smtClean="0"/>
                        <a:t>customer413</a:t>
                      </a:r>
                      <a:endParaRPr lang="en-IE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000" dirty="0" smtClean="0"/>
                        <a:t>400g_Zanahoria</a:t>
                      </a:r>
                      <a:endParaRPr lang="en-IE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E" sz="1000" dirty="0" smtClean="0"/>
                        <a:t>2014-03-31T08:48:03Z</a:t>
                      </a:r>
                      <a:endParaRPr lang="en-IE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E" sz="1000" dirty="0" smtClean="0"/>
                        <a:t>1.240</a:t>
                      </a:r>
                      <a:endParaRPr lang="en-IE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9379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000" dirty="0" smtClean="0"/>
                        <a:t>…</a:t>
                      </a:r>
                      <a:endParaRPr lang="en-IE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000" dirty="0" smtClean="0"/>
                        <a:t>…</a:t>
                      </a:r>
                      <a:endParaRPr lang="en-IE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000" dirty="0" smtClean="0"/>
                        <a:t>…</a:t>
                      </a:r>
                      <a:endParaRPr lang="en-IE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000" dirty="0" smtClean="0"/>
                        <a:t>…</a:t>
                      </a:r>
                      <a:endParaRPr lang="en-IE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76200" y="4779415"/>
            <a:ext cx="2895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800" b="1" dirty="0">
                <a:solidFill>
                  <a:schemeClr val="accent3">
                    <a:lumMod val="75000"/>
                  </a:schemeClr>
                </a:solidFill>
              </a:rPr>
              <a:t>c</a:t>
            </a:r>
            <a:r>
              <a:rPr lang="en-IE" sz="2800" b="1" dirty="0" smtClean="0">
                <a:solidFill>
                  <a:schemeClr val="accent3">
                    <a:lumMod val="75000"/>
                  </a:schemeClr>
                </a:solidFill>
              </a:rPr>
              <a:t>heap:</a:t>
            </a:r>
            <a:endParaRPr lang="en-IE" sz="28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172200" y="4865795"/>
            <a:ext cx="2895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E" sz="2800" b="1" dirty="0" smtClean="0">
                <a:solidFill>
                  <a:schemeClr val="accent2">
                    <a:lumMod val="75000"/>
                  </a:schemeClr>
                </a:solidFill>
              </a:rPr>
              <a:t>premium:</a:t>
            </a:r>
            <a:endParaRPr lang="en-IE" sz="2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5" name="Elbow Connector 14"/>
          <p:cNvCxnSpPr>
            <a:endCxn id="11" idx="0"/>
          </p:cNvCxnSpPr>
          <p:nvPr/>
        </p:nvCxnSpPr>
        <p:spPr>
          <a:xfrm rot="5400000">
            <a:off x="2961017" y="3778032"/>
            <a:ext cx="751818" cy="247014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9" idx="2"/>
            <a:endCxn id="12" idx="0"/>
          </p:cNvCxnSpPr>
          <p:nvPr/>
        </p:nvCxnSpPr>
        <p:spPr>
          <a:xfrm rot="16200000" flipH="1">
            <a:off x="5320041" y="3889155"/>
            <a:ext cx="751819" cy="22479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7297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3" grpId="0"/>
      <p:bldP spid="14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Pig: Other Operators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dirty="0" smtClean="0">
              <a:solidFill>
                <a:srgbClr val="0070C0"/>
              </a:solidFill>
            </a:endParaRPr>
          </a:p>
          <a:p>
            <a:r>
              <a:rPr lang="en-IE" dirty="0" smtClean="0">
                <a:solidFill>
                  <a:srgbClr val="0070C0"/>
                </a:solidFill>
              </a:rPr>
              <a:t>FILTER</a:t>
            </a:r>
            <a:r>
              <a:rPr lang="en-IE" dirty="0" smtClean="0"/>
              <a:t>: Filter tuples by an expression</a:t>
            </a:r>
          </a:p>
          <a:p>
            <a:r>
              <a:rPr lang="en-IE" dirty="0" smtClean="0">
                <a:solidFill>
                  <a:srgbClr val="0070C0"/>
                </a:solidFill>
              </a:rPr>
              <a:t>LIMIT</a:t>
            </a:r>
            <a:r>
              <a:rPr lang="en-IE" dirty="0" smtClean="0"/>
              <a:t>: Only return a certain number of tuples</a:t>
            </a:r>
          </a:p>
          <a:p>
            <a:r>
              <a:rPr lang="en-IE" dirty="0" smtClean="0">
                <a:solidFill>
                  <a:srgbClr val="0070C0"/>
                </a:solidFill>
              </a:rPr>
              <a:t>MAPREDUCE</a:t>
            </a:r>
            <a:r>
              <a:rPr lang="en-IE" dirty="0" smtClean="0"/>
              <a:t>: Run a native Hadoop .jar</a:t>
            </a:r>
          </a:p>
          <a:p>
            <a:r>
              <a:rPr lang="en-IE" dirty="0" smtClean="0">
                <a:solidFill>
                  <a:srgbClr val="0070C0"/>
                </a:solidFill>
              </a:rPr>
              <a:t>ORDER BY</a:t>
            </a:r>
            <a:r>
              <a:rPr lang="en-IE" dirty="0" smtClean="0"/>
              <a:t>: Sort tuples</a:t>
            </a:r>
          </a:p>
          <a:p>
            <a:r>
              <a:rPr lang="en-IE" dirty="0" smtClean="0">
                <a:solidFill>
                  <a:srgbClr val="0070C0"/>
                </a:solidFill>
              </a:rPr>
              <a:t>SAMPLE</a:t>
            </a:r>
            <a:r>
              <a:rPr lang="en-IE" dirty="0" smtClean="0"/>
              <a:t>: Sample tuples</a:t>
            </a:r>
          </a:p>
          <a:p>
            <a:r>
              <a:rPr lang="en-IE" dirty="0" smtClean="0">
                <a:solidFill>
                  <a:srgbClr val="0070C0"/>
                </a:solidFill>
              </a:rPr>
              <a:t>UNION</a:t>
            </a:r>
            <a:r>
              <a:rPr lang="en-IE" dirty="0" smtClean="0"/>
              <a:t>:</a:t>
            </a:r>
            <a:r>
              <a:rPr lang="en-IE" dirty="0" smtClean="0">
                <a:solidFill>
                  <a:srgbClr val="0070C0"/>
                </a:solidFill>
              </a:rPr>
              <a:t> </a:t>
            </a:r>
            <a:r>
              <a:rPr lang="en-IE" dirty="0" smtClean="0"/>
              <a:t>Concatenate two relations</a:t>
            </a:r>
          </a:p>
          <a:p>
            <a:pPr marL="0" indent="0">
              <a:buNone/>
            </a:pPr>
            <a:endParaRPr lang="en-IE" dirty="0" smtClean="0"/>
          </a:p>
          <a:p>
            <a:pPr lvl="1"/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767884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err="1" smtClean="0"/>
              <a:t>Pig</a:t>
            </a:r>
            <a:r>
              <a:rPr lang="es-CL" dirty="0" smtClean="0"/>
              <a:t> </a:t>
            </a:r>
            <a:r>
              <a:rPr lang="es-CL" dirty="0" err="1" smtClean="0"/>
              <a:t>translated</a:t>
            </a:r>
            <a:r>
              <a:rPr lang="es-CL" dirty="0" smtClean="0"/>
              <a:t> to </a:t>
            </a:r>
            <a:r>
              <a:rPr lang="es-CL" dirty="0" err="1" smtClean="0"/>
              <a:t>MapReduce</a:t>
            </a:r>
            <a:r>
              <a:rPr lang="es-CL" dirty="0"/>
              <a:t> </a:t>
            </a:r>
            <a:r>
              <a:rPr lang="es-CL" dirty="0" smtClean="0"/>
              <a:t>in </a:t>
            </a:r>
            <a:r>
              <a:rPr lang="es-CL" dirty="0" err="1" smtClean="0"/>
              <a:t>Hadoop</a:t>
            </a:r>
            <a:endParaRPr lang="es-C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 err="1" smtClean="0"/>
              <a:t>Pig</a:t>
            </a:r>
            <a:r>
              <a:rPr lang="es-CL" dirty="0" smtClean="0"/>
              <a:t> </a:t>
            </a:r>
            <a:r>
              <a:rPr lang="es-CL" dirty="0" err="1" smtClean="0"/>
              <a:t>is</a:t>
            </a:r>
            <a:r>
              <a:rPr lang="es-CL" dirty="0" smtClean="0"/>
              <a:t> </a:t>
            </a:r>
            <a:r>
              <a:rPr lang="es-CL" dirty="0" err="1" smtClean="0"/>
              <a:t>only</a:t>
            </a:r>
            <a:r>
              <a:rPr lang="es-CL" dirty="0" smtClean="0"/>
              <a:t> </a:t>
            </a:r>
            <a:r>
              <a:rPr lang="es-CL" dirty="0" err="1" smtClean="0"/>
              <a:t>an</a:t>
            </a:r>
            <a:r>
              <a:rPr lang="es-CL" dirty="0" smtClean="0"/>
              <a:t> interface/scripting </a:t>
            </a:r>
            <a:r>
              <a:rPr lang="es-CL" dirty="0" err="1" smtClean="0"/>
              <a:t>language</a:t>
            </a:r>
            <a:r>
              <a:rPr lang="es-CL" dirty="0" smtClean="0"/>
              <a:t> </a:t>
            </a:r>
            <a:r>
              <a:rPr lang="es-CL" dirty="0" err="1" smtClean="0"/>
              <a:t>for</a:t>
            </a:r>
            <a:r>
              <a:rPr lang="es-CL" dirty="0" smtClean="0"/>
              <a:t> </a:t>
            </a:r>
            <a:r>
              <a:rPr lang="es-CL" dirty="0" err="1" smtClean="0"/>
              <a:t>MapReduce</a:t>
            </a:r>
            <a:endParaRPr lang="es-CL" dirty="0"/>
          </a:p>
        </p:txBody>
      </p:sp>
      <p:pic>
        <p:nvPicPr>
          <p:cNvPr id="4" name="Picture 2" descr="http://www.lopakalogic.com/wp-content/uploads/2013/11/pig-on-elepha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2468563"/>
            <a:ext cx="4061076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9936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JUST TO MENTION …</a:t>
            </a:r>
            <a:endParaRPr lang="en-I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94619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Apache Hive</a:t>
            </a:r>
            <a:endParaRPr lang="en-I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219200"/>
            <a:ext cx="5105400" cy="4906963"/>
          </a:xfrm>
        </p:spPr>
        <p:txBody>
          <a:bodyPr/>
          <a:lstStyle/>
          <a:p>
            <a:endParaRPr lang="en-IE" dirty="0" smtClean="0"/>
          </a:p>
          <a:p>
            <a:r>
              <a:rPr lang="en-IE" dirty="0" smtClean="0"/>
              <a:t>SQL-style language that compiles into </a:t>
            </a:r>
            <a:r>
              <a:rPr lang="en-IE" dirty="0" err="1" smtClean="0"/>
              <a:t>MapReduce</a:t>
            </a:r>
            <a:r>
              <a:rPr lang="en-IE" dirty="0" smtClean="0"/>
              <a:t> jobs in Hadoop</a:t>
            </a:r>
          </a:p>
          <a:p>
            <a:endParaRPr lang="en-IE" dirty="0"/>
          </a:p>
          <a:p>
            <a:r>
              <a:rPr lang="en-IE" dirty="0" smtClean="0"/>
              <a:t>Similar to Apache Pig but …</a:t>
            </a:r>
          </a:p>
          <a:p>
            <a:pPr lvl="1"/>
            <a:r>
              <a:rPr lang="en-IE" dirty="0" smtClean="0"/>
              <a:t>Pig more procedural whilst Hive more declarative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1219200"/>
            <a:ext cx="2933700" cy="270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12373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RECAP …</a:t>
            </a:r>
            <a:endParaRPr lang="en-I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96751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Apache Pig</a:t>
            </a:r>
            <a:endParaRPr lang="en-IE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5029200"/>
          </a:xfrm>
        </p:spPr>
        <p:txBody>
          <a:bodyPr>
            <a:normAutofit/>
          </a:bodyPr>
          <a:lstStyle/>
          <a:p>
            <a:r>
              <a:rPr lang="en-IE" sz="2400" dirty="0" smtClean="0"/>
              <a:t>Create </a:t>
            </a:r>
            <a:r>
              <a:rPr lang="en-IE" sz="2400" dirty="0" err="1" smtClean="0"/>
              <a:t>MapReduce</a:t>
            </a:r>
            <a:r>
              <a:rPr lang="en-IE" sz="2400" dirty="0" smtClean="0"/>
              <a:t> programs to </a:t>
            </a:r>
            <a:r>
              <a:rPr lang="en-IE" sz="2400" b="1" dirty="0" smtClean="0">
                <a:solidFill>
                  <a:srgbClr val="0070C0"/>
                </a:solidFill>
              </a:rPr>
              <a:t>run on Hadoop</a:t>
            </a:r>
          </a:p>
          <a:p>
            <a:endParaRPr lang="en-IE" sz="2400" dirty="0"/>
          </a:p>
          <a:p>
            <a:r>
              <a:rPr lang="en-IE" sz="2400" dirty="0" smtClean="0"/>
              <a:t>Use a high-level “scripting” language called </a:t>
            </a:r>
            <a:r>
              <a:rPr lang="en-IE" sz="2400" b="1" dirty="0" smtClean="0">
                <a:solidFill>
                  <a:srgbClr val="0070C0"/>
                </a:solidFill>
              </a:rPr>
              <a:t>Pig Latin</a:t>
            </a:r>
          </a:p>
          <a:p>
            <a:endParaRPr lang="en-IE" sz="2400" b="1" dirty="0">
              <a:solidFill>
                <a:srgbClr val="0070C0"/>
              </a:solidFill>
            </a:endParaRPr>
          </a:p>
          <a:p>
            <a:r>
              <a:rPr lang="en-IE" sz="2400" dirty="0" smtClean="0"/>
              <a:t>Can embed </a:t>
            </a:r>
            <a:r>
              <a:rPr lang="en-IE" sz="2400" b="1" dirty="0" smtClean="0">
                <a:solidFill>
                  <a:srgbClr val="0070C0"/>
                </a:solidFill>
              </a:rPr>
              <a:t>User Defined Functions</a:t>
            </a:r>
            <a:r>
              <a:rPr lang="en-IE" sz="2400" dirty="0" smtClean="0"/>
              <a:t>: call a Java function (or Python, Ruby, etc.)</a:t>
            </a:r>
          </a:p>
          <a:p>
            <a:endParaRPr lang="en-IE" sz="2400" dirty="0" smtClean="0"/>
          </a:p>
          <a:p>
            <a:r>
              <a:rPr lang="en-IE" sz="2400" dirty="0" smtClean="0"/>
              <a:t>Based on </a:t>
            </a:r>
            <a:r>
              <a:rPr lang="en-IE" sz="2400" b="1" dirty="0" smtClean="0">
                <a:solidFill>
                  <a:srgbClr val="0070C0"/>
                </a:solidFill>
              </a:rPr>
              <a:t>Pig Relations</a:t>
            </a:r>
            <a:endParaRPr lang="en-IE" sz="2400" b="1" dirty="0">
              <a:solidFill>
                <a:srgbClr val="0070C0"/>
              </a:solidFill>
            </a:endParaRPr>
          </a:p>
        </p:txBody>
      </p:sp>
      <p:pic>
        <p:nvPicPr>
          <p:cNvPr id="2050" name="Picture 2" descr="http://www.lopakalogic.com/wp-content/uploads/2013/11/pig-on-elepha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690915"/>
            <a:ext cx="4061076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9939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 descr="http://www.solarvps.com/wp-content/uploads/2013/09/Programming-Languag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409700"/>
            <a:ext cx="6096000" cy="403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7756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Apache Pig (Latin)</a:t>
            </a:r>
            <a:endParaRPr lang="en-I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Allows for </a:t>
            </a:r>
            <a:r>
              <a:rPr lang="en-IE" dirty="0" smtClean="0">
                <a:solidFill>
                  <a:srgbClr val="0070C0"/>
                </a:solidFill>
              </a:rPr>
              <a:t>scripting </a:t>
            </a:r>
            <a:r>
              <a:rPr lang="en-IE" dirty="0" err="1" smtClean="0">
                <a:solidFill>
                  <a:srgbClr val="0070C0"/>
                </a:solidFill>
              </a:rPr>
              <a:t>MapReduce</a:t>
            </a:r>
            <a:r>
              <a:rPr lang="en-IE" dirty="0" smtClean="0">
                <a:solidFill>
                  <a:srgbClr val="0070C0"/>
                </a:solidFill>
              </a:rPr>
              <a:t> jobs</a:t>
            </a:r>
            <a:r>
              <a:rPr lang="en-IE" dirty="0" smtClean="0"/>
              <a:t>:</a:t>
            </a:r>
          </a:p>
          <a:p>
            <a:pPr lvl="1"/>
            <a:endParaRPr lang="en-IE" dirty="0" smtClean="0"/>
          </a:p>
          <a:p>
            <a:r>
              <a:rPr lang="en-IE" dirty="0" smtClean="0">
                <a:solidFill>
                  <a:srgbClr val="0070C0"/>
                </a:solidFill>
              </a:rPr>
              <a:t>Procedural</a:t>
            </a:r>
            <a:r>
              <a:rPr lang="en-IE" dirty="0" smtClean="0"/>
              <a:t>, but </a:t>
            </a:r>
            <a:r>
              <a:rPr lang="en-IE" dirty="0" smtClean="0">
                <a:solidFill>
                  <a:srgbClr val="0070C0"/>
                </a:solidFill>
              </a:rPr>
              <a:t>makes use of relational algebra</a:t>
            </a:r>
            <a:endParaRPr lang="en-IE" dirty="0">
              <a:solidFill>
                <a:srgbClr val="0070C0"/>
              </a:solidFill>
            </a:endParaRPr>
          </a:p>
          <a:p>
            <a:endParaRPr lang="en-IE" dirty="0"/>
          </a:p>
          <a:p>
            <a:r>
              <a:rPr lang="en-IE" dirty="0" smtClean="0">
                <a:solidFill>
                  <a:srgbClr val="0070C0"/>
                </a:solidFill>
              </a:rPr>
              <a:t>Three ways to run</a:t>
            </a:r>
            <a:r>
              <a:rPr lang="en-IE" dirty="0" smtClean="0"/>
              <a:t>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E" dirty="0" smtClean="0"/>
              <a:t>Interactive command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E" dirty="0" smtClean="0"/>
              <a:t>Batch script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E" dirty="0" smtClean="0"/>
              <a:t>Call from Java</a:t>
            </a:r>
          </a:p>
        </p:txBody>
      </p:sp>
    </p:spTree>
    <p:extLst>
      <p:ext uri="{BB962C8B-B14F-4D97-AF65-F5344CB8AC3E}">
        <p14:creationId xmlns:p14="http://schemas.microsoft.com/office/powerpoint/2010/main" val="3467709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Apache Pig (Latin)</a:t>
            </a:r>
            <a:endParaRPr lang="en-I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E" dirty="0" smtClean="0"/>
              <a:t>Schema based on relations:</a:t>
            </a:r>
          </a:p>
          <a:p>
            <a:pPr lvl="1"/>
            <a:r>
              <a:rPr lang="en-IE" dirty="0" smtClean="0"/>
              <a:t>A bit like databases</a:t>
            </a:r>
          </a:p>
          <a:p>
            <a:endParaRPr lang="en-IE" dirty="0"/>
          </a:p>
          <a:p>
            <a:r>
              <a:rPr lang="en-IE" dirty="0" smtClean="0"/>
              <a:t>Some basic programming operators:</a:t>
            </a:r>
          </a:p>
          <a:p>
            <a:pPr lvl="1"/>
            <a:r>
              <a:rPr lang="en-IE" dirty="0" smtClean="0">
                <a:solidFill>
                  <a:srgbClr val="0070C0"/>
                </a:solidFill>
              </a:rPr>
              <a:t>arithmetic</a:t>
            </a:r>
            <a:r>
              <a:rPr lang="en-IE" dirty="0" smtClean="0"/>
              <a:t>, </a:t>
            </a:r>
            <a:r>
              <a:rPr lang="en-IE" dirty="0" err="1" smtClean="0">
                <a:solidFill>
                  <a:srgbClr val="0070C0"/>
                </a:solidFill>
              </a:rPr>
              <a:t>boolean</a:t>
            </a:r>
            <a:r>
              <a:rPr lang="en-IE" dirty="0" smtClean="0"/>
              <a:t>, </a:t>
            </a:r>
            <a:r>
              <a:rPr lang="en-IE" dirty="0" smtClean="0">
                <a:solidFill>
                  <a:srgbClr val="0070C0"/>
                </a:solidFill>
              </a:rPr>
              <a:t>conditions</a:t>
            </a:r>
            <a:r>
              <a:rPr lang="en-IE" dirty="0" smtClean="0"/>
              <a:t>,</a:t>
            </a:r>
            <a:r>
              <a:rPr lang="en-IE" dirty="0" smtClean="0">
                <a:solidFill>
                  <a:srgbClr val="0070C0"/>
                </a:solidFill>
              </a:rPr>
              <a:t> casting</a:t>
            </a:r>
          </a:p>
          <a:p>
            <a:r>
              <a:rPr lang="en-IE" dirty="0" smtClean="0"/>
              <a:t>Some relational algebra:</a:t>
            </a:r>
          </a:p>
          <a:p>
            <a:pPr lvl="1"/>
            <a:r>
              <a:rPr lang="en-IE" dirty="0" smtClean="0">
                <a:solidFill>
                  <a:srgbClr val="0070C0"/>
                </a:solidFill>
              </a:rPr>
              <a:t>joins</a:t>
            </a:r>
            <a:r>
              <a:rPr lang="en-IE" dirty="0" smtClean="0"/>
              <a:t>, </a:t>
            </a:r>
            <a:r>
              <a:rPr lang="en-IE" dirty="0" smtClean="0">
                <a:solidFill>
                  <a:srgbClr val="0070C0"/>
                </a:solidFill>
              </a:rPr>
              <a:t>groups</a:t>
            </a:r>
            <a:r>
              <a:rPr lang="en-IE" dirty="0" smtClean="0"/>
              <a:t>, </a:t>
            </a:r>
            <a:r>
              <a:rPr lang="en-IE" dirty="0" smtClean="0">
                <a:solidFill>
                  <a:srgbClr val="0070C0"/>
                </a:solidFill>
              </a:rPr>
              <a:t>count</a:t>
            </a:r>
            <a:r>
              <a:rPr lang="en-IE" dirty="0" smtClean="0"/>
              <a:t>, </a:t>
            </a:r>
            <a:r>
              <a:rPr lang="en-IE" dirty="0" err="1" smtClean="0">
                <a:solidFill>
                  <a:srgbClr val="0070C0"/>
                </a:solidFill>
              </a:rPr>
              <a:t>avg</a:t>
            </a:r>
            <a:r>
              <a:rPr lang="en-IE" dirty="0" smtClean="0"/>
              <a:t>, </a:t>
            </a:r>
            <a:r>
              <a:rPr lang="en-IE" dirty="0" smtClean="0">
                <a:solidFill>
                  <a:srgbClr val="0070C0"/>
                </a:solidFill>
              </a:rPr>
              <a:t>sum</a:t>
            </a:r>
            <a:r>
              <a:rPr lang="en-IE" dirty="0" smtClean="0"/>
              <a:t>, </a:t>
            </a:r>
            <a:r>
              <a:rPr lang="en-IE" dirty="0" smtClean="0">
                <a:solidFill>
                  <a:srgbClr val="0070C0"/>
                </a:solidFill>
              </a:rPr>
              <a:t>filter</a:t>
            </a:r>
            <a:r>
              <a:rPr lang="en-IE" dirty="0" smtClean="0"/>
              <a:t>, </a:t>
            </a:r>
            <a:r>
              <a:rPr lang="en-IE" dirty="0" smtClean="0">
                <a:solidFill>
                  <a:srgbClr val="0070C0"/>
                </a:solidFill>
              </a:rPr>
              <a:t>limit</a:t>
            </a:r>
            <a:r>
              <a:rPr lang="en-IE" dirty="0" smtClean="0"/>
              <a:t>, </a:t>
            </a:r>
            <a:r>
              <a:rPr lang="en-IE" dirty="0" smtClean="0">
                <a:solidFill>
                  <a:srgbClr val="0070C0"/>
                </a:solidFill>
              </a:rPr>
              <a:t>order</a:t>
            </a:r>
            <a:r>
              <a:rPr lang="en-IE" dirty="0" smtClean="0"/>
              <a:t> </a:t>
            </a:r>
            <a:r>
              <a:rPr lang="en-IE" dirty="0" smtClean="0">
                <a:solidFill>
                  <a:srgbClr val="0070C0"/>
                </a:solidFill>
              </a:rPr>
              <a:t>by</a:t>
            </a:r>
            <a:r>
              <a:rPr lang="en-IE" dirty="0" smtClean="0"/>
              <a:t>, etc.</a:t>
            </a:r>
          </a:p>
          <a:p>
            <a:r>
              <a:rPr lang="en-IE" dirty="0" smtClean="0"/>
              <a:t>For everything else, there’s user-defined functions</a:t>
            </a:r>
          </a:p>
        </p:txBody>
      </p:sp>
    </p:spTree>
    <p:extLst>
      <p:ext uri="{BB962C8B-B14F-4D97-AF65-F5344CB8AC3E}">
        <p14:creationId xmlns:p14="http://schemas.microsoft.com/office/powerpoint/2010/main" val="2097998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More reading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IE" sz="2000" dirty="0" smtClean="0">
              <a:hlinkClick r:id="rId2"/>
            </a:endParaRPr>
          </a:p>
          <a:p>
            <a:pPr marL="0" indent="0">
              <a:buNone/>
            </a:pPr>
            <a:endParaRPr lang="en-IE" sz="2000" dirty="0" smtClean="0">
              <a:hlinkClick r:id="rId2"/>
            </a:endParaRPr>
          </a:p>
          <a:p>
            <a:pPr marL="0" indent="0">
              <a:buNone/>
            </a:pPr>
            <a:r>
              <a:rPr lang="en-IE" sz="2000" dirty="0" smtClean="0">
                <a:hlinkClick r:id="rId2"/>
              </a:rPr>
              <a:t>https</a:t>
            </a:r>
            <a:r>
              <a:rPr lang="en-IE" sz="2000" dirty="0">
                <a:hlinkClick r:id="rId2"/>
              </a:rPr>
              <a:t>://</a:t>
            </a:r>
            <a:r>
              <a:rPr lang="en-IE" sz="2000" dirty="0" smtClean="0">
                <a:hlinkClick r:id="rId2"/>
              </a:rPr>
              <a:t>pig.apache.org/docs/r0.7.0/piglatin_ref2.html</a:t>
            </a:r>
            <a:endParaRPr lang="en-IE" sz="2000" dirty="0" smtClean="0"/>
          </a:p>
          <a:p>
            <a:endParaRPr lang="en-IE" sz="2000" dirty="0"/>
          </a:p>
        </p:txBody>
      </p:sp>
      <p:pic>
        <p:nvPicPr>
          <p:cNvPr id="5" name="Picture 2" descr="http://www.lopakalogic.com/wp-content/uploads/2013/11/pig-on-elephan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7418" y="2590800"/>
            <a:ext cx="4061076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7896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CONCLUDING MAPREDUCE </a:t>
            </a:r>
            <a:br>
              <a:rPr lang="en-IE" dirty="0" smtClean="0"/>
            </a:br>
            <a:r>
              <a:rPr lang="en-IE" dirty="0"/>
              <a:t>(</a:t>
            </a:r>
            <a:r>
              <a:rPr lang="en-IE" dirty="0" smtClean="0"/>
              <a:t>FOR NOW) …</a:t>
            </a:r>
            <a:endParaRPr lang="en-I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15844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374" y="885825"/>
            <a:ext cx="7241251" cy="54387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Apache </a:t>
            </a:r>
            <a:r>
              <a:rPr lang="es-CL" dirty="0" err="1" smtClean="0"/>
              <a:t>Hadoop</a:t>
            </a:r>
            <a:r>
              <a:rPr lang="es-CL" dirty="0" smtClean="0"/>
              <a:t> … </a:t>
            </a:r>
            <a:r>
              <a:rPr lang="es-CL" dirty="0" err="1" smtClean="0"/>
              <a:t>Internals</a:t>
            </a:r>
            <a:r>
              <a:rPr lang="es-CL" dirty="0" smtClean="0"/>
              <a:t> (</a:t>
            </a:r>
            <a:r>
              <a:rPr lang="es-CL" dirty="0" err="1" smtClean="0"/>
              <a:t>if</a:t>
            </a:r>
            <a:r>
              <a:rPr lang="es-CL" dirty="0" smtClean="0"/>
              <a:t> </a:t>
            </a:r>
            <a:r>
              <a:rPr lang="es-CL" dirty="0" err="1" smtClean="0"/>
              <a:t>interested</a:t>
            </a:r>
            <a:r>
              <a:rPr lang="es-CL" dirty="0" smtClean="0"/>
              <a:t>)</a:t>
            </a:r>
            <a:endParaRPr lang="es-CL" dirty="0"/>
          </a:p>
        </p:txBody>
      </p:sp>
      <p:sp>
        <p:nvSpPr>
          <p:cNvPr id="5" name="TextBox 4"/>
          <p:cNvSpPr txBox="1"/>
          <p:nvPr/>
        </p:nvSpPr>
        <p:spPr>
          <a:xfrm>
            <a:off x="2476499" y="6488668"/>
            <a:ext cx="419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dirty="0">
                <a:hlinkClick r:id="rId3"/>
              </a:rPr>
              <a:t>http://ercoppa.github.io/HadoopInternals</a:t>
            </a:r>
            <a:r>
              <a:rPr lang="es-CL" dirty="0" smtClean="0">
                <a:hlinkClick r:id="rId3"/>
              </a:rPr>
              <a:t>/</a:t>
            </a:r>
            <a:endParaRPr lang="es-CL" dirty="0" smtClean="0"/>
          </a:p>
        </p:txBody>
      </p:sp>
    </p:spTree>
    <p:extLst>
      <p:ext uri="{BB962C8B-B14F-4D97-AF65-F5344CB8AC3E}">
        <p14:creationId xmlns:p14="http://schemas.microsoft.com/office/powerpoint/2010/main" val="4164616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Questions</a:t>
            </a:r>
            <a:endParaRPr lang="en-IE" dirty="0"/>
          </a:p>
        </p:txBody>
      </p:sp>
      <p:sp>
        <p:nvSpPr>
          <p:cNvPr id="5" name="Rectangle 4"/>
          <p:cNvSpPr/>
          <p:nvPr/>
        </p:nvSpPr>
        <p:spPr>
          <a:xfrm>
            <a:off x="3503074" y="671691"/>
            <a:ext cx="2537874" cy="618630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96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396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63144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Pig Latin: Hello Word Count</a:t>
            </a:r>
            <a:endParaRPr lang="en-I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6200" y="1371600"/>
            <a:ext cx="8991600" cy="4876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E" sz="13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input_lines</a:t>
            </a:r>
            <a:r>
              <a:rPr lang="en-IE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IE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LOAD</a:t>
            </a:r>
            <a:r>
              <a:rPr lang="en-IE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'/</a:t>
            </a:r>
            <a:r>
              <a:rPr lang="en-IE" sz="1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IE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/book.txt' </a:t>
            </a:r>
            <a:r>
              <a:rPr lang="en-IE" sz="1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IE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IE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line:chararray</a:t>
            </a:r>
            <a:r>
              <a:rPr lang="en-IE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endParaRPr lang="en-IE" sz="13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IE" sz="13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E" sz="13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 </a:t>
            </a:r>
            <a:r>
              <a:rPr lang="en-IE" sz="1300" i="1" dirty="0">
                <a:latin typeface="Courier New" panose="02070309020205020404" pitchFamily="49" charset="0"/>
                <a:cs typeface="Courier New" panose="02070309020205020404" pitchFamily="49" charset="0"/>
              </a:rPr>
              <a:t>Extract words from each line and put them into a pig bag</a:t>
            </a:r>
            <a:r>
              <a:rPr lang="en-IE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IE" sz="13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E" sz="13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 </a:t>
            </a:r>
            <a:r>
              <a:rPr lang="en-IE" sz="13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datatype</a:t>
            </a:r>
            <a:r>
              <a:rPr lang="en-IE" sz="1300" i="1" dirty="0">
                <a:latin typeface="Courier New" panose="02070309020205020404" pitchFamily="49" charset="0"/>
                <a:cs typeface="Courier New" panose="02070309020205020404" pitchFamily="49" charset="0"/>
              </a:rPr>
              <a:t>, then flatten the bag to get one word on each row</a:t>
            </a:r>
            <a:r>
              <a:rPr lang="en-IE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IE" sz="13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E" sz="13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words</a:t>
            </a:r>
            <a:r>
              <a:rPr lang="en-IE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IE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en-IE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sz="13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input_lines</a:t>
            </a:r>
            <a:r>
              <a:rPr lang="en-IE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GENERATE FLATTEN</a:t>
            </a:r>
            <a:r>
              <a:rPr lang="en-IE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IE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TOKENIZE</a:t>
            </a:r>
            <a:r>
              <a:rPr lang="en-IE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(line)) </a:t>
            </a:r>
            <a:r>
              <a:rPr lang="en-IE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IE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word; </a:t>
            </a:r>
            <a:endParaRPr lang="en-IE" sz="13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IE" sz="13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E" sz="13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 </a:t>
            </a:r>
            <a:r>
              <a:rPr lang="en-IE" sz="1300" i="1" dirty="0">
                <a:latin typeface="Courier New" panose="02070309020205020404" pitchFamily="49" charset="0"/>
                <a:cs typeface="Courier New" panose="02070309020205020404" pitchFamily="49" charset="0"/>
              </a:rPr>
              <a:t>filter out any words that are just white spaces</a:t>
            </a:r>
            <a:r>
              <a:rPr lang="en-IE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IE" sz="13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E" sz="13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filtered_words</a:t>
            </a:r>
            <a:r>
              <a:rPr lang="en-IE" sz="13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IE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FILTER</a:t>
            </a:r>
            <a:r>
              <a:rPr lang="en-IE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sz="13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words</a:t>
            </a:r>
            <a:r>
              <a:rPr lang="en-IE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BY</a:t>
            </a:r>
            <a:r>
              <a:rPr lang="en-IE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word </a:t>
            </a:r>
            <a:r>
              <a:rPr lang="en-IE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MATCHES</a:t>
            </a:r>
            <a:r>
              <a:rPr lang="en-IE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'\\w+'; </a:t>
            </a:r>
            <a:endParaRPr lang="en-IE" sz="13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IE" sz="13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E" sz="13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 </a:t>
            </a:r>
            <a:r>
              <a:rPr lang="en-IE" sz="1300" i="1" dirty="0">
                <a:latin typeface="Courier New" panose="02070309020205020404" pitchFamily="49" charset="0"/>
                <a:cs typeface="Courier New" panose="02070309020205020404" pitchFamily="49" charset="0"/>
              </a:rPr>
              <a:t>create a group for each word</a:t>
            </a:r>
            <a:r>
              <a:rPr lang="en-IE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IE" sz="13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E" sz="1300" dirty="0" err="1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word_groups</a:t>
            </a:r>
            <a:r>
              <a:rPr lang="en-IE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IE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GROUP</a:t>
            </a:r>
            <a:r>
              <a:rPr lang="en-IE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sz="13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filtered_words</a:t>
            </a:r>
            <a:r>
              <a:rPr lang="en-IE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BY</a:t>
            </a:r>
            <a:r>
              <a:rPr lang="en-IE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word; </a:t>
            </a:r>
            <a:endParaRPr lang="en-IE" sz="13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IE" sz="13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E" sz="13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 </a:t>
            </a:r>
            <a:r>
              <a:rPr lang="en-IE" sz="1300" i="1" dirty="0">
                <a:latin typeface="Courier New" panose="02070309020205020404" pitchFamily="49" charset="0"/>
                <a:cs typeface="Courier New" panose="02070309020205020404" pitchFamily="49" charset="0"/>
              </a:rPr>
              <a:t>count the entries in each group</a:t>
            </a:r>
            <a:r>
              <a:rPr lang="en-IE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IE" sz="13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E" sz="13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word_count</a:t>
            </a:r>
            <a:r>
              <a:rPr lang="en-IE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IE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en-IE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sz="1300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word_groups</a:t>
            </a:r>
            <a:r>
              <a:rPr lang="en-IE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GENERATE COUNT</a:t>
            </a:r>
            <a:r>
              <a:rPr lang="en-IE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IE" sz="13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filtered_words</a:t>
            </a:r>
            <a:r>
              <a:rPr lang="en-IE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IE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IE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count, group </a:t>
            </a:r>
            <a:r>
              <a:rPr lang="en-IE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IE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word; </a:t>
            </a:r>
            <a:endParaRPr lang="en-IE" sz="13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IE" sz="13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E" sz="13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 </a:t>
            </a:r>
            <a:r>
              <a:rPr lang="en-IE" sz="1300" i="1" dirty="0">
                <a:latin typeface="Courier New" panose="02070309020205020404" pitchFamily="49" charset="0"/>
                <a:cs typeface="Courier New" panose="02070309020205020404" pitchFamily="49" charset="0"/>
              </a:rPr>
              <a:t>order the records by count</a:t>
            </a:r>
            <a:r>
              <a:rPr lang="en-IE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IE" sz="13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E" sz="1300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ordered_word_count</a:t>
            </a:r>
            <a:r>
              <a:rPr lang="en-IE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IE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ORDER</a:t>
            </a:r>
            <a:r>
              <a:rPr lang="en-IE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sz="13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word_count</a:t>
            </a:r>
            <a:r>
              <a:rPr lang="en-IE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BY</a:t>
            </a:r>
            <a:r>
              <a:rPr lang="en-IE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count </a:t>
            </a:r>
            <a:r>
              <a:rPr lang="en-IE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DESC</a:t>
            </a:r>
            <a:r>
              <a:rPr lang="en-IE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en-IE" sz="13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IE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E" sz="1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STORE</a:t>
            </a:r>
            <a:r>
              <a:rPr lang="en-IE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sz="13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ordered_word_count</a:t>
            </a:r>
            <a:r>
              <a:rPr lang="en-IE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INTO</a:t>
            </a:r>
            <a:r>
              <a:rPr lang="en-IE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'/</a:t>
            </a:r>
            <a:r>
              <a:rPr lang="en-IE" sz="1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IE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/book-word-count.txt';</a:t>
            </a:r>
            <a:endParaRPr lang="en-IE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2400" y="1714500"/>
            <a:ext cx="6934200" cy="2324100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" name="TextBox 6"/>
          <p:cNvSpPr txBox="1"/>
          <p:nvPr/>
        </p:nvSpPr>
        <p:spPr>
          <a:xfrm>
            <a:off x="7239000" y="2704152"/>
            <a:ext cx="137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3200" b="1" dirty="0" smtClean="0">
                <a:solidFill>
                  <a:srgbClr val="0070C0"/>
                </a:solidFill>
              </a:rPr>
              <a:t>Map</a:t>
            </a:r>
            <a:endParaRPr lang="en-IE" sz="3200" b="1" dirty="0">
              <a:solidFill>
                <a:srgbClr val="0070C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2400" y="4191000"/>
            <a:ext cx="8763000" cy="533400"/>
          </a:xfrm>
          <a:prstGeom prst="rect">
            <a:avLst/>
          </a:prstGeom>
          <a:solidFill>
            <a:schemeClr val="accent6">
              <a:lumMod val="75000"/>
              <a:alpha val="3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9" name="TextBox 8"/>
          <p:cNvSpPr txBox="1"/>
          <p:nvPr/>
        </p:nvSpPr>
        <p:spPr>
          <a:xfrm>
            <a:off x="7239000" y="3703702"/>
            <a:ext cx="152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3200" b="1" dirty="0" smtClean="0">
                <a:solidFill>
                  <a:schemeClr val="accent6">
                    <a:lumMod val="50000"/>
                  </a:schemeClr>
                </a:solidFill>
              </a:rPr>
              <a:t>Reduce</a:t>
            </a:r>
            <a:endParaRPr lang="en-IE" sz="3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4625" y="152400"/>
            <a:ext cx="1120775" cy="1120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935182" y="6172200"/>
            <a:ext cx="7543800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E" sz="2400" dirty="0" smtClean="0"/>
              <a:t>Any guesses which line(s) </a:t>
            </a:r>
            <a:r>
              <a:rPr lang="en-IE" sz="2400" dirty="0" err="1" smtClean="0"/>
              <a:t>correpond</a:t>
            </a:r>
            <a:r>
              <a:rPr lang="en-IE" sz="2400" dirty="0" smtClean="0"/>
              <a:t> to </a:t>
            </a:r>
            <a:r>
              <a:rPr lang="en-IE" sz="2400" dirty="0" smtClean="0">
                <a:solidFill>
                  <a:srgbClr val="0070C0"/>
                </a:solidFill>
              </a:rPr>
              <a:t>Map</a:t>
            </a:r>
            <a:r>
              <a:rPr lang="en-IE" sz="2400" dirty="0" smtClean="0"/>
              <a:t>, </a:t>
            </a:r>
            <a:r>
              <a:rPr lang="en-IE" sz="2400" dirty="0" smtClean="0">
                <a:solidFill>
                  <a:schemeClr val="accent6">
                    <a:lumMod val="50000"/>
                  </a:schemeClr>
                </a:solidFill>
              </a:rPr>
              <a:t>Reduce</a:t>
            </a:r>
            <a:r>
              <a:rPr lang="en-IE" sz="2400" dirty="0" smtClean="0"/>
              <a:t>?</a:t>
            </a:r>
            <a:endParaRPr lang="en-IE" sz="2400" dirty="0"/>
          </a:p>
        </p:txBody>
      </p:sp>
      <p:sp>
        <p:nvSpPr>
          <p:cNvPr id="11" name="Rectangle 10"/>
          <p:cNvSpPr/>
          <p:nvPr/>
        </p:nvSpPr>
        <p:spPr>
          <a:xfrm>
            <a:off x="135082" y="4876800"/>
            <a:ext cx="5198918" cy="571500"/>
          </a:xfrm>
          <a:prstGeom prst="rect">
            <a:avLst/>
          </a:prstGeom>
          <a:solidFill>
            <a:schemeClr val="accent4">
              <a:lumMod val="75000"/>
              <a:alpha val="3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2" name="TextBox 11"/>
          <p:cNvSpPr txBox="1"/>
          <p:nvPr/>
        </p:nvSpPr>
        <p:spPr>
          <a:xfrm>
            <a:off x="5444114" y="4880263"/>
            <a:ext cx="30210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3200" b="1" dirty="0" smtClean="0">
                <a:solidFill>
                  <a:srgbClr val="0070C0"/>
                </a:solidFill>
              </a:rPr>
              <a:t>Map </a:t>
            </a:r>
            <a:r>
              <a:rPr lang="en-IE" sz="3200" b="1" dirty="0" smtClean="0">
                <a:solidFill>
                  <a:schemeClr val="accent4">
                    <a:lumMod val="75000"/>
                  </a:schemeClr>
                </a:solidFill>
              </a:rPr>
              <a:t>+</a:t>
            </a:r>
            <a:r>
              <a:rPr lang="en-IE" sz="3200" b="1" dirty="0" smtClean="0">
                <a:solidFill>
                  <a:srgbClr val="0070C0"/>
                </a:solidFill>
              </a:rPr>
              <a:t> </a:t>
            </a:r>
            <a:r>
              <a:rPr lang="en-IE" sz="3200" b="1" dirty="0" smtClean="0">
                <a:solidFill>
                  <a:schemeClr val="accent6">
                    <a:lumMod val="50000"/>
                  </a:schemeClr>
                </a:solidFill>
              </a:rPr>
              <a:t>Reduce</a:t>
            </a:r>
            <a:endParaRPr lang="en-IE" sz="3200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5960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  <p:bldP spid="9" grpId="0"/>
      <p:bldP spid="10" grpId="0" animBg="1"/>
      <p:bldP spid="11" grpId="0" animBg="1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Pig: Local Mode vs. </a:t>
            </a:r>
            <a:r>
              <a:rPr lang="en-IE" dirty="0" err="1" smtClean="0"/>
              <a:t>MapReduce</a:t>
            </a:r>
            <a:r>
              <a:rPr lang="en-IE" dirty="0" smtClean="0"/>
              <a:t> Mode</a:t>
            </a:r>
            <a:endParaRPr lang="en-IE" dirty="0"/>
          </a:p>
        </p:txBody>
      </p:sp>
      <p:pic>
        <p:nvPicPr>
          <p:cNvPr id="4098" name="Picture 2" descr="http://www.enriva.com/images/screenshots/windows_explorer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362201"/>
            <a:ext cx="3602581" cy="2848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://anonymousbi.files.wordpress.com/2012/11/hadoopdiagra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1067" y="2362200"/>
            <a:ext cx="3721933" cy="2848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9216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Three Ways to Execute Pig: (</a:t>
            </a:r>
            <a:r>
              <a:rPr lang="en-IE" dirty="0" err="1" smtClean="0"/>
              <a:t>i</a:t>
            </a:r>
            <a:r>
              <a:rPr lang="en-IE" dirty="0" smtClean="0"/>
              <a:t>) Grunt</a:t>
            </a:r>
            <a:endParaRPr lang="en-I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876800"/>
          </a:xfrm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IE" sz="1400" b="1" i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grunt</a:t>
            </a:r>
            <a:r>
              <a:rPr lang="en-IE" sz="1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IE" sz="14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in_lines</a:t>
            </a:r>
            <a:r>
              <a:rPr lang="en-IE" sz="1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IE" sz="1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LOAD</a:t>
            </a:r>
            <a:r>
              <a:rPr lang="en-IE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'/</a:t>
            </a:r>
            <a:r>
              <a:rPr lang="en-IE" sz="14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IE" sz="1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/book.txt' </a:t>
            </a:r>
            <a:r>
              <a:rPr lang="en-IE" sz="1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IE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IE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line:chararray</a:t>
            </a:r>
            <a:r>
              <a:rPr lang="en-IE" sz="1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IE" sz="1400" b="1" i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grunt</a:t>
            </a:r>
            <a:r>
              <a:rPr lang="en-IE" sz="1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IE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words = </a:t>
            </a:r>
            <a:r>
              <a:rPr lang="en-IE" sz="1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en-IE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sz="14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in_lines</a:t>
            </a:r>
            <a:r>
              <a:rPr lang="en-IE" sz="1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sz="1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GENERATE FLATTEN</a:t>
            </a:r>
            <a:r>
              <a:rPr lang="en-IE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IE" sz="1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TOKENIZE</a:t>
            </a:r>
            <a:r>
              <a:rPr lang="en-IE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(line)) </a:t>
            </a:r>
            <a:r>
              <a:rPr lang="en-IE" sz="1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IE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word</a:t>
            </a:r>
            <a:r>
              <a:rPr lang="en-IE" sz="1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IE" sz="1400" b="1" i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grunt&gt;</a:t>
            </a:r>
            <a:r>
              <a:rPr lang="en-IE" sz="1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filtered_words</a:t>
            </a:r>
            <a:r>
              <a:rPr lang="en-IE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IE" sz="1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FILTER</a:t>
            </a:r>
            <a:r>
              <a:rPr lang="en-IE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words </a:t>
            </a:r>
            <a:r>
              <a:rPr lang="en-IE" sz="1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BY</a:t>
            </a:r>
            <a:r>
              <a:rPr lang="en-IE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word </a:t>
            </a:r>
            <a:r>
              <a:rPr lang="en-IE" sz="1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MATCHES</a:t>
            </a:r>
            <a:r>
              <a:rPr lang="en-IE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'\\w+'; </a:t>
            </a:r>
            <a:r>
              <a:rPr lang="en-IE" sz="1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IE" sz="1400" b="1" i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IE" sz="1400" b="1" i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runt&gt;</a:t>
            </a:r>
            <a:r>
              <a:rPr lang="en-IE" sz="1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</a:p>
          <a:p>
            <a:pPr marL="0" indent="0">
              <a:buNone/>
            </a:pPr>
            <a:r>
              <a:rPr lang="en-IE" sz="1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0" indent="0">
              <a:buNone/>
            </a:pPr>
            <a:r>
              <a:rPr lang="en-IE" sz="1400" b="1" i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grunt&gt;</a:t>
            </a:r>
            <a:r>
              <a:rPr lang="en-IE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sz="1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STORE</a:t>
            </a:r>
            <a:r>
              <a:rPr lang="en-IE" sz="1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ordered_word_count</a:t>
            </a:r>
            <a:r>
              <a:rPr lang="en-IE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sz="1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INTO</a:t>
            </a:r>
            <a:r>
              <a:rPr lang="en-IE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'/</a:t>
            </a:r>
            <a:r>
              <a:rPr lang="en-IE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IE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/book-word-count.txt';</a:t>
            </a:r>
          </a:p>
          <a:p>
            <a:pPr marL="0" indent="0">
              <a:buNone/>
            </a:pPr>
            <a:endParaRPr lang="en-IE" sz="1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E" sz="1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endParaRPr lang="en-IE" sz="1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IE" dirty="0">
              <a:solidFill>
                <a:schemeClr val="bg1"/>
              </a:solidFill>
            </a:endParaRPr>
          </a:p>
        </p:txBody>
      </p:sp>
      <p:pic>
        <p:nvPicPr>
          <p:cNvPr id="6146" name="Picture 2" descr="http://www.lions-wing.net/lessons/cmd-line/xter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3624145"/>
            <a:ext cx="4533900" cy="3215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9517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4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876800"/>
          </a:xfrm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IE" sz="1800" b="1" i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grunt</a:t>
            </a:r>
            <a:r>
              <a:rPr lang="en-IE" sz="18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pig </a:t>
            </a:r>
            <a:r>
              <a:rPr lang="en-IE" sz="18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wordcount.pig</a:t>
            </a:r>
            <a:endParaRPr lang="en-IE" sz="1800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I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IE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Three Ways to Execute Pig: (ii) Script</a:t>
            </a:r>
            <a:endParaRPr lang="en-IE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0704" y="3886200"/>
            <a:ext cx="3901296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 descr="http://icons.iconarchive.com/icons/visualpharm/icons8-metro-style/512/Very-Basic-File-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2971800"/>
            <a:ext cx="69088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419600" y="3219379"/>
            <a:ext cx="205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400" b="1" dirty="0" err="1" smtClean="0">
                <a:solidFill>
                  <a:srgbClr val="0070C0"/>
                </a:solidFill>
              </a:rPr>
              <a:t>wordcount.pig</a:t>
            </a:r>
            <a:endParaRPr lang="en-IE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8317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6918</TotalTime>
  <Words>3018</Words>
  <Application>Microsoft Office PowerPoint</Application>
  <PresentationFormat>On-screen Show (4:3)</PresentationFormat>
  <Paragraphs>824</Paragraphs>
  <Slides>56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1" baseType="lpstr">
      <vt:lpstr>Arial</vt:lpstr>
      <vt:lpstr>Calibri</vt:lpstr>
      <vt:lpstr>Courier New</vt:lpstr>
      <vt:lpstr>Wingdings</vt:lpstr>
      <vt:lpstr>Office Theme</vt:lpstr>
      <vt:lpstr>CC5212-1 Procesamiento Masivo de Datos Otoño 2016  Lecture 6: DFS &amp; MapReduce III</vt:lpstr>
      <vt:lpstr>Apache Hadoop (Java)</vt:lpstr>
      <vt:lpstr>An Easier Way?</vt:lpstr>
      <vt:lpstr>APACHE PIG: OVERVIEW</vt:lpstr>
      <vt:lpstr>Apache Pig</vt:lpstr>
      <vt:lpstr>Pig Latin: Hello Word Count</vt:lpstr>
      <vt:lpstr>Pig: Local Mode vs. MapReduce Mode</vt:lpstr>
      <vt:lpstr>Three Ways to Execute Pig: (i) Grunt</vt:lpstr>
      <vt:lpstr>Three Ways to Execute Pig: (ii) Script</vt:lpstr>
      <vt:lpstr>Three Ways to Execute Pig: (iii) Embedded</vt:lpstr>
      <vt:lpstr>APACHE PIG: LIDER example</vt:lpstr>
      <vt:lpstr>Pig: Products by Hour</vt:lpstr>
      <vt:lpstr>Pig: Products by Hour</vt:lpstr>
      <vt:lpstr>Pig: Products by Hour</vt:lpstr>
      <vt:lpstr>Pig: Products by Hour</vt:lpstr>
      <vt:lpstr>Pig: Products by Hour</vt:lpstr>
      <vt:lpstr>Pig: Products by Hour</vt:lpstr>
      <vt:lpstr>Pig: Products by Hour</vt:lpstr>
      <vt:lpstr>Pig: Products by Hour</vt:lpstr>
      <vt:lpstr>Pig: Products by Hour</vt:lpstr>
      <vt:lpstr>Pig: Products by Hour</vt:lpstr>
      <vt:lpstr>Pig: Products by Hour</vt:lpstr>
      <vt:lpstr>Pig: Products by Hour</vt:lpstr>
      <vt:lpstr>Pig: Products by Hour</vt:lpstr>
      <vt:lpstr>APACHE PIG: SCHEMA</vt:lpstr>
      <vt:lpstr>Pig Relations</vt:lpstr>
      <vt:lpstr>Pig Fields</vt:lpstr>
      <vt:lpstr>Pig Simple Types</vt:lpstr>
      <vt:lpstr>Pig Types: Duck Typing</vt:lpstr>
      <vt:lpstr>Pig Complex Types: Tuple</vt:lpstr>
      <vt:lpstr>Pig Complex Types: Tuple</vt:lpstr>
      <vt:lpstr>Pig Complex Types: Bag</vt:lpstr>
      <vt:lpstr>Pig Complex Types: Bag</vt:lpstr>
      <vt:lpstr>Pig Complex Types: Map</vt:lpstr>
      <vt:lpstr>Pig Complex Types: Summary</vt:lpstr>
      <vt:lpstr>APACHE PIG: OPERATORS</vt:lpstr>
      <vt:lpstr>Pig Atomic Operators</vt:lpstr>
      <vt:lpstr>Pig Conditionals</vt:lpstr>
      <vt:lpstr>Pig Aggregate Operators</vt:lpstr>
      <vt:lpstr>Pig Joins</vt:lpstr>
      <vt:lpstr>Pig Joins</vt:lpstr>
      <vt:lpstr>Pig Aggregate/Join Implementations</vt:lpstr>
      <vt:lpstr>Pig: Disambiguate</vt:lpstr>
      <vt:lpstr>Pig: Split</vt:lpstr>
      <vt:lpstr>Pig: Other Operators</vt:lpstr>
      <vt:lpstr>Pig translated to MapReduce in Hadoop</vt:lpstr>
      <vt:lpstr>JUST TO MENTION …</vt:lpstr>
      <vt:lpstr>Apache Hive</vt:lpstr>
      <vt:lpstr>RECAP …</vt:lpstr>
      <vt:lpstr>PowerPoint Presentation</vt:lpstr>
      <vt:lpstr>Apache Pig (Latin)</vt:lpstr>
      <vt:lpstr>Apache Pig (Latin)</vt:lpstr>
      <vt:lpstr>More reading</vt:lpstr>
      <vt:lpstr>CONCLUDING MAPREDUCE  (FOR NOW) …</vt:lpstr>
      <vt:lpstr>Apache Hadoop … Internals (if interested)</vt:lpstr>
      <vt:lpstr>Questions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CC5212-1 Procesamiento Masivo de Datos 2014</dc:title>
  <dc:creator>Aidan Hogan</dc:creator>
  <cp:lastModifiedBy>ahogan</cp:lastModifiedBy>
  <cp:revision>352</cp:revision>
  <cp:lastPrinted>2016-04-11T16:50:53Z</cp:lastPrinted>
  <dcterms:created xsi:type="dcterms:W3CDTF">2006-08-16T00:00:00Z</dcterms:created>
  <dcterms:modified xsi:type="dcterms:W3CDTF">2016-04-11T18:53:22Z</dcterms:modified>
</cp:coreProperties>
</file>