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627" r:id="rId45"/>
    <p:sldId id="572" r:id="rId46"/>
    <p:sldId id="592" r:id="rId47"/>
    <p:sldId id="593" r:id="rId48"/>
    <p:sldId id="595" r:id="rId49"/>
    <p:sldId id="596" r:id="rId50"/>
    <p:sldId id="597" r:id="rId51"/>
    <p:sldId id="598" r:id="rId52"/>
    <p:sldId id="599" r:id="rId53"/>
    <p:sldId id="600" r:id="rId54"/>
    <p:sldId id="601" r:id="rId55"/>
    <p:sldId id="602" r:id="rId56"/>
    <p:sldId id="603" r:id="rId57"/>
    <p:sldId id="628" r:id="rId58"/>
    <p:sldId id="612" r:id="rId59"/>
    <p:sldId id="613" r:id="rId60"/>
    <p:sldId id="614" r:id="rId61"/>
    <p:sldId id="615" r:id="rId62"/>
    <p:sldId id="616" r:id="rId63"/>
    <p:sldId id="617" r:id="rId64"/>
    <p:sldId id="618" r:id="rId65"/>
    <p:sldId id="619" r:id="rId66"/>
    <p:sldId id="620" r:id="rId67"/>
    <p:sldId id="621" r:id="rId68"/>
    <p:sldId id="622" r:id="rId69"/>
    <p:sldId id="623" r:id="rId70"/>
    <p:sldId id="624" r:id="rId71"/>
    <p:sldId id="625" r:id="rId72"/>
    <p:sldId id="587" r:id="rId73"/>
    <p:sldId id="611" r:id="rId74"/>
    <p:sldId id="588" r:id="rId75"/>
    <p:sldId id="589" r:id="rId76"/>
    <p:sldId id="626" r:id="rId77"/>
    <p:sldId id="590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0" autoAdjust="0"/>
    <p:restoredTop sz="94660"/>
  </p:normalViewPr>
  <p:slideViewPr>
    <p:cSldViewPr>
      <p:cViewPr varScale="1">
        <p:scale>
          <a:sx n="87" d="100"/>
          <a:sy n="87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0012-02A5-4B9A-BBBE-ECC937BD1D5A}" type="datetimeFigureOut">
              <a:rPr lang="en-IE" smtClean="0"/>
              <a:t>14/03/2016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58D3-AE56-4AF7-BFDD-CAD04963A4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86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58D3-AE56-4AF7-BFDD-CAD04963A4E2}" type="slidenum">
              <a:rPr lang="en-IE" smtClean="0"/>
              <a:t>75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06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CC5212-1</a:t>
            </a:r>
            <a:br>
              <a:rPr lang="es-ES" b="1" dirty="0" smtClean="0"/>
            </a:br>
            <a:r>
              <a:rPr lang="en-IE" b="1" cap="small" dirty="0" err="1"/>
              <a:t>Procesamiento</a:t>
            </a:r>
            <a:r>
              <a:rPr lang="en-IE" b="1" cap="small" dirty="0"/>
              <a:t> </a:t>
            </a:r>
            <a:r>
              <a:rPr lang="en-IE" b="1" cap="small" dirty="0" err="1"/>
              <a:t>Masivo</a:t>
            </a:r>
            <a:r>
              <a:rPr lang="en-IE" b="1" cap="small" dirty="0"/>
              <a:t> de </a:t>
            </a:r>
            <a:r>
              <a:rPr lang="en-IE" b="1" cap="small" dirty="0" err="1"/>
              <a:t>Datos</a:t>
            </a:r>
            <a:r>
              <a:rPr lang="en-IE" b="1" cap="small" dirty="0"/>
              <a:t/>
            </a:r>
            <a:br>
              <a:rPr lang="en-IE" b="1" cap="small" dirty="0"/>
            </a:br>
            <a:r>
              <a:rPr lang="en-IE" b="1" cap="small" dirty="0" err="1" smtClean="0"/>
              <a:t>Otoño</a:t>
            </a:r>
            <a:r>
              <a:rPr lang="en-IE" b="1" cap="small" dirty="0" smtClean="0"/>
              <a:t> </a:t>
            </a:r>
            <a:r>
              <a:rPr lang="es-ES" b="1" dirty="0" smtClean="0"/>
              <a:t>2016</a:t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Lecture</a:t>
            </a:r>
            <a:r>
              <a:rPr lang="es-ES" b="1" dirty="0" smtClean="0"/>
              <a:t> 2: </a:t>
            </a:r>
            <a:r>
              <a:rPr lang="es-ES" b="1" dirty="0" err="1" smtClean="0"/>
              <a:t>Distributed</a:t>
            </a:r>
            <a:r>
              <a:rPr lang="es-ES" b="1" dirty="0" smtClean="0"/>
              <a:t> </a:t>
            </a:r>
            <a:r>
              <a:rPr lang="es-ES" b="1" dirty="0" err="1" smtClean="0"/>
              <a:t>Systems</a:t>
            </a:r>
            <a:r>
              <a:rPr lang="es-ES" b="1" dirty="0" smtClean="0"/>
              <a:t> 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95400"/>
          </a:xfrm>
        </p:spPr>
        <p:txBody>
          <a:bodyPr/>
          <a:lstStyle/>
          <a:p>
            <a:r>
              <a:rPr lang="en-IE" dirty="0" smtClean="0"/>
              <a:t>Aidan Hogan</a:t>
            </a:r>
          </a:p>
          <a:p>
            <a:r>
              <a:rPr lang="en-IE" dirty="0" smtClean="0"/>
              <a:t>aidhog@gmail.com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97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Distributed System Design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Flexibility</a:t>
            </a:r>
            <a:r>
              <a:rPr lang="en-IE" dirty="0" smtClean="0"/>
              <a:t>: </a:t>
            </a:r>
          </a:p>
          <a:p>
            <a:pPr lvl="1"/>
            <a:r>
              <a:rPr lang="en-IE" dirty="0" smtClean="0"/>
              <a:t>Add/remove/move machines</a:t>
            </a:r>
          </a:p>
          <a:p>
            <a:pPr lvl="1"/>
            <a:r>
              <a:rPr lang="en-IE" dirty="0" smtClean="0"/>
              <a:t>Generic interfaces</a:t>
            </a:r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Reliability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Fault-tolerant: recover from errors</a:t>
            </a:r>
          </a:p>
          <a:p>
            <a:pPr lvl="1"/>
            <a:r>
              <a:rPr lang="en-IE" dirty="0" smtClean="0"/>
              <a:t>Security: user authentication</a:t>
            </a:r>
            <a:endParaRPr lang="en-IE" dirty="0"/>
          </a:p>
          <a:p>
            <a:pPr lvl="1"/>
            <a:r>
              <a:rPr lang="en-IE" dirty="0" smtClean="0"/>
              <a:t>Availability: uptime/total-time</a:t>
            </a:r>
          </a:p>
        </p:txBody>
      </p:sp>
    </p:spTree>
    <p:extLst>
      <p:ext uri="{BB962C8B-B14F-4D97-AF65-F5344CB8AC3E}">
        <p14:creationId xmlns:p14="http://schemas.microsoft.com/office/powerpoint/2010/main" val="13909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Distributed System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Performance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Runtimes (processing)</a:t>
            </a:r>
          </a:p>
          <a:p>
            <a:pPr lvl="1"/>
            <a:r>
              <a:rPr lang="en-IE" dirty="0" smtClean="0"/>
              <a:t>Latency, throughput and bandwidth (data)</a:t>
            </a:r>
          </a:p>
          <a:p>
            <a:pPr lvl="1"/>
            <a:endParaRPr lang="en-IE" dirty="0"/>
          </a:p>
          <a:p>
            <a:r>
              <a:rPr lang="en-IE" dirty="0" smtClean="0">
                <a:solidFill>
                  <a:srgbClr val="0070C0"/>
                </a:solidFill>
              </a:rPr>
              <a:t>Scalability</a:t>
            </a:r>
          </a:p>
          <a:p>
            <a:pPr lvl="1"/>
            <a:r>
              <a:rPr lang="en-IE" dirty="0" smtClean="0"/>
              <a:t>Network and infrastructure scales</a:t>
            </a:r>
          </a:p>
          <a:p>
            <a:pPr lvl="1"/>
            <a:r>
              <a:rPr lang="en-IE" dirty="0" smtClean="0"/>
              <a:t>Applications scale</a:t>
            </a:r>
          </a:p>
          <a:p>
            <a:pPr lvl="1"/>
            <a:r>
              <a:rPr lang="en-IE" dirty="0" smtClean="0"/>
              <a:t>Minimise global knowledge/bottlenecks!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3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DISTRIBUTED SYSTEMS: 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CLIENT–SERVER </a:t>
            </a:r>
            <a:r>
              <a:rPr lang="en-IE" dirty="0" smtClean="0"/>
              <a:t>ARCHITECTURE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75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Client–Server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Client makes request to server</a:t>
            </a:r>
          </a:p>
          <a:p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Server acts and responds</a:t>
            </a:r>
          </a:p>
        </p:txBody>
      </p:sp>
      <p:sp>
        <p:nvSpPr>
          <p:cNvPr id="5" name="Freeform 4"/>
          <p:cNvSpPr/>
          <p:nvPr/>
        </p:nvSpPr>
        <p:spPr>
          <a:xfrm>
            <a:off x="568037" y="4109155"/>
            <a:ext cx="1080540" cy="1758340"/>
          </a:xfrm>
          <a:custGeom>
            <a:avLst/>
            <a:gdLst>
              <a:gd name="connsiteX0" fmla="*/ 304800 w 1080540"/>
              <a:gd name="connsiteY0" fmla="*/ 1626627 h 1758340"/>
              <a:gd name="connsiteX1" fmla="*/ 0 w 1080540"/>
              <a:gd name="connsiteY1" fmla="*/ 1335681 h 1758340"/>
              <a:gd name="connsiteX2" fmla="*/ 304800 w 1080540"/>
              <a:gd name="connsiteY2" fmla="*/ 1086300 h 1758340"/>
              <a:gd name="connsiteX3" fmla="*/ 13854 w 1080540"/>
              <a:gd name="connsiteY3" fmla="*/ 698372 h 1758340"/>
              <a:gd name="connsiteX4" fmla="*/ 346363 w 1080540"/>
              <a:gd name="connsiteY4" fmla="*/ 518263 h 1758340"/>
              <a:gd name="connsiteX5" fmla="*/ 27709 w 1080540"/>
              <a:gd name="connsiteY5" fmla="*/ 199609 h 1758340"/>
              <a:gd name="connsiteX6" fmla="*/ 332509 w 1080540"/>
              <a:gd name="connsiteY6" fmla="*/ 47209 h 1758340"/>
              <a:gd name="connsiteX7" fmla="*/ 1066800 w 1080540"/>
              <a:gd name="connsiteY7" fmla="*/ 158045 h 1758340"/>
              <a:gd name="connsiteX8" fmla="*/ 775854 w 1080540"/>
              <a:gd name="connsiteY8" fmla="*/ 1640481 h 1758340"/>
              <a:gd name="connsiteX9" fmla="*/ 304800 w 1080540"/>
              <a:gd name="connsiteY9" fmla="*/ 1626627 h 17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540" h="1758340">
                <a:moveTo>
                  <a:pt x="304800" y="1626627"/>
                </a:moveTo>
                <a:cubicBezTo>
                  <a:pt x="175491" y="1575827"/>
                  <a:pt x="0" y="1425735"/>
                  <a:pt x="0" y="1335681"/>
                </a:cubicBezTo>
                <a:cubicBezTo>
                  <a:pt x="0" y="1245627"/>
                  <a:pt x="302491" y="1192518"/>
                  <a:pt x="304800" y="1086300"/>
                </a:cubicBezTo>
                <a:cubicBezTo>
                  <a:pt x="307109" y="980082"/>
                  <a:pt x="6927" y="793045"/>
                  <a:pt x="13854" y="698372"/>
                </a:cubicBezTo>
                <a:cubicBezTo>
                  <a:pt x="20781" y="603699"/>
                  <a:pt x="344054" y="601390"/>
                  <a:pt x="346363" y="518263"/>
                </a:cubicBezTo>
                <a:cubicBezTo>
                  <a:pt x="348672" y="435136"/>
                  <a:pt x="30018" y="278118"/>
                  <a:pt x="27709" y="199609"/>
                </a:cubicBezTo>
                <a:cubicBezTo>
                  <a:pt x="25400" y="121100"/>
                  <a:pt x="159327" y="54136"/>
                  <a:pt x="332509" y="47209"/>
                </a:cubicBezTo>
                <a:cubicBezTo>
                  <a:pt x="505691" y="40282"/>
                  <a:pt x="992909" y="-107500"/>
                  <a:pt x="1066800" y="158045"/>
                </a:cubicBezTo>
                <a:cubicBezTo>
                  <a:pt x="1140691" y="423590"/>
                  <a:pt x="898236" y="1393408"/>
                  <a:pt x="775854" y="1640481"/>
                </a:cubicBezTo>
                <a:cubicBezTo>
                  <a:pt x="653472" y="1887554"/>
                  <a:pt x="434109" y="1677427"/>
                  <a:pt x="304800" y="16266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2" descr="http://www.iconhot.com/icon/png/rrze/720/server-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2819400"/>
            <a:ext cx="37338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3962400"/>
            <a:ext cx="2362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029045"/>
            <a:ext cx="28289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733800" y="5257800"/>
            <a:ext cx="1828800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4343400"/>
            <a:ext cx="174307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62484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(</a:t>
            </a:r>
            <a:r>
              <a:rPr lang="en-IE" sz="2800" u="sng" dirty="0" smtClean="0"/>
              <a:t>For example</a:t>
            </a:r>
            <a:r>
              <a:rPr lang="en-IE" sz="2800" dirty="0" smtClean="0"/>
              <a:t>: </a:t>
            </a:r>
            <a:r>
              <a:rPr lang="en-IE" sz="2800" i="1" dirty="0" smtClean="0"/>
              <a:t>Email</a:t>
            </a:r>
            <a:r>
              <a:rPr lang="en-IE" sz="2800" i="1" dirty="0"/>
              <a:t>, WWW, Printing, etc</a:t>
            </a:r>
            <a:r>
              <a:rPr lang="en-IE" sz="2800" i="1" dirty="0" smtClean="0"/>
              <a:t>.</a:t>
            </a:r>
            <a:r>
              <a:rPr lang="en-IE" sz="2800" dirty="0" smtClean="0"/>
              <a:t>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83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Client–Server:</a:t>
            </a:r>
            <a:r>
              <a:rPr lang="en-IE" i="1" dirty="0" smtClean="0"/>
              <a:t> Thin Client</a:t>
            </a:r>
            <a:endParaRPr lang="en-I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4" y="1524000"/>
            <a:ext cx="8229600" cy="4267200"/>
          </a:xfrm>
        </p:spPr>
        <p:txBody>
          <a:bodyPr/>
          <a:lstStyle/>
          <a:p>
            <a:r>
              <a:rPr lang="en-IE" dirty="0" smtClean="0"/>
              <a:t>Few computing resources for client: I/O</a:t>
            </a:r>
          </a:p>
          <a:p>
            <a:pPr lvl="1"/>
            <a:r>
              <a:rPr lang="en-IE" dirty="0" smtClean="0"/>
              <a:t>Server does the hard work</a:t>
            </a:r>
            <a:endParaRPr lang="en-IE" dirty="0"/>
          </a:p>
        </p:txBody>
      </p:sp>
      <p:sp>
        <p:nvSpPr>
          <p:cNvPr id="4" name="Freeform 3"/>
          <p:cNvSpPr/>
          <p:nvPr/>
        </p:nvSpPr>
        <p:spPr>
          <a:xfrm>
            <a:off x="568037" y="4109155"/>
            <a:ext cx="1080540" cy="1758340"/>
          </a:xfrm>
          <a:custGeom>
            <a:avLst/>
            <a:gdLst>
              <a:gd name="connsiteX0" fmla="*/ 304800 w 1080540"/>
              <a:gd name="connsiteY0" fmla="*/ 1626627 h 1758340"/>
              <a:gd name="connsiteX1" fmla="*/ 0 w 1080540"/>
              <a:gd name="connsiteY1" fmla="*/ 1335681 h 1758340"/>
              <a:gd name="connsiteX2" fmla="*/ 304800 w 1080540"/>
              <a:gd name="connsiteY2" fmla="*/ 1086300 h 1758340"/>
              <a:gd name="connsiteX3" fmla="*/ 13854 w 1080540"/>
              <a:gd name="connsiteY3" fmla="*/ 698372 h 1758340"/>
              <a:gd name="connsiteX4" fmla="*/ 346363 w 1080540"/>
              <a:gd name="connsiteY4" fmla="*/ 518263 h 1758340"/>
              <a:gd name="connsiteX5" fmla="*/ 27709 w 1080540"/>
              <a:gd name="connsiteY5" fmla="*/ 199609 h 1758340"/>
              <a:gd name="connsiteX6" fmla="*/ 332509 w 1080540"/>
              <a:gd name="connsiteY6" fmla="*/ 47209 h 1758340"/>
              <a:gd name="connsiteX7" fmla="*/ 1066800 w 1080540"/>
              <a:gd name="connsiteY7" fmla="*/ 158045 h 1758340"/>
              <a:gd name="connsiteX8" fmla="*/ 775854 w 1080540"/>
              <a:gd name="connsiteY8" fmla="*/ 1640481 h 1758340"/>
              <a:gd name="connsiteX9" fmla="*/ 304800 w 1080540"/>
              <a:gd name="connsiteY9" fmla="*/ 1626627 h 17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540" h="1758340">
                <a:moveTo>
                  <a:pt x="304800" y="1626627"/>
                </a:moveTo>
                <a:cubicBezTo>
                  <a:pt x="175491" y="1575827"/>
                  <a:pt x="0" y="1425735"/>
                  <a:pt x="0" y="1335681"/>
                </a:cubicBezTo>
                <a:cubicBezTo>
                  <a:pt x="0" y="1245627"/>
                  <a:pt x="302491" y="1192518"/>
                  <a:pt x="304800" y="1086300"/>
                </a:cubicBezTo>
                <a:cubicBezTo>
                  <a:pt x="307109" y="980082"/>
                  <a:pt x="6927" y="793045"/>
                  <a:pt x="13854" y="698372"/>
                </a:cubicBezTo>
                <a:cubicBezTo>
                  <a:pt x="20781" y="603699"/>
                  <a:pt x="344054" y="601390"/>
                  <a:pt x="346363" y="518263"/>
                </a:cubicBezTo>
                <a:cubicBezTo>
                  <a:pt x="348672" y="435136"/>
                  <a:pt x="30018" y="278118"/>
                  <a:pt x="27709" y="199609"/>
                </a:cubicBezTo>
                <a:cubicBezTo>
                  <a:pt x="25400" y="121100"/>
                  <a:pt x="159327" y="54136"/>
                  <a:pt x="332509" y="47209"/>
                </a:cubicBezTo>
                <a:cubicBezTo>
                  <a:pt x="505691" y="40282"/>
                  <a:pt x="992909" y="-107500"/>
                  <a:pt x="1066800" y="158045"/>
                </a:cubicBezTo>
                <a:cubicBezTo>
                  <a:pt x="1140691" y="423590"/>
                  <a:pt x="898236" y="1393408"/>
                  <a:pt x="775854" y="1640481"/>
                </a:cubicBezTo>
                <a:cubicBezTo>
                  <a:pt x="653472" y="1887554"/>
                  <a:pt x="434109" y="1677427"/>
                  <a:pt x="304800" y="16266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2" descr="http://www.iconhot.com/icon/png/rrze/720/server-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2819400"/>
            <a:ext cx="37338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3962400"/>
            <a:ext cx="2362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029045"/>
            <a:ext cx="28289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733800" y="5257800"/>
            <a:ext cx="1828800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4343400"/>
            <a:ext cx="174307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62484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(</a:t>
            </a:r>
            <a:r>
              <a:rPr lang="en-IE" sz="2800" u="sng" dirty="0" smtClean="0"/>
              <a:t>For example</a:t>
            </a:r>
            <a:r>
              <a:rPr lang="en-IE" sz="2800" dirty="0" smtClean="0"/>
              <a:t>: </a:t>
            </a:r>
            <a:r>
              <a:rPr lang="en-IE" sz="2800" i="1" dirty="0" smtClean="0"/>
              <a:t>PHP-heavy websites, SSH, email, </a:t>
            </a:r>
            <a:r>
              <a:rPr lang="en-IE" sz="2800" i="1" dirty="0"/>
              <a:t>etc</a:t>
            </a:r>
            <a:r>
              <a:rPr lang="en-IE" sz="2800" i="1" dirty="0" smtClean="0"/>
              <a:t>.</a:t>
            </a:r>
            <a:r>
              <a:rPr lang="en-IE" sz="2800" dirty="0" smtClean="0"/>
              <a:t>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2673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</a:t>
            </a:r>
            <a:r>
              <a:rPr lang="en-IE" dirty="0"/>
              <a:t>–</a:t>
            </a:r>
            <a:r>
              <a:rPr lang="en-IE" dirty="0" smtClean="0"/>
              <a:t>Server:</a:t>
            </a:r>
            <a:r>
              <a:rPr lang="en-IE" i="1" dirty="0" smtClean="0"/>
              <a:t> Fat Client</a:t>
            </a:r>
            <a:endParaRPr lang="en-I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4" y="1524000"/>
            <a:ext cx="8229600" cy="4267200"/>
          </a:xfrm>
        </p:spPr>
        <p:txBody>
          <a:bodyPr/>
          <a:lstStyle/>
          <a:p>
            <a:r>
              <a:rPr lang="en-IE" dirty="0" smtClean="0"/>
              <a:t>Fuller computing resources for client: I/O</a:t>
            </a:r>
          </a:p>
          <a:p>
            <a:pPr lvl="1"/>
            <a:r>
              <a:rPr lang="en-IE" dirty="0" smtClean="0"/>
              <a:t>Server sends data: computing done client-side</a:t>
            </a:r>
          </a:p>
          <a:p>
            <a:pPr lvl="1"/>
            <a:endParaRPr lang="en-IE" i="1" dirty="0" smtClean="0"/>
          </a:p>
        </p:txBody>
      </p:sp>
      <p:sp>
        <p:nvSpPr>
          <p:cNvPr id="4" name="Freeform 3"/>
          <p:cNvSpPr/>
          <p:nvPr/>
        </p:nvSpPr>
        <p:spPr>
          <a:xfrm>
            <a:off x="568037" y="4109155"/>
            <a:ext cx="1080540" cy="1758340"/>
          </a:xfrm>
          <a:custGeom>
            <a:avLst/>
            <a:gdLst>
              <a:gd name="connsiteX0" fmla="*/ 304800 w 1080540"/>
              <a:gd name="connsiteY0" fmla="*/ 1626627 h 1758340"/>
              <a:gd name="connsiteX1" fmla="*/ 0 w 1080540"/>
              <a:gd name="connsiteY1" fmla="*/ 1335681 h 1758340"/>
              <a:gd name="connsiteX2" fmla="*/ 304800 w 1080540"/>
              <a:gd name="connsiteY2" fmla="*/ 1086300 h 1758340"/>
              <a:gd name="connsiteX3" fmla="*/ 13854 w 1080540"/>
              <a:gd name="connsiteY3" fmla="*/ 698372 h 1758340"/>
              <a:gd name="connsiteX4" fmla="*/ 346363 w 1080540"/>
              <a:gd name="connsiteY4" fmla="*/ 518263 h 1758340"/>
              <a:gd name="connsiteX5" fmla="*/ 27709 w 1080540"/>
              <a:gd name="connsiteY5" fmla="*/ 199609 h 1758340"/>
              <a:gd name="connsiteX6" fmla="*/ 332509 w 1080540"/>
              <a:gd name="connsiteY6" fmla="*/ 47209 h 1758340"/>
              <a:gd name="connsiteX7" fmla="*/ 1066800 w 1080540"/>
              <a:gd name="connsiteY7" fmla="*/ 158045 h 1758340"/>
              <a:gd name="connsiteX8" fmla="*/ 775854 w 1080540"/>
              <a:gd name="connsiteY8" fmla="*/ 1640481 h 1758340"/>
              <a:gd name="connsiteX9" fmla="*/ 304800 w 1080540"/>
              <a:gd name="connsiteY9" fmla="*/ 1626627 h 17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540" h="1758340">
                <a:moveTo>
                  <a:pt x="304800" y="1626627"/>
                </a:moveTo>
                <a:cubicBezTo>
                  <a:pt x="175491" y="1575827"/>
                  <a:pt x="0" y="1425735"/>
                  <a:pt x="0" y="1335681"/>
                </a:cubicBezTo>
                <a:cubicBezTo>
                  <a:pt x="0" y="1245627"/>
                  <a:pt x="302491" y="1192518"/>
                  <a:pt x="304800" y="1086300"/>
                </a:cubicBezTo>
                <a:cubicBezTo>
                  <a:pt x="307109" y="980082"/>
                  <a:pt x="6927" y="793045"/>
                  <a:pt x="13854" y="698372"/>
                </a:cubicBezTo>
                <a:cubicBezTo>
                  <a:pt x="20781" y="603699"/>
                  <a:pt x="344054" y="601390"/>
                  <a:pt x="346363" y="518263"/>
                </a:cubicBezTo>
                <a:cubicBezTo>
                  <a:pt x="348672" y="435136"/>
                  <a:pt x="30018" y="278118"/>
                  <a:pt x="27709" y="199609"/>
                </a:cubicBezTo>
                <a:cubicBezTo>
                  <a:pt x="25400" y="121100"/>
                  <a:pt x="159327" y="54136"/>
                  <a:pt x="332509" y="47209"/>
                </a:cubicBezTo>
                <a:cubicBezTo>
                  <a:pt x="505691" y="40282"/>
                  <a:pt x="992909" y="-107500"/>
                  <a:pt x="1066800" y="158045"/>
                </a:cubicBezTo>
                <a:cubicBezTo>
                  <a:pt x="1140691" y="423590"/>
                  <a:pt x="898236" y="1393408"/>
                  <a:pt x="775854" y="1640481"/>
                </a:cubicBezTo>
                <a:cubicBezTo>
                  <a:pt x="653472" y="1887554"/>
                  <a:pt x="434109" y="1677427"/>
                  <a:pt x="304800" y="16266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2" descr="http://www.iconhot.com/icon/png/rrze/720/server-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2819400"/>
            <a:ext cx="37338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3962400"/>
            <a:ext cx="2362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029045"/>
            <a:ext cx="28289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733800" y="5257800"/>
            <a:ext cx="1828800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4343400"/>
            <a:ext cx="174307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2484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(</a:t>
            </a:r>
            <a:r>
              <a:rPr lang="en-IE" sz="2800" u="sng" dirty="0" smtClean="0"/>
              <a:t>For example</a:t>
            </a:r>
            <a:r>
              <a:rPr lang="en-IE" sz="2800" dirty="0" smtClean="0"/>
              <a:t>: </a:t>
            </a:r>
            <a:r>
              <a:rPr lang="en-IE" sz="2800" i="1" dirty="0" err="1" smtClean="0"/>
              <a:t>Javascript</a:t>
            </a:r>
            <a:r>
              <a:rPr lang="en-IE" sz="2800" i="1" dirty="0" smtClean="0"/>
              <a:t>-heavy websites, multimedia, </a:t>
            </a:r>
            <a:r>
              <a:rPr lang="en-IE" sz="2800" i="1" dirty="0"/>
              <a:t>etc</a:t>
            </a:r>
            <a:r>
              <a:rPr lang="en-IE" sz="2800" i="1" dirty="0" smtClean="0"/>
              <a:t>.</a:t>
            </a:r>
            <a:r>
              <a:rPr lang="en-IE" sz="2800" dirty="0" smtClean="0"/>
              <a:t>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70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</a:t>
            </a:r>
            <a:r>
              <a:rPr lang="en-IE" dirty="0"/>
              <a:t>–</a:t>
            </a:r>
            <a:r>
              <a:rPr lang="en-IE" dirty="0" smtClean="0"/>
              <a:t>Server: </a:t>
            </a:r>
            <a:r>
              <a:rPr lang="en-IE" i="1" dirty="0" smtClean="0"/>
              <a:t>Mirror Servers</a:t>
            </a:r>
            <a:endParaRPr lang="en-I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User goes to any machine (replicated/mirror)</a:t>
            </a:r>
            <a:endParaRPr lang="en-I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094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19094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5691187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1205712" y="3906440"/>
            <a:ext cx="546888" cy="408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5" idx="3"/>
          </p:cNvCxnSpPr>
          <p:nvPr/>
        </p:nvCxnSpPr>
        <p:spPr>
          <a:xfrm flipH="1">
            <a:off x="2182825" y="4992976"/>
            <a:ext cx="216057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581400" y="5524500"/>
            <a:ext cx="1066800" cy="495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71600" y="5524500"/>
            <a:ext cx="685800" cy="495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16626"/>
            <a:ext cx="1742066" cy="17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4000500" y="3906440"/>
            <a:ext cx="3314718" cy="81796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924318" y="5772150"/>
            <a:ext cx="3162282" cy="364331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00500" y="6218038"/>
            <a:ext cx="3467118" cy="335162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00500" y="3545681"/>
            <a:ext cx="3314718" cy="873413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57600" y="4119563"/>
            <a:ext cx="914400" cy="681037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</p:cNvCxnSpPr>
          <p:nvPr/>
        </p:nvCxnSpPr>
        <p:spPr>
          <a:xfrm>
            <a:off x="1205713" y="5566857"/>
            <a:ext cx="861212" cy="545811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1007046" y="3686838"/>
            <a:ext cx="1" cy="98826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07047" y="4876295"/>
            <a:ext cx="1" cy="98826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</a:t>
            </a:r>
            <a:r>
              <a:rPr lang="en-IE" dirty="0"/>
              <a:t>–</a:t>
            </a:r>
            <a:r>
              <a:rPr lang="en-IE" dirty="0" smtClean="0"/>
              <a:t>Server: </a:t>
            </a:r>
            <a:r>
              <a:rPr lang="en-IE" i="1" dirty="0" smtClean="0"/>
              <a:t>Proxy Server</a:t>
            </a:r>
            <a:endParaRPr lang="en-I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User goes to “forwarding” machine (proxy)</a:t>
            </a:r>
            <a:endParaRPr lang="en-I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419095"/>
            <a:ext cx="15568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971801"/>
            <a:ext cx="15568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753100"/>
            <a:ext cx="15568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 flipV="1">
            <a:off x="1785494" y="3429002"/>
            <a:ext cx="1948306" cy="10667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3"/>
          </p:cNvCxnSpPr>
          <p:nvPr/>
        </p:nvCxnSpPr>
        <p:spPr>
          <a:xfrm flipH="1">
            <a:off x="1785493" y="4876295"/>
            <a:ext cx="1795907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00200" y="5333495"/>
            <a:ext cx="2286000" cy="8387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16626"/>
            <a:ext cx="1742066" cy="17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>
            <a:off x="5330038" y="5257800"/>
            <a:ext cx="1756562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86400" y="4724400"/>
            <a:ext cx="1682762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2" y="4302413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7177"/>
          <p:cNvSpPr/>
          <p:nvPr/>
        </p:nvSpPr>
        <p:spPr>
          <a:xfrm>
            <a:off x="152400" y="2133600"/>
            <a:ext cx="5486400" cy="403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b="1" dirty="0" smtClean="0">
                <a:solidFill>
                  <a:schemeClr val="tx1"/>
                </a:solidFill>
              </a:rPr>
              <a:t>Server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7056" y="1465695"/>
            <a:ext cx="8229600" cy="4525963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 Client–Server:</a:t>
            </a:r>
            <a:r>
              <a:rPr lang="en-IE" dirty="0"/>
              <a:t> </a:t>
            </a:r>
            <a:r>
              <a:rPr lang="en-IE" i="1" dirty="0" smtClean="0"/>
              <a:t>Three-Tier Server</a:t>
            </a:r>
            <a:endParaRPr lang="en-IE" dirty="0"/>
          </a:p>
        </p:txBody>
      </p:sp>
      <p:pic>
        <p:nvPicPr>
          <p:cNvPr id="4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33775"/>
            <a:ext cx="1414463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2743200"/>
            <a:ext cx="1676400" cy="3276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dirty="0" smtClean="0"/>
              <a:t>Data</a:t>
            </a:r>
            <a:endParaRPr lang="en-IE" b="1" dirty="0"/>
          </a:p>
        </p:txBody>
      </p:sp>
      <p:sp>
        <p:nvSpPr>
          <p:cNvPr id="6" name="Rectangle 5"/>
          <p:cNvSpPr/>
          <p:nvPr/>
        </p:nvSpPr>
        <p:spPr>
          <a:xfrm>
            <a:off x="2057400" y="2743200"/>
            <a:ext cx="1676400" cy="3276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dirty="0" smtClean="0"/>
              <a:t>Logic</a:t>
            </a:r>
            <a:endParaRPr lang="en-IE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2743200"/>
            <a:ext cx="1676400" cy="3276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b="1" dirty="0" smtClean="0"/>
              <a:t>Presentation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5095964"/>
            <a:ext cx="1524000" cy="650208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3200400"/>
            <a:ext cx="1524000" cy="761999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1355" y="4286071"/>
            <a:ext cx="1371598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HTTP GET:</a:t>
            </a:r>
          </a:p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Total salary</a:t>
            </a:r>
          </a:p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of all employees</a:t>
            </a:r>
            <a:endParaRPr lang="en-I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945" y="4286071"/>
            <a:ext cx="1371599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SQL: Query</a:t>
            </a:r>
          </a:p>
          <a:p>
            <a:r>
              <a:rPr lang="en-IE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alary of all employees</a:t>
            </a:r>
          </a:p>
          <a:p>
            <a:endParaRPr lang="en-IE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170" name="Picture 2" descr="https://cdn1.iconfinder.com/data/icons/database/PNG/512/Databas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4" y="3810000"/>
            <a:ext cx="1524001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3886200" y="5795988"/>
            <a:ext cx="1304926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09800" y="5802915"/>
            <a:ext cx="1304926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62619" y="3200400"/>
            <a:ext cx="130492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95737" y="3200400"/>
            <a:ext cx="1304925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123947" y="5334001"/>
            <a:ext cx="815688" cy="468914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70" idx="0"/>
          </p:cNvCxnSpPr>
          <p:nvPr/>
        </p:nvCxnSpPr>
        <p:spPr>
          <a:xfrm flipV="1">
            <a:off x="1177635" y="3200400"/>
            <a:ext cx="803565" cy="60960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945" y="3420070"/>
            <a:ext cx="137159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Add all the salaries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1354" y="3429000"/>
            <a:ext cx="137159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95000"/>
                  </a:schemeClr>
                </a:solidFill>
              </a:rPr>
              <a:t>Create HTML page</a:t>
            </a:r>
          </a:p>
        </p:txBody>
      </p:sp>
      <p:pic>
        <p:nvPicPr>
          <p:cNvPr id="7181" name="Picture 8" descr="http://media.smashingmagazine.com/images/web-design-terms/htt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7964"/>
            <a:ext cx="872835" cy="46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ttp://media.smashingmagazine.com/images/web-design-terms/htt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5" y="2882690"/>
            <a:ext cx="872835" cy="46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1092" y="3346384"/>
            <a:ext cx="571501" cy="57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9" grpId="0" animBg="1"/>
      <p:bldP spid="34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</a:t>
            </a:r>
            <a:r>
              <a:rPr lang="en-IE" dirty="0"/>
              <a:t>–</a:t>
            </a:r>
            <a:r>
              <a:rPr lang="en-IE" dirty="0" smtClean="0"/>
              <a:t>Server: </a:t>
            </a:r>
            <a:r>
              <a:rPr lang="en-IE" i="1" dirty="0" smtClean="0"/>
              <a:t>n-Tier Server</a:t>
            </a:r>
            <a:endParaRPr lang="en-I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IE" dirty="0" smtClean="0"/>
              <a:t>Slide from Google’s Jeff Dean: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09" y="1943100"/>
            <a:ext cx="60007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304800" y="3200400"/>
            <a:ext cx="7696200" cy="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2819400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Presentation</a:t>
            </a:r>
            <a:endParaRPr lang="en-IE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791200"/>
            <a:ext cx="7696200" cy="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51448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Logical</a:t>
            </a:r>
          </a:p>
          <a:p>
            <a:r>
              <a:rPr lang="en-IE" dirty="0" smtClean="0"/>
              <a:t>(</a:t>
            </a:r>
            <a:r>
              <a:rPr lang="en-IE" i="1" dirty="0" smtClean="0"/>
              <a:t>multiple tiers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879068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Data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4849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Massive data needs </a:t>
            </a:r>
            <a:br>
              <a:rPr lang="en-IE" dirty="0" smtClean="0"/>
            </a:br>
            <a:r>
              <a:rPr lang="en-IE" dirty="0" smtClean="0"/>
              <a:t>DISTRIBUTED SYSTEMS …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9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DISTRIBUTED SYSTEMS: 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PEER-TO-PEER ARCHITECTURE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3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Peer-to-Peer (P2P)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Client</a:t>
            </a:r>
            <a:r>
              <a:rPr lang="en-IE" dirty="0"/>
              <a:t>–</a:t>
            </a:r>
            <a:r>
              <a:rPr lang="en-IE" dirty="0" smtClean="0"/>
              <a:t>Server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Clients interact directly with a “central” server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Peer-to-Peer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Peers interact directly amongst themselves</a:t>
            </a:r>
            <a:endParaRPr lang="en-IE" dirty="0"/>
          </a:p>
        </p:txBody>
      </p:sp>
      <p:pic>
        <p:nvPicPr>
          <p:cNvPr id="10248" name="Picture 8" descr="http://upload.wikimedia.org/wikipedia/commons/thumb/f/fb/Server-based-network.svg/500px-Server-based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114800" cy="42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upload.wikimedia.org/wikipedia/commons/thumb/3/3f/P2P-network.svg/500px-P2P-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4267200" cy="44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Peer-to-Peer: </a:t>
            </a:r>
            <a:r>
              <a:rPr lang="en-IE" i="1" dirty="0" smtClean="0"/>
              <a:t>Unstructured (flooding)</a:t>
            </a:r>
            <a:endParaRPr lang="en-IE" i="1" dirty="0"/>
          </a:p>
        </p:txBody>
      </p:sp>
      <p:pic>
        <p:nvPicPr>
          <p:cNvPr id="11266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172200" cy="50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File:Musica + Alma + Sex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0018"/>
            <a:ext cx="782782" cy="7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Musica + Alma + Sex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9" y="5701922"/>
            <a:ext cx="782782" cy="7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ile:Musica + Alma + Sex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09" y="3173078"/>
            <a:ext cx="782782" cy="7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ile:Musica + Alma + Sex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4860"/>
            <a:ext cx="782782" cy="7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4089400" y="1219200"/>
            <a:ext cx="2514600" cy="1219200"/>
          </a:xfrm>
          <a:prstGeom prst="cloudCallout">
            <a:avLst>
              <a:gd name="adj1" fmla="val -35632"/>
              <a:gd name="adj2" fmla="val 85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Ricky Martin’s new album?</a:t>
            </a:r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0" y="2983270"/>
            <a:ext cx="457200" cy="1147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4200" y="2778919"/>
            <a:ext cx="990600" cy="116681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2500" y="3352800"/>
            <a:ext cx="876300" cy="10668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886200" y="3299910"/>
            <a:ext cx="346364" cy="663732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8400" y="3124200"/>
            <a:ext cx="1620982" cy="5334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Rectangle 11271"/>
          <p:cNvSpPr/>
          <p:nvPr/>
        </p:nvSpPr>
        <p:spPr>
          <a:xfrm>
            <a:off x="817418" y="3505200"/>
            <a:ext cx="935182" cy="961523"/>
          </a:xfrm>
          <a:prstGeom prst="rect">
            <a:avLst/>
          </a:prstGeom>
          <a:noFill/>
          <a:ln w="952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extBox 42"/>
          <p:cNvSpPr txBox="1"/>
          <p:nvPr/>
        </p:nvSpPr>
        <p:spPr>
          <a:xfrm>
            <a:off x="152400" y="645789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(</a:t>
            </a:r>
            <a:r>
              <a:rPr lang="en-IE" sz="2000" u="sng" dirty="0" smtClean="0"/>
              <a:t>For example</a:t>
            </a:r>
            <a:r>
              <a:rPr lang="en-IE" sz="2000" dirty="0" smtClean="0"/>
              <a:t>: </a:t>
            </a:r>
            <a:r>
              <a:rPr lang="en-IE" sz="2000" i="1" dirty="0" err="1" smtClean="0"/>
              <a:t>Kazaa</a:t>
            </a:r>
            <a:r>
              <a:rPr lang="en-IE" sz="2000" i="1" dirty="0" smtClean="0"/>
              <a:t>, Gnutella</a:t>
            </a:r>
            <a:r>
              <a:rPr lang="en-IE" sz="2000" dirty="0" smtClean="0"/>
              <a:t>)</a:t>
            </a:r>
            <a:endParaRPr lang="en-IE" sz="2000" dirty="0"/>
          </a:p>
        </p:txBody>
      </p:sp>
      <p:sp>
        <p:nvSpPr>
          <p:cNvPr id="44" name="Rectangle 43"/>
          <p:cNvSpPr/>
          <p:nvPr/>
        </p:nvSpPr>
        <p:spPr>
          <a:xfrm>
            <a:off x="6159500" y="4914900"/>
            <a:ext cx="889000" cy="60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4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2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Peer-to-Peer: </a:t>
            </a:r>
            <a:r>
              <a:rPr lang="en-IE" i="1" dirty="0" smtClean="0"/>
              <a:t>Unstructured (flooding)</a:t>
            </a:r>
            <a:endParaRPr lang="en-IE" i="1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172200" cy="50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4089400" y="1219200"/>
            <a:ext cx="2514600" cy="1219200"/>
          </a:xfrm>
          <a:prstGeom prst="cloudCallout">
            <a:avLst>
              <a:gd name="adj1" fmla="val -35632"/>
              <a:gd name="adj2" fmla="val 85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Pixie’s new album?</a:t>
            </a:r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0" y="2983270"/>
            <a:ext cx="457200" cy="1147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2778919"/>
            <a:ext cx="990600" cy="116681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62500" y="3352800"/>
            <a:ext cx="876300" cy="10668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86200" y="3299910"/>
            <a:ext cx="346364" cy="663732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8400" y="3124200"/>
            <a:ext cx="1620982" cy="5334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72400" y="5517962"/>
            <a:ext cx="935182" cy="961523"/>
          </a:xfrm>
          <a:prstGeom prst="rect">
            <a:avLst/>
          </a:prstGeom>
          <a:noFill/>
          <a:ln w="952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152400" y="645789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(</a:t>
            </a:r>
            <a:r>
              <a:rPr lang="en-IE" sz="2000" u="sng" dirty="0" smtClean="0"/>
              <a:t>For example</a:t>
            </a:r>
            <a:r>
              <a:rPr lang="en-IE" sz="2000" dirty="0" smtClean="0"/>
              <a:t>: </a:t>
            </a:r>
            <a:r>
              <a:rPr lang="en-IE" sz="2000" i="1" dirty="0" err="1" smtClean="0"/>
              <a:t>Kazaa</a:t>
            </a:r>
            <a:r>
              <a:rPr lang="en-IE" sz="2000" i="1" dirty="0" smtClean="0"/>
              <a:t>, Gnutella</a:t>
            </a:r>
            <a:r>
              <a:rPr lang="en-IE" sz="2000" dirty="0" smtClean="0"/>
              <a:t>)</a:t>
            </a:r>
            <a:endParaRPr lang="en-IE" sz="2000" dirty="0"/>
          </a:p>
        </p:txBody>
      </p:sp>
      <p:pic>
        <p:nvPicPr>
          <p:cNvPr id="12290" name="Picture 2" descr="http://upload.wikimedia.org/wikipedia/en/thumb/6/6c/PixiesEP2cover.jpg/220px-PixiesEP2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91" y="5615760"/>
            <a:ext cx="787400" cy="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2971800" y="1981200"/>
            <a:ext cx="381000" cy="5334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057400" y="2133600"/>
            <a:ext cx="381000" cy="3810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353128" y="3963642"/>
            <a:ext cx="0" cy="72265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667000" y="3886200"/>
            <a:ext cx="762000" cy="3048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533650" y="4038600"/>
            <a:ext cx="1085850" cy="17526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715000" y="3105150"/>
            <a:ext cx="889000" cy="4953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87143" y="4914900"/>
            <a:ext cx="0" cy="4953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400800" y="5687786"/>
            <a:ext cx="647700" cy="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13336" y="3963642"/>
            <a:ext cx="323850" cy="144655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59500" y="4914900"/>
            <a:ext cx="889000" cy="60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771900" y="4686300"/>
            <a:ext cx="0" cy="1001486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762500" y="3124200"/>
            <a:ext cx="2312762" cy="2393762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Peer-to-Peer: </a:t>
            </a:r>
            <a:r>
              <a:rPr lang="en-IE" i="1" dirty="0" smtClean="0"/>
              <a:t>Structured</a:t>
            </a:r>
            <a:r>
              <a:rPr lang="en-IE" dirty="0" smtClean="0"/>
              <a:t> (</a:t>
            </a:r>
            <a:r>
              <a:rPr lang="en-IE" i="1" dirty="0" smtClean="0"/>
              <a:t>Central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In central server, each peer registers</a:t>
            </a:r>
          </a:p>
          <a:p>
            <a:pPr lvl="1"/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Content</a:t>
            </a:r>
          </a:p>
          <a:p>
            <a:pPr lvl="1"/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Address</a:t>
            </a:r>
          </a:p>
          <a:p>
            <a:r>
              <a:rPr lang="en-IE" dirty="0" smtClean="0">
                <a:solidFill>
                  <a:schemeClr val="accent6"/>
                </a:solidFill>
              </a:rPr>
              <a:t>Peer requests content from server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Peers connect directly</a:t>
            </a:r>
          </a:p>
          <a:p>
            <a:endParaRPr lang="en-IE" dirty="0"/>
          </a:p>
          <a:p>
            <a:r>
              <a:rPr lang="en-IE" dirty="0" smtClean="0">
                <a:solidFill>
                  <a:srgbClr val="FF0000"/>
                </a:solidFill>
              </a:rPr>
              <a:t>Central point-of-failure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45789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(</a:t>
            </a:r>
            <a:r>
              <a:rPr lang="en-IE" sz="2000" u="sng" dirty="0" smtClean="0"/>
              <a:t>For example</a:t>
            </a:r>
            <a:r>
              <a:rPr lang="en-IE" sz="2000" dirty="0" smtClean="0"/>
              <a:t>: </a:t>
            </a:r>
            <a:r>
              <a:rPr lang="en-IE" sz="2000" i="1" dirty="0" smtClean="0"/>
              <a:t>Napster … central directory was shut down</a:t>
            </a:r>
            <a:r>
              <a:rPr lang="en-IE" sz="2000" dirty="0" smtClean="0"/>
              <a:t>)</a:t>
            </a:r>
            <a:endParaRPr lang="en-IE" sz="2000" dirty="0"/>
          </a:p>
        </p:txBody>
      </p:sp>
      <p:pic>
        <p:nvPicPr>
          <p:cNvPr id="8" name="Picture 8" descr="http://upload.wikimedia.org/wikipedia/commons/thumb/f/fb/Server-based-network.svg/500px-Server-based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4114800" cy="42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4574346" y="1371600"/>
            <a:ext cx="2514600" cy="1219200"/>
          </a:xfrm>
          <a:prstGeom prst="cloudCallout">
            <a:avLst>
              <a:gd name="adj1" fmla="val 25732"/>
              <a:gd name="adj2" fmla="val 80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Ricky Martin’s new album?</a:t>
            </a:r>
            <a:endParaRPr lang="en-IE" dirty="0"/>
          </a:p>
        </p:txBody>
      </p:sp>
      <p:pic>
        <p:nvPicPr>
          <p:cNvPr id="10" name="Picture 6" descr="File:Musica + Alma + Sex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42" y="5777169"/>
            <a:ext cx="616779" cy="61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6553200" y="4495800"/>
            <a:ext cx="476250" cy="533400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629400" y="3556104"/>
            <a:ext cx="450021" cy="482496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553200" y="3556104"/>
            <a:ext cx="0" cy="1473096"/>
          </a:xfrm>
          <a:prstGeom prst="line">
            <a:avLst/>
          </a:prstGeom>
          <a:ln w="889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79421" y="3910263"/>
            <a:ext cx="467591" cy="764777"/>
          </a:xfrm>
          <a:prstGeom prst="rect">
            <a:avLst/>
          </a:prstGeom>
          <a:noFill/>
          <a:ln w="952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4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3448050" y="2828925"/>
            <a:ext cx="533400" cy="67627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076700" y="2705100"/>
            <a:ext cx="114300" cy="8763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Peer-to-Peer: </a:t>
            </a:r>
            <a:r>
              <a:rPr lang="en-IE" i="1" dirty="0" smtClean="0"/>
              <a:t>Structured</a:t>
            </a:r>
            <a:r>
              <a:rPr lang="en-IE" dirty="0" smtClean="0"/>
              <a:t> (</a:t>
            </a:r>
            <a:r>
              <a:rPr lang="en-IE" i="1" dirty="0" smtClean="0"/>
              <a:t>Hierarchical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50"/>
                </a:solidFill>
              </a:rPr>
              <a:t>Super-peers</a:t>
            </a:r>
            <a:r>
              <a:rPr lang="en-IE" dirty="0" smtClean="0"/>
              <a:t> and </a:t>
            </a:r>
            <a:r>
              <a:rPr lang="en-IE" dirty="0" smtClean="0">
                <a:solidFill>
                  <a:schemeClr val="accent5">
                    <a:lumMod val="75000"/>
                  </a:schemeClr>
                </a:solidFill>
              </a:rPr>
              <a:t>peers</a:t>
            </a:r>
            <a:endParaRPr lang="en-IE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91000" y="3810000"/>
            <a:ext cx="30480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648200" y="4800600"/>
            <a:ext cx="1981200" cy="533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19826" y="2962275"/>
            <a:ext cx="419099" cy="18383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647950" y="30099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Oval 20"/>
          <p:cNvSpPr/>
          <p:nvPr/>
        </p:nvSpPr>
        <p:spPr>
          <a:xfrm>
            <a:off x="3238500" y="2638425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Oval 21"/>
          <p:cNvSpPr/>
          <p:nvPr/>
        </p:nvSpPr>
        <p:spPr>
          <a:xfrm>
            <a:off x="3981450" y="2447925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5638800" y="19812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/>
          <p:cNvSpPr/>
          <p:nvPr/>
        </p:nvSpPr>
        <p:spPr>
          <a:xfrm>
            <a:off x="6553200" y="19431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Oval 24"/>
          <p:cNvSpPr/>
          <p:nvPr/>
        </p:nvSpPr>
        <p:spPr>
          <a:xfrm>
            <a:off x="7077075" y="25146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7496175" y="46101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7248525" y="51816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3352800" y="539115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3562350" y="58674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Oval 29"/>
          <p:cNvSpPr/>
          <p:nvPr/>
        </p:nvSpPr>
        <p:spPr>
          <a:xfrm>
            <a:off x="4229100" y="60579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Oval 30"/>
          <p:cNvSpPr/>
          <p:nvPr/>
        </p:nvSpPr>
        <p:spPr>
          <a:xfrm>
            <a:off x="4976813" y="6057900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Oval 31"/>
          <p:cNvSpPr/>
          <p:nvPr/>
        </p:nvSpPr>
        <p:spPr>
          <a:xfrm>
            <a:off x="5429250" y="5667375"/>
            <a:ext cx="4191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0" name="Straight Connector 39"/>
          <p:cNvCxnSpPr/>
          <p:nvPr/>
        </p:nvCxnSpPr>
        <p:spPr>
          <a:xfrm>
            <a:off x="2857500" y="3200400"/>
            <a:ext cx="1276350" cy="4572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495675" y="5372100"/>
            <a:ext cx="1000125" cy="20955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86200" y="5334000"/>
            <a:ext cx="609600" cy="7143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38650" y="5391150"/>
            <a:ext cx="57150" cy="85725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495800" y="5372100"/>
            <a:ext cx="690563" cy="8763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572000" y="5372100"/>
            <a:ext cx="1066800" cy="51435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638925" y="4800600"/>
            <a:ext cx="857250" cy="59055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762751" y="4800600"/>
            <a:ext cx="857249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19827" y="2705100"/>
            <a:ext cx="1066798" cy="2571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210300" y="2133600"/>
            <a:ext cx="542927" cy="82867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48350" y="2171700"/>
            <a:ext cx="361950" cy="79057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57600" y="3200400"/>
            <a:ext cx="838200" cy="76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791200" y="2581275"/>
            <a:ext cx="838200" cy="76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6219825" y="4419600"/>
            <a:ext cx="838200" cy="76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4076700" y="4953000"/>
            <a:ext cx="838200" cy="76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72000" y="2962275"/>
            <a:ext cx="1647826" cy="23717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Peer-to-Peer: </a:t>
            </a:r>
            <a:r>
              <a:rPr lang="en-IE" i="1" dirty="0" smtClean="0"/>
              <a:t>Structured (DHT)</a:t>
            </a:r>
            <a:endParaRPr lang="en-IE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Distributed Hash Table</a:t>
            </a:r>
          </a:p>
          <a:p>
            <a:r>
              <a:rPr lang="en-IE" dirty="0" smtClean="0"/>
              <a:t>(</a:t>
            </a:r>
            <a:r>
              <a:rPr lang="en-IE" i="1" dirty="0" err="1" smtClean="0"/>
              <a:t>key</a:t>
            </a:r>
            <a:r>
              <a:rPr lang="en-IE" dirty="0" err="1" smtClean="0"/>
              <a:t>,</a:t>
            </a:r>
            <a:r>
              <a:rPr lang="en-IE" i="1" dirty="0" err="1" smtClean="0"/>
              <a:t>value</a:t>
            </a:r>
            <a:r>
              <a:rPr lang="en-IE" dirty="0" smtClean="0"/>
              <a:t>) pairs</a:t>
            </a:r>
          </a:p>
          <a:p>
            <a:r>
              <a:rPr lang="en-IE" i="1" dirty="0"/>
              <a:t>k</a:t>
            </a:r>
            <a:r>
              <a:rPr lang="en-IE" i="1" dirty="0" smtClean="0"/>
              <a:t>ey</a:t>
            </a:r>
            <a:r>
              <a:rPr lang="en-IE" dirty="0" smtClean="0"/>
              <a:t> based on hash</a:t>
            </a:r>
          </a:p>
          <a:p>
            <a:r>
              <a:rPr lang="en-IE" dirty="0" smtClean="0"/>
              <a:t>Query with </a:t>
            </a:r>
            <a:r>
              <a:rPr lang="en-IE" i="1" dirty="0" smtClean="0"/>
              <a:t>key</a:t>
            </a:r>
          </a:p>
          <a:p>
            <a:r>
              <a:rPr lang="en-IE" dirty="0" smtClean="0"/>
              <a:t>Insert with (</a:t>
            </a:r>
            <a:r>
              <a:rPr lang="en-IE" i="1" dirty="0" err="1" smtClean="0"/>
              <a:t>key</a:t>
            </a:r>
            <a:r>
              <a:rPr lang="en-IE" dirty="0" err="1" smtClean="0"/>
              <a:t>,</a:t>
            </a:r>
            <a:r>
              <a:rPr lang="en-IE" i="1" dirty="0" err="1" smtClean="0"/>
              <a:t>value</a:t>
            </a:r>
            <a:r>
              <a:rPr lang="en-IE" dirty="0" smtClean="0"/>
              <a:t>)</a:t>
            </a:r>
          </a:p>
          <a:p>
            <a:r>
              <a:rPr lang="en-IE" dirty="0" smtClean="0"/>
              <a:t>Peer indexes </a:t>
            </a:r>
            <a:r>
              <a:rPr lang="en-IE" i="1" dirty="0" smtClean="0"/>
              <a:t>key</a:t>
            </a:r>
            <a:r>
              <a:rPr lang="en-IE" dirty="0" smtClean="0"/>
              <a:t> range</a:t>
            </a:r>
          </a:p>
          <a:p>
            <a:endParaRPr lang="en-IE" dirty="0"/>
          </a:p>
        </p:txBody>
      </p:sp>
      <p:pic>
        <p:nvPicPr>
          <p:cNvPr id="13314" name="Picture 2" descr="File:Structured (DHT)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44" y="2209800"/>
            <a:ext cx="4220965" cy="304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ile:Musica + Alma + Sex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801" y="5445119"/>
            <a:ext cx="546064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en/thumb/6/6c/PixiesEP2cover.jpg/220px-PixiesEP2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422502"/>
            <a:ext cx="535709" cy="5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7565" y="507578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Hash: 000</a:t>
            </a:r>
            <a:endParaRPr lang="en-I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65209" y="5040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Hash: 111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45789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(</a:t>
            </a:r>
            <a:r>
              <a:rPr lang="en-IE" sz="2000" u="sng" dirty="0" smtClean="0"/>
              <a:t>For example</a:t>
            </a:r>
            <a:r>
              <a:rPr lang="en-IE" sz="2000" dirty="0" smtClean="0"/>
              <a:t>: </a:t>
            </a:r>
            <a:r>
              <a:rPr lang="en-IE" sz="2000" i="1" dirty="0" err="1" smtClean="0"/>
              <a:t>Bittorrent’s</a:t>
            </a:r>
            <a:r>
              <a:rPr lang="en-IE" sz="2000" i="1" dirty="0" smtClean="0"/>
              <a:t> Tracker</a:t>
            </a:r>
            <a:r>
              <a:rPr lang="en-IE" sz="2000" dirty="0" smtClean="0"/>
              <a:t>)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5656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V="1">
            <a:off x="5469570" y="2871787"/>
            <a:ext cx="2767296" cy="10644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00541" y="2076451"/>
            <a:ext cx="900952" cy="196405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81600" y="1905000"/>
            <a:ext cx="32004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Peer-to-Peer: </a:t>
            </a:r>
            <a:r>
              <a:rPr lang="en-IE" i="1" dirty="0"/>
              <a:t>Structured (DHT)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12744"/>
          </a:xfrm>
        </p:spPr>
        <p:txBody>
          <a:bodyPr>
            <a:normAutofit/>
          </a:bodyPr>
          <a:lstStyle/>
          <a:p>
            <a:r>
              <a:rPr lang="en-IE" dirty="0" smtClean="0"/>
              <a:t>Circular DHT:</a:t>
            </a:r>
          </a:p>
          <a:p>
            <a:pPr lvl="1"/>
            <a:r>
              <a:rPr lang="en-IE" dirty="0" smtClean="0"/>
              <a:t>Only aware of neighbours</a:t>
            </a:r>
          </a:p>
          <a:p>
            <a:pPr lvl="1"/>
            <a:r>
              <a:rPr lang="en-IE" dirty="0" smtClean="0"/>
              <a:t>O(</a:t>
            </a:r>
            <a:r>
              <a:rPr lang="en-IE" i="1" dirty="0" smtClean="0"/>
              <a:t>n</a:t>
            </a:r>
            <a:r>
              <a:rPr lang="en-IE" dirty="0" smtClean="0"/>
              <a:t>)</a:t>
            </a:r>
            <a:r>
              <a:rPr lang="en-IE" i="1" dirty="0" smtClean="0"/>
              <a:t> lookups</a:t>
            </a:r>
            <a:endParaRPr lang="en-IE" i="1" dirty="0"/>
          </a:p>
          <a:p>
            <a:endParaRPr lang="en-IE" dirty="0" smtClean="0"/>
          </a:p>
          <a:p>
            <a:r>
              <a:rPr lang="en-IE" dirty="0" smtClean="0"/>
              <a:t>Implement shortcuts</a:t>
            </a:r>
          </a:p>
          <a:p>
            <a:pPr lvl="1"/>
            <a:r>
              <a:rPr lang="en-IE" dirty="0" smtClean="0"/>
              <a:t>Skips ahead</a:t>
            </a:r>
          </a:p>
          <a:p>
            <a:pPr lvl="1"/>
            <a:r>
              <a:rPr lang="en-IE" dirty="0" smtClean="0"/>
              <a:t>Enables binary-search-like behaviour</a:t>
            </a:r>
          </a:p>
          <a:p>
            <a:pPr lvl="1"/>
            <a:r>
              <a:rPr lang="en-IE" dirty="0" smtClean="0"/>
              <a:t>O(log(</a:t>
            </a:r>
            <a:r>
              <a:rPr lang="en-IE" i="1" dirty="0" smtClean="0"/>
              <a:t>n</a:t>
            </a:r>
            <a:r>
              <a:rPr lang="en-IE" dirty="0" smtClean="0"/>
              <a:t>))</a:t>
            </a:r>
            <a:r>
              <a:rPr lang="en-IE" i="1" dirty="0" smtClean="0"/>
              <a:t> lookups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46" y="4419600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14" y="1821656"/>
            <a:ext cx="502654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87" y="3733800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34" y="2651616"/>
            <a:ext cx="442665" cy="44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821657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43187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3" y="3681413"/>
            <a:ext cx="502654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35198" y="15832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000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0" y="23619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001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8429625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010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7715261" y="46159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011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48244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100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840920" y="4040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101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4608643" y="2546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110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5438306" y="16369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111</a:t>
            </a:r>
            <a:endParaRPr lang="en-IE" dirty="0"/>
          </a:p>
        </p:txBody>
      </p:sp>
      <p:sp>
        <p:nvSpPr>
          <p:cNvPr id="27" name="Cloud Callout 26"/>
          <p:cNvSpPr/>
          <p:nvPr/>
        </p:nvSpPr>
        <p:spPr>
          <a:xfrm>
            <a:off x="6077898" y="5193744"/>
            <a:ext cx="2514600" cy="1219200"/>
          </a:xfrm>
          <a:prstGeom prst="cloudCallout">
            <a:avLst>
              <a:gd name="adj1" fmla="val 2247"/>
              <a:gd name="adj2" fmla="val -76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Pixie’s new album? </a:t>
            </a:r>
            <a:r>
              <a:rPr lang="en-IE" b="1" dirty="0" smtClean="0"/>
              <a:t>111</a:t>
            </a:r>
            <a:endParaRPr lang="en-IE" b="1" dirty="0"/>
          </a:p>
        </p:txBody>
      </p:sp>
      <p:cxnSp>
        <p:nvCxnSpPr>
          <p:cNvPr id="31" name="Straight Connector 30"/>
          <p:cNvCxnSpPr>
            <a:endCxn id="17" idx="2"/>
          </p:cNvCxnSpPr>
          <p:nvPr/>
        </p:nvCxnSpPr>
        <p:spPr>
          <a:xfrm flipH="1" flipV="1">
            <a:off x="5469570" y="4191000"/>
            <a:ext cx="550229" cy="424934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6" idx="1"/>
          </p:cNvCxnSpPr>
          <p:nvPr/>
        </p:nvCxnSpPr>
        <p:spPr>
          <a:xfrm flipH="1" flipV="1">
            <a:off x="5181600" y="2871787"/>
            <a:ext cx="36643" cy="862013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38306" y="2076451"/>
            <a:ext cx="581493" cy="470177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5" idx="2"/>
          </p:cNvCxnSpPr>
          <p:nvPr/>
        </p:nvCxnSpPr>
        <p:spPr>
          <a:xfrm flipH="1" flipV="1">
            <a:off x="6318757" y="2331244"/>
            <a:ext cx="981784" cy="2078592"/>
          </a:xfrm>
          <a:prstGeom prst="line">
            <a:avLst/>
          </a:prstGeom>
          <a:ln w="889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upload.wikimedia.org/wikipedia/en/thumb/6/6c/PixiesEP2cover.jpg/220px-PixiesEP2co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91" y="1246861"/>
            <a:ext cx="535709" cy="5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>
            <a:stCxn id="14" idx="0"/>
            <a:endCxn id="15" idx="2"/>
          </p:cNvCxnSpPr>
          <p:nvPr/>
        </p:nvCxnSpPr>
        <p:spPr>
          <a:xfrm flipH="1" flipV="1">
            <a:off x="6318757" y="2331244"/>
            <a:ext cx="1" cy="20883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617714" y="4768334"/>
            <a:ext cx="578805" cy="32266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</p:cNvCxnSpPr>
          <p:nvPr/>
        </p:nvCxnSpPr>
        <p:spPr>
          <a:xfrm flipH="1">
            <a:off x="6318756" y="2331244"/>
            <a:ext cx="1" cy="2072223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Peer-to-Peer: </a:t>
            </a:r>
            <a:r>
              <a:rPr lang="en-IE" i="1" dirty="0"/>
              <a:t>Structured (DHT)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Handle peers leaving (churn)</a:t>
            </a:r>
          </a:p>
          <a:p>
            <a:pPr lvl="1"/>
            <a:r>
              <a:rPr lang="en-IE" dirty="0" smtClean="0"/>
              <a:t>Keep </a:t>
            </a:r>
            <a:r>
              <a:rPr lang="en-IE" i="1" dirty="0" smtClean="0"/>
              <a:t>n</a:t>
            </a:r>
            <a:r>
              <a:rPr lang="en-IE" dirty="0" smtClean="0"/>
              <a:t> successors</a:t>
            </a:r>
          </a:p>
          <a:p>
            <a:pPr lvl="1"/>
            <a:endParaRPr lang="en-IE" dirty="0"/>
          </a:p>
          <a:p>
            <a:r>
              <a:rPr lang="en-IE" dirty="0" smtClean="0"/>
              <a:t>New peers</a:t>
            </a:r>
          </a:p>
          <a:p>
            <a:pPr lvl="1"/>
            <a:r>
              <a:rPr lang="en-IE" dirty="0" smtClean="0"/>
              <a:t>Fill gaps</a:t>
            </a:r>
            <a:endParaRPr lang="en-IE" dirty="0"/>
          </a:p>
          <a:p>
            <a:pPr lvl="1"/>
            <a:r>
              <a:rPr lang="en-IE" dirty="0" smtClean="0"/>
              <a:t>Replicate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1905000"/>
            <a:ext cx="32004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14" y="1821656"/>
            <a:ext cx="502654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87" y="3733800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821657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43187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3" y="3681413"/>
            <a:ext cx="502654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35198" y="15832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000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0" y="23619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001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8429625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010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7715261" y="46159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011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48244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100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4840920" y="4040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101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4608643" y="2546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110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5438306" y="16369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111</a:t>
            </a:r>
            <a:endParaRPr lang="en-IE" dirty="0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63" y="2502694"/>
            <a:ext cx="5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98" y="1833326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85" y="2396822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56" y="4600026"/>
            <a:ext cx="442665" cy="44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68" y="3933895"/>
            <a:ext cx="442665" cy="44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7416303" y="2959895"/>
            <a:ext cx="1613391" cy="171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35198" y="2871788"/>
            <a:ext cx="901668" cy="174414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46" y="4419600"/>
            <a:ext cx="5979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34" y="2651616"/>
            <a:ext cx="442665" cy="44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92" y="2731294"/>
            <a:ext cx="442665" cy="44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Connector 39"/>
          <p:cNvCxnSpPr/>
          <p:nvPr/>
        </p:nvCxnSpPr>
        <p:spPr>
          <a:xfrm flipV="1">
            <a:off x="6477000" y="2959895"/>
            <a:ext cx="1600200" cy="15359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 of P2P Systems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4476750"/>
            <a:ext cx="4040188" cy="639762"/>
          </a:xfrm>
        </p:spPr>
        <p:txBody>
          <a:bodyPr/>
          <a:lstStyle/>
          <a:p>
            <a:r>
              <a:rPr lang="en-IE" dirty="0" smtClean="0"/>
              <a:t>2) Unstructured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4175" y="4648200"/>
            <a:ext cx="4040188" cy="2667000"/>
          </a:xfrm>
        </p:spPr>
        <p:txBody>
          <a:bodyPr/>
          <a:lstStyle/>
          <a:p>
            <a:pPr marL="0" indent="0">
              <a:buNone/>
            </a:pPr>
            <a:endParaRPr lang="en-IE" dirty="0" smtClean="0">
              <a:solidFill>
                <a:srgbClr val="FF0000"/>
              </a:solidFill>
            </a:endParaRPr>
          </a:p>
          <a:p>
            <a:r>
              <a:rPr lang="en-IE" sz="1800" b="1" dirty="0" smtClean="0">
                <a:solidFill>
                  <a:srgbClr val="FF0000"/>
                </a:solidFill>
              </a:rPr>
              <a:t>Search requires flooding (</a:t>
            </a:r>
            <a:r>
              <a:rPr lang="en-IE" sz="1800" b="1" i="1" dirty="0" smtClean="0">
                <a:solidFill>
                  <a:srgbClr val="FF0000"/>
                </a:solidFill>
              </a:rPr>
              <a:t>n</a:t>
            </a:r>
            <a:r>
              <a:rPr lang="en-IE" sz="1800" b="1" dirty="0" smtClean="0">
                <a:solidFill>
                  <a:srgbClr val="FF0000"/>
                </a:solidFill>
              </a:rPr>
              <a:t> lookups)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Connections → </a:t>
            </a:r>
            <a:r>
              <a:rPr lang="en-IE" sz="1800" i="1" dirty="0" smtClean="0">
                <a:solidFill>
                  <a:srgbClr val="FF0000"/>
                </a:solidFill>
              </a:rPr>
              <a:t>O</a:t>
            </a:r>
            <a:r>
              <a:rPr lang="en-IE" sz="1800" dirty="0" smtClean="0">
                <a:solidFill>
                  <a:srgbClr val="FF0000"/>
                </a:solidFill>
              </a:rPr>
              <a:t>(</a:t>
            </a:r>
            <a:r>
              <a:rPr lang="en-IE" sz="1800" i="1" dirty="0" smtClean="0">
                <a:solidFill>
                  <a:srgbClr val="FF0000"/>
                </a:solidFill>
              </a:rPr>
              <a:t>n</a:t>
            </a:r>
            <a:r>
              <a:rPr lang="en-IE" sz="1800" baseline="30000" dirty="0" smtClean="0">
                <a:solidFill>
                  <a:srgbClr val="FF0000"/>
                </a:solidFill>
              </a:rPr>
              <a:t>2</a:t>
            </a:r>
            <a:r>
              <a:rPr lang="en-IE" sz="1800" dirty="0">
                <a:solidFill>
                  <a:srgbClr val="FF0000"/>
                </a:solidFill>
              </a:rPr>
              <a:t>)</a:t>
            </a:r>
            <a:endParaRPr lang="en-IE" sz="1800" baseline="30000" dirty="0" smtClean="0">
              <a:solidFill>
                <a:srgbClr val="FF0000"/>
              </a:solidFill>
            </a:endParaRPr>
          </a:p>
          <a:p>
            <a:r>
              <a:rPr lang="en-IE" sz="1800" dirty="0" smtClean="0">
                <a:solidFill>
                  <a:srgbClr val="00B050"/>
                </a:solidFill>
              </a:rPr>
              <a:t>No central point of failure</a:t>
            </a:r>
          </a:p>
          <a:p>
            <a:r>
              <a:rPr lang="en-IE" sz="1800" dirty="0" smtClean="0">
                <a:solidFill>
                  <a:srgbClr val="00B050"/>
                </a:solidFill>
              </a:rPr>
              <a:t>Peers control their data</a:t>
            </a:r>
          </a:p>
          <a:p>
            <a:r>
              <a:rPr lang="en-IE" sz="1800" dirty="0" smtClean="0">
                <a:solidFill>
                  <a:srgbClr val="00B050"/>
                </a:solidFill>
              </a:rPr>
              <a:t>Peers control neighbours</a:t>
            </a:r>
          </a:p>
          <a:p>
            <a:endParaRPr lang="en-IE" dirty="0">
              <a:solidFill>
                <a:srgbClr val="00B05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4476750"/>
            <a:ext cx="4041775" cy="639762"/>
          </a:xfrm>
        </p:spPr>
        <p:txBody>
          <a:bodyPr/>
          <a:lstStyle/>
          <a:p>
            <a:r>
              <a:rPr lang="en-IE" dirty="0" smtClean="0"/>
              <a:t>3) Structured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4648200"/>
            <a:ext cx="4346575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>
              <a:solidFill>
                <a:srgbClr val="00B050"/>
              </a:solidFill>
            </a:endParaRPr>
          </a:p>
          <a:p>
            <a:r>
              <a:rPr lang="en-IE" sz="1800" dirty="0" smtClean="0">
                <a:solidFill>
                  <a:srgbClr val="00B050"/>
                </a:solidFill>
              </a:rPr>
              <a:t>Search follows structure (log(</a:t>
            </a:r>
            <a:r>
              <a:rPr lang="en-IE" sz="1800" i="1" dirty="0" smtClean="0">
                <a:solidFill>
                  <a:srgbClr val="00B050"/>
                </a:solidFill>
              </a:rPr>
              <a:t>n</a:t>
            </a:r>
            <a:r>
              <a:rPr lang="en-IE" sz="1800" dirty="0" smtClean="0">
                <a:solidFill>
                  <a:srgbClr val="00B050"/>
                </a:solidFill>
              </a:rPr>
              <a:t>) lookups)</a:t>
            </a:r>
          </a:p>
          <a:p>
            <a:r>
              <a:rPr lang="en-IE" sz="1800" dirty="0" smtClean="0">
                <a:solidFill>
                  <a:srgbClr val="00B050"/>
                </a:solidFill>
              </a:rPr>
              <a:t>Connections → </a:t>
            </a:r>
            <a:r>
              <a:rPr lang="en-IE" sz="1800" i="1" dirty="0" smtClean="0">
                <a:solidFill>
                  <a:srgbClr val="00B050"/>
                </a:solidFill>
              </a:rPr>
              <a:t>O</a:t>
            </a:r>
            <a:r>
              <a:rPr lang="en-IE" sz="1800" dirty="0" smtClean="0">
                <a:solidFill>
                  <a:srgbClr val="00B050"/>
                </a:solidFill>
              </a:rPr>
              <a:t>(</a:t>
            </a:r>
            <a:r>
              <a:rPr lang="en-IE" sz="1800" i="1" dirty="0" smtClean="0">
                <a:solidFill>
                  <a:srgbClr val="00B050"/>
                </a:solidFill>
              </a:rPr>
              <a:t>n</a:t>
            </a:r>
            <a:r>
              <a:rPr lang="en-IE" sz="18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IE" sz="1800" dirty="0" smtClean="0">
                <a:solidFill>
                  <a:srgbClr val="00B050"/>
                </a:solidFill>
              </a:rPr>
              <a:t>No central point of failure</a:t>
            </a:r>
          </a:p>
          <a:p>
            <a:r>
              <a:rPr lang="en-IE" sz="1800" b="1" dirty="0" smtClean="0">
                <a:solidFill>
                  <a:srgbClr val="FF0000"/>
                </a:solidFill>
              </a:rPr>
              <a:t>Peers assigned data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Peers assigned neighbours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275" y="1295400"/>
            <a:ext cx="7543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For Peer-to-Peer, what are the benefits of (1) central directory vs. (2) unstructured, vs. (3) structured?</a:t>
            </a:r>
            <a:endParaRPr lang="en-IE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398712" y="2076391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1) Central Directory</a:t>
            </a:r>
            <a:endParaRPr lang="en-IE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427287" y="2310547"/>
            <a:ext cx="4041775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E" dirty="0" smtClean="0">
              <a:solidFill>
                <a:srgbClr val="00B050"/>
              </a:solidFill>
            </a:endParaRPr>
          </a:p>
          <a:p>
            <a:r>
              <a:rPr lang="en-IE" sz="1800" dirty="0" smtClean="0">
                <a:solidFill>
                  <a:srgbClr val="00B050"/>
                </a:solidFill>
              </a:rPr>
              <a:t>Search follows directory (1 lookup)</a:t>
            </a:r>
          </a:p>
          <a:p>
            <a:r>
              <a:rPr lang="en-IE" sz="1800" dirty="0" smtClean="0">
                <a:solidFill>
                  <a:srgbClr val="00B050"/>
                </a:solidFill>
              </a:rPr>
              <a:t>Connections → </a:t>
            </a:r>
            <a:r>
              <a:rPr lang="en-IE" sz="1800" i="1" dirty="0" smtClean="0">
                <a:solidFill>
                  <a:srgbClr val="00B050"/>
                </a:solidFill>
              </a:rPr>
              <a:t>O</a:t>
            </a:r>
            <a:r>
              <a:rPr lang="en-IE" sz="1800" dirty="0" smtClean="0">
                <a:solidFill>
                  <a:srgbClr val="00B050"/>
                </a:solidFill>
              </a:rPr>
              <a:t>(</a:t>
            </a:r>
            <a:r>
              <a:rPr lang="en-IE" sz="1800" i="1" dirty="0" smtClean="0">
                <a:solidFill>
                  <a:srgbClr val="00B050"/>
                </a:solidFill>
              </a:rPr>
              <a:t>n</a:t>
            </a:r>
            <a:r>
              <a:rPr lang="en-IE" sz="18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IE" sz="1800" b="1" dirty="0" smtClean="0">
                <a:solidFill>
                  <a:srgbClr val="FF0000"/>
                </a:solidFill>
              </a:rPr>
              <a:t>Central point of failure</a:t>
            </a:r>
          </a:p>
          <a:p>
            <a:r>
              <a:rPr lang="en-IE" sz="1800" dirty="0" smtClean="0">
                <a:solidFill>
                  <a:srgbClr val="00B050"/>
                </a:solidFill>
              </a:rPr>
              <a:t>Peers control their data</a:t>
            </a:r>
          </a:p>
          <a:p>
            <a:r>
              <a:rPr lang="en-IE" sz="1800" dirty="0" smtClean="0">
                <a:solidFill>
                  <a:schemeClr val="bg1">
                    <a:lumMod val="50000"/>
                  </a:schemeClr>
                </a:solidFill>
              </a:rPr>
              <a:t>No neighbours</a:t>
            </a:r>
          </a:p>
        </p:txBody>
      </p:sp>
    </p:spTree>
    <p:extLst>
      <p:ext uri="{BB962C8B-B14F-4D97-AF65-F5344CB8AC3E}">
        <p14:creationId xmlns:p14="http://schemas.microsoft.com/office/powerpoint/2010/main" val="328223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Monolithic vs. Distributed Systems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One machine that’s </a:t>
            </a:r>
            <a:r>
              <a:rPr lang="en-IE" i="1" dirty="0" smtClean="0"/>
              <a:t>n</a:t>
            </a:r>
            <a:r>
              <a:rPr lang="en-IE" dirty="0" smtClean="0"/>
              <a:t> times as powerful?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i="1" dirty="0" smtClean="0"/>
              <a:t>n</a:t>
            </a:r>
            <a:r>
              <a:rPr lang="en-IE" dirty="0" smtClean="0"/>
              <a:t> </a:t>
            </a:r>
            <a:r>
              <a:rPr lang="en-IE" dirty="0"/>
              <a:t>machines that are equally as powerful?</a:t>
            </a:r>
          </a:p>
          <a:p>
            <a:endParaRPr lang="en-IE" dirty="0"/>
          </a:p>
        </p:txBody>
      </p:sp>
      <p:pic>
        <p:nvPicPr>
          <p:cNvPr id="13318" name="Picture 6" descr="http://www.wired.com/images_blogs/photos/uncategorized/2008/09/16/cx1_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304799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90455"/>
            <a:ext cx="3104358" cy="24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07873" y="1752600"/>
            <a:ext cx="76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i="1" dirty="0" smtClean="0">
                <a:solidFill>
                  <a:srgbClr val="FF0000"/>
                </a:solidFill>
              </a:rPr>
              <a:t>vs.</a:t>
            </a:r>
            <a:endParaRPr lang="en-IE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P2P vs. Client–Server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8350"/>
            <a:ext cx="4040188" cy="639762"/>
          </a:xfrm>
        </p:spPr>
        <p:txBody>
          <a:bodyPr/>
          <a:lstStyle/>
          <a:p>
            <a:r>
              <a:rPr lang="en-IE" dirty="0" smtClean="0"/>
              <a:t>Client–Server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3312"/>
            <a:ext cx="4040188" cy="395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>
              <a:solidFill>
                <a:srgbClr val="FF0000"/>
              </a:solidFill>
            </a:endParaRPr>
          </a:p>
          <a:p>
            <a:r>
              <a:rPr lang="en-IE" dirty="0" smtClean="0">
                <a:solidFill>
                  <a:srgbClr val="00B050"/>
                </a:solidFill>
              </a:rPr>
              <a:t>Data lost in failure/deletes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Search easier/faster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Network often faster (to websites on backbones)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Often central host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Data centralised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Remote hosts control data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Bandwidth centralised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Dictatorial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Can be taken off-line</a:t>
            </a:r>
            <a:endParaRPr lang="en-I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38350"/>
            <a:ext cx="4041775" cy="639762"/>
          </a:xfrm>
        </p:spPr>
        <p:txBody>
          <a:bodyPr/>
          <a:lstStyle/>
          <a:p>
            <a:r>
              <a:rPr lang="en-IE" dirty="0" smtClean="0"/>
              <a:t>Peer-to-Peer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041775" cy="395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>
              <a:solidFill>
                <a:srgbClr val="FF0000"/>
              </a:solidFill>
            </a:endParaRPr>
          </a:p>
          <a:p>
            <a:r>
              <a:rPr lang="en-IE" dirty="0" smtClean="0">
                <a:solidFill>
                  <a:srgbClr val="FF0000"/>
                </a:solidFill>
              </a:rPr>
              <a:t>May lose rare data (churn)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Search difficult (churn)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Network often slower (to conventional users)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Multiple hosts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Data decentralised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Users (often) control data</a:t>
            </a:r>
            <a:endParaRPr lang="en-IE" dirty="0">
              <a:solidFill>
                <a:srgbClr val="00B050"/>
              </a:solidFill>
            </a:endParaRP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Bandwidth decentralised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Democratic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Difficult to take off-line</a:t>
            </a:r>
            <a:endParaRPr lang="en-I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76275" y="1295400"/>
            <a:ext cx="7543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What are  the benefits of Peer-to-Peer vs</a:t>
            </a:r>
            <a:r>
              <a:rPr lang="en-IE" sz="2400" dirty="0"/>
              <a:t>. </a:t>
            </a:r>
            <a:r>
              <a:rPr lang="en-IE" sz="2400" dirty="0" smtClean="0"/>
              <a:t>Client–Server?</a:t>
            </a:r>
            <a:endParaRPr lang="en-IE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DISTRIBUTED SYSTEMS: 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HYBRID EXAMPLE (</a:t>
            </a:r>
            <a:r>
              <a:rPr lang="en-IE" i="1" dirty="0" smtClean="0"/>
              <a:t>BITTORRENT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4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27" idx="0"/>
          </p:cNvCxnSpPr>
          <p:nvPr/>
        </p:nvCxnSpPr>
        <p:spPr>
          <a:xfrm flipH="1" flipV="1">
            <a:off x="5626095" y="1828800"/>
            <a:ext cx="1" cy="44196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BitTorrent</a:t>
            </a:r>
            <a:r>
              <a:rPr lang="en-IE" dirty="0" smtClean="0"/>
              <a:t>: Search Server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286000"/>
            <a:ext cx="34004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34200" y="3733799"/>
            <a:ext cx="1752600" cy="1781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 err="1" smtClean="0"/>
              <a:t>BitTorrent</a:t>
            </a:r>
            <a:r>
              <a:rPr lang="en-IE" dirty="0" smtClean="0"/>
              <a:t> Search </a:t>
            </a:r>
          </a:p>
          <a:p>
            <a:pPr algn="ctr"/>
            <a:r>
              <a:rPr lang="en-IE" i="1" dirty="0"/>
              <a:t>(</a:t>
            </a:r>
            <a:r>
              <a:rPr lang="en-IE" i="1" dirty="0" smtClean="0"/>
              <a:t>Server)</a:t>
            </a:r>
            <a:endParaRPr lang="en-IE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0" y="5181600"/>
            <a:ext cx="666750" cy="666750"/>
            <a:chOff x="2667000" y="5181600"/>
            <a:chExt cx="666750" cy="666750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Arrow Connector 9"/>
          <p:cNvCxnSpPr>
            <a:stCxn id="14341" idx="3"/>
          </p:cNvCxnSpPr>
          <p:nvPr/>
        </p:nvCxnSpPr>
        <p:spPr>
          <a:xfrm flipV="1">
            <a:off x="3333750" y="4831431"/>
            <a:ext cx="3600450" cy="68354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3800" y="4267200"/>
            <a:ext cx="3200400" cy="293019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68807" y="3897868"/>
            <a:ext cx="214631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“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ricky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martin</a:t>
            </a:r>
            <a:r>
              <a:rPr lang="en-IE" dirty="0" smtClean="0"/>
              <a:t>”</a:t>
            </a:r>
            <a:endParaRPr lang="en-IE" dirty="0"/>
          </a:p>
        </p:txBody>
      </p:sp>
      <p:sp>
        <p:nvSpPr>
          <p:cNvPr id="26" name="Rectangle 25"/>
          <p:cNvSpPr/>
          <p:nvPr/>
        </p:nvSpPr>
        <p:spPr>
          <a:xfrm>
            <a:off x="762000" y="2057400"/>
            <a:ext cx="3797282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 flipV="1">
            <a:off x="914400" y="4190999"/>
            <a:ext cx="1143000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31" name="Group 30"/>
          <p:cNvGrpSpPr/>
          <p:nvPr/>
        </p:nvGrpSpPr>
        <p:grpSpPr>
          <a:xfrm>
            <a:off x="7477125" y="4638672"/>
            <a:ext cx="666750" cy="666750"/>
            <a:chOff x="2667000" y="5181600"/>
            <a:chExt cx="666750" cy="666750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800600" y="6248400"/>
            <a:ext cx="16509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Client–Server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32191" y="4248150"/>
            <a:ext cx="666750" cy="666750"/>
            <a:chOff x="2667000" y="5181600"/>
            <a:chExt cx="666750" cy="666750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/>
          <p:cNvCxnSpPr/>
          <p:nvPr/>
        </p:nvCxnSpPr>
        <p:spPr>
          <a:xfrm flipH="1" flipV="1">
            <a:off x="3733800" y="4419601"/>
            <a:ext cx="3200400" cy="323849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BitTorrent</a:t>
            </a:r>
            <a:r>
              <a:rPr lang="en-IE" dirty="0" smtClean="0"/>
              <a:t>: Tracker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286000"/>
            <a:ext cx="34004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667000" y="5181600"/>
            <a:ext cx="666750" cy="666750"/>
            <a:chOff x="2667000" y="5181600"/>
            <a:chExt cx="666750" cy="666750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2191" y="4248150"/>
            <a:ext cx="666750" cy="666750"/>
            <a:chOff x="2667000" y="5181600"/>
            <a:chExt cx="666750" cy="666750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254482" y="3543300"/>
            <a:ext cx="666750" cy="666750"/>
            <a:chOff x="2667000" y="5181600"/>
            <a:chExt cx="666750" cy="666750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768707" y="2514600"/>
            <a:ext cx="666750" cy="666750"/>
            <a:chOff x="2667000" y="5181600"/>
            <a:chExt cx="666750" cy="666750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2316161" y="1573881"/>
            <a:ext cx="666750" cy="666750"/>
            <a:chOff x="2667000" y="5181600"/>
            <a:chExt cx="666750" cy="666750"/>
          </a:xfrm>
        </p:grpSpPr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1143000" y="2133600"/>
            <a:ext cx="666750" cy="666750"/>
            <a:chOff x="2667000" y="5181600"/>
            <a:chExt cx="666750" cy="66675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530224" y="2938212"/>
            <a:ext cx="666750" cy="666750"/>
            <a:chOff x="2667000" y="5181600"/>
            <a:chExt cx="666750" cy="666750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806449" y="4336131"/>
            <a:ext cx="666750" cy="666750"/>
            <a:chOff x="2667000" y="5181600"/>
            <a:chExt cx="666750" cy="666750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Rectangle 47"/>
          <p:cNvSpPr/>
          <p:nvPr/>
        </p:nvSpPr>
        <p:spPr>
          <a:xfrm>
            <a:off x="6934200" y="3366838"/>
            <a:ext cx="1752600" cy="2348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 err="1" smtClean="0"/>
              <a:t>BitTorrent</a:t>
            </a:r>
            <a:r>
              <a:rPr lang="en-IE" dirty="0" smtClean="0"/>
              <a:t> </a:t>
            </a:r>
          </a:p>
          <a:p>
            <a:pPr algn="ctr"/>
            <a:r>
              <a:rPr lang="en-IE" dirty="0" smtClean="0"/>
              <a:t>Peer Tracker</a:t>
            </a:r>
          </a:p>
          <a:p>
            <a:pPr algn="ctr"/>
            <a:r>
              <a:rPr lang="en-IE" i="1" dirty="0" smtClean="0"/>
              <a:t>(or DHT)</a:t>
            </a:r>
            <a:endParaRPr lang="en-IE" i="1" dirty="0"/>
          </a:p>
        </p:txBody>
      </p:sp>
      <p:sp>
        <p:nvSpPr>
          <p:cNvPr id="49" name="Rectangle 48"/>
          <p:cNvSpPr/>
          <p:nvPr/>
        </p:nvSpPr>
        <p:spPr>
          <a:xfrm>
            <a:off x="3632191" y="3352800"/>
            <a:ext cx="1417639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/>
          <p:cNvSpPr/>
          <p:nvPr/>
        </p:nvSpPr>
        <p:spPr>
          <a:xfrm flipV="1">
            <a:off x="457200" y="4191000"/>
            <a:ext cx="1527176" cy="789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0" y="4398294"/>
            <a:ext cx="1245019" cy="116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 flipV="1">
            <a:off x="3333750" y="5257800"/>
            <a:ext cx="3600450" cy="25717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98941" y="4486276"/>
            <a:ext cx="2635259" cy="4357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153399" y="4783117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71975" y="2938212"/>
            <a:ext cx="2562225" cy="139791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44820" y="2491571"/>
            <a:ext cx="1358883" cy="888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>
            <a:off x="7670694" y="4402117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7727844" y="2900990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1981200" y="1371600"/>
            <a:ext cx="1111231" cy="1293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92431" y="2133600"/>
            <a:ext cx="3841769" cy="183105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01312" y="4533900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/>
          <p:cNvSpPr/>
          <p:nvPr/>
        </p:nvSpPr>
        <p:spPr>
          <a:xfrm>
            <a:off x="1196975" y="2133600"/>
            <a:ext cx="936626" cy="109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809750" y="2419350"/>
            <a:ext cx="5124450" cy="169770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15200" y="4524375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/>
          <p:cNvSpPr/>
          <p:nvPr/>
        </p:nvSpPr>
        <p:spPr>
          <a:xfrm>
            <a:off x="446089" y="2800350"/>
            <a:ext cx="774700" cy="1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473199" y="3604962"/>
            <a:ext cx="5461001" cy="79715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87990" y="4790197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1981200" y="4117056"/>
            <a:ext cx="4953000" cy="7394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333934" y="4994234"/>
            <a:ext cx="279609" cy="26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>
            <a:off x="7527817" y="5068177"/>
            <a:ext cx="765386" cy="49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9" name="Straight Arrow Connector 78"/>
          <p:cNvCxnSpPr>
            <a:stCxn id="23" idx="3"/>
            <a:endCxn id="48" idx="1"/>
          </p:cNvCxnSpPr>
          <p:nvPr/>
        </p:nvCxnSpPr>
        <p:spPr>
          <a:xfrm>
            <a:off x="4921232" y="3876675"/>
            <a:ext cx="2012968" cy="66424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8499" y="3268202"/>
            <a:ext cx="774700" cy="60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6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4" grpId="0" animBg="1"/>
      <p:bldP spid="56" grpId="0" animBg="1"/>
      <p:bldP spid="57" grpId="0" animBg="1"/>
      <p:bldP spid="59" grpId="0" animBg="1"/>
      <p:bldP spid="61" grpId="0" animBg="1"/>
      <p:bldP spid="62" grpId="0" animBg="1"/>
      <p:bldP spid="65" grpId="0" animBg="1"/>
      <p:bldP spid="66" grpId="0" animBg="1"/>
      <p:bldP spid="70" grpId="0" animBg="1"/>
      <p:bldP spid="76" grpId="0" animBg="1"/>
      <p:bldP spid="77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idan\Pictures\torrent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286000"/>
            <a:ext cx="34004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BitTorrent</a:t>
            </a:r>
            <a:r>
              <a:rPr lang="en-IE" dirty="0" smtClean="0"/>
              <a:t>: File-Sharing</a:t>
            </a:r>
            <a:endParaRPr lang="en-IE" dirty="0"/>
          </a:p>
        </p:txBody>
      </p:sp>
      <p:grpSp>
        <p:nvGrpSpPr>
          <p:cNvPr id="29" name="Group 28"/>
          <p:cNvGrpSpPr/>
          <p:nvPr/>
        </p:nvGrpSpPr>
        <p:grpSpPr>
          <a:xfrm>
            <a:off x="2667000" y="5181600"/>
            <a:ext cx="666750" cy="666750"/>
            <a:chOff x="2667000" y="5181600"/>
            <a:chExt cx="666750" cy="666750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3632191" y="4248150"/>
            <a:ext cx="666750" cy="666750"/>
            <a:chOff x="2667000" y="5181600"/>
            <a:chExt cx="666750" cy="666750"/>
          </a:xfrm>
        </p:grpSpPr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4254482" y="3543300"/>
            <a:ext cx="666750" cy="666750"/>
            <a:chOff x="2667000" y="5181600"/>
            <a:chExt cx="666750" cy="666750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3768707" y="2514600"/>
            <a:ext cx="666750" cy="666750"/>
            <a:chOff x="2667000" y="5181600"/>
            <a:chExt cx="666750" cy="666750"/>
          </a:xfrm>
        </p:grpSpPr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316161" y="1573881"/>
            <a:ext cx="666750" cy="666750"/>
            <a:chOff x="2667000" y="5181600"/>
            <a:chExt cx="666750" cy="666750"/>
          </a:xfrm>
        </p:grpSpPr>
        <p:pic>
          <p:nvPicPr>
            <p:cNvPr id="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1143000" y="2133600"/>
            <a:ext cx="666750" cy="666750"/>
            <a:chOff x="2667000" y="5181600"/>
            <a:chExt cx="666750" cy="666750"/>
          </a:xfrm>
        </p:grpSpPr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/>
          <p:cNvGrpSpPr/>
          <p:nvPr/>
        </p:nvGrpSpPr>
        <p:grpSpPr>
          <a:xfrm>
            <a:off x="530224" y="2938212"/>
            <a:ext cx="666750" cy="666750"/>
            <a:chOff x="2667000" y="5181600"/>
            <a:chExt cx="666750" cy="666750"/>
          </a:xfrm>
        </p:grpSpPr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806449" y="4336131"/>
            <a:ext cx="666750" cy="666750"/>
            <a:chOff x="2667000" y="5181600"/>
            <a:chExt cx="666750" cy="666750"/>
          </a:xfrm>
        </p:grpSpPr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81600"/>
              <a:ext cx="66675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6" descr="File:Musica + Alma + Sex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859" y="5331744"/>
              <a:ext cx="273032" cy="2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7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BitTorrent</a:t>
            </a:r>
            <a:r>
              <a:rPr lang="en-IE" dirty="0" smtClean="0"/>
              <a:t>: Hybrid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Uploader</a:t>
            </a:r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Creates torrent file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Uploads torrent file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Announces on tracker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Monitors for downloaders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rgbClr val="00B050"/>
                </a:solidFill>
              </a:rPr>
              <a:t>Connects to downloaders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rgbClr val="00B050"/>
                </a:solidFill>
              </a:rPr>
              <a:t>Sends file parts</a:t>
            </a:r>
          </a:p>
          <a:p>
            <a:endParaRPr lang="en-I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Downloader</a:t>
            </a:r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 dirty="0" smtClean="0"/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Searches torrent file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Downloads torrent file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Announces to tracker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Monitors for peers/seeds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rgbClr val="00B050"/>
                </a:solidFill>
              </a:rPr>
              <a:t>Connects to peers/seeds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solidFill>
                  <a:srgbClr val="00B050"/>
                </a:solidFill>
              </a:rPr>
              <a:t>Sends &amp; receives file parts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Watches illegal movie</a:t>
            </a:r>
          </a:p>
          <a:p>
            <a:pPr marL="457200" indent="-457200">
              <a:buFont typeface="+mj-lt"/>
              <a:buAutoNum type="arabicPeriod"/>
            </a:pPr>
            <a:endParaRPr lang="en-IE" dirty="0" smtClean="0"/>
          </a:p>
          <a:p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867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/>
              <a:t>Local / </a:t>
            </a:r>
            <a:r>
              <a:rPr lang="en-IE" sz="2400" dirty="0" smtClean="0">
                <a:solidFill>
                  <a:schemeClr val="accent6">
                    <a:lumMod val="75000"/>
                  </a:schemeClr>
                </a:solidFill>
              </a:rPr>
              <a:t>Client–Server</a:t>
            </a:r>
            <a:r>
              <a:rPr lang="en-IE" sz="2400" dirty="0" smtClean="0"/>
              <a:t> / </a:t>
            </a:r>
            <a:r>
              <a:rPr lang="en-IE" sz="2400" dirty="0" smtClean="0">
                <a:solidFill>
                  <a:srgbClr val="0070C0"/>
                </a:solidFill>
              </a:rPr>
              <a:t>Structured P2P </a:t>
            </a:r>
            <a:r>
              <a:rPr lang="en-IE" sz="2400" dirty="0" smtClean="0"/>
              <a:t>/ </a:t>
            </a:r>
            <a:r>
              <a:rPr lang="en-IE" sz="2400" dirty="0" smtClean="0">
                <a:solidFill>
                  <a:srgbClr val="00B050"/>
                </a:solidFill>
              </a:rPr>
              <a:t>Direct P2P</a:t>
            </a:r>
          </a:p>
          <a:p>
            <a:pPr algn="ctr"/>
            <a:r>
              <a:rPr lang="en-IE" sz="2400" dirty="0" smtClean="0"/>
              <a:t>(</a:t>
            </a:r>
            <a:r>
              <a:rPr lang="en-IE" sz="2400" dirty="0" smtClean="0">
                <a:solidFill>
                  <a:schemeClr val="accent6">
                    <a:lumMod val="75000"/>
                  </a:schemeClr>
                </a:solidFill>
              </a:rPr>
              <a:t>Torrent Search Engines </a:t>
            </a:r>
            <a:r>
              <a:rPr lang="en-IE" sz="2400" dirty="0" smtClean="0"/>
              <a:t>target of law-suits)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743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DISTRIBUTED SYSTEMS: 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IN THE REAL WORLD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Real-World Architectures: Hybrid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b="1" dirty="0" smtClean="0"/>
              <a:t>Often hybrid!</a:t>
            </a:r>
          </a:p>
          <a:p>
            <a:pPr lvl="1"/>
            <a:r>
              <a:rPr lang="en-IE" dirty="0" smtClean="0"/>
              <a:t>Architectures herein are simplified/idealised</a:t>
            </a:r>
          </a:p>
          <a:p>
            <a:pPr lvl="1"/>
            <a:r>
              <a:rPr lang="en-IE" dirty="0" smtClean="0"/>
              <a:t>No clear black-and-white (just good software!)</a:t>
            </a:r>
          </a:p>
          <a:p>
            <a:pPr lvl="1"/>
            <a:r>
              <a:rPr lang="en-IE" dirty="0" smtClean="0"/>
              <a:t>For example, </a:t>
            </a:r>
            <a:r>
              <a:rPr lang="en-IE" i="1" dirty="0" err="1" smtClean="0"/>
              <a:t>BitTorrent</a:t>
            </a:r>
            <a:r>
              <a:rPr lang="en-IE" dirty="0" smtClean="0"/>
              <a:t> mixes different paradigms</a:t>
            </a:r>
          </a:p>
          <a:p>
            <a:pPr lvl="1"/>
            <a:r>
              <a:rPr lang="en-IE" dirty="0" smtClean="0"/>
              <a:t>But good to know the paradigms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42301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Physical Location: Cluster Computing</a:t>
            </a:r>
            <a:endParaRPr lang="en-IE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Machines (typically) in a central, local location; e.g., a local LAN in a server room</a:t>
            </a:r>
            <a:endParaRPr lang="en-I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4" y="4361944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9" y="2914650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9" y="4361944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9" y="5634037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901171" y="3849290"/>
            <a:ext cx="546888" cy="408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>
            <a:off x="3409959" y="4935826"/>
            <a:ext cx="2628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276859" y="5467350"/>
            <a:ext cx="1066800" cy="495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5467350"/>
            <a:ext cx="685800" cy="495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53059" y="4062413"/>
            <a:ext cx="914400" cy="681037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82097" y="5566082"/>
            <a:ext cx="861212" cy="545811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Physical Location: Cluster Computing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76400"/>
            <a:ext cx="6667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34200" y="2779569"/>
            <a:ext cx="1447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Parallel vs. Distributed Systems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Parallel System</a:t>
            </a:r>
          </a:p>
          <a:p>
            <a:pPr lvl="1"/>
            <a:r>
              <a:rPr lang="en-IE" dirty="0" smtClean="0"/>
              <a:t>often = </a:t>
            </a:r>
            <a:r>
              <a:rPr lang="en-IE" i="1" dirty="0" smtClean="0"/>
              <a:t>shared memory</a:t>
            </a:r>
            <a:endParaRPr lang="en-IE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Distributed System</a:t>
            </a:r>
          </a:p>
          <a:p>
            <a:pPr lvl="1"/>
            <a:r>
              <a:rPr lang="en-IE" dirty="0" smtClean="0"/>
              <a:t>often = </a:t>
            </a:r>
            <a:r>
              <a:rPr lang="en-IE" i="1" dirty="0" smtClean="0"/>
              <a:t>shared nothing</a:t>
            </a:r>
            <a:endParaRPr lang="en-IE" i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084369"/>
            <a:ext cx="3886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04800" y="4036869"/>
            <a:ext cx="37338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Memory</a:t>
            </a:r>
            <a:endParaRPr lang="en-IE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3143251"/>
            <a:ext cx="114300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Processor</a:t>
            </a:r>
            <a:endParaRPr lang="en-IE" b="1" dirty="0"/>
          </a:p>
        </p:txBody>
      </p:sp>
      <p:sp>
        <p:nvSpPr>
          <p:cNvPr id="9" name="Rectangle 8"/>
          <p:cNvSpPr/>
          <p:nvPr/>
        </p:nvSpPr>
        <p:spPr>
          <a:xfrm>
            <a:off x="1600200" y="3143251"/>
            <a:ext cx="114300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Processor</a:t>
            </a:r>
            <a:endParaRPr lang="en-IE" b="1" dirty="0"/>
          </a:p>
        </p:txBody>
      </p:sp>
      <p:sp>
        <p:nvSpPr>
          <p:cNvPr id="10" name="Rectangle 9"/>
          <p:cNvSpPr/>
          <p:nvPr/>
        </p:nvSpPr>
        <p:spPr>
          <a:xfrm>
            <a:off x="2902527" y="3143251"/>
            <a:ext cx="114300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Processor</a:t>
            </a:r>
            <a:endParaRPr lang="en-IE" b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876300" y="3714751"/>
            <a:ext cx="0" cy="322118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3693969"/>
            <a:ext cx="0" cy="322118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3693969"/>
            <a:ext cx="0" cy="322118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86600" y="2824597"/>
            <a:ext cx="114300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Processor</a:t>
            </a:r>
            <a:endParaRPr lang="en-IE" b="1" dirty="0"/>
          </a:p>
        </p:txBody>
      </p:sp>
      <p:sp>
        <p:nvSpPr>
          <p:cNvPr id="16" name="Rectangle 15"/>
          <p:cNvSpPr/>
          <p:nvPr/>
        </p:nvSpPr>
        <p:spPr>
          <a:xfrm>
            <a:off x="7086600" y="3711287"/>
            <a:ext cx="11430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Memory</a:t>
            </a:r>
            <a:endParaRPr lang="en-IE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58100" y="3389169"/>
            <a:ext cx="0" cy="322118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3846369"/>
            <a:ext cx="1447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5257800" y="3891397"/>
            <a:ext cx="114300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Processor</a:t>
            </a:r>
            <a:endParaRPr lang="en-IE" b="1" dirty="0"/>
          </a:p>
        </p:txBody>
      </p:sp>
      <p:sp>
        <p:nvSpPr>
          <p:cNvPr id="21" name="Rectangle 20"/>
          <p:cNvSpPr/>
          <p:nvPr/>
        </p:nvSpPr>
        <p:spPr>
          <a:xfrm>
            <a:off x="5257800" y="4778087"/>
            <a:ext cx="11430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Memory</a:t>
            </a:r>
            <a:endParaRPr lang="en-IE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9300" y="4455969"/>
            <a:ext cx="0" cy="322118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34200" y="4953000"/>
            <a:ext cx="1447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7086600" y="4998028"/>
            <a:ext cx="114300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Processor</a:t>
            </a:r>
            <a:endParaRPr lang="en-IE" b="1" dirty="0"/>
          </a:p>
        </p:txBody>
      </p:sp>
      <p:sp>
        <p:nvSpPr>
          <p:cNvPr id="25" name="Rectangle 24"/>
          <p:cNvSpPr/>
          <p:nvPr/>
        </p:nvSpPr>
        <p:spPr>
          <a:xfrm>
            <a:off x="7086600" y="5884718"/>
            <a:ext cx="11430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Memory</a:t>
            </a:r>
            <a:endParaRPr lang="en-IE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58100" y="5562600"/>
            <a:ext cx="0" cy="322118"/>
          </a:xfrm>
          <a:prstGeom prst="straightConnector1">
            <a:avLst/>
          </a:prstGeom>
          <a:ln w="254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6553200" y="5446569"/>
            <a:ext cx="381000" cy="306531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1"/>
          </p:cNvCxnSpPr>
          <p:nvPr/>
        </p:nvCxnSpPr>
        <p:spPr>
          <a:xfrm flipV="1">
            <a:off x="6553200" y="3579669"/>
            <a:ext cx="381000" cy="26670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2743200" y="2797969"/>
            <a:ext cx="5956334" cy="384661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Physical Location: Cloud Computing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Machines (typically) in a central, remote location; e.g., a server farm like Amazon EC2</a:t>
            </a:r>
            <a:endParaRPr lang="en-IE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98" y="4402932"/>
            <a:ext cx="1650806" cy="96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23" y="2955638"/>
            <a:ext cx="1650806" cy="96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73" y="5675025"/>
            <a:ext cx="1650806" cy="96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4289460" y="3657600"/>
            <a:ext cx="861213" cy="7410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>
            <a:off x="4713904" y="4887711"/>
            <a:ext cx="293231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553201" y="5334000"/>
            <a:ext cx="1371599" cy="6696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372490"/>
            <a:ext cx="762000" cy="6311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05601" y="3810000"/>
            <a:ext cx="1142999" cy="84510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289460" y="5410200"/>
            <a:ext cx="861213" cy="749604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23" y="4440642"/>
            <a:ext cx="1650806" cy="96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H="1">
            <a:off x="1837544" y="5105400"/>
            <a:ext cx="1146962" cy="0"/>
          </a:xfrm>
          <a:prstGeom prst="straightConnector1">
            <a:avLst/>
          </a:prstGeom>
          <a:ln w="889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51031" y="4376739"/>
            <a:ext cx="1212067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icons.iconarchive.com/icons/visualpharm/office-space/256/monito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6" y="4046588"/>
            <a:ext cx="1349375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Physical Location: Cloud Computing</a:t>
            </a:r>
          </a:p>
        </p:txBody>
      </p:sp>
      <p:pic>
        <p:nvPicPr>
          <p:cNvPr id="6146" name="Picture 2" descr="http://3.bp.blogspot.com/-rUjkfnumI9o/UA6kRI7jAKI/AAAAAAAAAhI/CURjAR6VcgE/s1600/Amazon+Availability+zones+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8686"/>
            <a:ext cx="6921966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Physical Location: Grid Computing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Machines in diverse locations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63800"/>
            <a:ext cx="4998720" cy="407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Physical Location: Grid </a:t>
            </a:r>
            <a:r>
              <a:rPr lang="en-IE" dirty="0" smtClean="0"/>
              <a:t>Computing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170" name="Picture 2" descr="File:CPDN-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7620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sciencemag.org/content/308/5723/F1.medi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28575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Physical</a:t>
            </a:r>
            <a:r>
              <a:rPr lang="es-CL" dirty="0" smtClean="0"/>
              <a:t> </a:t>
            </a:r>
            <a:r>
              <a:rPr lang="es-CL" dirty="0" err="1" smtClean="0"/>
              <a:t>Location</a:t>
            </a:r>
            <a:r>
              <a:rPr lang="es-CL" dirty="0" smtClean="0"/>
              <a:t>: </a:t>
            </a:r>
            <a:r>
              <a:rPr lang="es-CL" dirty="0" err="1" smtClean="0"/>
              <a:t>Grid</a:t>
            </a:r>
            <a:r>
              <a:rPr lang="es-CL" dirty="0" smtClean="0"/>
              <a:t> Computing</a:t>
            </a:r>
            <a:endParaRPr lang="es-CL" dirty="0"/>
          </a:p>
        </p:txBody>
      </p:sp>
      <p:pic>
        <p:nvPicPr>
          <p:cNvPr id="1026" name="Picture 2" descr="http://i.dailymail.co.uk/i/pix/2016/01/20/10/305F456100000578-3408076-image-a-3_14532855479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38844"/>
            <a:ext cx="60388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meG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19800"/>
            <a:ext cx="44577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Digits in largest prime by year 20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0" y="2653063"/>
            <a:ext cx="4736073" cy="291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4/49/GIMP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2400300" cy="151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Physical Locations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Cluster computing:</a:t>
            </a:r>
          </a:p>
          <a:p>
            <a:pPr lvl="1"/>
            <a:r>
              <a:rPr lang="en-IE" i="1" dirty="0" smtClean="0"/>
              <a:t>Typically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centralised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local</a:t>
            </a:r>
          </a:p>
          <a:p>
            <a:pPr lvl="1"/>
            <a:endParaRPr lang="en-IE" i="1" dirty="0"/>
          </a:p>
          <a:p>
            <a:r>
              <a:rPr lang="en-IE" dirty="0" smtClean="0"/>
              <a:t>Cloud computing:</a:t>
            </a:r>
          </a:p>
          <a:p>
            <a:pPr lvl="1"/>
            <a:r>
              <a:rPr lang="en-IE" i="1" dirty="0" smtClean="0"/>
              <a:t>Typically</a:t>
            </a:r>
            <a:r>
              <a:rPr lang="en-IE" dirty="0" smtClean="0"/>
              <a:t>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centralised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remote</a:t>
            </a:r>
          </a:p>
          <a:p>
            <a:pPr lvl="1"/>
            <a:endParaRPr lang="en-IE" dirty="0"/>
          </a:p>
          <a:p>
            <a:r>
              <a:rPr lang="en-IE" dirty="0" smtClean="0"/>
              <a:t>Grid computing:</a:t>
            </a:r>
          </a:p>
          <a:p>
            <a:pPr lvl="1"/>
            <a:r>
              <a:rPr lang="en-IE" i="1" dirty="0" smtClean="0"/>
              <a:t>Typically</a:t>
            </a:r>
            <a:r>
              <a:rPr lang="en-IE" dirty="0" smtClean="0"/>
              <a:t> </a:t>
            </a:r>
            <a:r>
              <a:rPr lang="en-IE" dirty="0" smtClean="0">
                <a:solidFill>
                  <a:srgbClr val="0070C0"/>
                </a:solidFill>
              </a:rPr>
              <a:t>decentralised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remote</a:t>
            </a:r>
            <a:endParaRPr lang="en-IE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 OF </a:t>
            </a:r>
            <a:r>
              <a:rPr lang="en-IE" dirty="0" err="1" smtClean="0"/>
              <a:t>DISTrIBUTED</a:t>
            </a:r>
            <a:r>
              <a:rPr lang="en-IE" dirty="0" smtClean="0"/>
              <a:t> SYSTEMS: EIGHT FALLACIES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12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Eight Fallacies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By L. Peter Deutsch (1994)</a:t>
            </a:r>
          </a:p>
          <a:p>
            <a:pPr lvl="1"/>
            <a:r>
              <a:rPr lang="en-IE" dirty="0" smtClean="0"/>
              <a:t>James Gosling (1997)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smtClean="0">
                <a:sym typeface="Wingdings" panose="05000000000000000000" pitchFamily="2" charset="2"/>
              </a:rPr>
              <a:t>“</a:t>
            </a:r>
            <a:r>
              <a:rPr lang="en-IE" i="1" dirty="0"/>
              <a:t>Essentially everyone, when they first build a distributed application, makes the following eight assumptions. All prove to be false in the long run and all cause big trouble and painful learning experiences</a:t>
            </a:r>
            <a:r>
              <a:rPr lang="en-IE" i="1" dirty="0" smtClean="0"/>
              <a:t>.</a:t>
            </a:r>
            <a:r>
              <a:rPr lang="en-IE" dirty="0" smtClean="0"/>
              <a:t>” </a:t>
            </a:r>
            <a:r>
              <a:rPr lang="en-IE" b="1" dirty="0" smtClean="0"/>
              <a:t>— </a:t>
            </a:r>
            <a:r>
              <a:rPr lang="en-IE" dirty="0"/>
              <a:t>L. Peter Deutsch </a:t>
            </a:r>
            <a:endParaRPr lang="en-IE" dirty="0" smtClean="0"/>
          </a:p>
          <a:p>
            <a:pPr marL="0" indent="0">
              <a:buNone/>
            </a:pPr>
            <a:endParaRPr lang="en-IE" dirty="0">
              <a:sym typeface="Wingdings" panose="05000000000000000000" pitchFamily="2" charset="2"/>
            </a:endParaRPr>
          </a:p>
          <a:p>
            <a:r>
              <a:rPr lang="en-IE" dirty="0" smtClean="0">
                <a:sym typeface="Wingdings" panose="05000000000000000000" pitchFamily="2" charset="2"/>
              </a:rPr>
              <a:t>Each fallacy is a </a:t>
            </a:r>
            <a:r>
              <a:rPr lang="en-IE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false statement</a:t>
            </a:r>
            <a:r>
              <a:rPr lang="en-IE" dirty="0" smtClean="0">
                <a:sym typeface="Wingdings" panose="05000000000000000000" pitchFamily="2" charset="2"/>
              </a:rPr>
              <a:t>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24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 The network is reliable</a:t>
            </a:r>
            <a:endParaRPr lang="en-IE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35128" y="1455056"/>
            <a:ext cx="4284472" cy="5021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Machines fail, connections fail, firewall eats messages</a:t>
            </a:r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>
                <a:solidFill>
                  <a:srgbClr val="00B050"/>
                </a:solidFill>
              </a:rPr>
              <a:t>flexible routing</a:t>
            </a:r>
          </a:p>
          <a:p>
            <a:r>
              <a:rPr lang="en-IE" dirty="0">
                <a:solidFill>
                  <a:srgbClr val="00B050"/>
                </a:solidFill>
              </a:rPr>
              <a:t>retry messages</a:t>
            </a:r>
            <a:endParaRPr lang="en-IE" dirty="0" smtClean="0">
              <a:solidFill>
                <a:srgbClr val="00B050"/>
              </a:solidFill>
            </a:endParaRPr>
          </a:p>
          <a:p>
            <a:r>
              <a:rPr lang="en-IE" dirty="0">
                <a:solidFill>
                  <a:srgbClr val="00B050"/>
                </a:solidFill>
              </a:rPr>
              <a:t>a</a:t>
            </a:r>
            <a:r>
              <a:rPr lang="en-IE" dirty="0" smtClean="0">
                <a:solidFill>
                  <a:srgbClr val="00B050"/>
                </a:solidFill>
              </a:rPr>
              <a:t>cknowledgements!</a:t>
            </a:r>
          </a:p>
          <a:p>
            <a:pPr lvl="1"/>
            <a:endParaRPr lang="en-IE" dirty="0"/>
          </a:p>
        </p:txBody>
      </p:sp>
      <p:pic>
        <p:nvPicPr>
          <p:cNvPr id="6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67000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5062728" y="3131457"/>
            <a:ext cx="381000" cy="3810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824728" y="3659414"/>
            <a:ext cx="685800" cy="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925056" y="4038600"/>
            <a:ext cx="728472" cy="7620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10728" y="5257800"/>
            <a:ext cx="457200" cy="3048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12" y="3321957"/>
            <a:ext cx="542544" cy="54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elitesummoner.com/wp-content/uploads/2013/09/x-mar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68" y="5368471"/>
            <a:ext cx="542544" cy="54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2. Latency is zero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791200" y="3617560"/>
            <a:ext cx="762000" cy="158751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24600" y="4004911"/>
            <a:ext cx="304800" cy="502557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4600" y="4957411"/>
            <a:ext cx="0" cy="800101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>
            <a:off x="6553201" y="2184955"/>
            <a:ext cx="1600200" cy="987425"/>
          </a:xfrm>
          <a:prstGeom prst="cloudCallout">
            <a:avLst>
              <a:gd name="adj1" fmla="val -87139"/>
              <a:gd name="adj2" fmla="val 8307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M1:</a:t>
            </a:r>
          </a:p>
          <a:p>
            <a:pPr algn="ctr"/>
            <a:r>
              <a:rPr lang="en-IE" dirty="0" smtClean="0"/>
              <a:t>Store X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633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M1</a:t>
            </a:r>
            <a:endParaRPr lang="en-IE" b="1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181600" y="3769960"/>
            <a:ext cx="152400" cy="234952"/>
          </a:xfrm>
          <a:prstGeom prst="line">
            <a:avLst/>
          </a:prstGeom>
          <a:ln w="889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Callout 26"/>
          <p:cNvSpPr/>
          <p:nvPr/>
        </p:nvSpPr>
        <p:spPr>
          <a:xfrm>
            <a:off x="4381500" y="1447800"/>
            <a:ext cx="1600200" cy="1094468"/>
          </a:xfrm>
          <a:prstGeom prst="cloudCallout">
            <a:avLst>
              <a:gd name="adj1" fmla="val 23519"/>
              <a:gd name="adj2" fmla="val 13248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M2: Copy X from M1</a:t>
            </a:r>
            <a:endParaRPr lang="en-IE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334000" y="4507468"/>
            <a:ext cx="838200" cy="1402444"/>
          </a:xfrm>
          <a:prstGeom prst="line">
            <a:avLst/>
          </a:prstGeom>
          <a:ln w="889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15028" y="4150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M2</a:t>
            </a:r>
            <a:endParaRPr lang="en-IE" b="1" dirty="0"/>
          </a:p>
        </p:txBody>
      </p:sp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135128" y="1455056"/>
            <a:ext cx="4284472" cy="54029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There are significant communication delays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B050"/>
                </a:solidFill>
              </a:rPr>
              <a:t>avoid “races”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local order </a:t>
            </a:r>
            <a:r>
              <a:rPr lang="en-IE" dirty="0">
                <a:solidFill>
                  <a:srgbClr val="00B050"/>
                </a:solidFill>
              </a:rPr>
              <a:t>≠</a:t>
            </a:r>
            <a:r>
              <a:rPr lang="en-IE" dirty="0" smtClean="0">
                <a:solidFill>
                  <a:srgbClr val="00B050"/>
                </a:solidFill>
              </a:rPr>
              <a:t> remote order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acknowledgements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minimise remote calls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batch data!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avoid waiting</a:t>
            </a:r>
          </a:p>
          <a:p>
            <a:pPr lvl="1"/>
            <a:r>
              <a:rPr lang="en-IE" dirty="0">
                <a:solidFill>
                  <a:srgbClr val="00B050"/>
                </a:solidFill>
              </a:rPr>
              <a:t>m</a:t>
            </a:r>
            <a:r>
              <a:rPr lang="en-IE" dirty="0" smtClean="0">
                <a:solidFill>
                  <a:srgbClr val="00B050"/>
                </a:solidFill>
              </a:rPr>
              <a:t>ultiple-threads</a:t>
            </a:r>
            <a:endParaRPr lang="en-I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731815" y="3531819"/>
            <a:ext cx="5535246" cy="2379817"/>
          </a:xfrm>
          <a:custGeom>
            <a:avLst/>
            <a:gdLst>
              <a:gd name="connsiteX0" fmla="*/ 2189021 w 5535246"/>
              <a:gd name="connsiteY0" fmla="*/ 125781 h 2379817"/>
              <a:gd name="connsiteX1" fmla="*/ 3 w 5535246"/>
              <a:gd name="connsiteY1" fmla="*/ 804654 h 2379817"/>
              <a:gd name="connsiteX2" fmla="*/ 2175167 w 5535246"/>
              <a:gd name="connsiteY2" fmla="*/ 2370217 h 2379817"/>
              <a:gd name="connsiteX3" fmla="*/ 5514112 w 5535246"/>
              <a:gd name="connsiteY3" fmla="*/ 1400399 h 2379817"/>
              <a:gd name="connsiteX4" fmla="*/ 3532912 w 5535246"/>
              <a:gd name="connsiteY4" fmla="*/ 125781 h 2379817"/>
              <a:gd name="connsiteX5" fmla="*/ 2189021 w 5535246"/>
              <a:gd name="connsiteY5" fmla="*/ 125781 h 237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5246" h="2379817">
                <a:moveTo>
                  <a:pt x="2189021" y="125781"/>
                </a:moveTo>
                <a:cubicBezTo>
                  <a:pt x="1600203" y="238926"/>
                  <a:pt x="2312" y="430581"/>
                  <a:pt x="3" y="804654"/>
                </a:cubicBezTo>
                <a:cubicBezTo>
                  <a:pt x="-2306" y="1178727"/>
                  <a:pt x="1256149" y="2270926"/>
                  <a:pt x="2175167" y="2370217"/>
                </a:cubicBezTo>
                <a:cubicBezTo>
                  <a:pt x="3094185" y="2469508"/>
                  <a:pt x="5287821" y="1774472"/>
                  <a:pt x="5514112" y="1400399"/>
                </a:cubicBezTo>
                <a:cubicBezTo>
                  <a:pt x="5740403" y="1026326"/>
                  <a:pt x="4087094" y="340526"/>
                  <a:pt x="3532912" y="125781"/>
                </a:cubicBezTo>
                <a:cubicBezTo>
                  <a:pt x="2978730" y="-88964"/>
                  <a:pt x="2777839" y="12636"/>
                  <a:pt x="2189021" y="12578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Distributed System?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04800" y="1371600"/>
            <a:ext cx="845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800" dirty="0">
                <a:solidFill>
                  <a:schemeClr val="bg1"/>
                </a:solidFill>
              </a:rPr>
              <a:t>“</a:t>
            </a:r>
            <a:r>
              <a:rPr lang="en-IE" sz="2800" i="1" dirty="0">
                <a:solidFill>
                  <a:schemeClr val="bg1"/>
                </a:solidFill>
              </a:rPr>
              <a:t>A </a:t>
            </a:r>
            <a:r>
              <a:rPr lang="en-IE" sz="2800" i="1" dirty="0" smtClean="0">
                <a:solidFill>
                  <a:schemeClr val="bg1"/>
                </a:solidFill>
              </a:rPr>
              <a:t>distributed </a:t>
            </a:r>
            <a:r>
              <a:rPr lang="en-IE" sz="2800" i="1" dirty="0">
                <a:solidFill>
                  <a:schemeClr val="bg1"/>
                </a:solidFill>
              </a:rPr>
              <a:t>system is a </a:t>
            </a:r>
            <a:r>
              <a:rPr lang="en-IE" sz="2800" i="1" dirty="0" smtClean="0">
                <a:solidFill>
                  <a:schemeClr val="bg1"/>
                </a:solidFill>
              </a:rPr>
              <a:t>system that enables a collection </a:t>
            </a:r>
            <a:r>
              <a:rPr lang="en-IE" sz="2800" i="1" dirty="0">
                <a:solidFill>
                  <a:schemeClr val="bg1"/>
                </a:solidFill>
              </a:rPr>
              <a:t>of </a:t>
            </a:r>
            <a:r>
              <a:rPr lang="en-IE" sz="2800" b="1" i="1" dirty="0">
                <a:solidFill>
                  <a:schemeClr val="bg1"/>
                </a:solidFill>
              </a:rPr>
              <a:t>independent</a:t>
            </a:r>
            <a:r>
              <a:rPr lang="en-IE" sz="2800" i="1" dirty="0">
                <a:solidFill>
                  <a:schemeClr val="bg1"/>
                </a:solidFill>
              </a:rPr>
              <a:t> computers </a:t>
            </a:r>
            <a:r>
              <a:rPr lang="en-IE" sz="2800" i="1" dirty="0" smtClean="0">
                <a:solidFill>
                  <a:schemeClr val="bg1"/>
                </a:solidFill>
              </a:rPr>
              <a:t>to communicate in order to solve a common goal.</a:t>
            </a:r>
            <a:r>
              <a:rPr lang="en-IE" sz="2800" dirty="0" smtClean="0">
                <a:solidFill>
                  <a:schemeClr val="bg1"/>
                </a:solidFill>
              </a:rPr>
              <a:t>” 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85692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55" y="4267200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462371"/>
            <a:ext cx="195422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7200" y="33272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0010010001011010100</a:t>
            </a:r>
            <a:endParaRPr lang="en-IE" dirty="0"/>
          </a:p>
        </p:txBody>
      </p:sp>
      <p:sp>
        <p:nvSpPr>
          <p:cNvPr id="28" name="TextBox 27"/>
          <p:cNvSpPr txBox="1"/>
          <p:nvPr/>
        </p:nvSpPr>
        <p:spPr>
          <a:xfrm>
            <a:off x="5805054" y="5680363"/>
            <a:ext cx="3110345" cy="37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100101110100010001001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43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  <p:bldP spid="24" grpId="0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Bandwidth is infinite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791200" y="3617560"/>
            <a:ext cx="762000" cy="158751"/>
          </a:xfrm>
          <a:prstGeom prst="line">
            <a:avLst/>
          </a:prstGeom>
          <a:ln w="285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24600" y="4004911"/>
            <a:ext cx="304800" cy="502557"/>
          </a:xfrm>
          <a:prstGeom prst="line">
            <a:avLst/>
          </a:prstGeom>
          <a:ln w="285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4600" y="4957411"/>
            <a:ext cx="0" cy="800101"/>
          </a:xfrm>
          <a:prstGeom prst="line">
            <a:avLst/>
          </a:prstGeom>
          <a:ln w="285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>
            <a:off x="6934201" y="1371600"/>
            <a:ext cx="1447799" cy="987425"/>
          </a:xfrm>
          <a:prstGeom prst="cloudCallout">
            <a:avLst>
              <a:gd name="adj1" fmla="val -87139"/>
              <a:gd name="adj2" fmla="val 8307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M1:</a:t>
            </a:r>
          </a:p>
          <a:p>
            <a:pPr algn="ctr"/>
            <a:r>
              <a:rPr lang="en-IE" dirty="0" smtClean="0"/>
              <a:t>Copy X (10GB)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633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M1</a:t>
            </a:r>
            <a:endParaRPr lang="en-IE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15028" y="4150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M2</a:t>
            </a:r>
            <a:endParaRPr lang="en-IE" b="1" dirty="0"/>
          </a:p>
        </p:txBody>
      </p:sp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135128" y="1455056"/>
            <a:ext cx="4284472" cy="540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Limited in amount of data that can be transferred</a:t>
            </a:r>
          </a:p>
          <a:p>
            <a:endParaRPr lang="en-IE" dirty="0"/>
          </a:p>
          <a:p>
            <a:r>
              <a:rPr lang="en-IE" dirty="0" smtClean="0">
                <a:solidFill>
                  <a:srgbClr val="00B050"/>
                </a:solidFill>
              </a:rPr>
              <a:t>avoid resending data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avoid bottlenecks</a:t>
            </a:r>
          </a:p>
          <a:p>
            <a:r>
              <a:rPr lang="en-IE" dirty="0">
                <a:solidFill>
                  <a:srgbClr val="00B050"/>
                </a:solidFill>
              </a:rPr>
              <a:t>d</a:t>
            </a:r>
            <a:r>
              <a:rPr lang="en-IE" dirty="0" smtClean="0">
                <a:solidFill>
                  <a:srgbClr val="00B050"/>
                </a:solidFill>
              </a:rPr>
              <a:t>irect connections</a:t>
            </a:r>
          </a:p>
          <a:p>
            <a:r>
              <a:rPr lang="en-IE" dirty="0">
                <a:solidFill>
                  <a:srgbClr val="00B050"/>
                </a:solidFill>
              </a:rPr>
              <a:t>c</a:t>
            </a:r>
            <a:r>
              <a:rPr lang="en-IE" dirty="0" smtClean="0">
                <a:solidFill>
                  <a:srgbClr val="00B050"/>
                </a:solidFill>
              </a:rPr>
              <a:t>aching!!</a:t>
            </a:r>
          </a:p>
          <a:p>
            <a:pPr lvl="1"/>
            <a:endParaRPr lang="en-IE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38800" y="3048000"/>
            <a:ext cx="304800" cy="440356"/>
          </a:xfrm>
          <a:prstGeom prst="line">
            <a:avLst/>
          </a:prstGeom>
          <a:ln w="285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Callout 16"/>
          <p:cNvSpPr/>
          <p:nvPr/>
        </p:nvSpPr>
        <p:spPr>
          <a:xfrm>
            <a:off x="4818743" y="1306738"/>
            <a:ext cx="1353457" cy="987425"/>
          </a:xfrm>
          <a:prstGeom prst="cloudCallout">
            <a:avLst>
              <a:gd name="adj1" fmla="val 33165"/>
              <a:gd name="adj2" fmla="val 8895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M1:</a:t>
            </a:r>
          </a:p>
          <a:p>
            <a:pPr algn="ctr"/>
            <a:r>
              <a:rPr lang="en-IE" dirty="0" smtClean="0"/>
              <a:t>Copy X (10GB)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638800" y="3048000"/>
            <a:ext cx="304800" cy="440356"/>
          </a:xfrm>
          <a:prstGeom prst="line">
            <a:avLst/>
          </a:prstGeom>
          <a:ln w="285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90671" y="3748838"/>
            <a:ext cx="304800" cy="440356"/>
          </a:xfrm>
          <a:prstGeom prst="line">
            <a:avLst/>
          </a:prstGeom>
          <a:ln w="285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85228" y="4507468"/>
            <a:ext cx="5443" cy="481052"/>
          </a:xfrm>
          <a:prstGeom prst="line">
            <a:avLst/>
          </a:prstGeom>
          <a:ln w="285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343071" y="5339834"/>
            <a:ext cx="752930" cy="679966"/>
          </a:xfrm>
          <a:prstGeom prst="line">
            <a:avLst/>
          </a:prstGeom>
          <a:ln w="285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4. The network is secure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loud Callout 19"/>
          <p:cNvSpPr/>
          <p:nvPr/>
        </p:nvSpPr>
        <p:spPr>
          <a:xfrm>
            <a:off x="6096002" y="1600200"/>
            <a:ext cx="2590798" cy="987425"/>
          </a:xfrm>
          <a:prstGeom prst="cloudCallout">
            <a:avLst>
              <a:gd name="adj1" fmla="val 3568"/>
              <a:gd name="adj2" fmla="val 14628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M1:</a:t>
            </a:r>
          </a:p>
          <a:p>
            <a:pPr algn="ctr"/>
            <a:r>
              <a:rPr lang="en-IE" dirty="0" smtClean="0"/>
              <a:t>Send Medical History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633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M1</a:t>
            </a:r>
            <a:endParaRPr lang="en-IE" b="1" dirty="0"/>
          </a:p>
        </p:txBody>
      </p:sp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135128" y="1455056"/>
            <a:ext cx="4284472" cy="54029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Network is vulnerable to hackers, eavesdropping, viruses, etc.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B050"/>
                </a:solidFill>
              </a:rPr>
              <a:t>send sensitive data directly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isolate hacked nodes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hack one node </a:t>
            </a:r>
            <a:r>
              <a:rPr lang="en-IE" dirty="0">
                <a:solidFill>
                  <a:srgbClr val="00B050"/>
                </a:solidFill>
              </a:rPr>
              <a:t>≠</a:t>
            </a:r>
            <a:r>
              <a:rPr lang="en-IE" dirty="0" smtClean="0">
                <a:solidFill>
                  <a:srgbClr val="00B050"/>
                </a:solidFill>
              </a:rPr>
              <a:t> hack all nodes</a:t>
            </a:r>
          </a:p>
          <a:p>
            <a:r>
              <a:rPr lang="en-IE" dirty="0">
                <a:solidFill>
                  <a:srgbClr val="00B050"/>
                </a:solidFill>
              </a:rPr>
              <a:t>a</a:t>
            </a:r>
            <a:r>
              <a:rPr lang="en-IE" dirty="0" smtClean="0">
                <a:solidFill>
                  <a:srgbClr val="00B050"/>
                </a:solidFill>
              </a:rPr>
              <a:t>uthenticate messages</a:t>
            </a:r>
          </a:p>
          <a:p>
            <a:r>
              <a:rPr lang="en-IE" dirty="0">
                <a:solidFill>
                  <a:srgbClr val="00B050"/>
                </a:solidFill>
              </a:rPr>
              <a:t>secure connections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7086600" y="3828213"/>
            <a:ext cx="219456" cy="1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24600" y="3980615"/>
            <a:ext cx="304800" cy="53916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226629" y="4988520"/>
            <a:ext cx="97971" cy="89631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14" y="2640873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28" y="258762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57" y="330463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57" y="398061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28" y="4953133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45" y="5791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36" y="4426744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455642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3371014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4539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4667613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84" y="546748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png-2.findicons.com/files/icons/1035/human_o2/128/gnome_panel_force_q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536566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5. Topology doesn’t change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loud Callout 19"/>
          <p:cNvSpPr/>
          <p:nvPr/>
        </p:nvSpPr>
        <p:spPr>
          <a:xfrm>
            <a:off x="2774916" y="5849683"/>
            <a:ext cx="2514598" cy="973170"/>
          </a:xfrm>
          <a:prstGeom prst="cloudCallout">
            <a:avLst>
              <a:gd name="adj1" fmla="val 40254"/>
              <a:gd name="adj2" fmla="val -907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E" dirty="0" smtClean="0"/>
              <a:t>Message M5 thru M2, M3, M4</a:t>
            </a:r>
          </a:p>
        </p:txBody>
      </p:sp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235331" y="1169432"/>
            <a:ext cx="4031869" cy="523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How machines are physically connected may change (“churn”)!</a:t>
            </a:r>
            <a:endParaRPr lang="en-I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B050"/>
                </a:solidFill>
              </a:rPr>
              <a:t>avoid fixed routing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next-hop routing?</a:t>
            </a:r>
          </a:p>
          <a:p>
            <a:r>
              <a:rPr lang="en-IE" dirty="0">
                <a:solidFill>
                  <a:srgbClr val="00B050"/>
                </a:solidFill>
              </a:rPr>
              <a:t>a</a:t>
            </a:r>
            <a:r>
              <a:rPr lang="en-IE" dirty="0" smtClean="0">
                <a:solidFill>
                  <a:srgbClr val="00B050"/>
                </a:solidFill>
              </a:rPr>
              <a:t>bstract physical addresses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flexible content structure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319904" y="3886200"/>
            <a:ext cx="1157096" cy="411218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9803" y="39280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M2</a:t>
            </a:r>
            <a:endParaRPr lang="en-IE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103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M3</a:t>
            </a:r>
            <a:endParaRPr lang="en-IE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171" y="42974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M4</a:t>
            </a:r>
            <a:endParaRPr lang="en-IE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806871" y="60716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M5</a:t>
            </a:r>
            <a:endParaRPr lang="en-IE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53203" y="55154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M1</a:t>
            </a:r>
            <a:endParaRPr lang="en-IE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238750" y="4519778"/>
            <a:ext cx="0" cy="46874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925056" y="3980615"/>
            <a:ext cx="694944" cy="82324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24800" y="5257800"/>
            <a:ext cx="0" cy="257699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29400" y="5849683"/>
            <a:ext cx="1177471" cy="2219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oi39.tinypic.com/2jdete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70" y="3605830"/>
            <a:ext cx="620940" cy="45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6</a:t>
            </a:r>
            <a:r>
              <a:rPr lang="en-IE" dirty="0" smtClean="0"/>
              <a:t>. There is one administrator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235331" y="1169432"/>
            <a:ext cx="4031869" cy="523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Different machines have different policies!</a:t>
            </a:r>
            <a:endParaRPr lang="en-I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B050"/>
                </a:solidFill>
              </a:rPr>
              <a:t>Beware of firewalls!</a:t>
            </a:r>
            <a:endParaRPr lang="en-IE" dirty="0" smtClean="0"/>
          </a:p>
          <a:p>
            <a:r>
              <a:rPr lang="en-IE" dirty="0" smtClean="0">
                <a:solidFill>
                  <a:srgbClr val="00B050"/>
                </a:solidFill>
              </a:rPr>
              <a:t>Don’t assume most recent version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Backwards </a:t>
            </a:r>
            <a:r>
              <a:rPr lang="en-IE" dirty="0" err="1" smtClean="0">
                <a:solidFill>
                  <a:srgbClr val="00B050"/>
                </a:solidFill>
              </a:rPr>
              <a:t>compat</a:t>
            </a:r>
            <a:r>
              <a:rPr lang="en-IE" dirty="0" smtClean="0">
                <a:solidFill>
                  <a:srgbClr val="00B050"/>
                </a:solidFill>
              </a:rPr>
              <a:t>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681728" y="2678668"/>
            <a:ext cx="42367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>
            <a:off x="5867400" y="2532102"/>
            <a:ext cx="42367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>
            <a:off x="7391400" y="3406588"/>
            <a:ext cx="42367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>
            <a:off x="8305800" y="4008931"/>
            <a:ext cx="42367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>
            <a:off x="8686800" y="5486400"/>
            <a:ext cx="42367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>
            <a:off x="7743879" y="5486400"/>
            <a:ext cx="42367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6089758" y="5785366"/>
            <a:ext cx="539642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6021250" y="4466771"/>
            <a:ext cx="455749" cy="59793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4979196" y="4918137"/>
            <a:ext cx="455749" cy="5979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>
            <a:off x="7603236" y="4714154"/>
            <a:ext cx="455749" cy="5979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/>
          <p:cNvSpPr/>
          <p:nvPr/>
        </p:nvSpPr>
        <p:spPr>
          <a:xfrm>
            <a:off x="6553200" y="3516868"/>
            <a:ext cx="455749" cy="59793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Rectangle 62"/>
          <p:cNvSpPr/>
          <p:nvPr/>
        </p:nvSpPr>
        <p:spPr>
          <a:xfrm>
            <a:off x="4877525" y="4045217"/>
            <a:ext cx="455749" cy="59793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5363169" y="3290972"/>
            <a:ext cx="455749" cy="5979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10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7. Transport cost is zero</a:t>
            </a:r>
            <a:endParaRPr lang="en-IE" dirty="0"/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235331" y="1169432"/>
            <a:ext cx="4031869" cy="523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It costs time/money to transport data: not just bandwidth</a:t>
            </a:r>
            <a:endParaRPr lang="en-I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>
                <a:solidFill>
                  <a:srgbClr val="00B050"/>
                </a:solidFill>
              </a:rPr>
              <a:t>(</a:t>
            </a:r>
            <a:r>
              <a:rPr lang="en-IE" i="1" dirty="0" smtClean="0">
                <a:solidFill>
                  <a:srgbClr val="00B050"/>
                </a:solidFill>
              </a:rPr>
              <a:t>Again</a:t>
            </a:r>
            <a:r>
              <a:rPr lang="en-IE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minimise redundant data transfer</a:t>
            </a:r>
          </a:p>
          <a:p>
            <a:pPr lvl="1"/>
            <a:r>
              <a:rPr lang="en-IE" dirty="0">
                <a:solidFill>
                  <a:srgbClr val="00B050"/>
                </a:solidFill>
              </a:rPr>
              <a:t>a</a:t>
            </a:r>
            <a:r>
              <a:rPr lang="en-IE" dirty="0" smtClean="0">
                <a:solidFill>
                  <a:srgbClr val="00B050"/>
                </a:solidFill>
              </a:rPr>
              <a:t>void shuffling data</a:t>
            </a:r>
          </a:p>
          <a:p>
            <a:pPr lvl="1"/>
            <a:r>
              <a:rPr lang="en-IE" dirty="0" smtClean="0">
                <a:solidFill>
                  <a:srgbClr val="00B050"/>
                </a:solidFill>
              </a:rPr>
              <a:t>caching</a:t>
            </a:r>
          </a:p>
          <a:p>
            <a:r>
              <a:rPr lang="en-IE" dirty="0">
                <a:solidFill>
                  <a:srgbClr val="00B050"/>
                </a:solidFill>
              </a:rPr>
              <a:t>d</a:t>
            </a:r>
            <a:r>
              <a:rPr lang="en-IE" dirty="0" smtClean="0">
                <a:solidFill>
                  <a:srgbClr val="00B050"/>
                </a:solidFill>
              </a:rPr>
              <a:t>irect connection</a:t>
            </a:r>
          </a:p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ompression?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062728" y="2895600"/>
            <a:ext cx="728472" cy="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42" y="2346725"/>
            <a:ext cx="511629" cy="5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5638800" y="3048000"/>
            <a:ext cx="304800" cy="381000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35" y="3428999"/>
            <a:ext cx="511629" cy="5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H="1" flipV="1">
            <a:off x="5638800" y="3810000"/>
            <a:ext cx="457200" cy="69746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74393"/>
            <a:ext cx="511629" cy="5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6253842" y="4981560"/>
            <a:ext cx="1" cy="89750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85" y="6082684"/>
            <a:ext cx="511629" cy="5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8</a:t>
            </a:r>
            <a:r>
              <a:rPr lang="en-IE" dirty="0" smtClean="0"/>
              <a:t>. </a:t>
            </a:r>
            <a:r>
              <a:rPr lang="en-IE" dirty="0"/>
              <a:t>The network is homogeneous</a:t>
            </a:r>
          </a:p>
        </p:txBody>
      </p:sp>
      <p:pic>
        <p:nvPicPr>
          <p:cNvPr id="4" name="Picture 2" descr="File:Unstructured peer-to-peer networ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2678668"/>
            <a:ext cx="44866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17"/>
          <p:cNvSpPr>
            <a:spLocks noGrp="1"/>
          </p:cNvSpPr>
          <p:nvPr>
            <p:ph idx="1"/>
          </p:nvPr>
        </p:nvSpPr>
        <p:spPr>
          <a:xfrm>
            <a:off x="235331" y="1169432"/>
            <a:ext cx="4446397" cy="523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Devices and connections are not uniform</a:t>
            </a:r>
            <a:endParaRPr lang="en-I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>
                <a:solidFill>
                  <a:srgbClr val="00B050"/>
                </a:solidFill>
              </a:rPr>
              <a:t>i</a:t>
            </a:r>
            <a:r>
              <a:rPr lang="en-IE" dirty="0" smtClean="0">
                <a:solidFill>
                  <a:srgbClr val="00B050"/>
                </a:solidFill>
              </a:rPr>
              <a:t>nteroperability!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route for speed</a:t>
            </a:r>
          </a:p>
          <a:p>
            <a:pPr lvl="1"/>
            <a:r>
              <a:rPr lang="en-IE" dirty="0">
                <a:solidFill>
                  <a:srgbClr val="00B050"/>
                </a:solidFill>
              </a:rPr>
              <a:t>n</a:t>
            </a:r>
            <a:r>
              <a:rPr lang="en-IE" dirty="0" smtClean="0">
                <a:solidFill>
                  <a:srgbClr val="00B050"/>
                </a:solidFill>
              </a:rPr>
              <a:t>ot hops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load-balancing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257800" y="3886200"/>
            <a:ext cx="1244528" cy="386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24600" y="4038600"/>
            <a:ext cx="280308" cy="46886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010400" y="4038600"/>
            <a:ext cx="609600" cy="8382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5029200"/>
            <a:ext cx="0" cy="762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10200" y="4457700"/>
            <a:ext cx="609600" cy="1905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925056" y="3810000"/>
            <a:ext cx="3901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772400" y="3886200"/>
            <a:ext cx="533400" cy="3106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610600" y="4457700"/>
            <a:ext cx="228600" cy="11049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39100" y="4377480"/>
            <a:ext cx="342900" cy="6517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39100" y="5257800"/>
            <a:ext cx="571500" cy="381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43" y="2594912"/>
            <a:ext cx="261258" cy="2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49178"/>
            <a:ext cx="261258" cy="2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43" y="3276600"/>
            <a:ext cx="261258" cy="2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29214"/>
            <a:ext cx="620486" cy="6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71" y="5943600"/>
            <a:ext cx="620486" cy="6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535580"/>
            <a:ext cx="620486" cy="6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6" y="5379820"/>
            <a:ext cx="261258" cy="2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71" y="5849257"/>
            <a:ext cx="261258" cy="2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57" y="3063957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42" y="3216357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2" y="4439772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28" y="5671209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www.netanimations.net/large%20gear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92" y="4876800"/>
            <a:ext cx="440872" cy="4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Eight Fallacies (to avoid)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 network is reliable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Laten</a:t>
            </a:r>
            <a:r>
              <a:rPr lang="en-IE" dirty="0">
                <a:solidFill>
                  <a:srgbClr val="C00000"/>
                </a:solidFill>
              </a:rPr>
              <a:t>c</a:t>
            </a:r>
            <a:r>
              <a:rPr lang="en-IE" dirty="0" smtClean="0">
                <a:solidFill>
                  <a:srgbClr val="C00000"/>
                </a:solidFill>
              </a:rPr>
              <a:t>y is zero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Bandwidth is infinite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 network is secure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Topology doesn’t change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There is one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Transport cost is zero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rgbClr val="C00000"/>
                </a:solidFill>
              </a:rPr>
              <a:t>The network is homogeneous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990600"/>
            <a:ext cx="3352800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Severity of fallacies vary in different scenarios! </a:t>
            </a:r>
            <a:r>
              <a:rPr lang="en-IE" sz="2400" dirty="0" smtClean="0"/>
              <a:t>Which fallacies apply/do not apply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Gigabit </a:t>
            </a:r>
            <a:r>
              <a:rPr lang="en-IE" sz="2400" dirty="0" err="1" smtClean="0"/>
              <a:t>ethernet</a:t>
            </a:r>
            <a:r>
              <a:rPr lang="en-IE" sz="2400" dirty="0" smtClean="0"/>
              <a:t> LAN?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err="1" smtClean="0"/>
              <a:t>BitTorrent</a:t>
            </a:r>
            <a:endParaRPr lang="en-I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The Web</a:t>
            </a:r>
          </a:p>
        </p:txBody>
      </p:sp>
    </p:spTree>
    <p:extLst>
      <p:ext uri="{BB962C8B-B14F-4D97-AF65-F5344CB8AC3E}">
        <p14:creationId xmlns:p14="http://schemas.microsoft.com/office/powerpoint/2010/main" val="25709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Discussed</a:t>
            </a:r>
            <a:r>
              <a:rPr lang="es-CL" dirty="0" smtClean="0"/>
              <a:t> </a:t>
            </a:r>
            <a:r>
              <a:rPr lang="es-CL" dirty="0" err="1" smtClean="0"/>
              <a:t>later</a:t>
            </a:r>
            <a:r>
              <a:rPr lang="es-CL" dirty="0" smtClean="0"/>
              <a:t>: </a:t>
            </a:r>
            <a:r>
              <a:rPr lang="es-CL" dirty="0" err="1" smtClean="0"/>
              <a:t>Fault</a:t>
            </a:r>
            <a:r>
              <a:rPr lang="es-CL" dirty="0" smtClean="0"/>
              <a:t> </a:t>
            </a:r>
            <a:r>
              <a:rPr lang="es-CL" dirty="0" err="1" smtClean="0"/>
              <a:t>Tolerance</a:t>
            </a:r>
            <a:endParaRPr lang="es-CL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8" y="1676400"/>
            <a:ext cx="6061363" cy="378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LAB </a:t>
            </a:r>
            <a:r>
              <a:rPr lang="en-IE" smtClean="0"/>
              <a:t>II </a:t>
            </a:r>
            <a:r>
              <a:rPr lang="en-IE" dirty="0" smtClean="0"/>
              <a:t>PREVIEW:</a:t>
            </a:r>
            <a:br>
              <a:rPr lang="en-IE" dirty="0" smtClean="0"/>
            </a:br>
            <a:r>
              <a:rPr lang="en-IE" dirty="0" smtClean="0"/>
              <a:t>JAVA RMI OVERVIEW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09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Java RMI Important?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pPr marL="0" indent="0" algn="ctr">
              <a:buNone/>
            </a:pPr>
            <a:r>
              <a:rPr lang="en-IE" b="1" dirty="0" smtClean="0"/>
              <a:t>We can use it to quickly build distributed systems</a:t>
            </a:r>
            <a:r>
              <a:rPr lang="en-IE" b="1" dirty="0"/>
              <a:t> </a:t>
            </a:r>
            <a:r>
              <a:rPr lang="en-IE" b="1" dirty="0" smtClean="0"/>
              <a:t>using some standard Java skills.</a:t>
            </a:r>
          </a:p>
        </p:txBody>
      </p:sp>
    </p:spTree>
    <p:extLst>
      <p:ext uri="{BB962C8B-B14F-4D97-AF65-F5344CB8AC3E}">
        <p14:creationId xmlns:p14="http://schemas.microsoft.com/office/powerpoint/2010/main" val="17770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68037" y="4566355"/>
            <a:ext cx="1080540" cy="1758340"/>
          </a:xfrm>
          <a:custGeom>
            <a:avLst/>
            <a:gdLst>
              <a:gd name="connsiteX0" fmla="*/ 304800 w 1080540"/>
              <a:gd name="connsiteY0" fmla="*/ 1626627 h 1758340"/>
              <a:gd name="connsiteX1" fmla="*/ 0 w 1080540"/>
              <a:gd name="connsiteY1" fmla="*/ 1335681 h 1758340"/>
              <a:gd name="connsiteX2" fmla="*/ 304800 w 1080540"/>
              <a:gd name="connsiteY2" fmla="*/ 1086300 h 1758340"/>
              <a:gd name="connsiteX3" fmla="*/ 13854 w 1080540"/>
              <a:gd name="connsiteY3" fmla="*/ 698372 h 1758340"/>
              <a:gd name="connsiteX4" fmla="*/ 346363 w 1080540"/>
              <a:gd name="connsiteY4" fmla="*/ 518263 h 1758340"/>
              <a:gd name="connsiteX5" fmla="*/ 27709 w 1080540"/>
              <a:gd name="connsiteY5" fmla="*/ 199609 h 1758340"/>
              <a:gd name="connsiteX6" fmla="*/ 332509 w 1080540"/>
              <a:gd name="connsiteY6" fmla="*/ 47209 h 1758340"/>
              <a:gd name="connsiteX7" fmla="*/ 1066800 w 1080540"/>
              <a:gd name="connsiteY7" fmla="*/ 158045 h 1758340"/>
              <a:gd name="connsiteX8" fmla="*/ 775854 w 1080540"/>
              <a:gd name="connsiteY8" fmla="*/ 1640481 h 1758340"/>
              <a:gd name="connsiteX9" fmla="*/ 304800 w 1080540"/>
              <a:gd name="connsiteY9" fmla="*/ 1626627 h 17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540" h="1758340">
                <a:moveTo>
                  <a:pt x="304800" y="1626627"/>
                </a:moveTo>
                <a:cubicBezTo>
                  <a:pt x="175491" y="1575827"/>
                  <a:pt x="0" y="1425735"/>
                  <a:pt x="0" y="1335681"/>
                </a:cubicBezTo>
                <a:cubicBezTo>
                  <a:pt x="0" y="1245627"/>
                  <a:pt x="302491" y="1192518"/>
                  <a:pt x="304800" y="1086300"/>
                </a:cubicBezTo>
                <a:cubicBezTo>
                  <a:pt x="307109" y="980082"/>
                  <a:pt x="6927" y="793045"/>
                  <a:pt x="13854" y="698372"/>
                </a:cubicBezTo>
                <a:cubicBezTo>
                  <a:pt x="20781" y="603699"/>
                  <a:pt x="344054" y="601390"/>
                  <a:pt x="346363" y="518263"/>
                </a:cubicBezTo>
                <a:cubicBezTo>
                  <a:pt x="348672" y="435136"/>
                  <a:pt x="30018" y="278118"/>
                  <a:pt x="27709" y="199609"/>
                </a:cubicBezTo>
                <a:cubicBezTo>
                  <a:pt x="25400" y="121100"/>
                  <a:pt x="159327" y="54136"/>
                  <a:pt x="332509" y="47209"/>
                </a:cubicBezTo>
                <a:cubicBezTo>
                  <a:pt x="505691" y="40282"/>
                  <a:pt x="992909" y="-107500"/>
                  <a:pt x="1066800" y="158045"/>
                </a:cubicBezTo>
                <a:cubicBezTo>
                  <a:pt x="1140691" y="423590"/>
                  <a:pt x="898236" y="1393408"/>
                  <a:pt x="775854" y="1640481"/>
                </a:cubicBezTo>
                <a:cubicBezTo>
                  <a:pt x="653472" y="1887554"/>
                  <a:pt x="434109" y="1677427"/>
                  <a:pt x="304800" y="16266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2" descr="http://www.iconhot.com/icon/png/rrze/720/server-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3276600"/>
            <a:ext cx="37338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Distributed System?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04800" y="1600200"/>
            <a:ext cx="845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800" dirty="0">
                <a:solidFill>
                  <a:schemeClr val="bg1"/>
                </a:solidFill>
              </a:rPr>
              <a:t>“</a:t>
            </a:r>
            <a:r>
              <a:rPr lang="en-IE" sz="2800" i="1" dirty="0" smtClean="0">
                <a:solidFill>
                  <a:schemeClr val="bg1"/>
                </a:solidFill>
              </a:rPr>
              <a:t>An </a:t>
            </a:r>
            <a:r>
              <a:rPr lang="en-IE" sz="2800" b="1" i="1" u="sng" dirty="0" smtClean="0">
                <a:solidFill>
                  <a:schemeClr val="bg1"/>
                </a:solidFill>
              </a:rPr>
              <a:t>ideal</a:t>
            </a:r>
            <a:r>
              <a:rPr lang="en-IE" sz="2800" i="1" dirty="0" smtClean="0">
                <a:solidFill>
                  <a:schemeClr val="bg1"/>
                </a:solidFill>
              </a:rPr>
              <a:t> distributed </a:t>
            </a:r>
            <a:r>
              <a:rPr lang="en-IE" sz="2800" i="1" dirty="0">
                <a:solidFill>
                  <a:schemeClr val="bg1"/>
                </a:solidFill>
              </a:rPr>
              <a:t>system is a </a:t>
            </a:r>
            <a:r>
              <a:rPr lang="en-IE" sz="2800" i="1" dirty="0" smtClean="0">
                <a:solidFill>
                  <a:schemeClr val="bg1"/>
                </a:solidFill>
              </a:rPr>
              <a:t>system that makes a collection </a:t>
            </a:r>
            <a:r>
              <a:rPr lang="en-IE" sz="2800" i="1" dirty="0">
                <a:solidFill>
                  <a:schemeClr val="bg1"/>
                </a:solidFill>
              </a:rPr>
              <a:t>of independent computers </a:t>
            </a:r>
            <a:r>
              <a:rPr lang="en-IE" sz="2800" i="1" dirty="0" smtClean="0">
                <a:solidFill>
                  <a:schemeClr val="bg1"/>
                </a:solidFill>
              </a:rPr>
              <a:t>look like one computer (to the user).</a:t>
            </a:r>
            <a:r>
              <a:rPr lang="en-IE" sz="2800" dirty="0" smtClean="0">
                <a:solidFill>
                  <a:schemeClr val="bg1"/>
                </a:solidFill>
              </a:rPr>
              <a:t>” 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4419600"/>
            <a:ext cx="2362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clker.com/cliparts/D/4/B/O/k/2/female-user-icon-bright-blue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486245"/>
            <a:ext cx="28289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3800475" y="5143500"/>
            <a:ext cx="1752600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75364" y="4566355"/>
            <a:ext cx="1752600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75364" y="5638800"/>
            <a:ext cx="1752600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75364" y="6172200"/>
            <a:ext cx="1752600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75364" y="5410200"/>
            <a:ext cx="1752600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Java RMI?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IE" dirty="0" smtClean="0"/>
              <a:t>RMI = Remote Method Invocation</a:t>
            </a:r>
          </a:p>
          <a:p>
            <a:r>
              <a:rPr lang="en-IE" dirty="0" smtClean="0"/>
              <a:t>Remote Procedure Call (RPC) for Java</a:t>
            </a:r>
          </a:p>
          <a:p>
            <a:r>
              <a:rPr lang="en-IE" dirty="0" smtClean="0"/>
              <a:t>Predecessor of CORBA (in Java)</a:t>
            </a:r>
          </a:p>
          <a:p>
            <a:r>
              <a:rPr lang="en-IE" dirty="0" smtClean="0"/>
              <a:t>Stub / Skeleton model (TCP/IP)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42257" y="4299857"/>
            <a:ext cx="2552700" cy="1981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  <p:sp>
        <p:nvSpPr>
          <p:cNvPr id="6" name="Rectangle 5"/>
          <p:cNvSpPr/>
          <p:nvPr/>
        </p:nvSpPr>
        <p:spPr>
          <a:xfrm>
            <a:off x="2057400" y="5651500"/>
            <a:ext cx="144780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1"/>
                </a:solidFill>
              </a:rPr>
              <a:t>Stub</a:t>
            </a:r>
            <a:endParaRPr lang="en-IE" sz="2800" dirty="0">
              <a:solidFill>
                <a:schemeClr val="tx1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709420" y="5524500"/>
            <a:ext cx="1804987" cy="83820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Network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4299857"/>
            <a:ext cx="25527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sp>
        <p:nvSpPr>
          <p:cNvPr id="11" name="Rectangle 10"/>
          <p:cNvSpPr/>
          <p:nvPr/>
        </p:nvSpPr>
        <p:spPr>
          <a:xfrm>
            <a:off x="5772150" y="5595257"/>
            <a:ext cx="1447800" cy="767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1"/>
                </a:solidFill>
              </a:rPr>
              <a:t>Skeleton</a:t>
            </a:r>
            <a:endParaRPr lang="en-I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Java RMI?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IE" sz="2000" b="1" dirty="0" smtClean="0"/>
              <a:t>Stub (Client):</a:t>
            </a:r>
          </a:p>
          <a:p>
            <a:pPr lvl="1"/>
            <a:r>
              <a:rPr lang="en-IE" sz="2000" dirty="0" smtClean="0"/>
              <a:t>Sends request to skeleton: </a:t>
            </a:r>
            <a:r>
              <a:rPr lang="en-IE" sz="2000" dirty="0" err="1" smtClean="0"/>
              <a:t>marshalls</a:t>
            </a:r>
            <a:r>
              <a:rPr lang="en-IE" sz="2000" dirty="0" smtClean="0"/>
              <a:t>/serialises and transfers arguments</a:t>
            </a:r>
          </a:p>
          <a:p>
            <a:pPr lvl="1"/>
            <a:endParaRPr lang="en-IE" sz="2000" dirty="0" smtClean="0"/>
          </a:p>
          <a:p>
            <a:pPr lvl="1"/>
            <a:endParaRPr lang="en-IE" sz="2000" dirty="0" smtClean="0"/>
          </a:p>
          <a:p>
            <a:pPr lvl="1"/>
            <a:r>
              <a:rPr lang="en-IE" sz="2000" dirty="0" err="1" smtClean="0"/>
              <a:t>Demarshalls</a:t>
            </a:r>
            <a:r>
              <a:rPr lang="en-IE" sz="2000" dirty="0" smtClean="0"/>
              <a:t>/</a:t>
            </a:r>
            <a:r>
              <a:rPr lang="en-IE" sz="2000" dirty="0" err="1" smtClean="0"/>
              <a:t>deserialises</a:t>
            </a:r>
            <a:r>
              <a:rPr lang="en-IE" sz="2000" dirty="0" smtClean="0"/>
              <a:t> response and ends call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IE" sz="2000" b="1" dirty="0" smtClean="0"/>
              <a:t>Skeleton (Server):</a:t>
            </a:r>
          </a:p>
          <a:p>
            <a:pPr marL="0" indent="0">
              <a:buNone/>
            </a:pPr>
            <a:endParaRPr lang="en-IE" sz="2000" b="1" dirty="0"/>
          </a:p>
          <a:p>
            <a:pPr lvl="1"/>
            <a:endParaRPr lang="en-IE" sz="2000" dirty="0" smtClean="0"/>
          </a:p>
          <a:p>
            <a:pPr lvl="1"/>
            <a:r>
              <a:rPr lang="en-IE" sz="2000" dirty="0" smtClean="0"/>
              <a:t>Passes call from stub onto the server implementation</a:t>
            </a:r>
          </a:p>
          <a:p>
            <a:pPr lvl="1"/>
            <a:r>
              <a:rPr lang="en-IE" sz="2000" dirty="0" smtClean="0"/>
              <a:t>Passes the response back to the stub</a:t>
            </a:r>
          </a:p>
          <a:p>
            <a:pPr lvl="1"/>
            <a:endParaRPr lang="en-IE" sz="2000" dirty="0"/>
          </a:p>
        </p:txBody>
      </p:sp>
      <p:sp>
        <p:nvSpPr>
          <p:cNvPr id="6" name="Rectangle 5"/>
          <p:cNvSpPr/>
          <p:nvPr/>
        </p:nvSpPr>
        <p:spPr>
          <a:xfrm>
            <a:off x="642257" y="4299857"/>
            <a:ext cx="2552700" cy="1981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  <p:sp>
        <p:nvSpPr>
          <p:cNvPr id="7" name="Rectangle 6"/>
          <p:cNvSpPr/>
          <p:nvPr/>
        </p:nvSpPr>
        <p:spPr>
          <a:xfrm>
            <a:off x="2057400" y="5651500"/>
            <a:ext cx="144780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1"/>
                </a:solidFill>
              </a:rPr>
              <a:t>Stub</a:t>
            </a:r>
            <a:endParaRPr lang="en-IE" sz="2800" dirty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709420" y="5524500"/>
            <a:ext cx="1804987" cy="83820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Network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4299857"/>
            <a:ext cx="25527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sp>
        <p:nvSpPr>
          <p:cNvPr id="10" name="Rectangle 9"/>
          <p:cNvSpPr/>
          <p:nvPr/>
        </p:nvSpPr>
        <p:spPr>
          <a:xfrm>
            <a:off x="5772150" y="5595257"/>
            <a:ext cx="1447800" cy="767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1"/>
                </a:solidFill>
              </a:rPr>
              <a:t>Skeleton</a:t>
            </a:r>
            <a:endParaRPr lang="en-I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Stub/Skeleton Same Interface!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5856"/>
            <a:ext cx="5943600" cy="490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3307" y="6111759"/>
            <a:ext cx="1352550" cy="5987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  <p:sp>
        <p:nvSpPr>
          <p:cNvPr id="7" name="Rectangle 6"/>
          <p:cNvSpPr/>
          <p:nvPr/>
        </p:nvSpPr>
        <p:spPr>
          <a:xfrm>
            <a:off x="7467600" y="6111759"/>
            <a:ext cx="14097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pic>
        <p:nvPicPr>
          <p:cNvPr id="9220" name="Picture 4" descr="http://icdn.pro/images/en/e/c/eclipse-icone-6690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90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Implements Skeleton</a:t>
            </a:r>
            <a:endParaRPr lang="en-I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580062" cy="55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67600" y="6111759"/>
            <a:ext cx="14097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pic>
        <p:nvPicPr>
          <p:cNvPr id="8" name="Picture 4" descr="http://icdn.pro/images/en/e/c/eclipse-icone-6690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90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600" y="3105965"/>
            <a:ext cx="29337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rgbClr val="FF0000"/>
                </a:solidFill>
              </a:rPr>
              <a:t>Synchronisation</a:t>
            </a:r>
            <a:r>
              <a:rPr lang="es-CL" dirty="0" smtClean="0"/>
              <a:t>:</a:t>
            </a:r>
          </a:p>
          <a:p>
            <a:r>
              <a:rPr lang="es-CL" dirty="0" smtClean="0"/>
              <a:t>(</a:t>
            </a:r>
            <a:r>
              <a:rPr lang="es-CL" dirty="0" err="1" smtClean="0"/>
              <a:t>e.g</a:t>
            </a:r>
            <a:r>
              <a:rPr lang="es-CL" dirty="0" smtClean="0"/>
              <a:t>., </a:t>
            </a:r>
            <a:r>
              <a:rPr lang="es-CL" dirty="0" err="1" smtClean="0"/>
              <a:t>should</a:t>
            </a:r>
            <a:r>
              <a:rPr lang="es-CL" dirty="0" smtClean="0"/>
              <a:t> use </a:t>
            </a:r>
            <a:r>
              <a:rPr lang="es-CL" dirty="0" err="1" smtClean="0"/>
              <a:t>ConcurrentHashMap</a:t>
            </a:r>
            <a:r>
              <a:rPr lang="es-CL" dirty="0" smtClean="0"/>
              <a:t>)</a:t>
            </a:r>
          </a:p>
          <a:p>
            <a:pPr algn="r"/>
            <a:r>
              <a:rPr lang="es-CL" sz="1600" dirty="0"/>
              <a:t>[</a:t>
            </a:r>
            <a:r>
              <a:rPr lang="es-CL" sz="1600" dirty="0" err="1" smtClean="0"/>
              <a:t>Thanks</a:t>
            </a:r>
            <a:r>
              <a:rPr lang="es-CL" sz="1600" dirty="0" smtClean="0"/>
              <a:t> to Tomas Vera </a:t>
            </a:r>
            <a:r>
              <a:rPr lang="es-CL" sz="1600" dirty="0" smtClean="0">
                <a:sym typeface="Wingdings" panose="05000000000000000000" pitchFamily="2" charset="2"/>
              </a:rPr>
              <a:t></a:t>
            </a:r>
            <a:r>
              <a:rPr lang="es-CL" sz="1600" dirty="0" smtClean="0"/>
              <a:t>]</a:t>
            </a:r>
            <a:endParaRPr lang="es-CL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2651644"/>
            <a:ext cx="29337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Problem?</a:t>
            </a:r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1822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0" y="2781300"/>
            <a:ext cx="2552700" cy="376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sp>
        <p:nvSpPr>
          <p:cNvPr id="11" name="Rectangle 10"/>
          <p:cNvSpPr/>
          <p:nvPr/>
        </p:nvSpPr>
        <p:spPr>
          <a:xfrm>
            <a:off x="5514407" y="4229100"/>
            <a:ext cx="2562793" cy="2400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>
                <a:solidFill>
                  <a:schemeClr val="tx1"/>
                </a:solidFill>
              </a:rPr>
              <a:t>Registry</a:t>
            </a:r>
            <a:endParaRPr lang="en-IE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Registry</a:t>
            </a:r>
            <a:endParaRPr lang="en-I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9100" y="1295400"/>
            <a:ext cx="8229600" cy="160020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Server (typically) has a Registry: a Map</a:t>
            </a:r>
          </a:p>
          <a:p>
            <a:r>
              <a:rPr lang="en-IE" sz="2800" dirty="0" smtClean="0"/>
              <a:t>Adds skeleton </a:t>
            </a:r>
            <a:r>
              <a:rPr lang="en-IE" sz="2800" i="1" u="sng" dirty="0" smtClean="0"/>
              <a:t>implementations</a:t>
            </a:r>
            <a:r>
              <a:rPr lang="en-IE" sz="2800" i="1" dirty="0" smtClean="0"/>
              <a:t> </a:t>
            </a:r>
            <a:r>
              <a:rPr lang="en-IE" sz="2800" dirty="0" smtClean="0"/>
              <a:t>with key (a string)</a:t>
            </a:r>
            <a:endParaRPr lang="en-IE" sz="2800" dirty="0"/>
          </a:p>
        </p:txBody>
      </p:sp>
      <p:sp>
        <p:nvSpPr>
          <p:cNvPr id="9" name="Rectangle 8"/>
          <p:cNvSpPr/>
          <p:nvPr/>
        </p:nvSpPr>
        <p:spPr>
          <a:xfrm>
            <a:off x="6400800" y="60579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SkelImpl1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4407" y="6057899"/>
            <a:ext cx="886393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“sk1”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14406" y="5410201"/>
            <a:ext cx="886393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“sk2”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0799" y="54102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14407" y="4762500"/>
            <a:ext cx="886393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“sk3”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799" y="47625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SkelImpl3</a:t>
            </a:r>
            <a:endParaRPr lang="en-I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Server Creates/Connects to Registry</a:t>
            </a:r>
            <a:endParaRPr lang="en-I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43" y="2396443"/>
            <a:ext cx="6077857" cy="58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31242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b="1" i="1" u="sng" dirty="0" smtClean="0"/>
              <a:t>OR</a:t>
            </a:r>
            <a:endParaRPr lang="en-IE" sz="4000" b="1" i="1" u="sng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43" y="4191000"/>
            <a:ext cx="6684813" cy="56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467600" y="6111759"/>
            <a:ext cx="14097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pic>
        <p:nvPicPr>
          <p:cNvPr id="11" name="Picture 4" descr="http://icdn.pro/images/en/e/c/eclipse-icone-6690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90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Server Registers Skeleton </a:t>
            </a:r>
            <a:br>
              <a:rPr lang="en-IE" dirty="0" smtClean="0"/>
            </a:br>
            <a:r>
              <a:rPr lang="en-IE" dirty="0" smtClean="0"/>
              <a:t>Implementation As a Stub</a:t>
            </a:r>
            <a:endParaRPr lang="en-IE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7523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67600" y="6111759"/>
            <a:ext cx="14097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pic>
        <p:nvPicPr>
          <p:cNvPr id="9" name="Picture 4" descr="http://icdn.pro/images/en/e/c/eclipse-icone-6690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90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0" y="2781300"/>
            <a:ext cx="2552700" cy="376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sp>
        <p:nvSpPr>
          <p:cNvPr id="11" name="Rectangle 10"/>
          <p:cNvSpPr/>
          <p:nvPr/>
        </p:nvSpPr>
        <p:spPr>
          <a:xfrm>
            <a:off x="5514407" y="4229100"/>
            <a:ext cx="2562793" cy="2400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>
                <a:solidFill>
                  <a:schemeClr val="tx1"/>
                </a:solidFill>
              </a:rPr>
              <a:t>Registry</a:t>
            </a:r>
            <a:endParaRPr lang="en-IE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 Connecting to Registry</a:t>
            </a:r>
            <a:endParaRPr lang="en-I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9100" y="1295400"/>
            <a:ext cx="8229600" cy="160020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Client connects to registry (port, hostname/IP)!</a:t>
            </a:r>
          </a:p>
          <a:p>
            <a:r>
              <a:rPr lang="en-IE" sz="2800" dirty="0" smtClean="0"/>
              <a:t>Retrieves skeleton/stub with key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324757" y="4305300"/>
            <a:ext cx="2552700" cy="2225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  <p:sp>
        <p:nvSpPr>
          <p:cNvPr id="7" name="Left-Right Arrow 6"/>
          <p:cNvSpPr/>
          <p:nvPr/>
        </p:nvSpPr>
        <p:spPr>
          <a:xfrm>
            <a:off x="3277620" y="2971800"/>
            <a:ext cx="1804987" cy="70122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Network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60579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SkelImpl1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4407" y="6057899"/>
            <a:ext cx="886393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“sk1”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14406" y="5410201"/>
            <a:ext cx="886393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“sk2”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0799" y="54102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14407" y="4762500"/>
            <a:ext cx="886393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“sk3”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799" y="47625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SkelImpl3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13743" y="4331153"/>
            <a:ext cx="2532743" cy="850447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“sk2”</a:t>
            </a:r>
            <a:endParaRPr lang="en-IE" sz="2400" dirty="0"/>
          </a:p>
        </p:txBody>
      </p:sp>
      <p:sp>
        <p:nvSpPr>
          <p:cNvPr id="14" name="Left Arrow 13"/>
          <p:cNvSpPr/>
          <p:nvPr/>
        </p:nvSpPr>
        <p:spPr>
          <a:xfrm>
            <a:off x="3124200" y="5181600"/>
            <a:ext cx="2322286" cy="134892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917835" y="5562600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8257" y="6057899"/>
            <a:ext cx="14478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Stub2</a:t>
            </a:r>
            <a:endParaRPr lang="en-I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14" grpId="0" animBg="1"/>
      <p:bldP spid="20" grpId="0" animBg="1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 Connecting to Registry</a:t>
            </a:r>
            <a:endParaRPr lang="en-I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09372"/>
            <a:ext cx="721018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3307" y="6111759"/>
            <a:ext cx="1352550" cy="5987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  <p:pic>
        <p:nvPicPr>
          <p:cNvPr id="6" name="Picture 4" descr="http://icdn.pro/images/en/e/c/eclipse-icone-6690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90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0" y="4305300"/>
            <a:ext cx="2552700" cy="224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IE" sz="2800" dirty="0" smtClean="0"/>
              <a:t>Server</a:t>
            </a:r>
            <a:endParaRPr lang="en-I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 Calls Remote Methods</a:t>
            </a:r>
            <a:endParaRPr lang="en-I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9100" y="1295400"/>
            <a:ext cx="8229600" cy="160020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Client has stub, calls method, serialises arguments</a:t>
            </a:r>
          </a:p>
          <a:p>
            <a:r>
              <a:rPr lang="en-IE" sz="2800" dirty="0" smtClean="0"/>
              <a:t>Server does processing</a:t>
            </a:r>
          </a:p>
          <a:p>
            <a:r>
              <a:rPr lang="en-IE" sz="2800" dirty="0" smtClean="0"/>
              <a:t>Server returns answer; client </a:t>
            </a:r>
            <a:r>
              <a:rPr lang="en-IE" sz="2800" dirty="0" err="1" smtClean="0"/>
              <a:t>deserialises</a:t>
            </a:r>
            <a:r>
              <a:rPr lang="en-IE" sz="2800" dirty="0" smtClean="0"/>
              <a:t> result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324757" y="4305300"/>
            <a:ext cx="2552700" cy="2225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  <p:sp>
        <p:nvSpPr>
          <p:cNvPr id="7" name="Left-Right Arrow 6"/>
          <p:cNvSpPr/>
          <p:nvPr/>
        </p:nvSpPr>
        <p:spPr>
          <a:xfrm>
            <a:off x="3536836" y="3733800"/>
            <a:ext cx="1804987" cy="92211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Network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0569" y="4953000"/>
            <a:ext cx="1447800" cy="1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SkelImpl2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8257" y="4953000"/>
            <a:ext cx="1447800" cy="1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Stub2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127826" y="4915352"/>
            <a:ext cx="2532743" cy="952048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err="1" smtClean="0"/>
              <a:t>concat</a:t>
            </a:r>
            <a:r>
              <a:rPr lang="en-IE" sz="2400" dirty="0" smtClean="0"/>
              <a:t> (“</a:t>
            </a:r>
            <a:r>
              <a:rPr lang="en-IE" sz="2400" dirty="0" err="1" smtClean="0"/>
              <a:t>a”,”b</a:t>
            </a:r>
            <a:r>
              <a:rPr lang="en-IE" sz="2400" dirty="0" smtClean="0"/>
              <a:t>”)</a:t>
            </a:r>
            <a:endParaRPr lang="en-IE" sz="2400" dirty="0"/>
          </a:p>
        </p:txBody>
      </p:sp>
      <p:sp>
        <p:nvSpPr>
          <p:cNvPr id="22" name="Left Arrow 21"/>
          <p:cNvSpPr/>
          <p:nvPr/>
        </p:nvSpPr>
        <p:spPr>
          <a:xfrm>
            <a:off x="3124199" y="5791199"/>
            <a:ext cx="2438401" cy="91440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“ab”</a:t>
            </a:r>
            <a:endParaRPr lang="en-IE" sz="2400" dirty="0"/>
          </a:p>
        </p:txBody>
      </p:sp>
      <p:pic>
        <p:nvPicPr>
          <p:cNvPr id="14338" name="Picture 2" descr="http://www.sassouthampton.co.uk/images/cog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69" y="4662258"/>
            <a:ext cx="893619" cy="88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Dis</a:t>
            </a:r>
            <a:r>
              <a:rPr lang="en-IE" dirty="0" smtClean="0">
                <a:solidFill>
                  <a:srgbClr val="00B050"/>
                </a:solidFill>
              </a:rPr>
              <a:t>advantages</a:t>
            </a:r>
            <a:r>
              <a:rPr lang="en-IE" dirty="0" smtClean="0"/>
              <a:t> of Distributed Systems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50"/>
                </a:solidFill>
              </a:rPr>
              <a:t>(Possible) Advantages</a:t>
            </a:r>
            <a:endParaRPr lang="en-IE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rgbClr val="00B050"/>
                </a:solidFill>
              </a:rPr>
              <a:t>Cost</a:t>
            </a:r>
          </a:p>
          <a:p>
            <a:pPr lvl="1"/>
            <a:r>
              <a:rPr lang="en-IE" dirty="0" smtClean="0"/>
              <a:t>Better performance/price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Extensibility</a:t>
            </a:r>
          </a:p>
          <a:p>
            <a:pPr lvl="1"/>
            <a:r>
              <a:rPr lang="en-IE" dirty="0" smtClean="0"/>
              <a:t>Add another machine!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Reliability</a:t>
            </a:r>
          </a:p>
          <a:p>
            <a:pPr lvl="1"/>
            <a:r>
              <a:rPr lang="en-IE" dirty="0" smtClean="0"/>
              <a:t>No central point of failure!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Workload</a:t>
            </a:r>
          </a:p>
          <a:p>
            <a:pPr lvl="1"/>
            <a:r>
              <a:rPr lang="en-IE" dirty="0" smtClean="0"/>
              <a:t>Balance work automatically</a:t>
            </a:r>
          </a:p>
          <a:p>
            <a:r>
              <a:rPr lang="en-IE" dirty="0" smtClean="0">
                <a:solidFill>
                  <a:srgbClr val="00B050"/>
                </a:solidFill>
              </a:rPr>
              <a:t>Sharing</a:t>
            </a:r>
          </a:p>
          <a:p>
            <a:pPr lvl="1"/>
            <a:r>
              <a:rPr lang="en-IE" dirty="0" smtClean="0"/>
              <a:t>Remote access to services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(Possible) Disadvantages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Software</a:t>
            </a:r>
          </a:p>
          <a:p>
            <a:pPr lvl="1"/>
            <a:r>
              <a:rPr lang="en-IE" dirty="0" smtClean="0"/>
              <a:t>Need specialised programs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Networking</a:t>
            </a:r>
          </a:p>
          <a:p>
            <a:pPr lvl="1"/>
            <a:r>
              <a:rPr lang="en-IE" dirty="0" smtClean="0"/>
              <a:t>Can be slow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Maintenance</a:t>
            </a:r>
          </a:p>
          <a:p>
            <a:pPr lvl="1"/>
            <a:r>
              <a:rPr lang="en-IE" dirty="0" smtClean="0"/>
              <a:t>Debugging </a:t>
            </a:r>
            <a:r>
              <a:rPr lang="en-IE" dirty="0" err="1" smtClean="0"/>
              <a:t>sw</a:t>
            </a:r>
            <a:r>
              <a:rPr lang="en-IE" dirty="0" smtClean="0"/>
              <a:t>/</a:t>
            </a:r>
            <a:r>
              <a:rPr lang="en-IE" dirty="0" err="1" smtClean="0"/>
              <a:t>hw</a:t>
            </a:r>
            <a:r>
              <a:rPr lang="en-IE" dirty="0" smtClean="0"/>
              <a:t> a pain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Security</a:t>
            </a:r>
          </a:p>
          <a:p>
            <a:pPr lvl="1"/>
            <a:r>
              <a:rPr lang="en-IE" dirty="0" smtClean="0"/>
              <a:t>Multiple users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Parallelisation</a:t>
            </a:r>
          </a:p>
          <a:p>
            <a:pPr lvl="1"/>
            <a:r>
              <a:rPr lang="en-IE" dirty="0" smtClean="0"/>
              <a:t>Not always applicable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 Calls Remote Methods</a:t>
            </a:r>
            <a:endParaRPr lang="en-IE" dirty="0"/>
          </a:p>
        </p:txBody>
      </p:sp>
      <p:pic>
        <p:nvPicPr>
          <p:cNvPr id="4" name="Picture 4" descr="http://icdn.pro/images/en/e/c/eclipse-icone-6690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90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368108" cy="310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3307" y="6111759"/>
            <a:ext cx="1352550" cy="5987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sz="2800" dirty="0" smtClean="0"/>
              <a:t>Client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361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Java RMI: Remember …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Remote calls are pass-by-value, not pass-by-reference (objects not modified directly)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Everything passed and returned must be </a:t>
            </a:r>
            <a:r>
              <a:rPr lang="en-IE" dirty="0" err="1" smtClean="0"/>
              <a:t>Serialisable</a:t>
            </a:r>
            <a:r>
              <a:rPr lang="en-IE" dirty="0" smtClean="0"/>
              <a:t> (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 </a:t>
            </a:r>
            <a:r>
              <a:rPr lang="en-IE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I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Every stub/</a:t>
            </a:r>
            <a:r>
              <a:rPr lang="en-IE" dirty="0" err="1" smtClean="0"/>
              <a:t>skel</a:t>
            </a:r>
            <a:r>
              <a:rPr lang="en-IE" dirty="0" smtClean="0"/>
              <a:t> method </a:t>
            </a:r>
            <a:r>
              <a:rPr lang="en-IE" i="1" dirty="0" smtClean="0"/>
              <a:t>must </a:t>
            </a:r>
            <a:r>
              <a:rPr lang="en-IE" dirty="0" smtClean="0"/>
              <a:t>throw a remote exception (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I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Server implementation can only throw </a:t>
            </a:r>
            <a:r>
              <a:rPr lang="en-IE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endParaRPr lang="en-IE" sz="2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18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06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Topics Covered (Lab)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External Merge Sorting</a:t>
            </a:r>
          </a:p>
          <a:p>
            <a:pPr lvl="1"/>
            <a:r>
              <a:rPr lang="en-IE" dirty="0" smtClean="0"/>
              <a:t>When it doesn’t fit in memory, use the disk!</a:t>
            </a:r>
          </a:p>
          <a:p>
            <a:pPr lvl="1"/>
            <a:r>
              <a:rPr lang="en-IE" dirty="0" smtClean="0"/>
              <a:t>Split data into batches</a:t>
            </a:r>
          </a:p>
          <a:p>
            <a:pPr lvl="1"/>
            <a:r>
              <a:rPr lang="en-IE" dirty="0" smtClean="0"/>
              <a:t>Sort batches in memory</a:t>
            </a:r>
          </a:p>
          <a:p>
            <a:pPr lvl="1"/>
            <a:r>
              <a:rPr lang="en-IE" dirty="0" smtClean="0"/>
              <a:t>Write batches to disk</a:t>
            </a:r>
          </a:p>
          <a:p>
            <a:pPr lvl="1"/>
            <a:r>
              <a:rPr lang="en-IE" dirty="0" smtClean="0"/>
              <a:t>Merge sorted batches into final output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4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Topics Covered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What is a (good) Distributed System?</a:t>
            </a:r>
          </a:p>
          <a:p>
            <a:r>
              <a:rPr lang="en-IE" dirty="0" smtClean="0"/>
              <a:t>Client–Server model</a:t>
            </a:r>
          </a:p>
          <a:p>
            <a:pPr lvl="1"/>
            <a:r>
              <a:rPr lang="en-IE" dirty="0" smtClean="0"/>
              <a:t>Fat/thin client</a:t>
            </a:r>
          </a:p>
          <a:p>
            <a:pPr lvl="1"/>
            <a:r>
              <a:rPr lang="en-IE" dirty="0" smtClean="0"/>
              <a:t>Mirror/proxy servers</a:t>
            </a:r>
          </a:p>
          <a:p>
            <a:pPr lvl="1"/>
            <a:r>
              <a:rPr lang="en-IE" dirty="0" smtClean="0"/>
              <a:t>Three-tier</a:t>
            </a:r>
          </a:p>
          <a:p>
            <a:r>
              <a:rPr lang="en-IE" dirty="0" smtClean="0"/>
              <a:t>Peer-to-Peer (P2P) model</a:t>
            </a:r>
          </a:p>
          <a:p>
            <a:pPr lvl="1"/>
            <a:r>
              <a:rPr lang="en-IE" dirty="0" smtClean="0"/>
              <a:t>Central directory</a:t>
            </a:r>
          </a:p>
          <a:p>
            <a:pPr lvl="1"/>
            <a:r>
              <a:rPr lang="en-IE" dirty="0" smtClean="0"/>
              <a:t>Unstructured</a:t>
            </a:r>
          </a:p>
          <a:p>
            <a:pPr lvl="1"/>
            <a:r>
              <a:rPr lang="en-IE" dirty="0" smtClean="0"/>
              <a:t>Structured (Hierarchical/DHT)</a:t>
            </a:r>
          </a:p>
          <a:p>
            <a:pPr lvl="1"/>
            <a:r>
              <a:rPr lang="en-IE" dirty="0" err="1" smtClean="0"/>
              <a:t>BitTorrent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56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Topics Covered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Physical locations:</a:t>
            </a:r>
          </a:p>
          <a:p>
            <a:pPr lvl="1"/>
            <a:r>
              <a:rPr lang="en-IE" dirty="0" smtClean="0"/>
              <a:t>Cluster (local, centralised) vs. </a:t>
            </a:r>
          </a:p>
          <a:p>
            <a:pPr lvl="1"/>
            <a:r>
              <a:rPr lang="en-IE" dirty="0" smtClean="0"/>
              <a:t>Cloud (remote, centralised) vs.</a:t>
            </a:r>
          </a:p>
          <a:p>
            <a:pPr lvl="1"/>
            <a:r>
              <a:rPr lang="en-IE" dirty="0" smtClean="0"/>
              <a:t>Grid (remote, decentralised)</a:t>
            </a:r>
          </a:p>
          <a:p>
            <a:r>
              <a:rPr lang="en-IE" dirty="0" smtClean="0"/>
              <a:t>8 fallacies</a:t>
            </a:r>
          </a:p>
          <a:p>
            <a:pPr lvl="1"/>
            <a:r>
              <a:rPr lang="en-IE" dirty="0" smtClean="0"/>
              <a:t>Network isn’t reliable</a:t>
            </a:r>
          </a:p>
          <a:p>
            <a:pPr lvl="1"/>
            <a:r>
              <a:rPr lang="en-IE" dirty="0" smtClean="0"/>
              <a:t>Latency is not zero</a:t>
            </a:r>
          </a:p>
          <a:p>
            <a:pPr lvl="1"/>
            <a:r>
              <a:rPr lang="en-IE" dirty="0" smtClean="0"/>
              <a:t>Bandwidth not infinite,</a:t>
            </a:r>
          </a:p>
          <a:p>
            <a:pPr lvl="1"/>
            <a:r>
              <a:rPr lang="en-IE" dirty="0" smtClean="0"/>
              <a:t>etc.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29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Java: Remote Method Invocation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Java RMI:</a:t>
            </a:r>
          </a:p>
          <a:p>
            <a:pPr lvl="1"/>
            <a:r>
              <a:rPr lang="en-IE" dirty="0" smtClean="0"/>
              <a:t>Remote Method Invocation</a:t>
            </a:r>
          </a:p>
          <a:p>
            <a:pPr lvl="1"/>
            <a:r>
              <a:rPr lang="en-IE" dirty="0" smtClean="0"/>
              <a:t>Stub on Client Side</a:t>
            </a:r>
          </a:p>
          <a:p>
            <a:pPr lvl="1"/>
            <a:r>
              <a:rPr lang="en-IE" dirty="0" smtClean="0"/>
              <a:t>Skeleton on Server Side</a:t>
            </a:r>
          </a:p>
          <a:p>
            <a:pPr lvl="1"/>
            <a:r>
              <a:rPr lang="en-IE" dirty="0" smtClean="0"/>
              <a:t>Registry maps names to skeletons/servers</a:t>
            </a:r>
          </a:p>
          <a:p>
            <a:pPr lvl="1"/>
            <a:r>
              <a:rPr lang="en-IE" dirty="0" smtClean="0"/>
              <a:t>Server registers skeleton with key</a:t>
            </a:r>
          </a:p>
          <a:p>
            <a:pPr lvl="1"/>
            <a:r>
              <a:rPr lang="en-IE" dirty="0" smtClean="0"/>
              <a:t>Client finds skeleton with key, casts to stub</a:t>
            </a:r>
          </a:p>
          <a:p>
            <a:pPr lvl="1"/>
            <a:r>
              <a:rPr lang="en-IE" dirty="0" smtClean="0"/>
              <a:t>Client calls method on stub</a:t>
            </a:r>
          </a:p>
          <a:p>
            <a:pPr lvl="1"/>
            <a:r>
              <a:rPr lang="en-IE" dirty="0" smtClean="0"/>
              <a:t>Server runs method and serialises result to client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8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19460" name="Picture 4" descr="http://www.zastavki.com/pictures/1600x1200/2009/Holidays_St._Patrick_St._Patrick_s_Day_with_Guinness_015353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8625"/>
            <a:ext cx="6265334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MAKES A GOOD</a:t>
            </a:r>
            <a:br>
              <a:rPr lang="en-IE" dirty="0" smtClean="0"/>
            </a:br>
            <a:r>
              <a:rPr lang="en-IE" dirty="0" smtClean="0"/>
              <a:t>DISTRIBUTED SYSTEM?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50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Distributed System Design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Transparency:</a:t>
            </a:r>
            <a:r>
              <a:rPr lang="en-IE" dirty="0" smtClean="0"/>
              <a:t> Abstract/hide:</a:t>
            </a:r>
          </a:p>
          <a:p>
            <a:pPr lvl="1"/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en-IE" dirty="0" smtClean="0"/>
              <a:t>: How different machines are accessed</a:t>
            </a:r>
          </a:p>
          <a:p>
            <a:pPr lvl="1"/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Location</a:t>
            </a:r>
            <a:r>
              <a:rPr lang="en-IE" dirty="0" smtClean="0"/>
              <a:t>: What machines have what/if they move</a:t>
            </a:r>
          </a:p>
          <a:p>
            <a:pPr lvl="1"/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Concurrency</a:t>
            </a:r>
            <a:r>
              <a:rPr lang="en-IE" dirty="0" smtClean="0"/>
              <a:t>: Access by several users</a:t>
            </a:r>
          </a:p>
          <a:p>
            <a:pPr lvl="1"/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Failure</a:t>
            </a:r>
            <a:r>
              <a:rPr lang="en-IE" dirty="0" smtClean="0"/>
              <a:t>:  Keep it a secret from the user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" y="1828800"/>
            <a:ext cx="845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800" dirty="0">
                <a:solidFill>
                  <a:schemeClr val="bg1"/>
                </a:solidFill>
              </a:rPr>
              <a:t>“</a:t>
            </a:r>
            <a:r>
              <a:rPr lang="en-IE" sz="2800" i="1" dirty="0" smtClean="0">
                <a:solidFill>
                  <a:schemeClr val="bg1"/>
                </a:solidFill>
              </a:rPr>
              <a:t>An </a:t>
            </a:r>
            <a:r>
              <a:rPr lang="en-IE" sz="2800" b="1" i="1" u="sng" dirty="0" smtClean="0">
                <a:solidFill>
                  <a:schemeClr val="bg1"/>
                </a:solidFill>
              </a:rPr>
              <a:t>ideal</a:t>
            </a:r>
            <a:r>
              <a:rPr lang="en-IE" sz="2800" i="1" dirty="0" smtClean="0">
                <a:solidFill>
                  <a:schemeClr val="bg1"/>
                </a:solidFill>
              </a:rPr>
              <a:t> distributed </a:t>
            </a:r>
            <a:r>
              <a:rPr lang="en-IE" sz="2800" i="1" dirty="0">
                <a:solidFill>
                  <a:schemeClr val="bg1"/>
                </a:solidFill>
              </a:rPr>
              <a:t>system is a </a:t>
            </a:r>
            <a:r>
              <a:rPr lang="en-IE" sz="2800" i="1" dirty="0" smtClean="0">
                <a:solidFill>
                  <a:schemeClr val="bg1"/>
                </a:solidFill>
              </a:rPr>
              <a:t>system that makes a collection </a:t>
            </a:r>
            <a:r>
              <a:rPr lang="en-IE" sz="2800" i="1" dirty="0">
                <a:solidFill>
                  <a:schemeClr val="bg1"/>
                </a:solidFill>
              </a:rPr>
              <a:t>of independent computers </a:t>
            </a:r>
            <a:r>
              <a:rPr lang="en-IE" sz="2800" i="1" dirty="0" smtClean="0">
                <a:solidFill>
                  <a:schemeClr val="bg1"/>
                </a:solidFill>
              </a:rPr>
              <a:t>look like one computer (to the user).</a:t>
            </a:r>
            <a:r>
              <a:rPr lang="en-IE" sz="2800" dirty="0" smtClean="0">
                <a:solidFill>
                  <a:schemeClr val="bg1"/>
                </a:solidFill>
              </a:rPr>
              <a:t>” </a:t>
            </a:r>
            <a:endParaRPr lang="en-I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1960</Words>
  <Application>Microsoft Office PowerPoint</Application>
  <PresentationFormat>On-screen Show (4:3)</PresentationFormat>
  <Paragraphs>532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Courier New</vt:lpstr>
      <vt:lpstr>Wingdings</vt:lpstr>
      <vt:lpstr>Office Theme</vt:lpstr>
      <vt:lpstr>CC5212-1 Procesamiento Masivo de Datos Otoño 2016  Lecture 2: Distributed Systems I</vt:lpstr>
      <vt:lpstr>Massive data needs  DISTRIBUTED SYSTEMS …</vt:lpstr>
      <vt:lpstr>Monolithic vs. Distributed Systems</vt:lpstr>
      <vt:lpstr>Parallel vs. Distributed Systems</vt:lpstr>
      <vt:lpstr>What is a Distributed System?</vt:lpstr>
      <vt:lpstr>What is a Distributed System?</vt:lpstr>
      <vt:lpstr>Disadvantages of Distributed Systems</vt:lpstr>
      <vt:lpstr>WHAT MAKES A GOOD DISTRIBUTED SYSTEM?</vt:lpstr>
      <vt:lpstr>Distributed System Design</vt:lpstr>
      <vt:lpstr>Distributed System Design</vt:lpstr>
      <vt:lpstr>Distributed System Design</vt:lpstr>
      <vt:lpstr>DISTRIBUTED SYSTEMS:  CLIENT–SERVER ARCHITECTURE</vt:lpstr>
      <vt:lpstr>Client–Server Model</vt:lpstr>
      <vt:lpstr>Client–Server: Thin Client</vt:lpstr>
      <vt:lpstr>Client–Server: Fat Client</vt:lpstr>
      <vt:lpstr>Client–Server: Mirror Servers</vt:lpstr>
      <vt:lpstr>Client–Server: Proxy Server</vt:lpstr>
      <vt:lpstr> Client–Server: Three-Tier Server</vt:lpstr>
      <vt:lpstr>Client–Server: n-Tier Server</vt:lpstr>
      <vt:lpstr>DISTRIBUTED SYSTEMS:  PEER-TO-PEER ARCHITECTURE</vt:lpstr>
      <vt:lpstr>Peer-to-Peer (P2P)</vt:lpstr>
      <vt:lpstr>Peer-to-Peer: Unstructured (flooding)</vt:lpstr>
      <vt:lpstr>Peer-to-Peer: Unstructured (flooding)</vt:lpstr>
      <vt:lpstr>Peer-to-Peer: Structured (Central)</vt:lpstr>
      <vt:lpstr>Peer-to-Peer: Structured (Hierarchical)</vt:lpstr>
      <vt:lpstr>Peer-to-Peer: Structured (DHT)</vt:lpstr>
      <vt:lpstr>Peer-to-Peer: Structured (DHT)</vt:lpstr>
      <vt:lpstr>Peer-to-Peer: Structured (DHT)</vt:lpstr>
      <vt:lpstr>Comparison of P2P Systems</vt:lpstr>
      <vt:lpstr>P2P vs. Client–Server</vt:lpstr>
      <vt:lpstr>DISTRIBUTED SYSTEMS:  HYBRID EXAMPLE (BITTORRENT)</vt:lpstr>
      <vt:lpstr>BitTorrent: Search Server</vt:lpstr>
      <vt:lpstr>BitTorrent: Tracker</vt:lpstr>
      <vt:lpstr>BitTorrent: File-Sharing</vt:lpstr>
      <vt:lpstr>BitTorrent: Hybrid</vt:lpstr>
      <vt:lpstr>DISTRIBUTED SYSTEMS:  IN THE REAL WORLD</vt:lpstr>
      <vt:lpstr>Real-World Architectures: Hybrid</vt:lpstr>
      <vt:lpstr>Physical Location: Cluster Computing</vt:lpstr>
      <vt:lpstr>Physical Location: Cluster Computing</vt:lpstr>
      <vt:lpstr>Physical Location: Cloud Computing</vt:lpstr>
      <vt:lpstr>Physical Location: Cloud Computing</vt:lpstr>
      <vt:lpstr>Physical Location: Grid Computing</vt:lpstr>
      <vt:lpstr>Physical Location: Grid Computing</vt:lpstr>
      <vt:lpstr>Physical Location: Grid Computing</vt:lpstr>
      <vt:lpstr>Physical Locations</vt:lpstr>
      <vt:lpstr>LIMITATIONS OF DISTrIBUTED SYSTEMS: EIGHT FALLACIES</vt:lpstr>
      <vt:lpstr>Eight Fallacies</vt:lpstr>
      <vt:lpstr>1. The network is reliable</vt:lpstr>
      <vt:lpstr>2. Latency is zero</vt:lpstr>
      <vt:lpstr>3. Bandwidth is infinite</vt:lpstr>
      <vt:lpstr>4. The network is secure</vt:lpstr>
      <vt:lpstr>5. Topology doesn’t change</vt:lpstr>
      <vt:lpstr>6. There is one administrator</vt:lpstr>
      <vt:lpstr>7. Transport cost is zero</vt:lpstr>
      <vt:lpstr>8. The network is homogeneous</vt:lpstr>
      <vt:lpstr>Eight Fallacies (to avoid)</vt:lpstr>
      <vt:lpstr>Discussed later: Fault Tolerance</vt:lpstr>
      <vt:lpstr>LAB II PREVIEW: JAVA RMI OVERVIEW</vt:lpstr>
      <vt:lpstr>Why is Java RMI Important?</vt:lpstr>
      <vt:lpstr>What is Java RMI?</vt:lpstr>
      <vt:lpstr>What is Java RMI?</vt:lpstr>
      <vt:lpstr>Stub/Skeleton Same Interface!</vt:lpstr>
      <vt:lpstr>Server Implements Skeleton</vt:lpstr>
      <vt:lpstr>Server Registry</vt:lpstr>
      <vt:lpstr>Server Creates/Connects to Registry</vt:lpstr>
      <vt:lpstr>Server Registers Skeleton  Implementation As a Stub</vt:lpstr>
      <vt:lpstr>Client Connecting to Registry</vt:lpstr>
      <vt:lpstr>Client Connecting to Registry</vt:lpstr>
      <vt:lpstr>Client Calls Remote Methods</vt:lpstr>
      <vt:lpstr>Client Calls Remote Methods</vt:lpstr>
      <vt:lpstr>Java RMI: Remember …</vt:lpstr>
      <vt:lpstr>RECAP</vt:lpstr>
      <vt:lpstr>Topics Covered (Lab)</vt:lpstr>
      <vt:lpstr>Topics Covered</vt:lpstr>
      <vt:lpstr>Topics Covered</vt:lpstr>
      <vt:lpstr>Java: Remote Method Invocation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CC5212-1 Procesamiento Masivo de Datos 2016</dc:title>
  <dc:creator>Aidan Hogan</dc:creator>
  <cp:lastModifiedBy>ahogan</cp:lastModifiedBy>
  <cp:revision>247</cp:revision>
  <cp:lastPrinted>2016-03-14T19:39:11Z</cp:lastPrinted>
  <dcterms:created xsi:type="dcterms:W3CDTF">2006-08-16T00:00:00Z</dcterms:created>
  <dcterms:modified xsi:type="dcterms:W3CDTF">2016-03-14T19:42:05Z</dcterms:modified>
</cp:coreProperties>
</file>