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528" r:id="rId2"/>
    <p:sldId id="529" r:id="rId3"/>
    <p:sldId id="530" r:id="rId4"/>
    <p:sldId id="531" r:id="rId5"/>
    <p:sldId id="532" r:id="rId6"/>
    <p:sldId id="533" r:id="rId7"/>
    <p:sldId id="534" r:id="rId8"/>
    <p:sldId id="637" r:id="rId9"/>
    <p:sldId id="535" r:id="rId10"/>
    <p:sldId id="638" r:id="rId11"/>
    <p:sldId id="640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641" r:id="rId32"/>
    <p:sldId id="645" r:id="rId33"/>
    <p:sldId id="644" r:id="rId34"/>
    <p:sldId id="562" r:id="rId35"/>
    <p:sldId id="624" r:id="rId36"/>
    <p:sldId id="55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573" r:id="rId45"/>
    <p:sldId id="574" r:id="rId46"/>
    <p:sldId id="575" r:id="rId47"/>
    <p:sldId id="646" r:id="rId48"/>
    <p:sldId id="647" r:id="rId49"/>
    <p:sldId id="623" r:id="rId50"/>
    <p:sldId id="556" r:id="rId51"/>
    <p:sldId id="557" r:id="rId52"/>
    <p:sldId id="558" r:id="rId53"/>
    <p:sldId id="559" r:id="rId54"/>
    <p:sldId id="649" r:id="rId55"/>
    <p:sldId id="648" r:id="rId56"/>
    <p:sldId id="625" r:id="rId57"/>
    <p:sldId id="626" r:id="rId58"/>
    <p:sldId id="576" r:id="rId59"/>
    <p:sldId id="577" r:id="rId60"/>
    <p:sldId id="578" r:id="rId61"/>
    <p:sldId id="579" r:id="rId62"/>
    <p:sldId id="580" r:id="rId63"/>
    <p:sldId id="581" r:id="rId64"/>
    <p:sldId id="582" r:id="rId65"/>
    <p:sldId id="583" r:id="rId66"/>
    <p:sldId id="584" r:id="rId67"/>
    <p:sldId id="585" r:id="rId68"/>
    <p:sldId id="586" r:id="rId69"/>
    <p:sldId id="587" r:id="rId70"/>
    <p:sldId id="588" r:id="rId71"/>
    <p:sldId id="589" r:id="rId72"/>
    <p:sldId id="590" r:id="rId73"/>
    <p:sldId id="591" r:id="rId74"/>
    <p:sldId id="592" r:id="rId75"/>
    <p:sldId id="593" r:id="rId76"/>
    <p:sldId id="652" r:id="rId77"/>
    <p:sldId id="594" r:id="rId78"/>
    <p:sldId id="595" r:id="rId79"/>
    <p:sldId id="596" r:id="rId80"/>
    <p:sldId id="597" r:id="rId81"/>
    <p:sldId id="598" r:id="rId82"/>
    <p:sldId id="599" r:id="rId83"/>
    <p:sldId id="600" r:id="rId84"/>
    <p:sldId id="601" r:id="rId85"/>
    <p:sldId id="602" r:id="rId86"/>
    <p:sldId id="603" r:id="rId87"/>
    <p:sldId id="604" r:id="rId88"/>
    <p:sldId id="605" r:id="rId89"/>
    <p:sldId id="606" r:id="rId90"/>
    <p:sldId id="607" r:id="rId91"/>
    <p:sldId id="650" r:id="rId92"/>
    <p:sldId id="651" r:id="rId93"/>
    <p:sldId id="608" r:id="rId94"/>
    <p:sldId id="636" r:id="rId95"/>
    <p:sldId id="633" r:id="rId96"/>
    <p:sldId id="630" r:id="rId97"/>
    <p:sldId id="631" r:id="rId98"/>
    <p:sldId id="632" r:id="rId99"/>
    <p:sldId id="635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0" autoAdjust="0"/>
    <p:restoredTop sz="94660"/>
  </p:normalViewPr>
  <p:slideViewPr>
    <p:cSldViewPr>
      <p:cViewPr varScale="1">
        <p:scale>
          <a:sx n="87" d="100"/>
          <a:sy n="87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0012-02A5-4B9A-BBBE-ECC937BD1D5A}" type="datetimeFigureOut">
              <a:rPr lang="en-IE" smtClean="0"/>
              <a:t>21/03/2016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E58D3-AE56-4AF7-BFDD-CAD04963A4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686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8B71E-15F9-45CD-9B78-DE80BE17D555}" type="slidenum">
              <a:rPr lang="en-IE" smtClean="0"/>
              <a:t>52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919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gif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5.gif"/><Relationship Id="rId4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5.gi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8.png"/><Relationship Id="rId4" Type="http://schemas.openxmlformats.org/officeDocument/2006/relationships/image" Target="../media/image35.gi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5.gi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5.gi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35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CC5212-1</a:t>
            </a:r>
            <a:br>
              <a:rPr lang="es-ES" b="1" dirty="0" smtClean="0"/>
            </a:br>
            <a:r>
              <a:rPr lang="en-IE" b="1" cap="small" dirty="0" err="1"/>
              <a:t>Procesamiento</a:t>
            </a:r>
            <a:r>
              <a:rPr lang="en-IE" b="1" cap="small" dirty="0"/>
              <a:t> </a:t>
            </a:r>
            <a:r>
              <a:rPr lang="en-IE" b="1" cap="small" dirty="0" err="1"/>
              <a:t>Masivo</a:t>
            </a:r>
            <a:r>
              <a:rPr lang="en-IE" b="1" cap="small" dirty="0"/>
              <a:t> de </a:t>
            </a:r>
            <a:r>
              <a:rPr lang="en-IE" b="1" cap="small" dirty="0" err="1"/>
              <a:t>Datos</a:t>
            </a:r>
            <a:r>
              <a:rPr lang="en-IE" b="1" cap="small" dirty="0"/>
              <a:t/>
            </a:r>
            <a:br>
              <a:rPr lang="en-IE" b="1" cap="small" dirty="0"/>
            </a:br>
            <a:r>
              <a:rPr lang="en-IE" b="1" cap="small" dirty="0" err="1" smtClean="0"/>
              <a:t>Otoño</a:t>
            </a:r>
            <a:r>
              <a:rPr lang="en-IE" b="1" cap="small" dirty="0" smtClean="0"/>
              <a:t> </a:t>
            </a:r>
            <a:r>
              <a:rPr lang="es-ES" b="1" dirty="0" smtClean="0"/>
              <a:t>2016</a:t>
            </a:r>
            <a:br>
              <a:rPr lang="es-ES" b="1" dirty="0" smtClean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err="1" smtClean="0"/>
              <a:t>Lecture</a:t>
            </a:r>
            <a:r>
              <a:rPr lang="es-ES" b="1" dirty="0" smtClean="0"/>
              <a:t> 3: </a:t>
            </a:r>
            <a:r>
              <a:rPr lang="es-ES" b="1" dirty="0" err="1" smtClean="0"/>
              <a:t>Distributed</a:t>
            </a:r>
            <a:r>
              <a:rPr lang="es-ES" b="1" dirty="0" smtClean="0"/>
              <a:t> </a:t>
            </a:r>
            <a:r>
              <a:rPr lang="es-ES" b="1" dirty="0" err="1" smtClean="0"/>
              <a:t>Systems</a:t>
            </a:r>
            <a:r>
              <a:rPr lang="es-ES" b="1" dirty="0" smtClean="0"/>
              <a:t> II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295400"/>
          </a:xfrm>
        </p:spPr>
        <p:txBody>
          <a:bodyPr/>
          <a:lstStyle/>
          <a:p>
            <a:r>
              <a:rPr lang="en-IE" dirty="0" smtClean="0"/>
              <a:t>Aidan Hogan</a:t>
            </a:r>
          </a:p>
          <a:p>
            <a:r>
              <a:rPr lang="en-IE" dirty="0" smtClean="0"/>
              <a:t>aidhog@gmail.com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97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Let’s</a:t>
            </a:r>
            <a:r>
              <a:rPr lang="es-CL" dirty="0" smtClean="0"/>
              <a:t> </a:t>
            </a:r>
            <a:r>
              <a:rPr lang="es-CL" dirty="0" err="1" smtClean="0"/>
              <a:t>think</a:t>
            </a:r>
            <a:r>
              <a:rPr lang="es-CL" dirty="0" smtClean="0"/>
              <a:t> </a:t>
            </a:r>
            <a:r>
              <a:rPr lang="es-CL" dirty="0" err="1" smtClean="0"/>
              <a:t>about</a:t>
            </a:r>
            <a:r>
              <a:rPr lang="es-CL" dirty="0" smtClean="0"/>
              <a:t> </a:t>
            </a:r>
            <a:r>
              <a:rPr lang="es-CL" dirty="0" err="1" smtClean="0"/>
              <a:t>lab</a:t>
            </a:r>
            <a:r>
              <a:rPr lang="es-CL" dirty="0" smtClean="0"/>
              <a:t> 3</a:t>
            </a:r>
            <a:endParaRPr lang="es-C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1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Java RMI to count trigrams …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096000" y="4663711"/>
            <a:ext cx="2552700" cy="188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000" b="1" dirty="0" smtClean="0"/>
              <a:t>Server (receive)</a:t>
            </a:r>
            <a:endParaRPr lang="en-IE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732240" y="5733256"/>
            <a:ext cx="1916460" cy="832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000" dirty="0" smtClean="0">
                <a:solidFill>
                  <a:schemeClr val="tx1"/>
                </a:solidFill>
              </a:rPr>
              <a:t>Registry (port)</a:t>
            </a:r>
            <a:endParaRPr lang="en-IE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3300" y="4664528"/>
            <a:ext cx="2552700" cy="18848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000" b="1" dirty="0" smtClean="0"/>
              <a:t>Client (send)</a:t>
            </a:r>
            <a:endParaRPr lang="en-IE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732240" y="6149261"/>
            <a:ext cx="598361" cy="398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i="1" dirty="0" smtClean="0">
                <a:solidFill>
                  <a:schemeClr val="tx1"/>
                </a:solidFill>
              </a:rPr>
              <a:t>key</a:t>
            </a:r>
            <a:endParaRPr lang="en-IE" sz="16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0601" y="6149261"/>
            <a:ext cx="913807" cy="398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i="1" dirty="0" smtClean="0">
                <a:solidFill>
                  <a:schemeClr val="tx1"/>
                </a:solidFill>
              </a:rPr>
              <a:t>skeleton</a:t>
            </a:r>
            <a:endParaRPr lang="en-IE" sz="1600" i="1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8" y="4437111"/>
            <a:ext cx="2952330" cy="117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36765" y="4252445"/>
            <a:ext cx="31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161" y="4091165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172.17.69.YYY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6732240" y="3066740"/>
            <a:ext cx="19164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Directory</a:t>
            </a:r>
            <a:endParaRPr lang="en-IE" b="1" dirty="0"/>
          </a:p>
        </p:txBody>
      </p:sp>
      <p:sp>
        <p:nvSpPr>
          <p:cNvPr id="14" name="Rectangle 13"/>
          <p:cNvSpPr/>
          <p:nvPr/>
        </p:nvSpPr>
        <p:spPr>
          <a:xfrm>
            <a:off x="6671877" y="2697408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172.17.69.XXX</a:t>
            </a:r>
            <a:endParaRPr lang="en-IE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031420" y="3570796"/>
            <a:ext cx="340930" cy="1093732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3030273" y="3318768"/>
            <a:ext cx="3701967" cy="1156003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9" idx="3"/>
          </p:cNvCxnSpPr>
          <p:nvPr/>
        </p:nvCxnSpPr>
        <p:spPr>
          <a:xfrm flipH="1" flipV="1">
            <a:off x="3200738" y="5023533"/>
            <a:ext cx="342562" cy="583427"/>
          </a:xfrm>
          <a:prstGeom prst="straightConnector1">
            <a:avLst/>
          </a:prstGeom>
          <a:ln w="317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LIMITATIONS OF DISTRIBUTED COMPUTING: CAP THEOREM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58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But first … ACID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For traditional (non-distributed) databases …</a:t>
            </a:r>
          </a:p>
          <a:p>
            <a:pPr marL="0" indent="0">
              <a:buNone/>
            </a:pPr>
            <a:endParaRPr lang="en-IE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E" sz="4700" b="1" dirty="0" smtClean="0">
                <a:solidFill>
                  <a:srgbClr val="0070C0"/>
                </a:solidFill>
              </a:rPr>
              <a:t>A</a:t>
            </a:r>
            <a:r>
              <a:rPr lang="en-IE" dirty="0" smtClean="0">
                <a:solidFill>
                  <a:srgbClr val="0070C0"/>
                </a:solidFill>
              </a:rPr>
              <a:t>tomicity: </a:t>
            </a:r>
          </a:p>
          <a:p>
            <a:pPr marL="914400" lvl="1" indent="-514350"/>
            <a:r>
              <a:rPr lang="en-IE" dirty="0" smtClean="0"/>
              <a:t>Transactions all or nothing: fail cleanly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4700" b="1" dirty="0" smtClean="0">
                <a:solidFill>
                  <a:srgbClr val="0070C0"/>
                </a:solidFill>
              </a:rPr>
              <a:t>C</a:t>
            </a:r>
            <a:r>
              <a:rPr lang="en-IE" dirty="0" smtClean="0">
                <a:solidFill>
                  <a:srgbClr val="0070C0"/>
                </a:solidFill>
              </a:rPr>
              <a:t>onsistency: </a:t>
            </a:r>
          </a:p>
          <a:p>
            <a:pPr marL="914400" lvl="1" indent="-514350"/>
            <a:r>
              <a:rPr lang="en-IE" dirty="0" smtClean="0"/>
              <a:t>Doesn’t break constraints/rules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4700" b="1" dirty="0" smtClean="0">
                <a:solidFill>
                  <a:srgbClr val="0070C0"/>
                </a:solidFill>
              </a:rPr>
              <a:t>I</a:t>
            </a:r>
            <a:r>
              <a:rPr lang="en-IE" dirty="0" smtClean="0">
                <a:solidFill>
                  <a:srgbClr val="0070C0"/>
                </a:solidFill>
              </a:rPr>
              <a:t>solation: </a:t>
            </a:r>
          </a:p>
          <a:p>
            <a:pPr marL="914400" lvl="1" indent="-514350"/>
            <a:r>
              <a:rPr lang="en-IE" dirty="0" smtClean="0"/>
              <a:t>Parallel transactions act as if sequential</a:t>
            </a:r>
            <a:endParaRPr lang="en-IE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E" sz="4600" b="1" dirty="0" smtClean="0">
                <a:solidFill>
                  <a:srgbClr val="0070C0"/>
                </a:solidFill>
              </a:rPr>
              <a:t>D</a:t>
            </a:r>
            <a:r>
              <a:rPr lang="en-IE" dirty="0" smtClean="0">
                <a:solidFill>
                  <a:srgbClr val="0070C0"/>
                </a:solidFill>
              </a:rPr>
              <a:t>urability</a:t>
            </a:r>
          </a:p>
          <a:p>
            <a:pPr marL="914400" lvl="1" indent="-514350"/>
            <a:r>
              <a:rPr lang="en-IE" dirty="0" smtClean="0"/>
              <a:t>System remembers changes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990599" y="1165608"/>
            <a:ext cx="746759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Have you heard of ACID guarantees in a database class?</a:t>
            </a:r>
          </a:p>
        </p:txBody>
      </p:sp>
    </p:spTree>
    <p:extLst>
      <p:ext uri="{BB962C8B-B14F-4D97-AF65-F5344CB8AC3E}">
        <p14:creationId xmlns:p14="http://schemas.microsoft.com/office/powerpoint/2010/main" val="38045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CAP?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Three</a:t>
            </a:r>
            <a:r>
              <a:rPr lang="en-IE" i="1" dirty="0" smtClean="0"/>
              <a:t> guarantees</a:t>
            </a:r>
            <a:r>
              <a:rPr lang="en-IE" dirty="0" smtClean="0"/>
              <a:t> a </a:t>
            </a:r>
            <a:r>
              <a:rPr lang="en-IE" u="sng" dirty="0" smtClean="0"/>
              <a:t>distributed</a:t>
            </a:r>
            <a:r>
              <a:rPr lang="en-IE" dirty="0" smtClean="0"/>
              <a:t> sys. could make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sz="4000" b="1" dirty="0" smtClean="0">
                <a:solidFill>
                  <a:srgbClr val="0070C0"/>
                </a:solidFill>
              </a:rPr>
              <a:t>C</a:t>
            </a:r>
            <a:r>
              <a:rPr lang="en-IE" dirty="0" smtClean="0">
                <a:solidFill>
                  <a:srgbClr val="0070C0"/>
                </a:solidFill>
              </a:rPr>
              <a:t>onsistency:</a:t>
            </a:r>
          </a:p>
          <a:p>
            <a:pPr marL="857250" lvl="1" indent="-457200"/>
            <a:r>
              <a:rPr lang="en-IE" dirty="0" smtClean="0"/>
              <a:t>All nodes have a consistent view of the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4000" b="1" dirty="0" smtClean="0">
                <a:solidFill>
                  <a:srgbClr val="0070C0"/>
                </a:solidFill>
              </a:rPr>
              <a:t>A</a:t>
            </a:r>
            <a:r>
              <a:rPr lang="en-IE" dirty="0" smtClean="0">
                <a:solidFill>
                  <a:srgbClr val="0070C0"/>
                </a:solidFill>
              </a:rPr>
              <a:t>vailability:</a:t>
            </a:r>
          </a:p>
          <a:p>
            <a:pPr marL="914400" lvl="1" indent="-514350"/>
            <a:r>
              <a:rPr lang="en-IE" dirty="0" smtClean="0"/>
              <a:t>Every read/write is acted upon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4000" b="1" dirty="0" smtClean="0">
                <a:solidFill>
                  <a:srgbClr val="0070C0"/>
                </a:solidFill>
              </a:rPr>
              <a:t>P</a:t>
            </a:r>
            <a:r>
              <a:rPr lang="en-IE" dirty="0" smtClean="0">
                <a:solidFill>
                  <a:srgbClr val="0070C0"/>
                </a:solidFill>
              </a:rPr>
              <a:t>artition-tolerance:</a:t>
            </a:r>
          </a:p>
          <a:p>
            <a:pPr marL="914400" lvl="1" indent="-514350"/>
            <a:r>
              <a:rPr lang="en-IE" dirty="0" smtClean="0"/>
              <a:t>The system works even if messages are lost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593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54995" y="2262402"/>
            <a:ext cx="5258605" cy="276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1935854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" y="1828800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7" y="990600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Distributed System (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Repli</a:t>
            </a:r>
            <a:r>
              <a:rPr lang="en-IE" dirty="0" smtClean="0">
                <a:solidFill>
                  <a:srgbClr val="0070C0"/>
                </a:solidFill>
              </a:rPr>
              <a:t>cation</a:t>
            </a:r>
            <a:r>
              <a:rPr lang="en-IE" dirty="0" smtClean="0"/>
              <a:t>)</a:t>
            </a:r>
            <a:endParaRPr lang="en-I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3585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517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0" y="374285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68346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456834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374285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2665172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7293" y="1854945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720" y="1037602"/>
            <a:ext cx="84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990600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42328" y="1016745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854945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262349" y="1881090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8" y="437151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027292" y="4397659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9" y="50582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81438" y="5084372"/>
            <a:ext cx="845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5105400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5542329" y="5131545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4232458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262348" y="4258603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60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1" grpId="0"/>
      <p:bldP spid="23" grpId="0"/>
      <p:bldP spid="25" grpId="0"/>
      <p:bldP spid="27" grpId="0"/>
      <p:bldP spid="29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54995" y="2264229"/>
            <a:ext cx="5258605" cy="276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193768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" y="18306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7" y="9924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Consistency</a:t>
            </a:r>
            <a:endParaRPr lang="en-I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37682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0" y="3744684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017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4570172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3744684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266699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7293" y="1856772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720" y="1039429"/>
            <a:ext cx="84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9924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42328" y="1018572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85677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262349" y="188291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8" y="4373341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027292" y="4399486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9" y="506005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81438" y="5086199"/>
            <a:ext cx="845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51072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5542329" y="5133372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4234285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262348" y="4260430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2514600" y="2895600"/>
            <a:ext cx="1905000" cy="1184739"/>
          </a:xfrm>
          <a:prstGeom prst="cloudCallout">
            <a:avLst>
              <a:gd name="adj1" fmla="val -56292"/>
              <a:gd name="adj2" fmla="val 63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sp>
        <p:nvSpPr>
          <p:cNvPr id="33" name="Cloud Callout 32"/>
          <p:cNvSpPr/>
          <p:nvPr/>
        </p:nvSpPr>
        <p:spPr>
          <a:xfrm>
            <a:off x="4623810" y="2667000"/>
            <a:ext cx="1905000" cy="1184739"/>
          </a:xfrm>
          <a:prstGeom prst="cloudCallout">
            <a:avLst>
              <a:gd name="adj1" fmla="val 82375"/>
              <a:gd name="adj2" fmla="val -23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29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8" y="5181600"/>
            <a:ext cx="802042" cy="8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611479" y="1002236"/>
            <a:ext cx="8303921" cy="5085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1954995" y="2227036"/>
            <a:ext cx="5258605" cy="276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1900488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" y="179343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7" y="95523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Availability</a:t>
            </a:r>
            <a:endParaRPr lang="en-I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048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2980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0" y="370749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3298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453297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370749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2629806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7293" y="1819579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720" y="1002236"/>
            <a:ext cx="84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95523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42328" y="981379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819579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262349" y="1845724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8" y="4336148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027292" y="4362293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9" y="5022861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81438" y="5049006"/>
            <a:ext cx="845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54120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5542329" y="5096179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419709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262348" y="422323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52322" y="6000848"/>
            <a:ext cx="2441989" cy="838200"/>
          </a:xfrm>
          <a:prstGeom prst="wedgeEllipseCallout">
            <a:avLst>
              <a:gd name="adj1" fmla="val -26004"/>
              <a:gd name="adj2" fmla="val -846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How many users start with ‘M’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7053546" y="381000"/>
            <a:ext cx="1066800" cy="571500"/>
          </a:xfrm>
          <a:prstGeom prst="wedgeEllipseCallout">
            <a:avLst>
              <a:gd name="adj1" fmla="val -50890"/>
              <a:gd name="adj2" fmla="val 1548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891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611479" y="983186"/>
            <a:ext cx="8303921" cy="5085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1954995" y="2207986"/>
            <a:ext cx="5258605" cy="276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1881438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" y="177438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7" y="93618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Partition-Tolerance</a:t>
            </a:r>
            <a:endParaRPr lang="en-I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8143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1075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0" y="368844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1393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451392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368844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2610756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7293" y="1800529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720" y="983186"/>
            <a:ext cx="84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93618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42328" y="962329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800529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262349" y="1826674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8" y="4317098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027292" y="4343243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9" y="5003811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81438" y="5029956"/>
            <a:ext cx="845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505098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5542329" y="5077129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417804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262348" y="420418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6684442" y="76200"/>
            <a:ext cx="1066800" cy="571500"/>
          </a:xfrm>
          <a:prstGeom prst="wedgeEllipseCallout">
            <a:avLst>
              <a:gd name="adj1" fmla="val -57693"/>
              <a:gd name="adj2" fmla="val 1853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891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Lightning Bolt 14"/>
          <p:cNvSpPr/>
          <p:nvPr/>
        </p:nvSpPr>
        <p:spPr>
          <a:xfrm rot="1487477" flipH="1">
            <a:off x="5261259" y="1032518"/>
            <a:ext cx="694332" cy="5360453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90" y="2180617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06" y="4582120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8" y="5181600"/>
            <a:ext cx="802042" cy="8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Callout 35"/>
          <p:cNvSpPr/>
          <p:nvPr/>
        </p:nvSpPr>
        <p:spPr>
          <a:xfrm>
            <a:off x="52322" y="6000848"/>
            <a:ext cx="2441989" cy="838200"/>
          </a:xfrm>
          <a:prstGeom prst="wedgeEllipseCallout">
            <a:avLst>
              <a:gd name="adj1" fmla="val -26004"/>
              <a:gd name="adj2" fmla="val -846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How many users start with ‘M’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0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CAP</a:t>
            </a:r>
            <a:r>
              <a:rPr lang="en-IE" dirty="0"/>
              <a:t> </a:t>
            </a:r>
            <a:r>
              <a:rPr lang="en-IE" dirty="0" smtClean="0"/>
              <a:t>Question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Can a distributed system guarantee </a:t>
            </a:r>
            <a:r>
              <a:rPr lang="en-IE" dirty="0" smtClean="0">
                <a:solidFill>
                  <a:srgbClr val="0070C0"/>
                </a:solidFill>
              </a:rPr>
              <a:t>consistency</a:t>
            </a:r>
            <a:r>
              <a:rPr lang="en-IE" dirty="0" smtClean="0"/>
              <a:t> </a:t>
            </a:r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(all nodes have the same up-to-date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view)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availability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(every read/write is acted upon)</a:t>
            </a:r>
            <a:r>
              <a:rPr lang="en-IE" dirty="0" smtClean="0"/>
              <a:t> and </a:t>
            </a:r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partition-tolerance</a:t>
            </a:r>
            <a:r>
              <a:rPr lang="en-IE" dirty="0" smtClean="0"/>
              <a:t>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(the system works even if messages are lost)</a:t>
            </a:r>
            <a:r>
              <a:rPr lang="en-IE" dirty="0" smtClean="0"/>
              <a:t> at the same time?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4650432"/>
            <a:ext cx="267788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What do you think?</a:t>
            </a:r>
            <a:r>
              <a:rPr lang="en-IE" sz="2400" dirty="0"/>
              <a:t> </a:t>
            </a:r>
            <a:endParaRPr lang="en-IE" sz="2400" dirty="0" smtClean="0"/>
          </a:p>
        </p:txBody>
      </p:sp>
    </p:spTree>
    <p:extLst>
      <p:ext uri="{BB962C8B-B14F-4D97-AF65-F5344CB8AC3E}">
        <p14:creationId xmlns:p14="http://schemas.microsoft.com/office/powerpoint/2010/main" val="42167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TYPES OF</a:t>
            </a:r>
            <a:br>
              <a:rPr lang="en-IE" dirty="0" smtClean="0"/>
            </a:br>
            <a:r>
              <a:rPr lang="en-IE" dirty="0" smtClean="0"/>
              <a:t>DISTRIBUTED SYSTEMS …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99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CAP Answer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100" name="Picture 4" descr="http://friendsoftype.com/wp-content/uploads/2011/03/FOT_EM_NOPE_05_LRG-1250x12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451429"/>
            <a:ext cx="47053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CAP “Proof”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611479" y="1104334"/>
            <a:ext cx="8303921" cy="5085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1954995" y="2329134"/>
            <a:ext cx="5258605" cy="276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2002586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" y="18955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7" y="10573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0258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3190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0" y="380958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35078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463507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380958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2731904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27293" y="1921677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720" y="1104334"/>
            <a:ext cx="84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10573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542328" y="108347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92167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262349" y="1947822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8" y="4438246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027292" y="4464391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9" y="5124959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781438" y="5151104"/>
            <a:ext cx="845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51721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542329" y="519827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4299190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262348" y="4325335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Lightning Bolt 29"/>
          <p:cNvSpPr/>
          <p:nvPr/>
        </p:nvSpPr>
        <p:spPr>
          <a:xfrm rot="1487477" flipH="1">
            <a:off x="5261259" y="1153666"/>
            <a:ext cx="694332" cy="5360453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90" y="2301765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06" y="4703268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1" y="5124352"/>
            <a:ext cx="802042" cy="8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Callout 33"/>
          <p:cNvSpPr/>
          <p:nvPr/>
        </p:nvSpPr>
        <p:spPr>
          <a:xfrm>
            <a:off x="95825" y="5943600"/>
            <a:ext cx="2441989" cy="838200"/>
          </a:xfrm>
          <a:prstGeom prst="wedgeEllipseCallout">
            <a:avLst>
              <a:gd name="adj1" fmla="val -26004"/>
              <a:gd name="adj2" fmla="val -846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How many users start with ‘M’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3314" name="Picture 2" descr="http://img2.timeinc.net/people/i/2008/database/madonna/madonna3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39" y="5657445"/>
            <a:ext cx="683655" cy="9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loud Callout 35"/>
          <p:cNvSpPr/>
          <p:nvPr/>
        </p:nvSpPr>
        <p:spPr>
          <a:xfrm>
            <a:off x="7320719" y="5173957"/>
            <a:ext cx="1905000" cy="1184739"/>
          </a:xfrm>
          <a:prstGeom prst="cloudCallout">
            <a:avLst>
              <a:gd name="adj1" fmla="val -97435"/>
              <a:gd name="adj2" fmla="val -4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sp>
        <p:nvSpPr>
          <p:cNvPr id="37" name="Cloud Callout 36"/>
          <p:cNvSpPr/>
          <p:nvPr/>
        </p:nvSpPr>
        <p:spPr>
          <a:xfrm>
            <a:off x="7100310" y="381000"/>
            <a:ext cx="1905000" cy="1184739"/>
          </a:xfrm>
          <a:prstGeom prst="cloudCallout">
            <a:avLst>
              <a:gd name="adj1" fmla="val -79910"/>
              <a:gd name="adj2" fmla="val 382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sp>
        <p:nvSpPr>
          <p:cNvPr id="38" name="Oval Callout 37"/>
          <p:cNvSpPr/>
          <p:nvPr/>
        </p:nvSpPr>
        <p:spPr>
          <a:xfrm>
            <a:off x="5310781" y="400063"/>
            <a:ext cx="1066800" cy="285750"/>
          </a:xfrm>
          <a:prstGeom prst="wedgeEllipseCallout">
            <a:avLst>
              <a:gd name="adj1" fmla="val -45448"/>
              <a:gd name="adj2" fmla="val 2158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891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5088771" y="6162335"/>
            <a:ext cx="508606" cy="4557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Cloud Callout 39"/>
          <p:cNvSpPr/>
          <p:nvPr/>
        </p:nvSpPr>
        <p:spPr>
          <a:xfrm>
            <a:off x="7324348" y="5170305"/>
            <a:ext cx="1905000" cy="1184739"/>
          </a:xfrm>
          <a:prstGeom prst="cloudCallout">
            <a:avLst>
              <a:gd name="adj1" fmla="val -97435"/>
              <a:gd name="adj2" fmla="val -4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892 users in ‘M’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297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6" grpId="0" animBg="1"/>
      <p:bldP spid="36" grpId="1" animBg="1"/>
      <p:bldP spid="37" grpId="0" animBg="1"/>
      <p:bldP spid="38" grpId="0" animBg="1"/>
      <p:bldP spid="35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CAP “Proof” (in boring words)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Consider machines </a:t>
            </a:r>
            <a:r>
              <a:rPr lang="en-IE" i="1" dirty="0" smtClean="0"/>
              <a:t>m</a:t>
            </a:r>
            <a:r>
              <a:rPr lang="en-IE" baseline="-25000" dirty="0" smtClean="0"/>
              <a:t>1</a:t>
            </a:r>
            <a:r>
              <a:rPr lang="en-IE" dirty="0" smtClean="0"/>
              <a:t> and </a:t>
            </a:r>
            <a:r>
              <a:rPr lang="en-IE" i="1" dirty="0" smtClean="0"/>
              <a:t>m</a:t>
            </a:r>
            <a:r>
              <a:rPr lang="en-IE" baseline="-25000" dirty="0" smtClean="0"/>
              <a:t>2</a:t>
            </a:r>
            <a:r>
              <a:rPr lang="en-IE" dirty="0" smtClean="0"/>
              <a:t> on either side of a partition:</a:t>
            </a:r>
          </a:p>
          <a:p>
            <a:pPr lvl="1"/>
            <a:r>
              <a:rPr lang="en-IE" dirty="0" smtClean="0"/>
              <a:t>If an update is allowed on </a:t>
            </a:r>
            <a:r>
              <a:rPr lang="en-IE" i="1" dirty="0" smtClean="0"/>
              <a:t>m</a:t>
            </a:r>
            <a:r>
              <a:rPr lang="en-IE" baseline="-25000" dirty="0" smtClean="0"/>
              <a:t>2</a:t>
            </a:r>
            <a:r>
              <a:rPr lang="en-IE" dirty="0" smtClean="0"/>
              <a:t> (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vailability</a:t>
            </a:r>
            <a:r>
              <a:rPr lang="en-IE" dirty="0" smtClean="0"/>
              <a:t>), then </a:t>
            </a:r>
            <a:r>
              <a:rPr lang="en-IE" i="1" dirty="0" smtClean="0"/>
              <a:t>m</a:t>
            </a:r>
            <a:r>
              <a:rPr lang="en-IE" baseline="-25000" dirty="0" smtClean="0"/>
              <a:t>1 </a:t>
            </a:r>
            <a:r>
              <a:rPr lang="en-IE" dirty="0" smtClean="0"/>
              <a:t>cannot see the change: (loses </a:t>
            </a:r>
            <a:r>
              <a:rPr lang="en-IE" b="1" dirty="0" smtClean="0">
                <a:solidFill>
                  <a:srgbClr val="0070C0"/>
                </a:solidFill>
              </a:rPr>
              <a:t>C</a:t>
            </a:r>
            <a:r>
              <a:rPr lang="en-IE" dirty="0" smtClean="0">
                <a:solidFill>
                  <a:srgbClr val="0070C0"/>
                </a:solidFill>
              </a:rPr>
              <a:t>onsistency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To make sure that </a:t>
            </a:r>
            <a:r>
              <a:rPr lang="en-IE" i="1" dirty="0"/>
              <a:t>m</a:t>
            </a:r>
            <a:r>
              <a:rPr lang="en-IE" baseline="-25000" dirty="0"/>
              <a:t>1</a:t>
            </a:r>
            <a:r>
              <a:rPr lang="en-IE" dirty="0"/>
              <a:t> and </a:t>
            </a:r>
            <a:r>
              <a:rPr lang="en-IE" i="1" dirty="0"/>
              <a:t>m</a:t>
            </a:r>
            <a:r>
              <a:rPr lang="en-IE" baseline="-25000" dirty="0"/>
              <a:t>2</a:t>
            </a:r>
            <a:r>
              <a:rPr lang="en-IE" dirty="0"/>
              <a:t> </a:t>
            </a:r>
            <a:r>
              <a:rPr lang="en-IE" dirty="0" smtClean="0"/>
              <a:t>have the same, up-to-date view (</a:t>
            </a:r>
            <a:r>
              <a:rPr lang="en-IE" b="1" dirty="0" smtClean="0">
                <a:solidFill>
                  <a:srgbClr val="0070C0"/>
                </a:solidFill>
              </a:rPr>
              <a:t>C</a:t>
            </a:r>
            <a:r>
              <a:rPr lang="en-IE" dirty="0" smtClean="0">
                <a:solidFill>
                  <a:srgbClr val="0070C0"/>
                </a:solidFill>
              </a:rPr>
              <a:t>onsistency</a:t>
            </a:r>
            <a:r>
              <a:rPr lang="en-IE" dirty="0" smtClean="0"/>
              <a:t>), neither </a:t>
            </a:r>
            <a:r>
              <a:rPr lang="en-IE" i="1" dirty="0"/>
              <a:t>m</a:t>
            </a:r>
            <a:r>
              <a:rPr lang="en-IE" baseline="-25000" dirty="0"/>
              <a:t>1</a:t>
            </a:r>
            <a:r>
              <a:rPr lang="en-IE" dirty="0"/>
              <a:t> </a:t>
            </a:r>
            <a:r>
              <a:rPr lang="en-IE" dirty="0" smtClean="0"/>
              <a:t>nor </a:t>
            </a:r>
            <a:r>
              <a:rPr lang="en-IE" i="1" dirty="0" smtClean="0"/>
              <a:t>m</a:t>
            </a:r>
            <a:r>
              <a:rPr lang="en-IE" baseline="-25000" dirty="0" smtClean="0"/>
              <a:t>2</a:t>
            </a:r>
            <a:r>
              <a:rPr lang="en-IE" dirty="0" smtClean="0"/>
              <a:t> can accept any requests/updates (lose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vailability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Thus, only when </a:t>
            </a:r>
            <a:r>
              <a:rPr lang="en-IE" i="1" dirty="0" smtClean="0"/>
              <a:t>m</a:t>
            </a:r>
            <a:r>
              <a:rPr lang="en-IE" baseline="-25000" dirty="0" smtClean="0"/>
              <a:t>1</a:t>
            </a:r>
            <a:r>
              <a:rPr lang="en-IE" dirty="0" smtClean="0"/>
              <a:t> </a:t>
            </a:r>
            <a:r>
              <a:rPr lang="en-IE" dirty="0"/>
              <a:t>and </a:t>
            </a:r>
            <a:r>
              <a:rPr lang="en-IE" i="1" dirty="0"/>
              <a:t>m</a:t>
            </a:r>
            <a:r>
              <a:rPr lang="en-IE" baseline="-25000" dirty="0"/>
              <a:t>2</a:t>
            </a:r>
            <a:r>
              <a:rPr lang="en-IE" dirty="0"/>
              <a:t> </a:t>
            </a:r>
            <a:r>
              <a:rPr lang="en-IE" dirty="0" smtClean="0"/>
              <a:t>can communicate (lose </a:t>
            </a:r>
            <a:r>
              <a:rPr lang="en-IE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artition tolerance</a:t>
            </a:r>
            <a:r>
              <a:rPr lang="en-IE" dirty="0" smtClean="0"/>
              <a:t>) can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vailability</a:t>
            </a:r>
            <a:r>
              <a:rPr lang="en-IE" dirty="0" smtClean="0"/>
              <a:t> and </a:t>
            </a:r>
            <a:r>
              <a:rPr lang="en-IE" b="1" dirty="0" smtClean="0">
                <a:solidFill>
                  <a:srgbClr val="0070C0"/>
                </a:solidFill>
              </a:rPr>
              <a:t>C</a:t>
            </a:r>
            <a:r>
              <a:rPr lang="en-IE" dirty="0" smtClean="0">
                <a:solidFill>
                  <a:srgbClr val="0070C0"/>
                </a:solidFill>
              </a:rPr>
              <a:t>onsistency</a:t>
            </a:r>
            <a:r>
              <a:rPr lang="en-IE" dirty="0" smtClean="0"/>
              <a:t> be guaranteed</a:t>
            </a:r>
          </a:p>
          <a:p>
            <a:pPr lvl="1"/>
            <a:endParaRPr lang="en-IE" b="1" dirty="0" smtClean="0"/>
          </a:p>
          <a:p>
            <a:pPr marL="457200" lvl="1" indent="0">
              <a:buNone/>
            </a:pPr>
            <a:endParaRPr lang="en-IE" b="1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46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CAP Theorem</a:t>
            </a:r>
            <a:endParaRPr lang="en-IE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A distributed system </a:t>
            </a:r>
            <a:r>
              <a:rPr lang="en-IE" dirty="0" smtClean="0">
                <a:solidFill>
                  <a:srgbClr val="FF0000"/>
                </a:solidFill>
              </a:rPr>
              <a:t>cannot</a:t>
            </a:r>
            <a:r>
              <a:rPr lang="en-IE" dirty="0" smtClean="0"/>
              <a:t> guarantee </a:t>
            </a:r>
            <a:r>
              <a:rPr lang="en-IE" dirty="0" smtClean="0">
                <a:solidFill>
                  <a:srgbClr val="0070C0"/>
                </a:solidFill>
              </a:rPr>
              <a:t>consistency</a:t>
            </a:r>
            <a:r>
              <a:rPr lang="en-IE" dirty="0" smtClean="0"/>
              <a:t> </a:t>
            </a:r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(all nodes have the same up-to-date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view)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availability</a:t>
            </a:r>
            <a:r>
              <a:rPr lang="en-IE" dirty="0" smtClean="0"/>
              <a:t>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(every read/write is acted upon)</a:t>
            </a:r>
            <a:r>
              <a:rPr lang="en-IE" dirty="0" smtClean="0"/>
              <a:t> and </a:t>
            </a:r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partition-tolerance</a:t>
            </a:r>
            <a:r>
              <a:rPr lang="en-IE" dirty="0" smtClean="0"/>
              <a:t>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(the system works even if messages are lost)</a:t>
            </a:r>
            <a:r>
              <a:rPr lang="en-IE" dirty="0" smtClean="0"/>
              <a:t> at the same time.</a:t>
            </a:r>
          </a:p>
          <a:p>
            <a:pPr marL="0" indent="0">
              <a:buFont typeface="Arial" pitchFamily="34" charset="0"/>
              <a:buNone/>
            </a:pPr>
            <a:endParaRPr lang="en-IE" dirty="0"/>
          </a:p>
          <a:p>
            <a:pPr marL="0" indent="0">
              <a:buFont typeface="Arial" pitchFamily="34" charset="0"/>
              <a:buNone/>
            </a:pPr>
            <a:r>
              <a:rPr lang="en-IE" sz="2400" dirty="0" smtClean="0"/>
              <a:t>(“Proof” as shown on previous slide </a:t>
            </a:r>
            <a:r>
              <a:rPr lang="en-IE" sz="2400" dirty="0" smtClean="0">
                <a:sym typeface="Wingdings" panose="05000000000000000000" pitchFamily="2" charset="2"/>
              </a:rPr>
              <a:t></a:t>
            </a:r>
            <a:r>
              <a:rPr lang="en-IE" sz="2400" dirty="0" smtClean="0"/>
              <a:t>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8617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CAP Triangle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3955143" y="1486693"/>
            <a:ext cx="1371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5400" b="1" dirty="0" smtClean="0"/>
              <a:t>C</a:t>
            </a:r>
            <a:endParaRPr lang="en-IE" sz="5400" b="1" dirty="0"/>
          </a:p>
        </p:txBody>
      </p:sp>
      <p:sp>
        <p:nvSpPr>
          <p:cNvPr id="5" name="Oval 4"/>
          <p:cNvSpPr/>
          <p:nvPr/>
        </p:nvSpPr>
        <p:spPr>
          <a:xfrm>
            <a:off x="1814286" y="4610893"/>
            <a:ext cx="1371600" cy="1295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5400" b="1" dirty="0" smtClean="0"/>
              <a:t>A</a:t>
            </a:r>
            <a:endParaRPr lang="en-IE" sz="5400" b="1" dirty="0"/>
          </a:p>
        </p:txBody>
      </p:sp>
      <p:sp>
        <p:nvSpPr>
          <p:cNvPr id="7" name="Oval 6"/>
          <p:cNvSpPr/>
          <p:nvPr/>
        </p:nvSpPr>
        <p:spPr>
          <a:xfrm>
            <a:off x="6096000" y="4610893"/>
            <a:ext cx="1371600" cy="1295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5400" b="1" dirty="0" smtClean="0"/>
              <a:t>P</a:t>
            </a:r>
            <a:endParaRPr lang="en-IE" sz="5400" b="1" dirty="0"/>
          </a:p>
        </p:txBody>
      </p:sp>
      <p:cxnSp>
        <p:nvCxnSpPr>
          <p:cNvPr id="8" name="Straight Arrow Connector 7"/>
          <p:cNvCxnSpPr>
            <a:stCxn id="7" idx="1"/>
            <a:endCxn id="2" idx="5"/>
          </p:cNvCxnSpPr>
          <p:nvPr/>
        </p:nvCxnSpPr>
        <p:spPr>
          <a:xfrm flipH="1" flipV="1">
            <a:off x="5125877" y="2592386"/>
            <a:ext cx="1170989" cy="2208214"/>
          </a:xfrm>
          <a:prstGeom prst="straightConnector1">
            <a:avLst/>
          </a:prstGeom>
          <a:ln w="123825">
            <a:gradFill flip="none" rotWithShape="1">
              <a:gsLst>
                <a:gs pos="0">
                  <a:srgbClr val="0070C0"/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  <a:tileRect/>
            </a:gra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6"/>
          </p:cNvCxnSpPr>
          <p:nvPr/>
        </p:nvCxnSpPr>
        <p:spPr>
          <a:xfrm flipH="1">
            <a:off x="3185886" y="5258593"/>
            <a:ext cx="2888343" cy="0"/>
          </a:xfrm>
          <a:prstGeom prst="straightConnector1">
            <a:avLst/>
          </a:prstGeom>
          <a:ln w="123825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  <a:tileRect/>
            </a:gra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2" idx="3"/>
          </p:cNvCxnSpPr>
          <p:nvPr/>
        </p:nvCxnSpPr>
        <p:spPr>
          <a:xfrm flipV="1">
            <a:off x="2985020" y="2592386"/>
            <a:ext cx="1170989" cy="2208214"/>
          </a:xfrm>
          <a:prstGeom prst="straightConnector1">
            <a:avLst/>
          </a:prstGeom>
          <a:ln w="123825">
            <a:gradFill flip="none" rotWithShape="1">
              <a:gsLst>
                <a:gs pos="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  <a:tileRect/>
            </a:gra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143" y="3505200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 smtClean="0">
                <a:solidFill>
                  <a:srgbClr val="FF0000"/>
                </a:solidFill>
              </a:rPr>
              <a:t>Choose</a:t>
            </a:r>
          </a:p>
          <a:p>
            <a:pPr algn="ctr"/>
            <a:r>
              <a:rPr lang="en-IE" sz="2800" b="1" dirty="0" smtClean="0">
                <a:solidFill>
                  <a:srgbClr val="FF0000"/>
                </a:solidFill>
              </a:rPr>
              <a:t>Two</a:t>
            </a:r>
            <a:endParaRPr lang="en-I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CAP Systems</a:t>
            </a:r>
            <a:endParaRPr lang="en-IE" dirty="0"/>
          </a:p>
        </p:txBody>
      </p:sp>
      <p:grpSp>
        <p:nvGrpSpPr>
          <p:cNvPr id="34" name="Group 33"/>
          <p:cNvGrpSpPr/>
          <p:nvPr/>
        </p:nvGrpSpPr>
        <p:grpSpPr>
          <a:xfrm>
            <a:off x="2880682" y="1600200"/>
            <a:ext cx="3543960" cy="3222301"/>
            <a:chOff x="2224314" y="1219200"/>
            <a:chExt cx="4862286" cy="4495800"/>
          </a:xfrm>
        </p:grpSpPr>
        <p:sp>
          <p:nvSpPr>
            <p:cNvPr id="4" name="Oval 3"/>
            <p:cNvSpPr/>
            <p:nvPr/>
          </p:nvSpPr>
          <p:spPr>
            <a:xfrm>
              <a:off x="3334336" y="1219200"/>
              <a:ext cx="2636651" cy="2546996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5400" b="1" dirty="0" smtClean="0">
                  <a:solidFill>
                    <a:srgbClr val="0070C0"/>
                  </a:solidFill>
                </a:rPr>
                <a:t>C</a:t>
              </a:r>
              <a:endParaRPr lang="en-IE" sz="54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224314" y="3168003"/>
              <a:ext cx="2636651" cy="2546996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5400" b="1" dirty="0" smtClean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en-IE" sz="5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49949" y="3168004"/>
              <a:ext cx="2636651" cy="2546996"/>
            </a:xfrm>
            <a:prstGeom prst="ellipse">
              <a:avLst/>
            </a:prstGeom>
            <a:solidFill>
              <a:schemeClr val="accent2">
                <a:lumMod val="75000"/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5400" b="1" dirty="0" smtClean="0">
                  <a:solidFill>
                    <a:schemeClr val="accent2">
                      <a:lumMod val="75000"/>
                    </a:schemeClr>
                  </a:solidFill>
                </a:rPr>
                <a:t>P</a:t>
              </a:r>
              <a:endParaRPr lang="en-IE" sz="5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24642" y="4049420"/>
            <a:ext cx="290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(No intersection)</a:t>
            </a:r>
            <a:endParaRPr lang="en-IE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3285" y="1097189"/>
            <a:ext cx="3033486" cy="141577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0070C0"/>
                </a:solidFill>
              </a:rPr>
              <a:t>C</a:t>
            </a:r>
            <a:r>
              <a:rPr lang="en-IE" sz="32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2400" dirty="0" smtClean="0"/>
              <a:t>: </a:t>
            </a:r>
            <a:r>
              <a:rPr lang="en-IE" dirty="0" smtClean="0"/>
              <a:t>Guarantees to give a correct response but only while network works fine</a:t>
            </a:r>
          </a:p>
          <a:p>
            <a:r>
              <a:rPr lang="en-IE" dirty="0" smtClean="0"/>
              <a:t>(</a:t>
            </a:r>
            <a:r>
              <a:rPr lang="en-IE" i="1" dirty="0" smtClean="0"/>
              <a:t>Centralised / Traditional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5970987" y="1097189"/>
            <a:ext cx="3028561" cy="141577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0070C0"/>
                </a:solidFill>
              </a:rPr>
              <a:t>C</a:t>
            </a:r>
            <a:r>
              <a:rPr lang="en-IE" sz="32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sz="2400" dirty="0" smtClean="0"/>
              <a:t>: </a:t>
            </a:r>
            <a:r>
              <a:rPr lang="en-IE" dirty="0" smtClean="0"/>
              <a:t>Guarantees responses are correct even if there are network failures, but response may fail (</a:t>
            </a:r>
            <a:r>
              <a:rPr lang="en-IE" i="1" dirty="0" smtClean="0"/>
              <a:t>Weak availability</a:t>
            </a:r>
            <a:r>
              <a:rPr lang="en-IE" dirty="0" smtClean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62909" y="5127041"/>
            <a:ext cx="2975429" cy="141577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32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sz="2400" dirty="0" smtClean="0"/>
              <a:t>: </a:t>
            </a:r>
            <a:r>
              <a:rPr lang="en-IE" dirty="0" smtClean="0"/>
              <a:t>Always provides a “best-effort” response even in presence of network failures (</a:t>
            </a:r>
            <a:r>
              <a:rPr lang="en-IE" i="1" dirty="0" smtClean="0"/>
              <a:t>Eventual consistency</a:t>
            </a:r>
            <a:r>
              <a:rPr lang="en-IE" dirty="0" smtClean="0"/>
              <a:t>)</a:t>
            </a:r>
            <a:endParaRPr lang="en-I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52662" y="4038600"/>
            <a:ext cx="0" cy="108844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196771" y="2512961"/>
            <a:ext cx="994230" cy="68061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067300" y="2512961"/>
            <a:ext cx="903687" cy="68061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 System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611479" y="1028134"/>
            <a:ext cx="8303921" cy="5085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1954995" y="2252934"/>
            <a:ext cx="5258605" cy="276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1926386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" y="18193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7" y="9811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2638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5570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0" y="373338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58878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455887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373338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2655704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27293" y="1845477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720" y="1028134"/>
            <a:ext cx="84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9811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542328" y="100727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84547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262349" y="1871622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8" y="4362046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027292" y="4388191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9" y="5048759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781438" y="5074904"/>
            <a:ext cx="845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50959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542329" y="512207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4222990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262348" y="4249135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Lightning Bolt 29"/>
          <p:cNvSpPr/>
          <p:nvPr/>
        </p:nvSpPr>
        <p:spPr>
          <a:xfrm rot="1487477" flipH="1">
            <a:off x="5261259" y="1077466"/>
            <a:ext cx="694332" cy="5360453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90" y="2225565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06" y="4627068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3" y="5141866"/>
            <a:ext cx="802042" cy="8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Callout 33"/>
          <p:cNvSpPr/>
          <p:nvPr/>
        </p:nvSpPr>
        <p:spPr>
          <a:xfrm>
            <a:off x="116937" y="5961114"/>
            <a:ext cx="2441989" cy="838200"/>
          </a:xfrm>
          <a:prstGeom prst="wedgeEllipseCallout">
            <a:avLst>
              <a:gd name="adj1" fmla="val -26004"/>
              <a:gd name="adj2" fmla="val -846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How many users start with ‘M’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3314" name="Picture 2" descr="http://img2.timeinc.net/people/i/2008/database/madonna/madonna3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39" y="5581245"/>
            <a:ext cx="683655" cy="9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loud Callout 35"/>
          <p:cNvSpPr/>
          <p:nvPr/>
        </p:nvSpPr>
        <p:spPr>
          <a:xfrm>
            <a:off x="7320719" y="5097757"/>
            <a:ext cx="1905000" cy="1184739"/>
          </a:xfrm>
          <a:prstGeom prst="cloudCallout">
            <a:avLst>
              <a:gd name="adj1" fmla="val -97435"/>
              <a:gd name="adj2" fmla="val -4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sp>
        <p:nvSpPr>
          <p:cNvPr id="37" name="Cloud Callout 36"/>
          <p:cNvSpPr/>
          <p:nvPr/>
        </p:nvSpPr>
        <p:spPr>
          <a:xfrm>
            <a:off x="7100310" y="304800"/>
            <a:ext cx="1905000" cy="1184739"/>
          </a:xfrm>
          <a:prstGeom prst="cloudCallout">
            <a:avLst>
              <a:gd name="adj1" fmla="val -79910"/>
              <a:gd name="adj2" fmla="val 382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sp>
        <p:nvSpPr>
          <p:cNvPr id="35" name="Plus 34"/>
          <p:cNvSpPr/>
          <p:nvPr/>
        </p:nvSpPr>
        <p:spPr>
          <a:xfrm>
            <a:off x="5088771" y="6086135"/>
            <a:ext cx="508606" cy="4557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Cloud Callout 39"/>
          <p:cNvSpPr/>
          <p:nvPr/>
        </p:nvSpPr>
        <p:spPr>
          <a:xfrm>
            <a:off x="7324348" y="5094105"/>
            <a:ext cx="1905000" cy="1184739"/>
          </a:xfrm>
          <a:prstGeom prst="cloudCallout">
            <a:avLst>
              <a:gd name="adj1" fmla="val -97435"/>
              <a:gd name="adj2" fmla="val -4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892 users in ‘M’</a:t>
            </a:r>
            <a:endParaRPr lang="en-IE" dirty="0"/>
          </a:p>
        </p:txBody>
      </p:sp>
      <p:sp>
        <p:nvSpPr>
          <p:cNvPr id="42" name="Cloud Callout 41"/>
          <p:cNvSpPr/>
          <p:nvPr/>
        </p:nvSpPr>
        <p:spPr>
          <a:xfrm>
            <a:off x="7100310" y="325177"/>
            <a:ext cx="1905000" cy="1184739"/>
          </a:xfrm>
          <a:prstGeom prst="cloudCallout">
            <a:avLst>
              <a:gd name="adj1" fmla="val -79910"/>
              <a:gd name="adj2" fmla="val 382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892 users in ‘M’</a:t>
            </a:r>
            <a:endParaRPr lang="en-IE" dirty="0"/>
          </a:p>
        </p:txBody>
      </p:sp>
      <p:sp>
        <p:nvSpPr>
          <p:cNvPr id="43" name="Oval Callout 42"/>
          <p:cNvSpPr/>
          <p:nvPr/>
        </p:nvSpPr>
        <p:spPr>
          <a:xfrm>
            <a:off x="4730949" y="86591"/>
            <a:ext cx="1066800" cy="571500"/>
          </a:xfrm>
          <a:prstGeom prst="wedgeEllipseCallout">
            <a:avLst>
              <a:gd name="adj1" fmla="val -37656"/>
              <a:gd name="adj2" fmla="val 164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892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 System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611479" y="1066234"/>
            <a:ext cx="8303921" cy="5085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1954995" y="2291034"/>
            <a:ext cx="5258605" cy="276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1964486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" y="18574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7" y="10192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6448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9380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0" y="377148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96978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459697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377148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2693804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27293" y="1883577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720" y="1066234"/>
            <a:ext cx="84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10192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542328" y="104537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88357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262349" y="1909722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8" y="4400146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027292" y="4426291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9" y="5086859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781438" y="5113004"/>
            <a:ext cx="845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513403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542329" y="516017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4261090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262348" y="4287235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Lightning Bolt 29"/>
          <p:cNvSpPr/>
          <p:nvPr/>
        </p:nvSpPr>
        <p:spPr>
          <a:xfrm rot="1487477" flipH="1">
            <a:off x="5261259" y="1115566"/>
            <a:ext cx="694332" cy="5360453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90" y="2263665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06" y="4665168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" y="5191479"/>
            <a:ext cx="802042" cy="8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Callout 33"/>
          <p:cNvSpPr/>
          <p:nvPr/>
        </p:nvSpPr>
        <p:spPr>
          <a:xfrm>
            <a:off x="95824" y="6010727"/>
            <a:ext cx="2441989" cy="838200"/>
          </a:xfrm>
          <a:prstGeom prst="wedgeEllipseCallout">
            <a:avLst>
              <a:gd name="adj1" fmla="val -26004"/>
              <a:gd name="adj2" fmla="val -846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How many users start with ‘M’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3314" name="Picture 2" descr="http://img2.timeinc.net/people/i/2008/database/madonna/madonna3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39" y="5619345"/>
            <a:ext cx="683655" cy="9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loud Callout 35"/>
          <p:cNvSpPr/>
          <p:nvPr/>
        </p:nvSpPr>
        <p:spPr>
          <a:xfrm>
            <a:off x="7320719" y="5135857"/>
            <a:ext cx="1905000" cy="1184739"/>
          </a:xfrm>
          <a:prstGeom prst="cloudCallout">
            <a:avLst>
              <a:gd name="adj1" fmla="val -97435"/>
              <a:gd name="adj2" fmla="val -4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sp>
        <p:nvSpPr>
          <p:cNvPr id="37" name="Cloud Callout 36"/>
          <p:cNvSpPr/>
          <p:nvPr/>
        </p:nvSpPr>
        <p:spPr>
          <a:xfrm>
            <a:off x="7100310" y="342900"/>
            <a:ext cx="1905000" cy="1184739"/>
          </a:xfrm>
          <a:prstGeom prst="cloudCallout">
            <a:avLst>
              <a:gd name="adj1" fmla="val -79910"/>
              <a:gd name="adj2" fmla="val 382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sp>
        <p:nvSpPr>
          <p:cNvPr id="35" name="Plus 34"/>
          <p:cNvSpPr/>
          <p:nvPr/>
        </p:nvSpPr>
        <p:spPr>
          <a:xfrm>
            <a:off x="5088771" y="6124235"/>
            <a:ext cx="508606" cy="4557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Oval Callout 43"/>
          <p:cNvSpPr/>
          <p:nvPr/>
        </p:nvSpPr>
        <p:spPr>
          <a:xfrm>
            <a:off x="4655127" y="342900"/>
            <a:ext cx="1066800" cy="495300"/>
          </a:xfrm>
          <a:prstGeom prst="wedgeEllipseCallout">
            <a:avLst>
              <a:gd name="adj1" fmla="val -33760"/>
              <a:gd name="adj2" fmla="val 1458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891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 System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611479" y="1058466"/>
            <a:ext cx="8303921" cy="5085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1954995" y="2283266"/>
            <a:ext cx="5258605" cy="276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1956718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" y="184966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7" y="101146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5671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86037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0" y="376372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8921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458920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376372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2686036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27293" y="1875809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720" y="1058466"/>
            <a:ext cx="84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101146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542328" y="1037609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875809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262349" y="1901954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8" y="4392378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027292" y="4418523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9" y="5079091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781438" y="5105236"/>
            <a:ext cx="845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512626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542329" y="5152409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425332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262348" y="427946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Lightning Bolt 29"/>
          <p:cNvSpPr/>
          <p:nvPr/>
        </p:nvSpPr>
        <p:spPr>
          <a:xfrm rot="1487477" flipH="1">
            <a:off x="5261259" y="1107798"/>
            <a:ext cx="694332" cy="5360453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90" y="2255897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06" y="4657400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6" y="5190986"/>
            <a:ext cx="802042" cy="8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Callout 33"/>
          <p:cNvSpPr/>
          <p:nvPr/>
        </p:nvSpPr>
        <p:spPr>
          <a:xfrm>
            <a:off x="158500" y="6010234"/>
            <a:ext cx="2441989" cy="838200"/>
          </a:xfrm>
          <a:prstGeom prst="wedgeEllipseCallout">
            <a:avLst>
              <a:gd name="adj1" fmla="val -26004"/>
              <a:gd name="adj2" fmla="val -846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How many users start with ‘M’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3314" name="Picture 2" descr="http://img2.timeinc.net/people/i/2008/database/madonna/madonna3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39" y="5611577"/>
            <a:ext cx="683655" cy="9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loud Callout 35"/>
          <p:cNvSpPr/>
          <p:nvPr/>
        </p:nvSpPr>
        <p:spPr>
          <a:xfrm>
            <a:off x="7320719" y="5128089"/>
            <a:ext cx="1905000" cy="1184739"/>
          </a:xfrm>
          <a:prstGeom prst="cloudCallout">
            <a:avLst>
              <a:gd name="adj1" fmla="val -97435"/>
              <a:gd name="adj2" fmla="val -4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sp>
        <p:nvSpPr>
          <p:cNvPr id="37" name="Cloud Callout 36"/>
          <p:cNvSpPr/>
          <p:nvPr/>
        </p:nvSpPr>
        <p:spPr>
          <a:xfrm>
            <a:off x="7100310" y="335132"/>
            <a:ext cx="1905000" cy="1184739"/>
          </a:xfrm>
          <a:prstGeom prst="cloudCallout">
            <a:avLst>
              <a:gd name="adj1" fmla="val -79910"/>
              <a:gd name="adj2" fmla="val 382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sp>
        <p:nvSpPr>
          <p:cNvPr id="38" name="Oval Callout 37"/>
          <p:cNvSpPr/>
          <p:nvPr/>
        </p:nvSpPr>
        <p:spPr>
          <a:xfrm>
            <a:off x="4584297" y="57150"/>
            <a:ext cx="1066800" cy="571500"/>
          </a:xfrm>
          <a:prstGeom prst="wedgeEllipseCallout">
            <a:avLst>
              <a:gd name="adj1" fmla="val -32461"/>
              <a:gd name="adj2" fmla="val 16004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891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5088771" y="6116467"/>
            <a:ext cx="508606" cy="4557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Cloud Callout 39"/>
          <p:cNvSpPr/>
          <p:nvPr/>
        </p:nvSpPr>
        <p:spPr>
          <a:xfrm>
            <a:off x="7324348" y="5124437"/>
            <a:ext cx="1905000" cy="1184739"/>
          </a:xfrm>
          <a:prstGeom prst="cloudCallout">
            <a:avLst>
              <a:gd name="adj1" fmla="val -97435"/>
              <a:gd name="adj2" fmla="val -4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892 users in ‘M’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532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BASE</a:t>
            </a:r>
            <a:r>
              <a:rPr lang="en-I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E" dirty="0" smtClean="0"/>
              <a:t>(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3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E" sz="3600" b="1" dirty="0" smtClean="0">
                <a:solidFill>
                  <a:schemeClr val="accent3">
                    <a:lumMod val="50000"/>
                  </a:schemeClr>
                </a:solidFill>
              </a:rPr>
              <a:t>B</a:t>
            </a:r>
            <a:r>
              <a:rPr lang="en-IE" dirty="0" smtClean="0"/>
              <a:t>asically </a:t>
            </a:r>
            <a:r>
              <a:rPr lang="en-IE" sz="3600" b="1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IE" dirty="0" smtClean="0"/>
              <a:t>vailable</a:t>
            </a:r>
          </a:p>
          <a:p>
            <a:pPr lvl="1"/>
            <a:r>
              <a:rPr lang="en-IE" dirty="0" smtClean="0"/>
              <a:t>Pretty much always “up”</a:t>
            </a:r>
          </a:p>
          <a:p>
            <a:r>
              <a:rPr lang="en-IE" sz="3600" b="1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IE" dirty="0" smtClean="0"/>
              <a:t>oft State</a:t>
            </a:r>
          </a:p>
          <a:p>
            <a:pPr lvl="1"/>
            <a:r>
              <a:rPr lang="en-IE" dirty="0" smtClean="0"/>
              <a:t>Replicated, cached data</a:t>
            </a:r>
          </a:p>
          <a:p>
            <a:r>
              <a:rPr lang="en-IE" sz="3600" b="1" dirty="0" smtClean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lang="en-IE" dirty="0" smtClean="0"/>
              <a:t>ventual Consistency</a:t>
            </a:r>
          </a:p>
          <a:p>
            <a:pPr lvl="1"/>
            <a:r>
              <a:rPr lang="en-IE" dirty="0" smtClean="0"/>
              <a:t>Stale data tolerated, for a 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685800"/>
            <a:ext cx="4876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In what way was Twitter operating under BASE-like conditions?</a:t>
            </a:r>
          </a:p>
        </p:txBody>
      </p:sp>
    </p:spTree>
    <p:extLst>
      <p:ext uri="{BB962C8B-B14F-4D97-AF65-F5344CB8AC3E}">
        <p14:creationId xmlns:p14="http://schemas.microsoft.com/office/powerpoint/2010/main" val="30370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Client–Server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70C0"/>
                </a:solidFill>
              </a:rPr>
              <a:t>Client makes request to server</a:t>
            </a:r>
          </a:p>
          <a:p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Server acts and responds</a:t>
            </a:r>
          </a:p>
        </p:txBody>
      </p:sp>
      <p:sp>
        <p:nvSpPr>
          <p:cNvPr id="5" name="Freeform 4"/>
          <p:cNvSpPr/>
          <p:nvPr/>
        </p:nvSpPr>
        <p:spPr>
          <a:xfrm>
            <a:off x="568037" y="4109155"/>
            <a:ext cx="1080540" cy="1758340"/>
          </a:xfrm>
          <a:custGeom>
            <a:avLst/>
            <a:gdLst>
              <a:gd name="connsiteX0" fmla="*/ 304800 w 1080540"/>
              <a:gd name="connsiteY0" fmla="*/ 1626627 h 1758340"/>
              <a:gd name="connsiteX1" fmla="*/ 0 w 1080540"/>
              <a:gd name="connsiteY1" fmla="*/ 1335681 h 1758340"/>
              <a:gd name="connsiteX2" fmla="*/ 304800 w 1080540"/>
              <a:gd name="connsiteY2" fmla="*/ 1086300 h 1758340"/>
              <a:gd name="connsiteX3" fmla="*/ 13854 w 1080540"/>
              <a:gd name="connsiteY3" fmla="*/ 698372 h 1758340"/>
              <a:gd name="connsiteX4" fmla="*/ 346363 w 1080540"/>
              <a:gd name="connsiteY4" fmla="*/ 518263 h 1758340"/>
              <a:gd name="connsiteX5" fmla="*/ 27709 w 1080540"/>
              <a:gd name="connsiteY5" fmla="*/ 199609 h 1758340"/>
              <a:gd name="connsiteX6" fmla="*/ 332509 w 1080540"/>
              <a:gd name="connsiteY6" fmla="*/ 47209 h 1758340"/>
              <a:gd name="connsiteX7" fmla="*/ 1066800 w 1080540"/>
              <a:gd name="connsiteY7" fmla="*/ 158045 h 1758340"/>
              <a:gd name="connsiteX8" fmla="*/ 775854 w 1080540"/>
              <a:gd name="connsiteY8" fmla="*/ 1640481 h 1758340"/>
              <a:gd name="connsiteX9" fmla="*/ 304800 w 1080540"/>
              <a:gd name="connsiteY9" fmla="*/ 1626627 h 17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540" h="1758340">
                <a:moveTo>
                  <a:pt x="304800" y="1626627"/>
                </a:moveTo>
                <a:cubicBezTo>
                  <a:pt x="175491" y="1575827"/>
                  <a:pt x="0" y="1425735"/>
                  <a:pt x="0" y="1335681"/>
                </a:cubicBezTo>
                <a:cubicBezTo>
                  <a:pt x="0" y="1245627"/>
                  <a:pt x="302491" y="1192518"/>
                  <a:pt x="304800" y="1086300"/>
                </a:cubicBezTo>
                <a:cubicBezTo>
                  <a:pt x="307109" y="980082"/>
                  <a:pt x="6927" y="793045"/>
                  <a:pt x="13854" y="698372"/>
                </a:cubicBezTo>
                <a:cubicBezTo>
                  <a:pt x="20781" y="603699"/>
                  <a:pt x="344054" y="601390"/>
                  <a:pt x="346363" y="518263"/>
                </a:cubicBezTo>
                <a:cubicBezTo>
                  <a:pt x="348672" y="435136"/>
                  <a:pt x="30018" y="278118"/>
                  <a:pt x="27709" y="199609"/>
                </a:cubicBezTo>
                <a:cubicBezTo>
                  <a:pt x="25400" y="121100"/>
                  <a:pt x="159327" y="54136"/>
                  <a:pt x="332509" y="47209"/>
                </a:cubicBezTo>
                <a:cubicBezTo>
                  <a:pt x="505691" y="40282"/>
                  <a:pt x="992909" y="-107500"/>
                  <a:pt x="1066800" y="158045"/>
                </a:cubicBezTo>
                <a:cubicBezTo>
                  <a:pt x="1140691" y="423590"/>
                  <a:pt x="898236" y="1393408"/>
                  <a:pt x="775854" y="1640481"/>
                </a:cubicBezTo>
                <a:cubicBezTo>
                  <a:pt x="653472" y="1887554"/>
                  <a:pt x="434109" y="1677427"/>
                  <a:pt x="304800" y="162662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http://www.iconhot.com/icon/png/rrze/720/server-mult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2819400"/>
            <a:ext cx="3733800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3962400"/>
            <a:ext cx="2362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029045"/>
            <a:ext cx="28289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3733800" y="5257800"/>
            <a:ext cx="1828800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4343400"/>
            <a:ext cx="1743075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62484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/>
              <a:t>(</a:t>
            </a:r>
            <a:r>
              <a:rPr lang="en-IE" sz="2800" u="sng" dirty="0" smtClean="0"/>
              <a:t>For example</a:t>
            </a:r>
            <a:r>
              <a:rPr lang="en-IE" sz="2800" dirty="0" smtClean="0"/>
              <a:t>: </a:t>
            </a:r>
            <a:r>
              <a:rPr lang="en-IE" sz="2800" i="1" dirty="0" smtClean="0"/>
              <a:t>Email</a:t>
            </a:r>
            <a:r>
              <a:rPr lang="en-IE" sz="2800" i="1" dirty="0"/>
              <a:t>, WWW, Printing, etc</a:t>
            </a:r>
            <a:r>
              <a:rPr lang="en-IE" sz="2800" i="1" dirty="0" smtClean="0"/>
              <a:t>.</a:t>
            </a:r>
            <a:r>
              <a:rPr lang="en-IE" sz="2800" dirty="0" smtClean="0"/>
              <a:t>)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8605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CAP Theorem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C,A in CAP </a:t>
            </a:r>
            <a:r>
              <a:rPr lang="en-IE" dirty="0"/>
              <a:t>≠ </a:t>
            </a:r>
            <a:r>
              <a:rPr lang="en-IE" dirty="0" smtClean="0"/>
              <a:t>C,A in ACID</a:t>
            </a:r>
          </a:p>
          <a:p>
            <a:endParaRPr lang="en-IE" dirty="0" smtClean="0"/>
          </a:p>
          <a:p>
            <a:r>
              <a:rPr lang="en-IE" dirty="0" smtClean="0"/>
              <a:t>Simplified model</a:t>
            </a:r>
            <a:endParaRPr lang="en-IE" dirty="0"/>
          </a:p>
          <a:p>
            <a:pPr lvl="1"/>
            <a:r>
              <a:rPr lang="en-IE" dirty="0" smtClean="0"/>
              <a:t>Partitions are rare</a:t>
            </a:r>
          </a:p>
          <a:p>
            <a:pPr lvl="1"/>
            <a:r>
              <a:rPr lang="en-IE" dirty="0" smtClean="0"/>
              <a:t>Systems may be a mix of </a:t>
            </a:r>
            <a:r>
              <a:rPr lang="en-IE" dirty="0" smtClean="0">
                <a:solidFill>
                  <a:srgbClr val="0070C0"/>
                </a:solidFill>
              </a:rPr>
              <a:t>C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dirty="0" smtClean="0"/>
              <a:t>/</a:t>
            </a:r>
            <a:r>
              <a:rPr lang="en-IE" dirty="0" smtClean="0">
                <a:solidFill>
                  <a:srgbClr val="0070C0"/>
                </a:solidFill>
              </a:rPr>
              <a:t>C</a:t>
            </a:r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dirty="0" smtClean="0"/>
              <a:t>/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  <a:p>
            <a:pPr lvl="1"/>
            <a:r>
              <a:rPr lang="en-IE" dirty="0" smtClean="0">
                <a:solidFill>
                  <a:srgbClr val="0070C0"/>
                </a:solidFill>
              </a:rPr>
              <a:t>C</a:t>
            </a:r>
            <a:r>
              <a:rPr lang="en-IE" dirty="0" smtClean="0"/>
              <a:t>/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dirty="0" smtClean="0"/>
              <a:t>/</a:t>
            </a:r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dirty="0" smtClean="0"/>
              <a:t> often continuous in reality!</a:t>
            </a:r>
          </a:p>
          <a:p>
            <a:endParaRPr lang="en-IE" dirty="0"/>
          </a:p>
          <a:p>
            <a:r>
              <a:rPr lang="en-IE" dirty="0" smtClean="0"/>
              <a:t>But concept useful/frequently discussed:</a:t>
            </a:r>
          </a:p>
          <a:p>
            <a:pPr lvl="1"/>
            <a:r>
              <a:rPr lang="en-IE" dirty="0" smtClean="0"/>
              <a:t>How to handle </a:t>
            </a:r>
            <a:r>
              <a:rPr lang="en-IE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artition</a:t>
            </a:r>
            <a:r>
              <a:rPr lang="en-IE" dirty="0" smtClean="0"/>
              <a:t>s?</a:t>
            </a:r>
          </a:p>
          <a:p>
            <a:pPr lvl="2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Availability</a:t>
            </a:r>
            <a:r>
              <a:rPr lang="en-IE" dirty="0" smtClean="0"/>
              <a:t>? or</a:t>
            </a:r>
          </a:p>
          <a:p>
            <a:pPr lvl="2"/>
            <a:r>
              <a:rPr lang="en-IE" dirty="0" smtClean="0">
                <a:solidFill>
                  <a:srgbClr val="0070C0"/>
                </a:solidFill>
              </a:rPr>
              <a:t>Consistency</a:t>
            </a:r>
            <a:r>
              <a:rPr lang="en-IE" dirty="0" smtClean="0"/>
              <a:t>?</a:t>
            </a:r>
            <a:endParaRPr lang="en-IE" dirty="0"/>
          </a:p>
        </p:txBody>
      </p:sp>
      <p:pic>
        <p:nvPicPr>
          <p:cNvPr id="14340" name="Picture 4" descr="https://www.applied.com/content/header/images/login-warn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90600"/>
            <a:ext cx="4762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1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consensus</a:t>
            </a:r>
            <a:endParaRPr lang="es-C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9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Consensus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s-CL" dirty="0" err="1" smtClean="0">
                <a:solidFill>
                  <a:srgbClr val="0070C0"/>
                </a:solidFill>
              </a:rPr>
              <a:t>Goal</a:t>
            </a:r>
            <a:r>
              <a:rPr lang="es-CL" dirty="0" smtClean="0"/>
              <a:t>: </a:t>
            </a:r>
            <a:r>
              <a:rPr lang="es-CL" dirty="0" err="1" smtClean="0"/>
              <a:t>Build</a:t>
            </a:r>
            <a:r>
              <a:rPr lang="es-CL" dirty="0" smtClean="0"/>
              <a:t> a </a:t>
            </a:r>
            <a:r>
              <a:rPr lang="es-CL" dirty="0" err="1" smtClean="0"/>
              <a:t>reliable</a:t>
            </a:r>
            <a:r>
              <a:rPr lang="es-CL" dirty="0" smtClean="0"/>
              <a:t> </a:t>
            </a:r>
            <a:r>
              <a:rPr lang="es-CL" dirty="0" err="1" smtClean="0"/>
              <a:t>distributed</a:t>
            </a:r>
            <a:r>
              <a:rPr lang="es-CL" dirty="0" smtClean="0"/>
              <a:t> </a:t>
            </a:r>
            <a:r>
              <a:rPr lang="es-CL" dirty="0" err="1" smtClean="0"/>
              <a:t>system</a:t>
            </a:r>
            <a:r>
              <a:rPr lang="es-CL" dirty="0" smtClean="0"/>
              <a:t> </a:t>
            </a:r>
            <a:r>
              <a:rPr lang="es-CL" dirty="0" err="1" smtClean="0"/>
              <a:t>from</a:t>
            </a:r>
            <a:r>
              <a:rPr lang="es-CL" dirty="0" smtClean="0"/>
              <a:t> </a:t>
            </a:r>
            <a:r>
              <a:rPr lang="es-CL" dirty="0" err="1" smtClean="0"/>
              <a:t>unreliable</a:t>
            </a:r>
            <a:r>
              <a:rPr lang="es-CL" dirty="0" smtClean="0"/>
              <a:t> </a:t>
            </a:r>
            <a:r>
              <a:rPr lang="es-CL" dirty="0" err="1" smtClean="0"/>
              <a:t>components</a:t>
            </a:r>
            <a:endParaRPr lang="es-CL" dirty="0" smtClean="0"/>
          </a:p>
          <a:p>
            <a:pPr lvl="1"/>
            <a:r>
              <a:rPr lang="es-CL" dirty="0" smtClean="0"/>
              <a:t>“</a:t>
            </a:r>
            <a:r>
              <a:rPr lang="es-CL" dirty="0" err="1" smtClean="0"/>
              <a:t>stable</a:t>
            </a:r>
            <a:r>
              <a:rPr lang="es-CL" dirty="0" smtClean="0"/>
              <a:t> replica” </a:t>
            </a:r>
            <a:r>
              <a:rPr lang="es-CL" dirty="0" err="1" smtClean="0"/>
              <a:t>semantics</a:t>
            </a:r>
            <a:r>
              <a:rPr lang="es-CL" dirty="0" smtClean="0"/>
              <a:t>: </a:t>
            </a:r>
            <a:r>
              <a:rPr lang="es-CL" dirty="0" err="1" smtClean="0"/>
              <a:t>distributed</a:t>
            </a:r>
            <a:r>
              <a:rPr lang="es-CL" dirty="0" smtClean="0"/>
              <a:t> </a:t>
            </a:r>
            <a:r>
              <a:rPr lang="es-CL" dirty="0" err="1" smtClean="0"/>
              <a:t>system</a:t>
            </a:r>
            <a:r>
              <a:rPr lang="es-CL" dirty="0" smtClean="0"/>
              <a:t> as a </a:t>
            </a:r>
            <a:r>
              <a:rPr lang="es-CL" dirty="0" err="1" smtClean="0"/>
              <a:t>whole</a:t>
            </a:r>
            <a:r>
              <a:rPr lang="es-CL" dirty="0" smtClean="0"/>
              <a:t> </a:t>
            </a:r>
            <a:r>
              <a:rPr lang="es-CL" dirty="0" err="1" smtClean="0"/>
              <a:t>acts</a:t>
            </a:r>
            <a:r>
              <a:rPr lang="es-CL" dirty="0" smtClean="0"/>
              <a:t> as </a:t>
            </a:r>
            <a:r>
              <a:rPr lang="es-CL" dirty="0" err="1" smtClean="0"/>
              <a:t>if</a:t>
            </a:r>
            <a:r>
              <a:rPr lang="es-CL" dirty="0" smtClean="0"/>
              <a:t> </a:t>
            </a:r>
            <a:r>
              <a:rPr lang="es-CL" dirty="0" err="1" smtClean="0"/>
              <a:t>it</a:t>
            </a:r>
            <a:r>
              <a:rPr lang="es-CL" dirty="0" smtClean="0"/>
              <a:t> </a:t>
            </a:r>
            <a:r>
              <a:rPr lang="es-CL" dirty="0" err="1" smtClean="0"/>
              <a:t>were</a:t>
            </a:r>
            <a:r>
              <a:rPr lang="es-CL" dirty="0" smtClean="0"/>
              <a:t> a single </a:t>
            </a:r>
            <a:r>
              <a:rPr lang="es-CL" dirty="0" err="1" smtClean="0"/>
              <a:t>functioning</a:t>
            </a:r>
            <a:r>
              <a:rPr lang="es-CL" dirty="0" smtClean="0"/>
              <a:t> machine</a:t>
            </a:r>
          </a:p>
          <a:p>
            <a:endParaRPr lang="es-CL" dirty="0" smtClean="0"/>
          </a:p>
          <a:p>
            <a:r>
              <a:rPr lang="es-CL" dirty="0" smtClean="0">
                <a:solidFill>
                  <a:srgbClr val="0070C0"/>
                </a:solidFill>
              </a:rPr>
              <a:t>Core </a:t>
            </a:r>
            <a:r>
              <a:rPr lang="es-CL" dirty="0" err="1" smtClean="0">
                <a:solidFill>
                  <a:srgbClr val="0070C0"/>
                </a:solidFill>
              </a:rPr>
              <a:t>feature</a:t>
            </a:r>
            <a:r>
              <a:rPr lang="es-CL" dirty="0" smtClean="0"/>
              <a:t>: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system</a:t>
            </a:r>
            <a:r>
              <a:rPr lang="es-CL" dirty="0" smtClean="0"/>
              <a:t>, as a </a:t>
            </a:r>
            <a:r>
              <a:rPr lang="es-CL" dirty="0" err="1" smtClean="0"/>
              <a:t>whole</a:t>
            </a:r>
            <a:r>
              <a:rPr lang="es-CL" dirty="0" smtClean="0"/>
              <a:t>, </a:t>
            </a:r>
            <a:r>
              <a:rPr lang="es-CL" dirty="0" err="1" smtClean="0"/>
              <a:t>is</a:t>
            </a:r>
            <a:r>
              <a:rPr lang="es-CL" dirty="0" smtClean="0"/>
              <a:t> </a:t>
            </a:r>
            <a:r>
              <a:rPr lang="es-CL" dirty="0" err="1" smtClean="0"/>
              <a:t>able</a:t>
            </a:r>
            <a:r>
              <a:rPr lang="es-CL" dirty="0" smtClean="0"/>
              <a:t> to </a:t>
            </a:r>
            <a:r>
              <a:rPr lang="es-CL" i="1" dirty="0" err="1" smtClean="0"/>
              <a:t>agree</a:t>
            </a:r>
            <a:r>
              <a:rPr lang="es-CL" dirty="0" smtClean="0"/>
              <a:t> </a:t>
            </a:r>
            <a:r>
              <a:rPr lang="es-CL" dirty="0" err="1" smtClean="0"/>
              <a:t>on</a:t>
            </a:r>
            <a:r>
              <a:rPr lang="es-CL" dirty="0" smtClean="0"/>
              <a:t> </a:t>
            </a:r>
            <a:r>
              <a:rPr lang="es-CL" dirty="0" err="1" smtClean="0"/>
              <a:t>values</a:t>
            </a:r>
            <a:r>
              <a:rPr lang="es-CL" dirty="0" smtClean="0"/>
              <a:t> (</a:t>
            </a:r>
            <a:r>
              <a:rPr lang="es-CL" dirty="0" err="1" smtClean="0"/>
              <a:t>consensus</a:t>
            </a:r>
            <a:r>
              <a:rPr lang="es-CL" dirty="0" smtClean="0"/>
              <a:t>)</a:t>
            </a:r>
          </a:p>
          <a:p>
            <a:pPr lvl="1"/>
            <a:r>
              <a:rPr lang="es-CL" dirty="0" err="1" smtClean="0"/>
              <a:t>Value</a:t>
            </a:r>
            <a:r>
              <a:rPr lang="es-CL" dirty="0" smtClean="0"/>
              <a:t> </a:t>
            </a:r>
            <a:r>
              <a:rPr lang="es-CL" dirty="0" err="1" smtClean="0"/>
              <a:t>may</a:t>
            </a:r>
            <a:r>
              <a:rPr lang="es-CL" dirty="0" smtClean="0"/>
              <a:t> be:</a:t>
            </a:r>
          </a:p>
          <a:p>
            <a:pPr lvl="2"/>
            <a:r>
              <a:rPr lang="es-CL" dirty="0" err="1"/>
              <a:t>Client</a:t>
            </a:r>
            <a:r>
              <a:rPr lang="es-CL" dirty="0"/>
              <a:t> </a:t>
            </a:r>
            <a:r>
              <a:rPr lang="es-CL" dirty="0" smtClean="0"/>
              <a:t>inputs</a:t>
            </a:r>
          </a:p>
          <a:p>
            <a:pPr lvl="3"/>
            <a:r>
              <a:rPr lang="es-CL" dirty="0" err="1" smtClean="0"/>
              <a:t>What</a:t>
            </a:r>
            <a:r>
              <a:rPr lang="es-CL" dirty="0" smtClean="0"/>
              <a:t> to store, </a:t>
            </a:r>
            <a:r>
              <a:rPr lang="es-CL" dirty="0" err="1" smtClean="0"/>
              <a:t>what</a:t>
            </a:r>
            <a:r>
              <a:rPr lang="es-CL" dirty="0" smtClean="0"/>
              <a:t> to </a:t>
            </a:r>
            <a:r>
              <a:rPr lang="es-CL" dirty="0" err="1" smtClean="0"/>
              <a:t>process</a:t>
            </a:r>
            <a:r>
              <a:rPr lang="es-CL" dirty="0" smtClean="0"/>
              <a:t>, </a:t>
            </a:r>
            <a:r>
              <a:rPr lang="es-CL" dirty="0" err="1" smtClean="0"/>
              <a:t>what</a:t>
            </a:r>
            <a:r>
              <a:rPr lang="es-CL" dirty="0" smtClean="0"/>
              <a:t> to </a:t>
            </a:r>
            <a:r>
              <a:rPr lang="es-CL" dirty="0" err="1" smtClean="0"/>
              <a:t>return</a:t>
            </a:r>
            <a:endParaRPr lang="es-CL" dirty="0" smtClean="0"/>
          </a:p>
          <a:p>
            <a:pPr lvl="2"/>
            <a:r>
              <a:rPr lang="es-CL" dirty="0" err="1" smtClean="0"/>
              <a:t>Order</a:t>
            </a:r>
            <a:r>
              <a:rPr lang="es-CL" dirty="0" smtClean="0"/>
              <a:t> of </a:t>
            </a:r>
            <a:r>
              <a:rPr lang="es-CL" dirty="0" err="1" smtClean="0"/>
              <a:t>execution</a:t>
            </a:r>
            <a:endParaRPr lang="es-CL" dirty="0" smtClean="0"/>
          </a:p>
          <a:p>
            <a:pPr lvl="2"/>
            <a:r>
              <a:rPr lang="es-CL" dirty="0" err="1" smtClean="0"/>
              <a:t>Internal</a:t>
            </a:r>
            <a:r>
              <a:rPr lang="es-CL" dirty="0" smtClean="0"/>
              <a:t> </a:t>
            </a:r>
            <a:r>
              <a:rPr lang="es-CL" dirty="0" err="1" smtClean="0"/>
              <a:t>organisation</a:t>
            </a:r>
            <a:r>
              <a:rPr lang="es-CL" dirty="0" smtClean="0"/>
              <a:t> (</a:t>
            </a:r>
            <a:r>
              <a:rPr lang="es-CL" dirty="0" err="1" smtClean="0"/>
              <a:t>e.g</a:t>
            </a:r>
            <a:r>
              <a:rPr lang="es-CL" dirty="0" smtClean="0"/>
              <a:t>., </a:t>
            </a:r>
            <a:r>
              <a:rPr lang="es-CL" dirty="0" err="1" smtClean="0"/>
              <a:t>who</a:t>
            </a:r>
            <a:r>
              <a:rPr lang="es-CL" dirty="0" smtClean="0"/>
              <a:t> </a:t>
            </a:r>
            <a:r>
              <a:rPr lang="es-CL" dirty="0" err="1" smtClean="0"/>
              <a:t>is</a:t>
            </a:r>
            <a:r>
              <a:rPr lang="es-CL" dirty="0" smtClean="0"/>
              <a:t> leader)</a:t>
            </a:r>
          </a:p>
          <a:p>
            <a:pPr lvl="2"/>
            <a:r>
              <a:rPr lang="es-CL" dirty="0" smtClean="0"/>
              <a:t>…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14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611479" y="1066234"/>
            <a:ext cx="8303921" cy="5085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1954995" y="2264229"/>
            <a:ext cx="5258605" cy="276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193768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" y="18306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7" y="9924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Consensus</a:t>
            </a:r>
            <a:endParaRPr lang="en-I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37682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0" y="3744684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017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24" y="4570172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3744684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4" y="2666999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7293" y="1856772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720" y="1039429"/>
            <a:ext cx="84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9924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42328" y="1018572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856772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262349" y="1882917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8" y="4373341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027292" y="4399486"/>
            <a:ext cx="10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9" y="5060054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81438" y="5086199"/>
            <a:ext cx="845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9" y="5107227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5542329" y="5133372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4234285"/>
            <a:ext cx="1059621" cy="1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262348" y="4260430"/>
            <a:ext cx="9621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E" sz="4000" dirty="0" smtClean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–</a:t>
            </a:r>
            <a:r>
              <a:rPr lang="en-US" sz="4000" b="1" cap="none" spc="0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</a:t>
            </a:r>
            <a:endParaRPr lang="en-US" sz="4000" b="1" cap="none" spc="0" dirty="0">
              <a:ln w="18000">
                <a:solidFill>
                  <a:srgbClr val="00206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3" name="Cloud Callout 32"/>
          <p:cNvSpPr/>
          <p:nvPr/>
        </p:nvSpPr>
        <p:spPr>
          <a:xfrm>
            <a:off x="6830549" y="141770"/>
            <a:ext cx="1905000" cy="1184739"/>
          </a:xfrm>
          <a:prstGeom prst="cloudCallout">
            <a:avLst>
              <a:gd name="adj1" fmla="val -33866"/>
              <a:gd name="adj2" fmla="val 8389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There’s 891 users in ‘M’</a:t>
            </a:r>
            <a:endParaRPr lang="en-IE" dirty="0"/>
          </a:p>
        </p:txBody>
      </p:sp>
      <p:pic>
        <p:nvPicPr>
          <p:cNvPr id="34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0" y="5782155"/>
            <a:ext cx="802042" cy="8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 flipH="1">
            <a:off x="1027292" y="5438314"/>
            <a:ext cx="1182508" cy="686713"/>
          </a:xfrm>
          <a:prstGeom prst="straightConnector1">
            <a:avLst/>
          </a:prstGeom>
          <a:ln w="123825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  <a:tileRect/>
            </a:gra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06" y="4657400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71" y="1919797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19" y="3702511"/>
            <a:ext cx="708382" cy="7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00387" y="5947557"/>
            <a:ext cx="377531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Under what conditions is consensus (</a:t>
            </a:r>
            <a:r>
              <a:rPr lang="en-IE" sz="2400" dirty="0" err="1" smtClean="0"/>
              <a:t>im</a:t>
            </a:r>
            <a:r>
              <a:rPr lang="en-IE" sz="2400" dirty="0" smtClean="0"/>
              <a:t>)possible?</a:t>
            </a:r>
          </a:p>
        </p:txBody>
      </p:sp>
    </p:spTree>
    <p:extLst>
      <p:ext uri="{BB962C8B-B14F-4D97-AF65-F5344CB8AC3E}">
        <p14:creationId xmlns:p14="http://schemas.microsoft.com/office/powerpoint/2010/main" val="274626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Lunch Problem</a:t>
            </a:r>
            <a:endParaRPr lang="en-IE" dirty="0"/>
          </a:p>
        </p:txBody>
      </p:sp>
      <p:pic>
        <p:nvPicPr>
          <p:cNvPr id="4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4" y="1613832"/>
            <a:ext cx="1704975" cy="23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613832"/>
            <a:ext cx="1658984" cy="232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0400" y="3939952"/>
            <a:ext cx="165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Bob</a:t>
            </a:r>
            <a:endParaRPr lang="en-I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08824" y="3939951"/>
            <a:ext cx="165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Alice</a:t>
            </a:r>
            <a:endParaRPr lang="en-IE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71" y="3823632"/>
            <a:ext cx="1600200" cy="242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27416" y="6243935"/>
            <a:ext cx="165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Chris</a:t>
            </a:r>
            <a:endParaRPr lang="en-I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1971" y="12954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10:30AM</a:t>
            </a:r>
            <a:r>
              <a:rPr lang="en-IE" sz="2400" dirty="0" smtClean="0"/>
              <a:t>. Alice, Bob and Chris work in the same city. All three have agreed to go downtown for lunch today but have yet to decide on a place and a time.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0158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CAP Systems (for example …)</a:t>
            </a:r>
            <a:endParaRPr lang="en-IE" dirty="0"/>
          </a:p>
        </p:txBody>
      </p:sp>
      <p:grpSp>
        <p:nvGrpSpPr>
          <p:cNvPr id="34" name="Group 33"/>
          <p:cNvGrpSpPr/>
          <p:nvPr/>
        </p:nvGrpSpPr>
        <p:grpSpPr>
          <a:xfrm>
            <a:off x="2880682" y="1600200"/>
            <a:ext cx="3543960" cy="3222301"/>
            <a:chOff x="2224314" y="1219200"/>
            <a:chExt cx="4862286" cy="4495800"/>
          </a:xfrm>
        </p:grpSpPr>
        <p:sp>
          <p:nvSpPr>
            <p:cNvPr id="4" name="Oval 3"/>
            <p:cNvSpPr/>
            <p:nvPr/>
          </p:nvSpPr>
          <p:spPr>
            <a:xfrm>
              <a:off x="3334336" y="1219200"/>
              <a:ext cx="2636651" cy="2546996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5400" b="1" dirty="0" smtClean="0">
                  <a:solidFill>
                    <a:srgbClr val="0070C0"/>
                  </a:solidFill>
                </a:rPr>
                <a:t>C</a:t>
              </a:r>
              <a:endParaRPr lang="en-IE" sz="54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224314" y="3168003"/>
              <a:ext cx="2636651" cy="2546996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5400" b="1" dirty="0" smtClean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en-IE" sz="5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49949" y="3168004"/>
              <a:ext cx="2636651" cy="2546996"/>
            </a:xfrm>
            <a:prstGeom prst="ellipse">
              <a:avLst/>
            </a:prstGeom>
            <a:solidFill>
              <a:schemeClr val="accent2">
                <a:lumMod val="75000"/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5400" b="1" dirty="0" smtClean="0">
                  <a:solidFill>
                    <a:schemeClr val="accent2">
                      <a:lumMod val="75000"/>
                    </a:schemeClr>
                  </a:solidFill>
                </a:rPr>
                <a:t>P</a:t>
              </a:r>
              <a:endParaRPr lang="en-IE" sz="5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24642" y="4049420"/>
            <a:ext cx="290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(No intersection)</a:t>
            </a:r>
            <a:endParaRPr lang="en-IE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3285" y="1097189"/>
            <a:ext cx="3033486" cy="141577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0070C0"/>
                </a:solidFill>
              </a:rPr>
              <a:t>C</a:t>
            </a:r>
            <a:r>
              <a:rPr lang="en-IE" sz="32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2400" dirty="0" smtClean="0"/>
              <a:t>: </a:t>
            </a:r>
            <a:r>
              <a:rPr lang="en-IE" dirty="0" smtClean="0"/>
              <a:t>They are guaranteed to go to the same place for lunch as long as each of them can be reached in time.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1097189"/>
            <a:ext cx="3173013" cy="141577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0070C0"/>
                </a:solidFill>
              </a:rPr>
              <a:t>C</a:t>
            </a:r>
            <a:r>
              <a:rPr lang="en-IE" sz="32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sz="2400" dirty="0" smtClean="0"/>
              <a:t>: </a:t>
            </a:r>
            <a:r>
              <a:rPr lang="en-IE" dirty="0" smtClean="0"/>
              <a:t>If someone cannot be reached in time, they either all go to the same place for lunch or nobody goes for lunch.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62909" y="5127041"/>
            <a:ext cx="3085491" cy="141577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32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sz="2400" dirty="0" smtClean="0"/>
              <a:t>: </a:t>
            </a:r>
            <a:r>
              <a:rPr lang="en-IE" dirty="0" smtClean="0"/>
              <a:t>If someone cannot be reached in time, they all go for lunch downtown but might not end up at the same place.</a:t>
            </a:r>
            <a:endParaRPr lang="en-I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52662" y="4038600"/>
            <a:ext cx="0" cy="108844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162909" y="2512961"/>
            <a:ext cx="1028092" cy="68062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067300" y="2512961"/>
            <a:ext cx="903687" cy="68061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65929" y="5144933"/>
            <a:ext cx="2544447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000" b="1" dirty="0" smtClean="0"/>
              <a:t>But how easily they can reach consensus depends on how they communicate!</a:t>
            </a:r>
          </a:p>
        </p:txBody>
      </p:sp>
    </p:spTree>
    <p:extLst>
      <p:ext uri="{BB962C8B-B14F-4D97-AF65-F5344CB8AC3E}">
        <p14:creationId xmlns:p14="http://schemas.microsoft.com/office/powerpoint/2010/main" val="27383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362075"/>
          </a:xfrm>
        </p:spPr>
        <p:txBody>
          <a:bodyPr>
            <a:normAutofit/>
          </a:bodyPr>
          <a:lstStyle/>
          <a:p>
            <a:r>
              <a:rPr lang="en-IE" dirty="0" smtClean="0"/>
              <a:t>SYNCHRONOUS vs. Asynchronous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Synchronous vs. Asynchronous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Synchronous distributed system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/>
              <a:t>Messages expected by a given time</a:t>
            </a:r>
          </a:p>
          <a:p>
            <a:pPr lvl="2"/>
            <a:r>
              <a:rPr lang="en-IE" dirty="0" smtClean="0"/>
              <a:t>E.g., a clock tick</a:t>
            </a:r>
          </a:p>
          <a:p>
            <a:pPr lvl="1"/>
            <a:r>
              <a:rPr lang="en-IE" dirty="0" smtClean="0"/>
              <a:t>Missing message has meaning</a:t>
            </a:r>
          </a:p>
          <a:p>
            <a:pPr lvl="1"/>
            <a:endParaRPr lang="en-IE" dirty="0"/>
          </a:p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Asynchronous distributed system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/>
              <a:t>Messages can arrive at any time</a:t>
            </a:r>
          </a:p>
          <a:p>
            <a:pPr lvl="1"/>
            <a:r>
              <a:rPr lang="en-IE" dirty="0" smtClean="0"/>
              <a:t>Missing message could arrive any time!</a:t>
            </a:r>
          </a:p>
        </p:txBody>
      </p:sp>
    </p:spTree>
    <p:extLst>
      <p:ext uri="{BB962C8B-B14F-4D97-AF65-F5344CB8AC3E}">
        <p14:creationId xmlns:p14="http://schemas.microsoft.com/office/powerpoint/2010/main" val="31910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causeweremen.com/wp-content/uploads/2013/10/tex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34668"/>
            <a:ext cx="4648200" cy="310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Asynchronous Consensus: Texting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86" y="5410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 smtClean="0"/>
              <a:t>11:35 AM. </a:t>
            </a:r>
            <a:r>
              <a:rPr lang="en-IE" sz="2800" i="1" dirty="0" smtClean="0">
                <a:solidFill>
                  <a:srgbClr val="FF0000"/>
                </a:solidFill>
              </a:rPr>
              <a:t>No response. Should Alice head downtown?</a:t>
            </a:r>
            <a:endParaRPr lang="en-IE" sz="2800" i="1" dirty="0">
              <a:solidFill>
                <a:srgbClr val="FF0000"/>
              </a:solidFill>
            </a:endParaRPr>
          </a:p>
        </p:txBody>
      </p:sp>
      <p:pic>
        <p:nvPicPr>
          <p:cNvPr id="18436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2307771"/>
            <a:ext cx="1704975" cy="23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771"/>
            <a:ext cx="1658984" cy="232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1143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800" dirty="0" smtClean="0"/>
              <a:t>10:45 AM. </a:t>
            </a:r>
            <a:r>
              <a:rPr lang="en-IE" sz="2800" i="1" dirty="0" smtClean="0"/>
              <a:t>Alice tries to invite Bob for lunch …</a:t>
            </a:r>
            <a:endParaRPr lang="en-IE" sz="2800" i="1" dirty="0"/>
          </a:p>
        </p:txBody>
      </p:sp>
      <p:sp>
        <p:nvSpPr>
          <p:cNvPr id="17" name="Rectangle 16"/>
          <p:cNvSpPr/>
          <p:nvPr/>
        </p:nvSpPr>
        <p:spPr>
          <a:xfrm>
            <a:off x="4724400" y="19050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Hey Bob,</a:t>
            </a:r>
          </a:p>
          <a:p>
            <a:r>
              <a:rPr lang="en-IE" dirty="0"/>
              <a:t>Want to go downtown to McDonald’s for lunch at 12:00AM?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2590800" y="2476500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causeweremen.com/wp-content/uploads/2013/10/tex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34668"/>
            <a:ext cx="4648200" cy="310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Asynchronous Consensus: Texting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86" y="5410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 smtClean="0"/>
              <a:t>11:42 AM. </a:t>
            </a:r>
            <a:r>
              <a:rPr lang="en-IE" sz="2800" i="1" dirty="0" smtClean="0">
                <a:solidFill>
                  <a:srgbClr val="FF0000"/>
                </a:solidFill>
              </a:rPr>
              <a:t>No response. Where should Bob go?</a:t>
            </a:r>
            <a:endParaRPr lang="en-IE" sz="2800" i="1" dirty="0">
              <a:solidFill>
                <a:srgbClr val="FF0000"/>
              </a:solidFill>
            </a:endParaRPr>
          </a:p>
        </p:txBody>
      </p:sp>
      <p:pic>
        <p:nvPicPr>
          <p:cNvPr id="18436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2307771"/>
            <a:ext cx="1704975" cy="23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771"/>
            <a:ext cx="1658984" cy="232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400" y="19050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Hey Bob,</a:t>
            </a:r>
          </a:p>
          <a:p>
            <a:r>
              <a:rPr lang="en-IE" dirty="0"/>
              <a:t>Want to go downtown to McDonald’s for lunch at 12:00AM?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590800" y="2476500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43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800" dirty="0" smtClean="0"/>
              <a:t>10:45 AM. </a:t>
            </a:r>
            <a:r>
              <a:rPr lang="en-IE" sz="2800" i="1" dirty="0" smtClean="0"/>
              <a:t>Alice tries to invite Bob for lunch …</a:t>
            </a:r>
            <a:endParaRPr lang="en-IE" sz="2800" i="1" dirty="0"/>
          </a:p>
        </p:txBody>
      </p:sp>
      <p:sp>
        <p:nvSpPr>
          <p:cNvPr id="10" name="Rectangle 9"/>
          <p:cNvSpPr/>
          <p:nvPr/>
        </p:nvSpPr>
        <p:spPr>
          <a:xfrm>
            <a:off x="2590800" y="3200400"/>
            <a:ext cx="2286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Hmm … I don’t like McDonald’s much. How about Dominos instead?</a:t>
            </a:r>
            <a:endParaRPr lang="en-IE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4876800" y="3771900"/>
            <a:ext cx="213360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7177"/>
          <p:cNvSpPr/>
          <p:nvPr/>
        </p:nvSpPr>
        <p:spPr>
          <a:xfrm>
            <a:off x="152400" y="2133600"/>
            <a:ext cx="5486400" cy="403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b="1" dirty="0" smtClean="0">
                <a:solidFill>
                  <a:schemeClr val="tx1"/>
                </a:solidFill>
              </a:rPr>
              <a:t>Server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7056" y="1465695"/>
            <a:ext cx="8229600" cy="4525963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 Client–Server:</a:t>
            </a:r>
            <a:r>
              <a:rPr lang="en-IE" dirty="0"/>
              <a:t> </a:t>
            </a:r>
            <a:r>
              <a:rPr lang="en-IE" i="1" dirty="0" smtClean="0"/>
              <a:t>Three-Tier Server</a:t>
            </a:r>
            <a:endParaRPr lang="en-IE" dirty="0"/>
          </a:p>
        </p:txBody>
      </p:sp>
      <p:pic>
        <p:nvPicPr>
          <p:cNvPr id="4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33775"/>
            <a:ext cx="1414463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2743200"/>
            <a:ext cx="1676400" cy="3276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b="1" dirty="0" smtClean="0"/>
              <a:t>Data</a:t>
            </a:r>
            <a:endParaRPr lang="en-IE" b="1" dirty="0"/>
          </a:p>
        </p:txBody>
      </p:sp>
      <p:sp>
        <p:nvSpPr>
          <p:cNvPr id="6" name="Rectangle 5"/>
          <p:cNvSpPr/>
          <p:nvPr/>
        </p:nvSpPr>
        <p:spPr>
          <a:xfrm>
            <a:off x="2057400" y="2743200"/>
            <a:ext cx="1676400" cy="3276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b="1" dirty="0" smtClean="0"/>
              <a:t>Logic</a:t>
            </a:r>
            <a:endParaRPr lang="en-IE" b="1" dirty="0"/>
          </a:p>
        </p:txBody>
      </p:sp>
      <p:sp>
        <p:nvSpPr>
          <p:cNvPr id="7" name="Rectangle 6"/>
          <p:cNvSpPr/>
          <p:nvPr/>
        </p:nvSpPr>
        <p:spPr>
          <a:xfrm>
            <a:off x="3810000" y="2743200"/>
            <a:ext cx="1676400" cy="3276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b="1" dirty="0" smtClean="0"/>
              <a:t>Presentation</a:t>
            </a:r>
            <a:endParaRPr lang="en-IE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5095964"/>
            <a:ext cx="1524000" cy="650208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3200400"/>
            <a:ext cx="1524000" cy="761999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01355" y="4286071"/>
            <a:ext cx="1371598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HTTP GET:</a:t>
            </a:r>
          </a:p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Total salary</a:t>
            </a:r>
          </a:p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of all employees</a:t>
            </a:r>
            <a:endParaRPr lang="en-I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945" y="4286071"/>
            <a:ext cx="1371599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SQL: Query</a:t>
            </a:r>
          </a:p>
          <a:p>
            <a:r>
              <a:rPr lang="en-IE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alary of all employees</a:t>
            </a:r>
          </a:p>
          <a:p>
            <a:endParaRPr lang="en-IE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170" name="Picture 2" descr="https://cdn1.iconfinder.com/data/icons/database/PNG/512/Database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4" y="3810000"/>
            <a:ext cx="1524001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3886200" y="5795988"/>
            <a:ext cx="1304926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09800" y="5802915"/>
            <a:ext cx="1304926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62619" y="3200400"/>
            <a:ext cx="1304925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95737" y="3200400"/>
            <a:ext cx="1304925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123947" y="5334001"/>
            <a:ext cx="815688" cy="468914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70" idx="0"/>
          </p:cNvCxnSpPr>
          <p:nvPr/>
        </p:nvCxnSpPr>
        <p:spPr>
          <a:xfrm flipV="1">
            <a:off x="1177635" y="3200400"/>
            <a:ext cx="803565" cy="60960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5945" y="3420070"/>
            <a:ext cx="137159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Add all the salaries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01354" y="3429000"/>
            <a:ext cx="137159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Create HTML page</a:t>
            </a:r>
          </a:p>
        </p:txBody>
      </p:sp>
      <p:pic>
        <p:nvPicPr>
          <p:cNvPr id="7181" name="Picture 8" descr="http://media.smashingmagazine.com/images/web-design-terms/htt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7964"/>
            <a:ext cx="872835" cy="46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http://media.smashingmagazine.com/images/web-design-terms/htt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5" y="2882690"/>
            <a:ext cx="872835" cy="46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1092" y="3346384"/>
            <a:ext cx="571501" cy="57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9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ww.causeweremen.com/wp-content/uploads/2013/10/tex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34668"/>
            <a:ext cx="4648200" cy="310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Asynchronous Consensus: Texting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86" y="5638800"/>
            <a:ext cx="8229600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sz="2800" dirty="0" smtClean="0"/>
              <a:t>11:38 AM. </a:t>
            </a:r>
            <a:r>
              <a:rPr lang="en-IE" sz="2800" i="1" dirty="0" smtClean="0">
                <a:solidFill>
                  <a:srgbClr val="FF0000"/>
                </a:solidFill>
              </a:rPr>
              <a:t>No response. Did Bob see the acknowledgement?</a:t>
            </a:r>
            <a:endParaRPr lang="en-IE" sz="2800" i="1" dirty="0">
              <a:solidFill>
                <a:srgbClr val="FF0000"/>
              </a:solidFill>
            </a:endParaRPr>
          </a:p>
        </p:txBody>
      </p:sp>
      <p:pic>
        <p:nvPicPr>
          <p:cNvPr id="18436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2307771"/>
            <a:ext cx="1704975" cy="23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771"/>
            <a:ext cx="1658984" cy="232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400" y="19050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Hey Bob,</a:t>
            </a:r>
          </a:p>
          <a:p>
            <a:r>
              <a:rPr lang="en-IE" dirty="0"/>
              <a:t>Want to go downtown to McDonald’s for lunch at 12:00AM?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590800" y="2476500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43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800" dirty="0" smtClean="0"/>
              <a:t>10:45 AM. </a:t>
            </a:r>
            <a:r>
              <a:rPr lang="en-IE" sz="2800" i="1" dirty="0" smtClean="0"/>
              <a:t>Alice tries to invite Bob for lunch …</a:t>
            </a:r>
            <a:endParaRPr lang="en-IE" sz="2800" i="1" dirty="0"/>
          </a:p>
        </p:txBody>
      </p:sp>
      <p:sp>
        <p:nvSpPr>
          <p:cNvPr id="10" name="Rectangle 9"/>
          <p:cNvSpPr/>
          <p:nvPr/>
        </p:nvSpPr>
        <p:spPr>
          <a:xfrm>
            <a:off x="2590800" y="3200400"/>
            <a:ext cx="2286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Hmm … I don’t like McDonald’s much. How about Dominos instead?</a:t>
            </a:r>
            <a:endParaRPr lang="en-IE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4876800" y="3771900"/>
            <a:ext cx="213360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24400" y="4597604"/>
            <a:ext cx="2286000" cy="73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Okay, let’s go to Dominos.</a:t>
            </a:r>
            <a:endParaRPr lang="en-I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90800" y="4965801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Asynchronous Consensus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Impossible to guarantee!</a:t>
            </a:r>
          </a:p>
          <a:p>
            <a:pPr lvl="1"/>
            <a:r>
              <a:rPr lang="en-IE" dirty="0" smtClean="0"/>
              <a:t>A message delay can happen at any time and a node can wake up at the wrong time!</a:t>
            </a:r>
          </a:p>
          <a:p>
            <a:pPr lvl="1"/>
            <a:r>
              <a:rPr lang="en-IE" dirty="0"/>
              <a:t>Fischer-Lynch-Patterson (1985</a:t>
            </a:r>
            <a:r>
              <a:rPr lang="en-IE" dirty="0" smtClean="0"/>
              <a:t>): No consensus can be </a:t>
            </a:r>
            <a:r>
              <a:rPr lang="en-IE" u="sng" dirty="0" smtClean="0"/>
              <a:t>guaranteed</a:t>
            </a:r>
            <a:r>
              <a:rPr lang="en-IE" dirty="0" smtClean="0"/>
              <a:t> amongst working nodes if there is even a single failure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r>
              <a:rPr lang="en-IE" dirty="0" smtClean="0"/>
              <a:t>But asynchronous consensus can happen</a:t>
            </a:r>
          </a:p>
          <a:p>
            <a:pPr lvl="1"/>
            <a:r>
              <a:rPr lang="en-IE" dirty="0" smtClean="0"/>
              <a:t>As you should realise if you’ve ever successfully organised a meeting by email or text ;)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43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ww.causeweremen.com/wp-content/uploads/2013/10/tex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34668"/>
            <a:ext cx="4648200" cy="310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Asynchronous Consensus: Texting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82296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000" dirty="0" smtClean="0"/>
              <a:t>11:38 AM. </a:t>
            </a:r>
            <a:r>
              <a:rPr lang="en-IE" sz="2000" i="1" dirty="0" smtClean="0">
                <a:solidFill>
                  <a:srgbClr val="FF0000"/>
                </a:solidFill>
              </a:rPr>
              <a:t>No response. Bob’s battery died. Alice misses the train downtown waiting for message, heads to the cafeteria at work instead. Bob charges his phone …</a:t>
            </a:r>
            <a:endParaRPr lang="en-IE" sz="2000" i="1" dirty="0">
              <a:solidFill>
                <a:srgbClr val="FF0000"/>
              </a:solidFill>
            </a:endParaRPr>
          </a:p>
        </p:txBody>
      </p:sp>
      <p:pic>
        <p:nvPicPr>
          <p:cNvPr id="18436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2307771"/>
            <a:ext cx="1704975" cy="23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771"/>
            <a:ext cx="1658984" cy="232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400" y="19050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Hey Bob,</a:t>
            </a:r>
          </a:p>
          <a:p>
            <a:r>
              <a:rPr lang="en-IE" dirty="0"/>
              <a:t>Want to go downtown to McDonald’s for lunch at 12:00AM?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590800" y="2476500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43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800" dirty="0" smtClean="0"/>
              <a:t>10:45 AM. </a:t>
            </a:r>
            <a:r>
              <a:rPr lang="en-IE" sz="2800" i="1" dirty="0" smtClean="0"/>
              <a:t>Alice tries to invite Bob for lunch …</a:t>
            </a:r>
            <a:endParaRPr lang="en-IE" sz="2800" i="1" dirty="0"/>
          </a:p>
        </p:txBody>
      </p:sp>
      <p:sp>
        <p:nvSpPr>
          <p:cNvPr id="10" name="Rectangle 9"/>
          <p:cNvSpPr/>
          <p:nvPr/>
        </p:nvSpPr>
        <p:spPr>
          <a:xfrm>
            <a:off x="2590800" y="3200400"/>
            <a:ext cx="2286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Hmm … I don’t like McDonald’s much. How about Dominos instead?</a:t>
            </a:r>
            <a:endParaRPr lang="en-IE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4876800" y="3771900"/>
            <a:ext cx="213360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24400" y="4597604"/>
            <a:ext cx="2286000" cy="73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Okay, let’s go to Dominos.</a:t>
            </a:r>
            <a:endParaRPr lang="en-I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90800" y="4965801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0800" y="6096000"/>
            <a:ext cx="22860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Heading to Dominos now. See you there!</a:t>
            </a:r>
            <a:endParaRPr lang="en-IE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4876800" y="6438900"/>
            <a:ext cx="217170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0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Asynchronous Consensus: Texting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Box 3"/>
          <p:cNvSpPr txBox="1"/>
          <p:nvPr/>
        </p:nvSpPr>
        <p:spPr>
          <a:xfrm>
            <a:off x="1447800" y="3352800"/>
            <a:ext cx="618708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How could Alice and Bob find consensus on a time and place to meet for lunch?</a:t>
            </a:r>
          </a:p>
        </p:txBody>
      </p:sp>
    </p:spTree>
    <p:extLst>
      <p:ext uri="{BB962C8B-B14F-4D97-AF65-F5344CB8AC3E}">
        <p14:creationId xmlns:p14="http://schemas.microsoft.com/office/powerpoint/2010/main" val="27729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Synchronous Consensus: Telephone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86" y="56388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 smtClean="0"/>
              <a:t>10:46 AM. </a:t>
            </a:r>
            <a:r>
              <a:rPr lang="en-IE" sz="2800" b="1" dirty="0" smtClean="0">
                <a:solidFill>
                  <a:srgbClr val="00B050"/>
                </a:solidFill>
              </a:rPr>
              <a:t>Clear consensus!</a:t>
            </a:r>
            <a:r>
              <a:rPr lang="en-IE" sz="2800" dirty="0" smtClean="0"/>
              <a:t> </a:t>
            </a:r>
            <a:endParaRPr lang="en-IE" sz="2800" i="1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43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800" dirty="0" smtClean="0"/>
              <a:t>10:45 AM. </a:t>
            </a:r>
            <a:r>
              <a:rPr lang="en-IE" sz="2800" i="1" dirty="0" smtClean="0"/>
              <a:t>Alice tries to invite Bob for lunch …</a:t>
            </a:r>
            <a:endParaRPr lang="en-IE" sz="2800" i="1" dirty="0"/>
          </a:p>
        </p:txBody>
      </p:sp>
      <p:pic>
        <p:nvPicPr>
          <p:cNvPr id="19458" name="Picture 2" descr="http://www.caminodesantiago.me/wp-content/uploads/tele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586413" cy="37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2307771"/>
            <a:ext cx="1704975" cy="23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771"/>
            <a:ext cx="1658984" cy="232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4698206" y="1875971"/>
            <a:ext cx="2312194" cy="1447800"/>
          </a:xfrm>
          <a:prstGeom prst="wedgeRectCallout">
            <a:avLst>
              <a:gd name="adj1" fmla="val 81487"/>
              <a:gd name="adj2" fmla="val 44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Hey Bob,</a:t>
            </a:r>
          </a:p>
          <a:p>
            <a:r>
              <a:rPr lang="en-IE" dirty="0"/>
              <a:t>Want to go downtown to McDonald’s for lunch at 12:00AM?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2590800" y="3186091"/>
            <a:ext cx="2312194" cy="700109"/>
          </a:xfrm>
          <a:prstGeom prst="wedgeRectCallout">
            <a:avLst>
              <a:gd name="adj1" fmla="val -91138"/>
              <a:gd name="adj2" fmla="val -706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How about a </a:t>
            </a:r>
            <a:r>
              <a:rPr lang="en-IE" dirty="0" err="1" smtClean="0"/>
              <a:t>completo</a:t>
            </a:r>
            <a:r>
              <a:rPr lang="en-IE" dirty="0" smtClean="0"/>
              <a:t> at Domino’s instead?</a:t>
            </a:r>
            <a:endParaRPr lang="en-IE" dirty="0"/>
          </a:p>
        </p:txBody>
      </p:sp>
      <p:sp>
        <p:nvSpPr>
          <p:cNvPr id="20" name="Rectangular Callout 19"/>
          <p:cNvSpPr/>
          <p:nvPr/>
        </p:nvSpPr>
        <p:spPr>
          <a:xfrm>
            <a:off x="4800259" y="3643301"/>
            <a:ext cx="2312194" cy="471499"/>
          </a:xfrm>
          <a:prstGeom prst="wedgeRectCallout">
            <a:avLst>
              <a:gd name="adj1" fmla="val 87764"/>
              <a:gd name="adj2" fmla="val -71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Okay. 12:00AM</a:t>
            </a:r>
            <a:r>
              <a:rPr lang="en-IE" dirty="0"/>
              <a:t>?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2598057" y="3915337"/>
            <a:ext cx="2312194" cy="504264"/>
          </a:xfrm>
          <a:prstGeom prst="wedgeRectCallout">
            <a:avLst>
              <a:gd name="adj1" fmla="val -92393"/>
              <a:gd name="adj2" fmla="val -10806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Yep!</a:t>
            </a:r>
            <a:endParaRPr lang="en-IE" dirty="0"/>
          </a:p>
        </p:txBody>
      </p:sp>
      <p:sp>
        <p:nvSpPr>
          <p:cNvPr id="24" name="Rectangular Callout 23"/>
          <p:cNvSpPr/>
          <p:nvPr/>
        </p:nvSpPr>
        <p:spPr>
          <a:xfrm>
            <a:off x="4822030" y="4225526"/>
            <a:ext cx="2312194" cy="471499"/>
          </a:xfrm>
          <a:prstGeom prst="wedgeRectCallout">
            <a:avLst>
              <a:gd name="adj1" fmla="val 86509"/>
              <a:gd name="adj2" fmla="val -173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See you then!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03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9" grpId="0" animBg="1"/>
      <p:bldP spid="20" grpId="0" animBg="1"/>
      <p:bldP spid="22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Synchronous Consensus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Can be guaranteed!</a:t>
            </a:r>
          </a:p>
          <a:p>
            <a:pPr lvl="1"/>
            <a:r>
              <a:rPr lang="en-IE" dirty="0" smtClean="0"/>
              <a:t>But only under certain conditions …</a:t>
            </a:r>
            <a:endParaRPr lang="en-IE" dirty="0"/>
          </a:p>
          <a:p>
            <a:pPr lvl="1"/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4267200"/>
            <a:ext cx="618708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What is the core difference between reaching consensus in synchronous (texting or email) vs. asynchronous (phone call) scenarios?</a:t>
            </a:r>
          </a:p>
        </p:txBody>
      </p:sp>
    </p:spTree>
    <p:extLst>
      <p:ext uri="{BB962C8B-B14F-4D97-AF65-F5344CB8AC3E}">
        <p14:creationId xmlns:p14="http://schemas.microsoft.com/office/powerpoint/2010/main" val="413631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Synchronous Consensus: Telephone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86" y="56388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 smtClean="0"/>
              <a:t>10:46 AM. </a:t>
            </a:r>
            <a:r>
              <a:rPr lang="en-IE" sz="2800" b="1" dirty="0" smtClean="0">
                <a:solidFill>
                  <a:schemeClr val="bg1">
                    <a:lumMod val="50000"/>
                  </a:schemeClr>
                </a:solidFill>
              </a:rPr>
              <a:t>What’s the protocol?</a:t>
            </a:r>
            <a:endParaRPr lang="en-IE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43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800" dirty="0" smtClean="0"/>
              <a:t>10:45 AM. </a:t>
            </a:r>
            <a:r>
              <a:rPr lang="en-IE" sz="2800" i="1" dirty="0" smtClean="0"/>
              <a:t>Alice tries to invite Bob for lunch …</a:t>
            </a:r>
            <a:endParaRPr lang="en-IE" sz="2800" i="1" dirty="0"/>
          </a:p>
        </p:txBody>
      </p:sp>
      <p:pic>
        <p:nvPicPr>
          <p:cNvPr id="19458" name="Picture 2" descr="http://www.caminodesantiago.me/wp-content/uploads/tele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586413" cy="37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2307771"/>
            <a:ext cx="1704975" cy="23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771"/>
            <a:ext cx="1658984" cy="232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4698206" y="1875971"/>
            <a:ext cx="2312194" cy="1447800"/>
          </a:xfrm>
          <a:prstGeom prst="wedgeRectCallout">
            <a:avLst>
              <a:gd name="adj1" fmla="val 81487"/>
              <a:gd name="adj2" fmla="val 44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Hey Bob,</a:t>
            </a:r>
          </a:p>
          <a:p>
            <a:r>
              <a:rPr lang="en-IE" dirty="0"/>
              <a:t>Want to go downtown to McDonald’s for lunch at 12:00AM?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2590800" y="3186091"/>
            <a:ext cx="2312194" cy="700109"/>
          </a:xfrm>
          <a:prstGeom prst="wedgeRectCallout">
            <a:avLst>
              <a:gd name="adj1" fmla="val -91138"/>
              <a:gd name="adj2" fmla="val -706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How about a </a:t>
            </a:r>
            <a:r>
              <a:rPr lang="en-IE" dirty="0" err="1" smtClean="0"/>
              <a:t>completo</a:t>
            </a:r>
            <a:endParaRPr lang="en-IE" dirty="0"/>
          </a:p>
        </p:txBody>
      </p:sp>
      <p:sp>
        <p:nvSpPr>
          <p:cNvPr id="22" name="Rectangular Callout 21"/>
          <p:cNvSpPr/>
          <p:nvPr/>
        </p:nvSpPr>
        <p:spPr>
          <a:xfrm>
            <a:off x="2598057" y="3915337"/>
            <a:ext cx="2312194" cy="504264"/>
          </a:xfrm>
          <a:prstGeom prst="wedgeRectCallout">
            <a:avLst>
              <a:gd name="adj1" fmla="val -92393"/>
              <a:gd name="adj2" fmla="val -10806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Hello?</a:t>
            </a:r>
            <a:endParaRPr lang="en-IE" dirty="0"/>
          </a:p>
        </p:txBody>
      </p:sp>
      <p:sp>
        <p:nvSpPr>
          <p:cNvPr id="20" name="Rectangular Callout 19"/>
          <p:cNvSpPr/>
          <p:nvPr/>
        </p:nvSpPr>
        <p:spPr>
          <a:xfrm>
            <a:off x="4800259" y="3643301"/>
            <a:ext cx="2312194" cy="471499"/>
          </a:xfrm>
          <a:prstGeom prst="wedgeRectCallout">
            <a:avLst>
              <a:gd name="adj1" fmla="val 87764"/>
              <a:gd name="adj2" fmla="val -71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i="1" dirty="0" smtClean="0"/>
              <a:t>beep, beep, beep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28666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9" grpId="0" animBg="1"/>
      <p:bldP spid="22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From</a:t>
            </a:r>
            <a:r>
              <a:rPr lang="es-CL" dirty="0" smtClean="0"/>
              <a:t> </a:t>
            </a:r>
            <a:r>
              <a:rPr lang="es-CL" dirty="0" err="1" smtClean="0"/>
              <a:t>asynchronous</a:t>
            </a:r>
            <a:r>
              <a:rPr lang="es-CL" dirty="0" smtClean="0"/>
              <a:t> to </a:t>
            </a:r>
            <a:r>
              <a:rPr lang="es-CL" dirty="0" err="1" smtClean="0"/>
              <a:t>synchronous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s-CL" dirty="0" smtClean="0"/>
          </a:p>
          <a:p>
            <a:endParaRPr lang="es-CL" dirty="0"/>
          </a:p>
          <a:p>
            <a:r>
              <a:rPr lang="es-CL" dirty="0" err="1" smtClean="0"/>
              <a:t>Agree</a:t>
            </a:r>
            <a:r>
              <a:rPr lang="es-CL" dirty="0" smtClean="0"/>
              <a:t> </a:t>
            </a:r>
            <a:r>
              <a:rPr lang="es-CL" dirty="0" err="1" smtClean="0"/>
              <a:t>on</a:t>
            </a:r>
            <a:r>
              <a:rPr lang="es-CL" dirty="0" smtClean="0"/>
              <a:t> a </a:t>
            </a:r>
            <a:r>
              <a:rPr lang="es-CL" dirty="0" err="1" smtClean="0"/>
              <a:t>timeout</a:t>
            </a:r>
            <a:r>
              <a:rPr lang="es-CL" dirty="0" smtClean="0"/>
              <a:t> </a:t>
            </a:r>
            <a:r>
              <a:rPr lang="el-GR" dirty="0" smtClean="0"/>
              <a:t>Δ</a:t>
            </a:r>
            <a:endParaRPr lang="es-CL" dirty="0" smtClean="0"/>
          </a:p>
          <a:p>
            <a:pPr lvl="1"/>
            <a:r>
              <a:rPr lang="es-CL" dirty="0" err="1" smtClean="0"/>
              <a:t>Any</a:t>
            </a:r>
            <a:r>
              <a:rPr lang="es-CL" dirty="0" smtClean="0"/>
              <a:t> </a:t>
            </a:r>
            <a:r>
              <a:rPr lang="es-CL" dirty="0" err="1" smtClean="0"/>
              <a:t>message</a:t>
            </a:r>
            <a:r>
              <a:rPr lang="es-CL" dirty="0" smtClean="0"/>
              <a:t> </a:t>
            </a:r>
            <a:r>
              <a:rPr lang="es-CL" dirty="0" err="1" smtClean="0"/>
              <a:t>not</a:t>
            </a:r>
            <a:r>
              <a:rPr lang="es-CL" dirty="0" smtClean="0"/>
              <a:t> </a:t>
            </a:r>
            <a:r>
              <a:rPr lang="es-CL" dirty="0" err="1" smtClean="0"/>
              <a:t>received</a:t>
            </a:r>
            <a:r>
              <a:rPr lang="es-CL" dirty="0" smtClean="0"/>
              <a:t> </a:t>
            </a:r>
            <a:r>
              <a:rPr lang="es-CL" dirty="0" err="1" smtClean="0"/>
              <a:t>within</a:t>
            </a:r>
            <a:r>
              <a:rPr lang="es-CL" dirty="0" smtClean="0"/>
              <a:t> </a:t>
            </a:r>
            <a:r>
              <a:rPr lang="el-GR" dirty="0" smtClean="0"/>
              <a:t>Δ</a:t>
            </a:r>
            <a:r>
              <a:rPr lang="es-CL" dirty="0" smtClean="0"/>
              <a:t> = </a:t>
            </a:r>
            <a:r>
              <a:rPr lang="es-CL" dirty="0" err="1" smtClean="0"/>
              <a:t>failure</a:t>
            </a:r>
            <a:endParaRPr lang="es-CL" dirty="0" smtClean="0"/>
          </a:p>
          <a:p>
            <a:pPr lvl="1"/>
            <a:r>
              <a:rPr lang="es-CL" dirty="0" err="1" smtClean="0">
                <a:solidFill>
                  <a:srgbClr val="FF0000"/>
                </a:solidFill>
              </a:rPr>
              <a:t>If</a:t>
            </a:r>
            <a:r>
              <a:rPr lang="es-CL" dirty="0" smtClean="0">
                <a:solidFill>
                  <a:srgbClr val="FF0000"/>
                </a:solidFill>
              </a:rPr>
              <a:t> a </a:t>
            </a:r>
            <a:r>
              <a:rPr lang="es-CL" dirty="0" err="1" smtClean="0">
                <a:solidFill>
                  <a:srgbClr val="FF0000"/>
                </a:solidFill>
              </a:rPr>
              <a:t>message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arrives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after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s-CL" dirty="0" smtClean="0">
                <a:solidFill>
                  <a:srgbClr val="FF0000"/>
                </a:solidFill>
              </a:rPr>
              <a:t>, </a:t>
            </a:r>
            <a:r>
              <a:rPr lang="es-CL" dirty="0" err="1" smtClean="0">
                <a:solidFill>
                  <a:srgbClr val="FF0000"/>
                </a:solidFill>
              </a:rPr>
              <a:t>system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returns</a:t>
            </a:r>
            <a:r>
              <a:rPr lang="es-CL" dirty="0" smtClean="0">
                <a:solidFill>
                  <a:srgbClr val="FF0000"/>
                </a:solidFill>
              </a:rPr>
              <a:t> to </a:t>
            </a:r>
            <a:r>
              <a:rPr lang="es-CL" dirty="0" err="1" smtClean="0">
                <a:solidFill>
                  <a:srgbClr val="FF0000"/>
                </a:solidFill>
              </a:rPr>
              <a:t>being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asynchonous</a:t>
            </a:r>
            <a:endParaRPr lang="es-CL" dirty="0" smtClean="0">
              <a:solidFill>
                <a:srgbClr val="FF0000"/>
              </a:solidFill>
            </a:endParaRPr>
          </a:p>
          <a:p>
            <a:pPr lvl="2"/>
            <a:r>
              <a:rPr lang="es-CL" dirty="0" err="1" smtClean="0">
                <a:solidFill>
                  <a:srgbClr val="FF0000"/>
                </a:solidFill>
              </a:rPr>
              <a:t>If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is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unbounded</a:t>
            </a:r>
            <a:r>
              <a:rPr lang="es-CL" dirty="0" smtClean="0">
                <a:solidFill>
                  <a:srgbClr val="FF0000"/>
                </a:solidFill>
              </a:rPr>
              <a:t>, </a:t>
            </a:r>
            <a:r>
              <a:rPr lang="es-CL" dirty="0" err="1" smtClean="0">
                <a:solidFill>
                  <a:srgbClr val="FF0000"/>
                </a:solidFill>
              </a:rPr>
              <a:t>the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system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is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asynchronous</a:t>
            </a:r>
            <a:endParaRPr lang="es-CL" dirty="0" smtClean="0">
              <a:solidFill>
                <a:srgbClr val="FF0000"/>
              </a:solidFill>
            </a:endParaRPr>
          </a:p>
          <a:p>
            <a:pPr lvl="2"/>
            <a:r>
              <a:rPr lang="es-CL" dirty="0" err="1" smtClean="0">
                <a:solidFill>
                  <a:srgbClr val="FF0000"/>
                </a:solidFill>
              </a:rPr>
              <a:t>May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need</a:t>
            </a:r>
            <a:r>
              <a:rPr lang="es-CL" dirty="0" smtClean="0">
                <a:solidFill>
                  <a:srgbClr val="FF0000"/>
                </a:solidFill>
              </a:rPr>
              <a:t> a </a:t>
            </a:r>
            <a:r>
              <a:rPr lang="es-CL" dirty="0" err="1" smtClean="0">
                <a:solidFill>
                  <a:srgbClr val="FF0000"/>
                </a:solidFill>
              </a:rPr>
              <a:t>large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value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err="1" smtClean="0">
                <a:solidFill>
                  <a:srgbClr val="FF0000"/>
                </a:solidFill>
              </a:rPr>
              <a:t>for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s-CL" dirty="0" smtClean="0">
                <a:solidFill>
                  <a:srgbClr val="FF0000"/>
                </a:solidFill>
              </a:rPr>
              <a:t> in </a:t>
            </a:r>
            <a:r>
              <a:rPr lang="es-CL" dirty="0" err="1" smtClean="0">
                <a:solidFill>
                  <a:srgbClr val="FF0000"/>
                </a:solidFill>
              </a:rPr>
              <a:t>practice</a:t>
            </a:r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6428" y="1371600"/>
            <a:ext cx="675114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How could we (in some cases) turn an asynchronous system into a synchronous system?</a:t>
            </a:r>
          </a:p>
        </p:txBody>
      </p:sp>
    </p:spTree>
    <p:extLst>
      <p:ext uri="{BB962C8B-B14F-4D97-AF65-F5344CB8AC3E}">
        <p14:creationId xmlns:p14="http://schemas.microsoft.com/office/powerpoint/2010/main" val="36623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Eventually</a:t>
            </a:r>
            <a:r>
              <a:rPr lang="es-CL" dirty="0" smtClean="0"/>
              <a:t> </a:t>
            </a:r>
            <a:r>
              <a:rPr lang="es-CL" dirty="0" err="1" smtClean="0"/>
              <a:t>synchronous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s-CL" dirty="0" err="1">
                <a:solidFill>
                  <a:srgbClr val="0070C0"/>
                </a:solidFill>
              </a:rPr>
              <a:t>Eventually</a:t>
            </a:r>
            <a:r>
              <a:rPr lang="es-CL" dirty="0">
                <a:solidFill>
                  <a:srgbClr val="0070C0"/>
                </a:solidFill>
              </a:rPr>
              <a:t> </a:t>
            </a:r>
            <a:r>
              <a:rPr lang="es-CL" dirty="0" err="1" smtClean="0">
                <a:solidFill>
                  <a:srgbClr val="0070C0"/>
                </a:solidFill>
              </a:rPr>
              <a:t>synchronous</a:t>
            </a:r>
            <a:r>
              <a:rPr lang="es-CL" dirty="0" smtClean="0"/>
              <a:t>: </a:t>
            </a:r>
            <a:r>
              <a:rPr lang="es-CL" dirty="0" err="1" smtClean="0"/>
              <a:t>Assumes</a:t>
            </a:r>
            <a:r>
              <a:rPr lang="es-CL" dirty="0" smtClean="0"/>
              <a:t> </a:t>
            </a:r>
            <a:r>
              <a:rPr lang="es-CL" i="1" dirty="0" err="1" smtClean="0"/>
              <a:t>most</a:t>
            </a:r>
            <a:r>
              <a:rPr lang="es-CL" dirty="0" smtClean="0"/>
              <a:t> </a:t>
            </a:r>
            <a:r>
              <a:rPr lang="es-CL" dirty="0" err="1" smtClean="0"/>
              <a:t>messages</a:t>
            </a:r>
            <a:r>
              <a:rPr lang="es-CL" dirty="0" smtClean="0"/>
              <a:t> </a:t>
            </a:r>
            <a:r>
              <a:rPr lang="es-CL" dirty="0" err="1" smtClean="0"/>
              <a:t>will</a:t>
            </a:r>
            <a:r>
              <a:rPr lang="es-CL" dirty="0" smtClean="0"/>
              <a:t> </a:t>
            </a:r>
            <a:r>
              <a:rPr lang="es-CL" dirty="0" err="1" smtClean="0"/>
              <a:t>return</a:t>
            </a:r>
            <a:r>
              <a:rPr lang="es-CL" dirty="0" smtClean="0"/>
              <a:t> </a:t>
            </a:r>
            <a:r>
              <a:rPr lang="es-CL" dirty="0" err="1" smtClean="0"/>
              <a:t>within</a:t>
            </a:r>
            <a:r>
              <a:rPr lang="es-CL" dirty="0" smtClean="0"/>
              <a:t> time </a:t>
            </a:r>
            <a:r>
              <a:rPr lang="el-GR" dirty="0" smtClean="0"/>
              <a:t>Δ</a:t>
            </a:r>
            <a:endParaRPr lang="es-CL" dirty="0" smtClean="0"/>
          </a:p>
          <a:p>
            <a:pPr lvl="1"/>
            <a:r>
              <a:rPr lang="es-CL" dirty="0" smtClean="0"/>
              <a:t>More </a:t>
            </a:r>
            <a:r>
              <a:rPr lang="es-CL" dirty="0" err="1" smtClean="0"/>
              <a:t>precisely</a:t>
            </a:r>
            <a:r>
              <a:rPr lang="es-CL" dirty="0" smtClean="0"/>
              <a:t>,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number</a:t>
            </a:r>
            <a:r>
              <a:rPr lang="es-CL" dirty="0" smtClean="0"/>
              <a:t> of </a:t>
            </a:r>
            <a:r>
              <a:rPr lang="es-CL" dirty="0" err="1" smtClean="0"/>
              <a:t>messages</a:t>
            </a:r>
            <a:r>
              <a:rPr lang="es-CL" dirty="0" smtClean="0"/>
              <a:t> </a:t>
            </a:r>
            <a:r>
              <a:rPr lang="es-CL" dirty="0" err="1" smtClean="0"/>
              <a:t>that</a:t>
            </a:r>
            <a:r>
              <a:rPr lang="es-CL" dirty="0" smtClean="0"/>
              <a:t> do </a:t>
            </a:r>
            <a:r>
              <a:rPr lang="es-CL" dirty="0" err="1" smtClean="0"/>
              <a:t>not</a:t>
            </a:r>
            <a:r>
              <a:rPr lang="es-CL" dirty="0" smtClean="0"/>
              <a:t> </a:t>
            </a:r>
            <a:r>
              <a:rPr lang="es-CL" dirty="0" err="1" smtClean="0"/>
              <a:t>return</a:t>
            </a:r>
            <a:r>
              <a:rPr lang="es-CL" dirty="0" smtClean="0"/>
              <a:t> in </a:t>
            </a:r>
            <a:r>
              <a:rPr lang="el-GR" dirty="0" smtClean="0"/>
              <a:t>Δ</a:t>
            </a:r>
            <a:r>
              <a:rPr lang="es-CL" dirty="0" smtClean="0"/>
              <a:t> </a:t>
            </a:r>
            <a:r>
              <a:rPr lang="es-CL" dirty="0" err="1" smtClean="0"/>
              <a:t>is</a:t>
            </a:r>
            <a:r>
              <a:rPr lang="es-CL" dirty="0" smtClean="0"/>
              <a:t> </a:t>
            </a:r>
            <a:r>
              <a:rPr lang="es-CL" i="1" dirty="0" err="1" smtClean="0"/>
              <a:t>bounded</a:t>
            </a:r>
            <a:endParaRPr lang="es-CL" i="1" dirty="0" smtClean="0"/>
          </a:p>
          <a:p>
            <a:pPr lvl="2"/>
            <a:r>
              <a:rPr lang="es-CL" dirty="0" err="1" smtClean="0"/>
              <a:t>We</a:t>
            </a:r>
            <a:r>
              <a:rPr lang="es-CL" dirty="0" smtClean="0"/>
              <a:t> </a:t>
            </a:r>
            <a:r>
              <a:rPr lang="es-CL" dirty="0" err="1"/>
              <a:t>d</a:t>
            </a:r>
            <a:r>
              <a:rPr lang="es-CL" dirty="0" err="1" smtClean="0"/>
              <a:t>on’t</a:t>
            </a:r>
            <a:r>
              <a:rPr lang="es-CL" dirty="0" smtClean="0"/>
              <a:t> </a:t>
            </a:r>
            <a:r>
              <a:rPr lang="es-CL" dirty="0" err="1" smtClean="0"/>
              <a:t>need</a:t>
            </a:r>
            <a:r>
              <a:rPr lang="es-CL" dirty="0" smtClean="0"/>
              <a:t> to set </a:t>
            </a:r>
            <a:r>
              <a:rPr lang="el-GR" dirty="0" smtClean="0"/>
              <a:t>Δ</a:t>
            </a:r>
            <a:r>
              <a:rPr lang="es-CL" dirty="0" smtClean="0"/>
              <a:t> so </a:t>
            </a:r>
            <a:r>
              <a:rPr lang="es-CL" dirty="0" err="1" smtClean="0"/>
              <a:t>high</a:t>
            </a:r>
            <a:endParaRPr lang="es-CL" dirty="0" smtClean="0"/>
          </a:p>
          <a:p>
            <a:pPr lvl="2"/>
            <a:r>
              <a:rPr lang="es-CL" dirty="0" smtClean="0"/>
              <a:t>True in </a:t>
            </a:r>
            <a:r>
              <a:rPr lang="es-CL" dirty="0" err="1" smtClean="0"/>
              <a:t>many</a:t>
            </a:r>
            <a:r>
              <a:rPr lang="es-CL" dirty="0" smtClean="0"/>
              <a:t> </a:t>
            </a:r>
            <a:r>
              <a:rPr lang="es-CL" dirty="0" err="1" smtClean="0"/>
              <a:t>practical</a:t>
            </a:r>
            <a:r>
              <a:rPr lang="es-CL" dirty="0" smtClean="0"/>
              <a:t> </a:t>
            </a:r>
            <a:r>
              <a:rPr lang="es-CL" dirty="0" err="1" smtClean="0"/>
              <a:t>systems</a:t>
            </a:r>
            <a:r>
              <a:rPr lang="es-CL" dirty="0" smtClean="0"/>
              <a:t> </a:t>
            </a:r>
          </a:p>
          <a:p>
            <a:pPr lvl="2"/>
            <a:endParaRPr lang="es-CL" dirty="0"/>
          </a:p>
          <a:p>
            <a:pPr lvl="2"/>
            <a:endParaRPr lang="es-CL" dirty="0" smtClean="0"/>
          </a:p>
          <a:p>
            <a:pPr lvl="2"/>
            <a:endParaRPr lang="es-CL" dirty="0"/>
          </a:p>
          <a:p>
            <a:pPr lvl="1"/>
            <a:r>
              <a:rPr lang="es-CL" dirty="0" err="1" smtClean="0"/>
              <a:t>If</a:t>
            </a:r>
            <a:r>
              <a:rPr lang="es-CL" dirty="0" smtClean="0"/>
              <a:t> a </a:t>
            </a:r>
            <a:r>
              <a:rPr lang="es-CL" dirty="0" err="1" smtClean="0"/>
              <a:t>message</a:t>
            </a:r>
            <a:r>
              <a:rPr lang="es-CL" dirty="0" smtClean="0"/>
              <a:t> </a:t>
            </a:r>
            <a:r>
              <a:rPr lang="es-CL" dirty="0" err="1" smtClean="0"/>
              <a:t>does</a:t>
            </a:r>
            <a:r>
              <a:rPr lang="es-CL" dirty="0" smtClean="0"/>
              <a:t> </a:t>
            </a:r>
            <a:r>
              <a:rPr lang="es-CL" dirty="0" err="1" smtClean="0"/>
              <a:t>not</a:t>
            </a:r>
            <a:r>
              <a:rPr lang="es-CL" dirty="0" smtClean="0"/>
              <a:t> </a:t>
            </a:r>
            <a:r>
              <a:rPr lang="es-CL" dirty="0" err="1" smtClean="0"/>
              <a:t>return</a:t>
            </a:r>
            <a:r>
              <a:rPr lang="es-CL" dirty="0" smtClean="0"/>
              <a:t> in time </a:t>
            </a:r>
            <a:r>
              <a:rPr lang="el-GR" dirty="0" smtClean="0"/>
              <a:t>Δ</a:t>
            </a:r>
            <a:r>
              <a:rPr lang="es-CL" dirty="0" smtClean="0"/>
              <a:t>, </a:t>
            </a:r>
            <a:r>
              <a:rPr lang="es-CL" dirty="0" err="1" smtClean="0"/>
              <a:t>if</a:t>
            </a:r>
            <a:r>
              <a:rPr lang="es-CL" dirty="0" smtClean="0"/>
              <a:t> </a:t>
            </a:r>
            <a:r>
              <a:rPr lang="es-CL" dirty="0" err="1" smtClean="0"/>
              <a:t>we</a:t>
            </a:r>
            <a:r>
              <a:rPr lang="es-CL" dirty="0" smtClean="0"/>
              <a:t> </a:t>
            </a:r>
            <a:r>
              <a:rPr lang="es-CL" dirty="0" err="1" smtClean="0"/>
              <a:t>keep</a:t>
            </a:r>
            <a:r>
              <a:rPr lang="es-CL" dirty="0" smtClean="0"/>
              <a:t> </a:t>
            </a:r>
            <a:r>
              <a:rPr lang="es-CL" dirty="0" err="1" smtClean="0"/>
              <a:t>retrying</a:t>
            </a:r>
            <a:r>
              <a:rPr lang="es-CL" dirty="0" smtClean="0"/>
              <a:t>, </a:t>
            </a:r>
            <a:r>
              <a:rPr lang="es-CL" dirty="0" err="1" smtClean="0"/>
              <a:t>eventually</a:t>
            </a:r>
            <a:r>
              <a:rPr lang="es-CL" dirty="0" smtClean="0"/>
              <a:t> </a:t>
            </a:r>
            <a:r>
              <a:rPr lang="es-CL" dirty="0" err="1" smtClean="0"/>
              <a:t>it</a:t>
            </a:r>
            <a:r>
              <a:rPr lang="es-CL" dirty="0" smtClean="0"/>
              <a:t> </a:t>
            </a:r>
            <a:r>
              <a:rPr lang="es-CL" dirty="0" err="1" smtClean="0"/>
              <a:t>will</a:t>
            </a:r>
            <a:r>
              <a:rPr lang="es-CL" dirty="0" smtClean="0"/>
              <a:t> </a:t>
            </a:r>
            <a:r>
              <a:rPr lang="es-CL" dirty="0" err="1" smtClean="0"/>
              <a:t>return</a:t>
            </a:r>
            <a:r>
              <a:rPr lang="es-CL" dirty="0" smtClean="0"/>
              <a:t> in </a:t>
            </a:r>
            <a:r>
              <a:rPr lang="es-CL" dirty="0"/>
              <a:t>time </a:t>
            </a:r>
            <a:r>
              <a:rPr lang="el-GR" dirty="0"/>
              <a:t>Δ</a:t>
            </a:r>
            <a:endParaRPr lang="es-CL" dirty="0" smtClean="0"/>
          </a:p>
          <a:p>
            <a:pPr marL="457200" lvl="1" indent="0">
              <a:buNone/>
            </a:pPr>
            <a:endParaRPr lang="es-CL" dirty="0"/>
          </a:p>
          <a:p>
            <a:pPr lvl="1"/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1196428" y="4415135"/>
            <a:ext cx="675114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Why might consensus be easier in an eventually synchronous system?</a:t>
            </a:r>
          </a:p>
        </p:txBody>
      </p:sp>
    </p:spTree>
    <p:extLst>
      <p:ext uri="{BB962C8B-B14F-4D97-AF65-F5344CB8AC3E}">
        <p14:creationId xmlns:p14="http://schemas.microsoft.com/office/powerpoint/2010/main" val="8280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362075"/>
          </a:xfrm>
        </p:spPr>
        <p:txBody>
          <a:bodyPr>
            <a:normAutofit/>
          </a:bodyPr>
          <a:lstStyle/>
          <a:p>
            <a:r>
              <a:rPr lang="en-IE" dirty="0" smtClean="0"/>
              <a:t>FAULT TOLERANCE:</a:t>
            </a:r>
            <a:br>
              <a:rPr lang="en-IE" dirty="0" smtClean="0"/>
            </a:br>
            <a:r>
              <a:rPr lang="en-IE" dirty="0" smtClean="0"/>
              <a:t>FAIL–STOP VS. BYZANTINE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68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Peer-to-Peer: </a:t>
            </a:r>
            <a:r>
              <a:rPr lang="en-IE" i="1" dirty="0" smtClean="0"/>
              <a:t>Unstructured</a:t>
            </a:r>
            <a:endParaRPr lang="en-IE" i="1" dirty="0"/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172200" cy="50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4089400" y="1219200"/>
            <a:ext cx="2514600" cy="1219200"/>
          </a:xfrm>
          <a:prstGeom prst="cloudCallout">
            <a:avLst>
              <a:gd name="adj1" fmla="val -35632"/>
              <a:gd name="adj2" fmla="val 85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Pixie’s new album?</a:t>
            </a:r>
            <a:endParaRPr lang="en-I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24400" y="2983270"/>
            <a:ext cx="457200" cy="1147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4200" y="2778919"/>
            <a:ext cx="990600" cy="116681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62500" y="3352800"/>
            <a:ext cx="876300" cy="10668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86200" y="3299910"/>
            <a:ext cx="346364" cy="663732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38400" y="3124200"/>
            <a:ext cx="1620982" cy="5334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72400" y="5517962"/>
            <a:ext cx="935182" cy="961523"/>
          </a:xfrm>
          <a:prstGeom prst="rect">
            <a:avLst/>
          </a:prstGeom>
          <a:noFill/>
          <a:ln w="952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152400" y="645789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/>
              <a:t>(</a:t>
            </a:r>
            <a:r>
              <a:rPr lang="en-IE" sz="2000" u="sng" dirty="0" smtClean="0"/>
              <a:t>For example</a:t>
            </a:r>
            <a:r>
              <a:rPr lang="en-IE" sz="2000" dirty="0" smtClean="0"/>
              <a:t>: </a:t>
            </a:r>
            <a:r>
              <a:rPr lang="en-IE" sz="2000" i="1" dirty="0" err="1" smtClean="0"/>
              <a:t>Kazaa</a:t>
            </a:r>
            <a:r>
              <a:rPr lang="en-IE" sz="2000" i="1" dirty="0" smtClean="0"/>
              <a:t>, Gnutella</a:t>
            </a:r>
            <a:r>
              <a:rPr lang="en-IE" sz="2000" dirty="0" smtClean="0"/>
              <a:t>)</a:t>
            </a:r>
            <a:endParaRPr lang="en-IE" sz="2000" dirty="0"/>
          </a:p>
        </p:txBody>
      </p:sp>
      <p:pic>
        <p:nvPicPr>
          <p:cNvPr id="12290" name="Picture 2" descr="http://upload.wikimedia.org/wikipedia/en/thumb/6/6c/PixiesEP2cover.jpg/220px-PixiesEP2co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91" y="5615760"/>
            <a:ext cx="787400" cy="7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2971800" y="1981200"/>
            <a:ext cx="381000" cy="5334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057400" y="2133600"/>
            <a:ext cx="381000" cy="3810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353128" y="3963642"/>
            <a:ext cx="0" cy="72265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667000" y="3886200"/>
            <a:ext cx="762000" cy="3048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2533650" y="4038600"/>
            <a:ext cx="1085850" cy="17526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715000" y="3105150"/>
            <a:ext cx="889000" cy="4953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987143" y="4914900"/>
            <a:ext cx="0" cy="4953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400800" y="5687786"/>
            <a:ext cx="647700" cy="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13336" y="3963642"/>
            <a:ext cx="323850" cy="144655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159500" y="4914900"/>
            <a:ext cx="889000" cy="60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3771900" y="4686300"/>
            <a:ext cx="0" cy="1001486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762500" y="3124200"/>
            <a:ext cx="2312762" cy="2393762"/>
          </a:xfrm>
          <a:prstGeom prst="line">
            <a:avLst/>
          </a:prstGeom>
          <a:ln w="889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Faults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http://www.storagecraft.com/blog/wp-content/uploads/2013/01/melted_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20478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ectzia.net/ieuterpe/wp-content/uploads/2014/04/currupterharddr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62000"/>
            <a:ext cx="3162300" cy="228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odrepel.com/blog/wp-content/uploads/2014/06/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29075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etewarden.files.wordpress.com/2007/08/d6249-systembus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51077"/>
            <a:ext cx="28765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arter_stevens.home.comcast.net/~carter_stevens/images/Flood_pics/IMG_024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29075"/>
            <a:ext cx="3224213" cy="241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hehindu.com/multimedia/dynamic/00880/ParkStreet_880807f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17" y="1931299"/>
            <a:ext cx="3927558" cy="261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Fail–Stop Fault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534400" cy="4525963"/>
          </a:xfrm>
        </p:spPr>
        <p:txBody>
          <a:bodyPr>
            <a:normAutofit/>
          </a:bodyPr>
          <a:lstStyle/>
          <a:p>
            <a:r>
              <a:rPr lang="en-IE" sz="2400" dirty="0" smtClean="0"/>
              <a:t>A machine fails to respond or times-out (often hardware or load)</a:t>
            </a:r>
          </a:p>
          <a:p>
            <a:r>
              <a:rPr lang="en-IE" sz="2400" dirty="0" smtClean="0"/>
              <a:t>Need </a:t>
            </a:r>
            <a:r>
              <a:rPr lang="en-IE" sz="2400" i="1" dirty="0" smtClean="0"/>
              <a:t>at least</a:t>
            </a:r>
            <a:r>
              <a:rPr lang="en-IE" sz="2400" dirty="0" smtClean="0"/>
              <a:t> </a:t>
            </a:r>
            <a:r>
              <a:rPr lang="en-IE" sz="2400" i="1" dirty="0" smtClean="0">
                <a:solidFill>
                  <a:srgbClr val="FF0000"/>
                </a:solidFill>
              </a:rPr>
              <a:t>f</a:t>
            </a:r>
            <a:r>
              <a:rPr lang="en-IE" sz="2400" dirty="0" smtClean="0"/>
              <a:t>+1 </a:t>
            </a:r>
            <a:r>
              <a:rPr lang="en-IE" sz="2400" u="sng" dirty="0" smtClean="0"/>
              <a:t>replicated</a:t>
            </a:r>
            <a:r>
              <a:rPr lang="en-IE" sz="2400" dirty="0" smtClean="0"/>
              <a:t> machines? (</a:t>
            </a:r>
            <a:r>
              <a:rPr lang="en-IE" sz="2400" dirty="0" smtClean="0">
                <a:solidFill>
                  <a:srgbClr val="FF0000"/>
                </a:solidFill>
              </a:rPr>
              <a:t>beware </a:t>
            </a:r>
            <a:r>
              <a:rPr lang="en-IE" sz="2400" dirty="0" err="1" smtClean="0">
                <a:solidFill>
                  <a:srgbClr val="FF0000"/>
                </a:solidFill>
              </a:rPr>
              <a:t>asynch</a:t>
            </a:r>
            <a:r>
              <a:rPr lang="en-IE" sz="2400" dirty="0" smtClean="0">
                <a:solidFill>
                  <a:srgbClr val="FF0000"/>
                </a:solidFill>
              </a:rPr>
              <a:t>.!</a:t>
            </a:r>
            <a:r>
              <a:rPr lang="en-IE" sz="2400" dirty="0" smtClean="0"/>
              <a:t>)</a:t>
            </a: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IE" sz="2400" i="1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IE" sz="2400" dirty="0" smtClean="0">
                <a:solidFill>
                  <a:schemeClr val="bg1">
                    <a:lumMod val="50000"/>
                  </a:schemeClr>
                </a:solidFill>
              </a:rPr>
              <a:t> = number of clean failures</a:t>
            </a: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48" y="3048000"/>
            <a:ext cx="682126" cy="68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911" y="379023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24221" y="3367064"/>
            <a:ext cx="1578228" cy="88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600" dirty="0" smtClean="0"/>
              <a:t>Word</a:t>
            </a:r>
            <a:endParaRPr lang="en-IE" sz="1600" dirty="0"/>
          </a:p>
          <a:p>
            <a:r>
              <a:rPr lang="en-IE" sz="1600" dirty="0" smtClean="0"/>
              <a:t>Count</a:t>
            </a:r>
            <a:endParaRPr lang="en-IE" sz="16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335" y="3436470"/>
            <a:ext cx="587116" cy="68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Elbow Connector 11"/>
          <p:cNvCxnSpPr>
            <a:stCxn id="9" idx="2"/>
            <a:endCxn id="5" idx="0"/>
          </p:cNvCxnSpPr>
          <p:nvPr/>
        </p:nvCxnSpPr>
        <p:spPr>
          <a:xfrm rot="16200000" flipH="1">
            <a:off x="4842109" y="4084844"/>
            <a:ext cx="1493143" cy="22465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4" idx="0"/>
          </p:cNvCxnSpPr>
          <p:nvPr/>
        </p:nvCxnSpPr>
        <p:spPr>
          <a:xfrm rot="5400000">
            <a:off x="2632309" y="4121582"/>
            <a:ext cx="1493143" cy="2173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49" y="5954685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5954686"/>
            <a:ext cx="1147331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49" y="5888571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66000" y="5102791"/>
            <a:ext cx="1701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 4.575.144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2.160.185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2.073.216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1.844.613</a:t>
            </a:r>
          </a:p>
          <a:p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1.479.936</a:t>
            </a:r>
          </a:p>
          <a:p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830611" y="4084845"/>
            <a:ext cx="1493143" cy="224653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Byzantine Fault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IE" sz="2400" dirty="0" smtClean="0"/>
              <a:t>A machine responds incorrectly/maliciously (often software)</a:t>
            </a:r>
          </a:p>
          <a:p>
            <a:r>
              <a:rPr lang="en-IE" sz="2400" dirty="0" smtClean="0"/>
              <a:t>Need </a:t>
            </a:r>
            <a:r>
              <a:rPr lang="en-IE" sz="2400" i="1" dirty="0" smtClean="0"/>
              <a:t>at least</a:t>
            </a:r>
            <a:r>
              <a:rPr lang="en-IE" sz="2400" dirty="0" smtClean="0"/>
              <a:t> </a:t>
            </a:r>
            <a:r>
              <a:rPr lang="en-IE" sz="2400" b="1" dirty="0" smtClean="0"/>
              <a:t>2</a:t>
            </a:r>
            <a:r>
              <a:rPr lang="en-IE" sz="2400" i="1" dirty="0" smtClean="0">
                <a:solidFill>
                  <a:srgbClr val="FF0000"/>
                </a:solidFill>
              </a:rPr>
              <a:t>f</a:t>
            </a:r>
            <a:r>
              <a:rPr lang="en-IE" sz="2400" dirty="0" smtClean="0"/>
              <a:t>+1 </a:t>
            </a:r>
            <a:r>
              <a:rPr lang="en-IE" sz="2400" u="sng" dirty="0" smtClean="0"/>
              <a:t>replicated</a:t>
            </a:r>
            <a:r>
              <a:rPr lang="en-IE" sz="2400" dirty="0" smtClean="0"/>
              <a:t> machines?</a:t>
            </a: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IE" sz="2000" i="1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 = number of (possibly Byzantine) failures</a:t>
            </a: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48" y="3048000"/>
            <a:ext cx="682126" cy="68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911" y="3790231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24221" y="3367064"/>
            <a:ext cx="1578228" cy="88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600" dirty="0" smtClean="0"/>
              <a:t>Word</a:t>
            </a:r>
            <a:endParaRPr lang="en-IE" sz="1600" dirty="0"/>
          </a:p>
          <a:p>
            <a:r>
              <a:rPr lang="en-IE" sz="1600" dirty="0" smtClean="0"/>
              <a:t>Count</a:t>
            </a:r>
            <a:endParaRPr lang="en-IE" sz="16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335" y="3436470"/>
            <a:ext cx="587116" cy="68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Elbow Connector 11"/>
          <p:cNvCxnSpPr>
            <a:stCxn id="9" idx="2"/>
            <a:endCxn id="5" idx="0"/>
          </p:cNvCxnSpPr>
          <p:nvPr/>
        </p:nvCxnSpPr>
        <p:spPr>
          <a:xfrm rot="16200000" flipH="1">
            <a:off x="4842109" y="4084844"/>
            <a:ext cx="1493143" cy="22465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4" idx="0"/>
          </p:cNvCxnSpPr>
          <p:nvPr/>
        </p:nvCxnSpPr>
        <p:spPr>
          <a:xfrm rot="5400000">
            <a:off x="2632309" y="4121582"/>
            <a:ext cx="1493143" cy="2173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49" y="5954685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5954686"/>
            <a:ext cx="1147331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49" y="5888571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66000" y="5102791"/>
            <a:ext cx="1701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 4.575.144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2.160.185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2.073.216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1.844.613</a:t>
            </a:r>
          </a:p>
          <a:p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1.479.936</a:t>
            </a:r>
          </a:p>
          <a:p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830611" y="4084845"/>
            <a:ext cx="1493143" cy="224653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306" y="4994781"/>
            <a:ext cx="17018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 4.575.144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2.160.185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sé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2.073.216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1.844.613</a:t>
            </a:r>
          </a:p>
          <a:p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 1.479.936</a:t>
            </a:r>
          </a:p>
          <a:p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Elbow Connector 20"/>
          <p:cNvCxnSpPr>
            <a:stCxn id="9" idx="2"/>
            <a:endCxn id="1026" idx="0"/>
          </p:cNvCxnSpPr>
          <p:nvPr/>
        </p:nvCxnSpPr>
        <p:spPr>
          <a:xfrm rot="5400000">
            <a:off x="2633391" y="4122666"/>
            <a:ext cx="1493144" cy="21708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18208" y="3048000"/>
            <a:ext cx="518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?</a:t>
            </a:r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954684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60" y="581038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011511" y="5404705"/>
            <a:ext cx="873580" cy="8113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I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 4.575.144</a:t>
            </a:r>
            <a:endParaRPr lang="en-I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2.160.185</a:t>
            </a:r>
            <a:endParaRPr lang="en-I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2.073.216</a:t>
            </a:r>
            <a:endParaRPr lang="en-I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1.844.613</a:t>
            </a:r>
          </a:p>
          <a:p>
            <a:r>
              <a:rPr lang="en-I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1.479.936</a:t>
            </a:r>
          </a:p>
          <a:p>
            <a:r>
              <a:rPr lang="en-I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I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Elbow Connector 25"/>
          <p:cNvCxnSpPr>
            <a:stCxn id="9" idx="2"/>
            <a:endCxn id="23" idx="0"/>
          </p:cNvCxnSpPr>
          <p:nvPr/>
        </p:nvCxnSpPr>
        <p:spPr>
          <a:xfrm rot="5400000">
            <a:off x="3714985" y="5204258"/>
            <a:ext cx="1493142" cy="771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" y="3048000"/>
            <a:ext cx="3139087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How many replicated machines do we need to guarantee tolerance to </a:t>
            </a:r>
            <a:r>
              <a:rPr lang="en-IE" sz="2400" i="1" dirty="0" smtClean="0"/>
              <a:t>f</a:t>
            </a:r>
            <a:r>
              <a:rPr lang="en-IE" sz="2400" dirty="0" smtClean="0"/>
              <a:t> Byzantine faults?</a:t>
            </a:r>
          </a:p>
        </p:txBody>
      </p:sp>
    </p:spTree>
    <p:extLst>
      <p:ext uri="{BB962C8B-B14F-4D97-AF65-F5344CB8AC3E}">
        <p14:creationId xmlns:p14="http://schemas.microsoft.com/office/powerpoint/2010/main" val="25956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17" grpId="0" animBg="1"/>
      <p:bldP spid="14" grpId="0"/>
      <p:bldP spid="25" grpId="0" animBg="1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Fail–Stop/Byzantine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Naively:</a:t>
            </a:r>
          </a:p>
          <a:p>
            <a:pPr lvl="1"/>
            <a:r>
              <a:rPr lang="en-IE" dirty="0"/>
              <a:t>Need </a:t>
            </a:r>
            <a:r>
              <a:rPr lang="en-IE" i="1" dirty="0">
                <a:solidFill>
                  <a:srgbClr val="FF0000"/>
                </a:solidFill>
              </a:rPr>
              <a:t>f</a:t>
            </a:r>
            <a:r>
              <a:rPr lang="en-IE" dirty="0"/>
              <a:t>+1 replicated </a:t>
            </a:r>
            <a:r>
              <a:rPr lang="en-IE" dirty="0" smtClean="0"/>
              <a:t>machines for fail–stop</a:t>
            </a:r>
          </a:p>
          <a:p>
            <a:pPr lvl="1"/>
            <a:r>
              <a:rPr lang="en-IE" dirty="0" smtClean="0"/>
              <a:t>Need 2</a:t>
            </a:r>
            <a:r>
              <a:rPr lang="en-IE" i="1" dirty="0" smtClean="0">
                <a:solidFill>
                  <a:srgbClr val="FF0000"/>
                </a:solidFill>
              </a:rPr>
              <a:t>f</a:t>
            </a:r>
            <a:r>
              <a:rPr lang="en-IE" dirty="0" smtClean="0"/>
              <a:t>+1 </a:t>
            </a:r>
            <a:r>
              <a:rPr lang="en-IE" dirty="0"/>
              <a:t>replicated machines for </a:t>
            </a:r>
            <a:r>
              <a:rPr lang="en-IE" dirty="0" smtClean="0"/>
              <a:t>Byzantine</a:t>
            </a:r>
          </a:p>
          <a:p>
            <a:pPr lvl="1"/>
            <a:endParaRPr lang="en-IE" dirty="0"/>
          </a:p>
          <a:p>
            <a:r>
              <a:rPr lang="en-IE" dirty="0" smtClean="0"/>
              <a:t>Not </a:t>
            </a:r>
            <a:r>
              <a:rPr lang="en-IE" i="1" dirty="0" smtClean="0"/>
              <a:t>so</a:t>
            </a:r>
            <a:r>
              <a:rPr lang="en-IE" dirty="0" smtClean="0"/>
              <a:t> simple if nodes must agree beforehand!</a:t>
            </a:r>
          </a:p>
          <a:p>
            <a:endParaRPr lang="en-IE" dirty="0"/>
          </a:p>
          <a:p>
            <a:r>
              <a:rPr lang="en-IE" b="1" dirty="0" smtClean="0"/>
              <a:t>Replicas must have consensus to be useful!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0860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CONsensus</a:t>
            </a:r>
            <a:r>
              <a:rPr lang="es-CL" dirty="0" smtClean="0"/>
              <a:t> </a:t>
            </a:r>
            <a:r>
              <a:rPr lang="es-CL" dirty="0" err="1" smtClean="0"/>
              <a:t>guarantees</a:t>
            </a:r>
            <a:endParaRPr lang="es-C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25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Consensus</a:t>
            </a:r>
            <a:r>
              <a:rPr lang="es-CL" dirty="0" smtClean="0"/>
              <a:t> </a:t>
            </a:r>
            <a:r>
              <a:rPr lang="es-CL" dirty="0" err="1" smtClean="0"/>
              <a:t>Guarantees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Under</a:t>
            </a:r>
            <a:r>
              <a:rPr lang="es-CL" dirty="0" smtClean="0"/>
              <a:t> </a:t>
            </a:r>
            <a:r>
              <a:rPr lang="es-CL" dirty="0" err="1" smtClean="0"/>
              <a:t>certain</a:t>
            </a:r>
            <a:r>
              <a:rPr lang="es-CL" dirty="0" smtClean="0"/>
              <a:t> </a:t>
            </a:r>
            <a:r>
              <a:rPr lang="es-CL" dirty="0" err="1" smtClean="0"/>
              <a:t>assumptions</a:t>
            </a:r>
            <a:r>
              <a:rPr lang="es-CL" dirty="0" smtClean="0"/>
              <a:t>; </a:t>
            </a:r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example</a:t>
            </a:r>
            <a:endParaRPr lang="es-CL" dirty="0" smtClean="0"/>
          </a:p>
          <a:p>
            <a:pPr lvl="1"/>
            <a:r>
              <a:rPr lang="es-CL" dirty="0" err="1" smtClean="0"/>
              <a:t>synchronous</a:t>
            </a:r>
            <a:r>
              <a:rPr lang="es-CL" dirty="0" smtClean="0"/>
              <a:t>, </a:t>
            </a:r>
            <a:r>
              <a:rPr lang="es-CL" dirty="0" err="1" smtClean="0"/>
              <a:t>eventually</a:t>
            </a:r>
            <a:r>
              <a:rPr lang="es-CL" dirty="0" smtClean="0"/>
              <a:t> </a:t>
            </a:r>
            <a:r>
              <a:rPr lang="es-CL" dirty="0" err="1" smtClean="0"/>
              <a:t>synchoronous</a:t>
            </a:r>
            <a:r>
              <a:rPr lang="es-CL" dirty="0" smtClean="0"/>
              <a:t>, </a:t>
            </a:r>
            <a:r>
              <a:rPr lang="es-CL" dirty="0" err="1" smtClean="0"/>
              <a:t>asynchronous</a:t>
            </a:r>
            <a:endParaRPr lang="es-CL" dirty="0" smtClean="0"/>
          </a:p>
          <a:p>
            <a:pPr lvl="1"/>
            <a:r>
              <a:rPr lang="es-CL" dirty="0" err="1" smtClean="0"/>
              <a:t>fail</a:t>
            </a:r>
            <a:r>
              <a:rPr lang="es-CL" dirty="0" smtClean="0"/>
              <a:t>-stop, </a:t>
            </a:r>
            <a:r>
              <a:rPr lang="es-CL" dirty="0" err="1" smtClean="0"/>
              <a:t>byzantine</a:t>
            </a:r>
            <a:endParaRPr lang="es-CL" dirty="0" smtClean="0"/>
          </a:p>
          <a:p>
            <a:pPr lvl="1"/>
            <a:r>
              <a:rPr lang="es-CL" dirty="0"/>
              <a:t>n</a:t>
            </a:r>
            <a:r>
              <a:rPr lang="es-CL" dirty="0" smtClean="0"/>
              <a:t>o </a:t>
            </a:r>
            <a:r>
              <a:rPr lang="es-CL" dirty="0" err="1" smtClean="0"/>
              <a:t>failures</a:t>
            </a:r>
            <a:r>
              <a:rPr lang="es-CL" dirty="0" smtClean="0"/>
              <a:t>, </a:t>
            </a:r>
            <a:r>
              <a:rPr lang="es-CL" dirty="0" err="1" smtClean="0"/>
              <a:t>one</a:t>
            </a:r>
            <a:r>
              <a:rPr lang="es-CL" dirty="0" smtClean="0"/>
              <a:t> </a:t>
            </a:r>
            <a:r>
              <a:rPr lang="es-CL" dirty="0" err="1" smtClean="0"/>
              <a:t>node</a:t>
            </a:r>
            <a:r>
              <a:rPr lang="es-CL" dirty="0" smtClean="0"/>
              <a:t> </a:t>
            </a:r>
            <a:r>
              <a:rPr lang="es-CL" dirty="0" err="1" smtClean="0"/>
              <a:t>fails</a:t>
            </a:r>
            <a:r>
              <a:rPr lang="es-CL" dirty="0" smtClean="0"/>
              <a:t>, </a:t>
            </a:r>
            <a:r>
              <a:rPr lang="es-CL" dirty="0" err="1" smtClean="0"/>
              <a:t>less</a:t>
            </a:r>
            <a:r>
              <a:rPr lang="es-CL" dirty="0" smtClean="0"/>
              <a:t> </a:t>
            </a:r>
            <a:r>
              <a:rPr lang="es-CL" dirty="0" err="1" smtClean="0"/>
              <a:t>than</a:t>
            </a:r>
            <a:r>
              <a:rPr lang="es-CL" dirty="0" smtClean="0"/>
              <a:t> </a:t>
            </a:r>
            <a:r>
              <a:rPr lang="es-CL" dirty="0" err="1" smtClean="0"/>
              <a:t>half</a:t>
            </a:r>
            <a:r>
              <a:rPr lang="es-CL" dirty="0" smtClean="0"/>
              <a:t> </a:t>
            </a:r>
            <a:r>
              <a:rPr lang="es-CL" dirty="0" err="1" smtClean="0"/>
              <a:t>fail</a:t>
            </a:r>
            <a:endParaRPr lang="es-CL" dirty="0" smtClean="0"/>
          </a:p>
          <a:p>
            <a:pPr lvl="1"/>
            <a:endParaRPr lang="es-CL" dirty="0"/>
          </a:p>
          <a:p>
            <a:pPr marL="457200" lvl="1" indent="0">
              <a:buNone/>
            </a:pPr>
            <a:r>
              <a:rPr lang="es-CL" dirty="0" smtClean="0"/>
              <a:t>… </a:t>
            </a:r>
            <a:r>
              <a:rPr lang="es-CL" dirty="0" err="1" smtClean="0"/>
              <a:t>there</a:t>
            </a:r>
            <a:r>
              <a:rPr lang="es-CL" dirty="0" smtClean="0"/>
              <a:t> are </a:t>
            </a:r>
            <a:r>
              <a:rPr lang="es-CL" dirty="0" err="1" smtClean="0"/>
              <a:t>methods</a:t>
            </a:r>
            <a:r>
              <a:rPr lang="es-CL" dirty="0" smtClean="0"/>
              <a:t> to </a:t>
            </a:r>
            <a:r>
              <a:rPr lang="es-CL" dirty="0" err="1" smtClean="0"/>
              <a:t>provide</a:t>
            </a:r>
            <a:r>
              <a:rPr lang="es-CL" dirty="0" smtClean="0"/>
              <a:t> </a:t>
            </a:r>
            <a:r>
              <a:rPr lang="es-CL" dirty="0" err="1" smtClean="0"/>
              <a:t>consensus</a:t>
            </a:r>
            <a:r>
              <a:rPr lang="es-CL" dirty="0" smtClean="0"/>
              <a:t> </a:t>
            </a:r>
            <a:r>
              <a:rPr lang="es-CL" dirty="0" err="1" smtClean="0"/>
              <a:t>with</a:t>
            </a:r>
            <a:r>
              <a:rPr lang="es-CL" dirty="0" smtClean="0"/>
              <a:t> </a:t>
            </a:r>
            <a:r>
              <a:rPr lang="es-CL" dirty="0" err="1" smtClean="0"/>
              <a:t>certain</a:t>
            </a:r>
            <a:r>
              <a:rPr lang="es-CL" dirty="0" smtClean="0"/>
              <a:t> </a:t>
            </a:r>
            <a:r>
              <a:rPr lang="es-CL" dirty="0" err="1" smtClean="0"/>
              <a:t>guarantees</a:t>
            </a: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27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Consensus Protocol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>
                <a:solidFill>
                  <a:srgbClr val="0070C0"/>
                </a:solidFill>
              </a:rPr>
              <a:t>Agreement/Consistency </a:t>
            </a:r>
            <a:r>
              <a:rPr lang="en-IE" dirty="0" smtClean="0"/>
              <a:t>[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Safety</a:t>
            </a:r>
            <a:r>
              <a:rPr lang="en-IE" dirty="0" smtClean="0"/>
              <a:t>]: All working nodes agree on the same value. Anything </a:t>
            </a:r>
            <a:r>
              <a:rPr lang="en-IE" u="sng" dirty="0" smtClean="0"/>
              <a:t>agreed</a:t>
            </a:r>
            <a:r>
              <a:rPr lang="en-IE" dirty="0" smtClean="0"/>
              <a:t> is final!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Validity/Integrity </a:t>
            </a:r>
            <a:r>
              <a:rPr lang="en-IE" dirty="0"/>
              <a:t>[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Safety</a:t>
            </a:r>
            <a:r>
              <a:rPr lang="en-IE" dirty="0"/>
              <a:t>]: </a:t>
            </a:r>
            <a:r>
              <a:rPr lang="en-IE" dirty="0" smtClean="0"/>
              <a:t>Every working node decides at most one value. That value has been proposed by a working node.</a:t>
            </a:r>
            <a:endParaRPr lang="en-IE" dirty="0"/>
          </a:p>
          <a:p>
            <a:r>
              <a:rPr lang="en-IE" dirty="0" smtClean="0">
                <a:solidFill>
                  <a:srgbClr val="0070C0"/>
                </a:solidFill>
              </a:rPr>
              <a:t>Termination </a:t>
            </a:r>
            <a:r>
              <a:rPr lang="en-IE" dirty="0" smtClean="0"/>
              <a:t>[</a:t>
            </a:r>
            <a:r>
              <a:rPr lang="en-IE" dirty="0" err="1" smtClean="0">
                <a:solidFill>
                  <a:schemeClr val="accent6">
                    <a:lumMod val="75000"/>
                  </a:schemeClr>
                </a:solidFill>
              </a:rPr>
              <a:t>Liveness</a:t>
            </a:r>
            <a:r>
              <a:rPr lang="en-IE" dirty="0" smtClean="0"/>
              <a:t>]: All working nodes eventually decide (after finite steps).</a:t>
            </a:r>
          </a:p>
          <a:p>
            <a:endParaRPr lang="en-IE" dirty="0"/>
          </a:p>
          <a:p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Safety</a:t>
            </a:r>
            <a:r>
              <a:rPr lang="en-IE" dirty="0" smtClean="0"/>
              <a:t>: Nothing bad ever happens</a:t>
            </a:r>
          </a:p>
          <a:p>
            <a:r>
              <a:rPr lang="en-IE" dirty="0" err="1" smtClean="0">
                <a:solidFill>
                  <a:schemeClr val="accent6">
                    <a:lumMod val="75000"/>
                  </a:schemeClr>
                </a:solidFill>
              </a:rPr>
              <a:t>Liveness</a:t>
            </a:r>
            <a:r>
              <a:rPr lang="en-IE" dirty="0" smtClean="0"/>
              <a:t>: Something good eventually happens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25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Consensus Protocol for Lunch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Agreement/Consistency </a:t>
            </a:r>
            <a:r>
              <a:rPr lang="en-IE" dirty="0"/>
              <a:t>[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Safety</a:t>
            </a:r>
            <a:r>
              <a:rPr lang="en-IE" dirty="0"/>
              <a:t>]: </a:t>
            </a:r>
            <a:r>
              <a:rPr lang="en-IE" dirty="0" smtClean="0"/>
              <a:t>Everyone agrees on the same place downtown for lunch, or agrees not to go downtown.</a:t>
            </a:r>
            <a:endParaRPr lang="en-IE" dirty="0"/>
          </a:p>
          <a:p>
            <a:r>
              <a:rPr lang="en-IE" dirty="0">
                <a:solidFill>
                  <a:srgbClr val="0070C0"/>
                </a:solidFill>
              </a:rPr>
              <a:t>Validity/Integrity </a:t>
            </a:r>
            <a:r>
              <a:rPr lang="en-IE" dirty="0"/>
              <a:t>[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Safety</a:t>
            </a:r>
            <a:r>
              <a:rPr lang="en-IE" dirty="0" smtClean="0"/>
              <a:t>]: Agreement involves a place someone actually wants to go.</a:t>
            </a:r>
            <a:endParaRPr lang="en-IE" dirty="0"/>
          </a:p>
          <a:p>
            <a:r>
              <a:rPr lang="en-IE" dirty="0">
                <a:solidFill>
                  <a:srgbClr val="0070C0"/>
                </a:solidFill>
              </a:rPr>
              <a:t>Termination </a:t>
            </a:r>
            <a:r>
              <a:rPr lang="en-IE" dirty="0"/>
              <a:t>[</a:t>
            </a:r>
            <a:r>
              <a:rPr lang="en-IE" dirty="0" err="1">
                <a:solidFill>
                  <a:schemeClr val="accent6">
                    <a:lumMod val="75000"/>
                  </a:schemeClr>
                </a:solidFill>
              </a:rPr>
              <a:t>Liveness</a:t>
            </a:r>
            <a:r>
              <a:rPr lang="en-IE" dirty="0"/>
              <a:t>]: </a:t>
            </a:r>
            <a:r>
              <a:rPr lang="en-IE" dirty="0" smtClean="0"/>
              <a:t>A decision will eventually be reached (</a:t>
            </a:r>
            <a:r>
              <a:rPr lang="en-IE" dirty="0" smtClean="0">
                <a:solidFill>
                  <a:srgbClr val="FF0000"/>
                </a:solidFill>
              </a:rPr>
              <a:t>hopefully before lunch</a:t>
            </a:r>
            <a:r>
              <a:rPr lang="en-IE" dirty="0" smtClean="0"/>
              <a:t>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14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CONSENSUS PROTOCOL:</a:t>
            </a:r>
            <a:br>
              <a:rPr lang="en-IE" dirty="0" smtClean="0"/>
            </a:br>
            <a:r>
              <a:rPr lang="en-IE" dirty="0" smtClean="0"/>
              <a:t>TWO-PHASE COMMIT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31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Commit (2PC)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Coordinator &amp; cohort members</a:t>
            </a:r>
          </a:p>
          <a:p>
            <a:endParaRPr lang="en-IE" dirty="0"/>
          </a:p>
          <a:p>
            <a:r>
              <a:rPr lang="en-IE" b="1" dirty="0" smtClean="0"/>
              <a:t>Goal: </a:t>
            </a:r>
            <a:r>
              <a:rPr lang="en-IE" dirty="0" smtClean="0"/>
              <a:t>Either all cohorts commit to the same value or no cohort commits to anything</a:t>
            </a:r>
          </a:p>
          <a:p>
            <a:endParaRPr lang="en-IE" dirty="0"/>
          </a:p>
          <a:p>
            <a:r>
              <a:rPr lang="en-IE" dirty="0" smtClean="0"/>
              <a:t>Assumes synchronous, fail-stop behaviour</a:t>
            </a:r>
          </a:p>
          <a:p>
            <a:pPr lvl="1"/>
            <a:r>
              <a:rPr lang="en-IE" dirty="0" smtClean="0"/>
              <a:t>Crashes are known!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4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V="1">
            <a:off x="5469570" y="2871787"/>
            <a:ext cx="2767296" cy="10644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00541" y="2076451"/>
            <a:ext cx="900952" cy="196405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81600" y="1905000"/>
            <a:ext cx="32004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Peer-to-Peer: </a:t>
            </a:r>
            <a:r>
              <a:rPr lang="en-IE" i="1" dirty="0"/>
              <a:t>Structured (DHT)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12744"/>
          </a:xfrm>
        </p:spPr>
        <p:txBody>
          <a:bodyPr>
            <a:normAutofit/>
          </a:bodyPr>
          <a:lstStyle/>
          <a:p>
            <a:r>
              <a:rPr lang="en-IE" dirty="0" smtClean="0"/>
              <a:t>Circular DHT:</a:t>
            </a:r>
          </a:p>
          <a:p>
            <a:pPr lvl="1"/>
            <a:r>
              <a:rPr lang="en-IE" dirty="0" smtClean="0"/>
              <a:t>Only aware of neighbours</a:t>
            </a:r>
          </a:p>
          <a:p>
            <a:pPr lvl="1"/>
            <a:r>
              <a:rPr lang="en-IE" dirty="0" smtClean="0"/>
              <a:t>O(</a:t>
            </a:r>
            <a:r>
              <a:rPr lang="en-IE" i="1" dirty="0" smtClean="0"/>
              <a:t>n</a:t>
            </a:r>
            <a:r>
              <a:rPr lang="en-IE" dirty="0" smtClean="0"/>
              <a:t>)</a:t>
            </a:r>
            <a:r>
              <a:rPr lang="en-IE" i="1" dirty="0" smtClean="0"/>
              <a:t> lookups</a:t>
            </a:r>
            <a:endParaRPr lang="en-IE" i="1" dirty="0"/>
          </a:p>
          <a:p>
            <a:endParaRPr lang="en-IE" dirty="0" smtClean="0"/>
          </a:p>
          <a:p>
            <a:r>
              <a:rPr lang="en-IE" dirty="0" smtClean="0"/>
              <a:t>Implement shortcuts</a:t>
            </a:r>
          </a:p>
          <a:p>
            <a:pPr lvl="1"/>
            <a:r>
              <a:rPr lang="en-IE" dirty="0" smtClean="0"/>
              <a:t>Skips ahead</a:t>
            </a:r>
          </a:p>
          <a:p>
            <a:pPr lvl="1"/>
            <a:r>
              <a:rPr lang="en-IE" dirty="0" smtClean="0"/>
              <a:t>Enables binary-search-like behaviour</a:t>
            </a:r>
          </a:p>
          <a:p>
            <a:pPr lvl="1"/>
            <a:r>
              <a:rPr lang="en-IE" dirty="0" smtClean="0"/>
              <a:t>O(log(</a:t>
            </a:r>
            <a:r>
              <a:rPr lang="en-IE" i="1" dirty="0" smtClean="0"/>
              <a:t>n</a:t>
            </a:r>
            <a:r>
              <a:rPr lang="en-IE" dirty="0" smtClean="0"/>
              <a:t>))</a:t>
            </a:r>
            <a:r>
              <a:rPr lang="en-IE" i="1" dirty="0" smtClean="0"/>
              <a:t> lookups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46" y="4419600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14" y="1821656"/>
            <a:ext cx="502654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87" y="3733800"/>
            <a:ext cx="51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34" y="2651616"/>
            <a:ext cx="442665" cy="44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1821657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43187"/>
            <a:ext cx="51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43" y="3681413"/>
            <a:ext cx="502654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35198" y="15832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000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0" y="23619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001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8429625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010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7715261" y="46159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011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48244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100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840920" y="40405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101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4608643" y="25466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110</a:t>
            </a:r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5438306" y="16369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111</a:t>
            </a:r>
            <a:endParaRPr lang="en-IE" dirty="0"/>
          </a:p>
        </p:txBody>
      </p:sp>
      <p:sp>
        <p:nvSpPr>
          <p:cNvPr id="27" name="Cloud Callout 26"/>
          <p:cNvSpPr/>
          <p:nvPr/>
        </p:nvSpPr>
        <p:spPr>
          <a:xfrm>
            <a:off x="6077898" y="5193744"/>
            <a:ext cx="2514600" cy="1219200"/>
          </a:xfrm>
          <a:prstGeom prst="cloudCallout">
            <a:avLst>
              <a:gd name="adj1" fmla="val 2247"/>
              <a:gd name="adj2" fmla="val -76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Pixie’s new album? </a:t>
            </a:r>
            <a:r>
              <a:rPr lang="en-IE" b="1" dirty="0" smtClean="0"/>
              <a:t>111</a:t>
            </a:r>
            <a:endParaRPr lang="en-IE" b="1" dirty="0"/>
          </a:p>
        </p:txBody>
      </p:sp>
      <p:cxnSp>
        <p:nvCxnSpPr>
          <p:cNvPr id="31" name="Straight Connector 30"/>
          <p:cNvCxnSpPr>
            <a:endCxn id="17" idx="2"/>
          </p:cNvCxnSpPr>
          <p:nvPr/>
        </p:nvCxnSpPr>
        <p:spPr>
          <a:xfrm flipH="1" flipV="1">
            <a:off x="5469570" y="4191000"/>
            <a:ext cx="550229" cy="424934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6" idx="1"/>
          </p:cNvCxnSpPr>
          <p:nvPr/>
        </p:nvCxnSpPr>
        <p:spPr>
          <a:xfrm flipH="1" flipV="1">
            <a:off x="5181600" y="2871787"/>
            <a:ext cx="36643" cy="862013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438306" y="2076451"/>
            <a:ext cx="581493" cy="470177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5" idx="2"/>
          </p:cNvCxnSpPr>
          <p:nvPr/>
        </p:nvCxnSpPr>
        <p:spPr>
          <a:xfrm flipH="1" flipV="1">
            <a:off x="6318757" y="2331244"/>
            <a:ext cx="981784" cy="2078592"/>
          </a:xfrm>
          <a:prstGeom prst="line">
            <a:avLst/>
          </a:prstGeom>
          <a:ln w="889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upload.wikimedia.org/wikipedia/en/thumb/6/6c/PixiesEP2cover.jpg/220px-PixiesEP2co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91" y="1246861"/>
            <a:ext cx="535709" cy="52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>
            <a:stCxn id="14" idx="0"/>
            <a:endCxn id="15" idx="2"/>
          </p:cNvCxnSpPr>
          <p:nvPr/>
        </p:nvCxnSpPr>
        <p:spPr>
          <a:xfrm flipH="1" flipV="1">
            <a:off x="6318757" y="2331244"/>
            <a:ext cx="1" cy="20883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617714" y="4768334"/>
            <a:ext cx="578805" cy="32266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2"/>
          </p:cNvCxnSpPr>
          <p:nvPr/>
        </p:nvCxnSpPr>
        <p:spPr>
          <a:xfrm flipH="1">
            <a:off x="6318756" y="2331244"/>
            <a:ext cx="1" cy="2072223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Commit (2PC)</a:t>
            </a:r>
            <a:endParaRPr lang="en-IE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0070C0"/>
                </a:solidFill>
              </a:rPr>
              <a:t>Voting: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propose McDonalds! </a:t>
            </a:r>
          </a:p>
          <a:p>
            <a:pPr algn="ctr"/>
            <a:r>
              <a:rPr lang="en-IE" b="1" dirty="0" smtClean="0"/>
              <a:t>Is that okay?</a:t>
            </a:r>
            <a:endParaRPr lang="en-IE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0"/>
          </p:cNvCxnSpPr>
          <p:nvPr/>
        </p:nvCxnSpPr>
        <p:spPr>
          <a:xfrm flipH="1">
            <a:off x="2781300" y="4176511"/>
            <a:ext cx="1528534" cy="17509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71800" y="4176511"/>
            <a:ext cx="1524000" cy="17509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ular Callout 19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Yes!</a:t>
            </a:r>
            <a:endParaRPr lang="en-IE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28600" y="4953000"/>
            <a:ext cx="2187576" cy="1143000"/>
          </a:xfrm>
          <a:prstGeom prst="wedgeRoundRectCallout">
            <a:avLst>
              <a:gd name="adj1" fmla="val 62103"/>
              <a:gd name="adj2" fmla="val 6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Yes!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31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Commit (2PC)</a:t>
            </a:r>
            <a:endParaRPr lang="en-IE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2.  Commit: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have two yeses!</a:t>
            </a:r>
          </a:p>
          <a:p>
            <a:pPr algn="ctr"/>
            <a:r>
              <a:rPr lang="en-IE" b="1" dirty="0" smtClean="0"/>
              <a:t>Please commit.</a:t>
            </a:r>
            <a:endParaRPr lang="en-IE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81300" y="4176511"/>
            <a:ext cx="1528534" cy="17509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06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81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4176511"/>
            <a:ext cx="1524000" cy="17509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ounded Rectangular Callout 28"/>
          <p:cNvSpPr/>
          <p:nvPr/>
        </p:nvSpPr>
        <p:spPr>
          <a:xfrm>
            <a:off x="228600" y="4953000"/>
            <a:ext cx="2187576" cy="1143000"/>
          </a:xfrm>
          <a:prstGeom prst="wedgeRoundRectCallout">
            <a:avLst>
              <a:gd name="adj1" fmla="val 62103"/>
              <a:gd name="adj2" fmla="val 6971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Committed!</a:t>
            </a:r>
            <a:endParaRPr lang="en-IE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Committed!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288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Commit (2PC) [</a:t>
            </a:r>
            <a:r>
              <a:rPr lang="en-IE" dirty="0" smtClean="0">
                <a:solidFill>
                  <a:srgbClr val="FF0000"/>
                </a:solidFill>
              </a:rPr>
              <a:t>Abort</a:t>
            </a:r>
            <a:r>
              <a:rPr lang="en-IE" dirty="0" smtClean="0"/>
              <a:t>]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0070C0"/>
                </a:solidFill>
              </a:rPr>
              <a:t>Voting: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propose McDonalds! </a:t>
            </a:r>
          </a:p>
          <a:p>
            <a:pPr algn="ctr"/>
            <a:r>
              <a:rPr lang="en-IE" b="1" dirty="0" smtClean="0"/>
              <a:t>Is that okay?</a:t>
            </a:r>
            <a:endParaRPr lang="en-IE" b="1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28600" y="4953000"/>
            <a:ext cx="2187576" cy="1143000"/>
          </a:xfrm>
          <a:prstGeom prst="wedgeRoundRectCallout">
            <a:avLst>
              <a:gd name="adj1" fmla="val 62103"/>
              <a:gd name="adj2" fmla="val 6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Yes!</a:t>
            </a:r>
            <a:endParaRPr lang="en-IE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No!</a:t>
            </a:r>
            <a:endParaRPr lang="en-IE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0"/>
          </p:cNvCxnSpPr>
          <p:nvPr/>
        </p:nvCxnSpPr>
        <p:spPr>
          <a:xfrm flipH="1">
            <a:off x="2781300" y="4176511"/>
            <a:ext cx="1528534" cy="17509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71800" y="4176511"/>
            <a:ext cx="1524000" cy="17509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Commit (2PC) [</a:t>
            </a:r>
            <a:r>
              <a:rPr lang="en-IE" dirty="0" smtClean="0">
                <a:solidFill>
                  <a:srgbClr val="FF0000"/>
                </a:solidFill>
              </a:rPr>
              <a:t>Abort</a:t>
            </a:r>
            <a:r>
              <a:rPr lang="en-IE" dirty="0" smtClean="0"/>
              <a:t>]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2.  Commit: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don’t have two yeses!</a:t>
            </a:r>
          </a:p>
          <a:p>
            <a:pPr algn="ctr"/>
            <a:r>
              <a:rPr lang="en-IE" b="1" dirty="0" smtClean="0"/>
              <a:t>Please abort.</a:t>
            </a:r>
            <a:endParaRPr lang="en-IE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81300" y="4176511"/>
            <a:ext cx="1528534" cy="17509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49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28" y="6188968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ular Callout 28"/>
          <p:cNvSpPr/>
          <p:nvPr/>
        </p:nvSpPr>
        <p:spPr>
          <a:xfrm>
            <a:off x="228600" y="4953000"/>
            <a:ext cx="2187576" cy="1143000"/>
          </a:xfrm>
          <a:prstGeom prst="wedgeRoundRectCallout">
            <a:avLst>
              <a:gd name="adj1" fmla="val 62103"/>
              <a:gd name="adj2" fmla="val 6971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Aborted!</a:t>
            </a:r>
            <a:endParaRPr lang="en-IE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Aborted!</a:t>
            </a:r>
            <a:endParaRPr lang="en-IE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4176511"/>
            <a:ext cx="1524000" cy="17509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63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Commit (2PC)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0070C0"/>
                </a:solidFill>
              </a:rPr>
              <a:t>Voting</a:t>
            </a:r>
            <a:r>
              <a:rPr lang="en-IE" dirty="0" smtClean="0"/>
              <a:t>: A coordinator proposes a commit value. The other nodes vote “yes” or “no” (they cannot propose a new value!).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r>
              <a:rPr lang="en-IE" dirty="0" smtClean="0"/>
              <a:t>: The coordinator counts the votes. If all are “yes”, the coordinator tells the nodes to accept (commit) the answer. If one is “no”, the coordinator aborts the commit.</a:t>
            </a:r>
          </a:p>
          <a:p>
            <a:r>
              <a:rPr lang="en-IE" dirty="0" smtClean="0"/>
              <a:t>For </a:t>
            </a:r>
            <a:r>
              <a:rPr lang="en-IE" i="1" dirty="0" smtClean="0"/>
              <a:t>n </a:t>
            </a:r>
            <a:r>
              <a:rPr lang="en-IE" dirty="0" smtClean="0"/>
              <a:t>nodes, in the order of 4</a:t>
            </a:r>
            <a:r>
              <a:rPr lang="en-IE" i="1" dirty="0" smtClean="0"/>
              <a:t>n </a:t>
            </a:r>
            <a:r>
              <a:rPr lang="en-IE" dirty="0" smtClean="0"/>
              <a:t>messages</a:t>
            </a:r>
            <a:r>
              <a:rPr lang="en-IE" i="1" dirty="0" smtClean="0"/>
              <a:t>.</a:t>
            </a:r>
          </a:p>
          <a:p>
            <a:pPr lvl="1"/>
            <a:r>
              <a:rPr lang="en-IE" dirty="0" smtClean="0"/>
              <a:t>2</a:t>
            </a:r>
            <a:r>
              <a:rPr lang="en-IE" i="1" dirty="0" smtClean="0"/>
              <a:t>n </a:t>
            </a:r>
            <a:r>
              <a:rPr lang="en-IE" dirty="0" smtClean="0"/>
              <a:t>messages to propose value and receive votes</a:t>
            </a:r>
          </a:p>
          <a:p>
            <a:pPr lvl="1"/>
            <a:r>
              <a:rPr lang="en-IE" dirty="0"/>
              <a:t>2</a:t>
            </a:r>
            <a:r>
              <a:rPr lang="en-IE" i="1" dirty="0" smtClean="0"/>
              <a:t>n </a:t>
            </a:r>
            <a:r>
              <a:rPr lang="en-IE" dirty="0" smtClean="0"/>
              <a:t>messages to request commit and receive </a:t>
            </a:r>
            <a:r>
              <a:rPr lang="en-IE" dirty="0" err="1" smtClean="0"/>
              <a:t>acks</a:t>
            </a:r>
            <a:endParaRPr lang="en-IE" dirty="0" smtClean="0"/>
          </a:p>
          <a:p>
            <a:pPr lvl="1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7713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Commit (2PC)</a:t>
            </a:r>
            <a:endParaRPr lang="en-IE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7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dirty="0" smtClean="0"/>
              <a:t>What happens if the coordinator fails?</a:t>
            </a:r>
          </a:p>
          <a:p>
            <a:r>
              <a:rPr lang="en-IE" dirty="0" smtClean="0"/>
              <a:t>Cohort members know coordinator has failed!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8830"/>
            <a:ext cx="1147331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have two yeses!</a:t>
            </a:r>
          </a:p>
          <a:p>
            <a:pPr algn="ctr"/>
            <a:r>
              <a:rPr lang="en-IE" b="1" dirty="0" smtClean="0"/>
              <a:t>Please commit.</a:t>
            </a:r>
            <a:endParaRPr lang="en-IE" b="1" dirty="0"/>
          </a:p>
        </p:txBody>
      </p:sp>
      <p:pic>
        <p:nvPicPr>
          <p:cNvPr id="19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728" y="611273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ular Callout 23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Committed!</a:t>
            </a:r>
            <a:endParaRPr lang="en-IE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3352800" y="6290341"/>
            <a:ext cx="278764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70543" y="5049466"/>
            <a:ext cx="2187576" cy="776081"/>
          </a:xfrm>
          <a:prstGeom prst="wedgeRoundRectCallout">
            <a:avLst>
              <a:gd name="adj1" fmla="val 56132"/>
              <a:gd name="adj2" fmla="val 91993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Did you commit or abort?</a:t>
            </a:r>
            <a:endParaRPr lang="en-IE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294743" y="6121598"/>
            <a:ext cx="2787650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6916057" y="4155332"/>
            <a:ext cx="2187576" cy="624089"/>
          </a:xfrm>
          <a:prstGeom prst="wedgeRoundRectCallout">
            <a:avLst>
              <a:gd name="adj1" fmla="val -56661"/>
              <a:gd name="adj2" fmla="val 267398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Commit!</a:t>
            </a:r>
            <a:endParaRPr lang="en-IE" dirty="0"/>
          </a:p>
        </p:txBody>
      </p:sp>
      <p:pic>
        <p:nvPicPr>
          <p:cNvPr id="32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78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0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7" grpId="0" animBg="1"/>
      <p:bldP spid="3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Commit (2PC)</a:t>
            </a:r>
            <a:endParaRPr lang="en-IE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7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dirty="0" smtClean="0"/>
              <a:t>What happens if a coordinator and a cohort fail?</a:t>
            </a:r>
          </a:p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Not fault-tolerant!</a:t>
            </a:r>
          </a:p>
          <a:p>
            <a:pPr marL="0" indent="0">
              <a:buFont typeface="Arial" pitchFamily="34" charset="0"/>
              <a:buNone/>
            </a:pPr>
            <a:endParaRPr lang="en-IE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8830"/>
            <a:ext cx="1147331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have two yeses!</a:t>
            </a:r>
          </a:p>
          <a:p>
            <a:pPr algn="ctr"/>
            <a:r>
              <a:rPr lang="en-IE" b="1" dirty="0" smtClean="0"/>
              <a:t>Please commit!</a:t>
            </a:r>
            <a:endParaRPr lang="en-IE" b="1" dirty="0"/>
          </a:p>
        </p:txBody>
      </p:sp>
      <p:pic>
        <p:nvPicPr>
          <p:cNvPr id="19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06" y="6161766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78" y="5954684"/>
            <a:ext cx="1147331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Cloud Callout 22"/>
          <p:cNvSpPr/>
          <p:nvPr/>
        </p:nvSpPr>
        <p:spPr>
          <a:xfrm>
            <a:off x="235856" y="4038601"/>
            <a:ext cx="2202544" cy="1529824"/>
          </a:xfrm>
          <a:prstGeom prst="cloudCallout">
            <a:avLst>
              <a:gd name="adj1" fmla="val 48564"/>
              <a:gd name="adj2" fmla="val 871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Did the other cohort commit or abort?</a:t>
            </a:r>
            <a:endParaRPr lang="en-IE" dirty="0"/>
          </a:p>
        </p:txBody>
      </p:sp>
      <p:pic>
        <p:nvPicPr>
          <p:cNvPr id="7170" name="Picture 2" descr="http://4.bp.blogspot.com/-GRafb2qnyPY/UD3vuADjm2I/AAAAAAAABaM/RNaW4ZL4djs/s1600/Stop_hand-7434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14" y="59546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ounded Rectangular Callout 23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Committed!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019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Commit (2PC)</a:t>
            </a:r>
            <a:endParaRPr lang="en-IE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I have two yeses!</a:t>
            </a:r>
          </a:p>
          <a:p>
            <a:pPr algn="ctr"/>
            <a:r>
              <a:rPr lang="en-IE" b="1" dirty="0"/>
              <a:t>Please commit!</a:t>
            </a:r>
          </a:p>
        </p:txBody>
      </p:sp>
      <p:pic>
        <p:nvPicPr>
          <p:cNvPr id="14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6" y="4038600"/>
            <a:ext cx="542901" cy="5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25" y="6327343"/>
            <a:ext cx="542901" cy="5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7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dirty="0" smtClean="0"/>
              <a:t>What happens if there’s a partition?</a:t>
            </a:r>
          </a:p>
          <a:p>
            <a:pPr marL="0" indent="0">
              <a:buFont typeface="Arial" pitchFamily="34" charset="0"/>
              <a:buNone/>
            </a:pPr>
            <a:r>
              <a:rPr lang="en-IE" dirty="0" smtClean="0">
                <a:solidFill>
                  <a:srgbClr val="FF0000"/>
                </a:solidFill>
              </a:rPr>
              <a:t>Not fault-tolerant!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92" y="610882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228600" y="4779422"/>
            <a:ext cx="1828800" cy="1560692"/>
          </a:xfrm>
          <a:prstGeom prst="cloudCallout">
            <a:avLst>
              <a:gd name="adj1" fmla="val 67149"/>
              <a:gd name="adj2" fmla="val 286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Should I commit or abort?</a:t>
            </a:r>
            <a:endParaRPr lang="en-IE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ular Callout 25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Committed!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00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CONSENSUS PROTOCOL:</a:t>
            </a:r>
            <a:br>
              <a:rPr lang="en-IE" dirty="0" smtClean="0"/>
            </a:br>
            <a:r>
              <a:rPr lang="en-IE" dirty="0" smtClean="0"/>
              <a:t>THREE-PHASE COMMIT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71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Three-Phase Commit (3PC)</a:t>
            </a:r>
            <a:endParaRPr lang="en-IE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0070C0"/>
                </a:solidFill>
              </a:rPr>
              <a:t>Voting: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propose McDonalds! </a:t>
            </a:r>
          </a:p>
          <a:p>
            <a:pPr algn="ctr"/>
            <a:r>
              <a:rPr lang="en-IE" b="1" dirty="0" smtClean="0"/>
              <a:t>Is that okay?</a:t>
            </a:r>
            <a:endParaRPr lang="en-IE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0"/>
          </p:cNvCxnSpPr>
          <p:nvPr/>
        </p:nvCxnSpPr>
        <p:spPr>
          <a:xfrm flipH="1">
            <a:off x="2781300" y="4176511"/>
            <a:ext cx="1528534" cy="17509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71800" y="4176511"/>
            <a:ext cx="1524000" cy="17509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ular Callout 19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Yes!</a:t>
            </a:r>
            <a:endParaRPr lang="en-IE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28600" y="4953000"/>
            <a:ext cx="2187576" cy="1143000"/>
          </a:xfrm>
          <a:prstGeom prst="wedgeRoundRectCallout">
            <a:avLst>
              <a:gd name="adj1" fmla="val 62103"/>
              <a:gd name="adj2" fmla="val 6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Yes!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38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Desirable Criteria for Distributed Systems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>
                <a:solidFill>
                  <a:srgbClr val="0070C0"/>
                </a:solidFill>
              </a:rPr>
              <a:t>Transparency: </a:t>
            </a:r>
          </a:p>
          <a:p>
            <a:pPr lvl="1"/>
            <a:r>
              <a:rPr lang="en-IE" dirty="0" smtClean="0"/>
              <a:t>Appears as one machine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Flexibility: </a:t>
            </a:r>
          </a:p>
          <a:p>
            <a:pPr lvl="1"/>
            <a:r>
              <a:rPr lang="en-IE" dirty="0" smtClean="0"/>
              <a:t>Supports more machines, more applications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Reliability:</a:t>
            </a:r>
          </a:p>
          <a:p>
            <a:pPr lvl="1"/>
            <a:r>
              <a:rPr lang="en-IE" dirty="0" smtClean="0"/>
              <a:t>System doesn’t fail when a machine does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Performance:</a:t>
            </a:r>
          </a:p>
          <a:p>
            <a:pPr lvl="1"/>
            <a:r>
              <a:rPr lang="en-IE" dirty="0" smtClean="0"/>
              <a:t>Quick runtimes, quick processing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Scalability:</a:t>
            </a:r>
          </a:p>
          <a:p>
            <a:pPr lvl="1"/>
            <a:r>
              <a:rPr lang="en-IE" dirty="0" smtClean="0"/>
              <a:t>Handles more machines/data efficiently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52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Three-Phase Commit (3PC)</a:t>
            </a:r>
            <a:endParaRPr lang="en-IE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rgbClr val="00B050"/>
                </a:solidFill>
              </a:rPr>
              <a:t>2.  Prepare: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have two yeses!</a:t>
            </a:r>
          </a:p>
          <a:p>
            <a:pPr algn="ctr"/>
            <a:r>
              <a:rPr lang="en-IE" b="1" dirty="0" smtClean="0"/>
              <a:t>Prepare to commit.</a:t>
            </a:r>
            <a:endParaRPr lang="en-IE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81300" y="4176511"/>
            <a:ext cx="1528534" cy="1750972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06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81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4176511"/>
            <a:ext cx="1524000" cy="1750974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ounded Rectangular Callout 28"/>
          <p:cNvSpPr/>
          <p:nvPr/>
        </p:nvSpPr>
        <p:spPr>
          <a:xfrm>
            <a:off x="228600" y="4953000"/>
            <a:ext cx="2187576" cy="1143000"/>
          </a:xfrm>
          <a:prstGeom prst="wedgeRoundRectCallout">
            <a:avLst>
              <a:gd name="adj1" fmla="val 62103"/>
              <a:gd name="adj2" fmla="val 69715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Prepared to commit!</a:t>
            </a:r>
            <a:endParaRPr lang="en-IE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Prepared to commit!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18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Three-Phase Commit (3PC)</a:t>
            </a:r>
            <a:endParaRPr lang="en-IE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3.  Commit: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Everyone is prepared.</a:t>
            </a:r>
          </a:p>
          <a:p>
            <a:pPr algn="ctr"/>
            <a:r>
              <a:rPr lang="en-IE" b="1" dirty="0" smtClean="0"/>
              <a:t>Please commit.</a:t>
            </a:r>
            <a:endParaRPr lang="en-IE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81300" y="4176511"/>
            <a:ext cx="1528534" cy="17509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06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81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029200" y="4176512"/>
            <a:ext cx="1295400" cy="17781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4176511"/>
            <a:ext cx="1524000" cy="17509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ounded Rectangular Callout 28"/>
          <p:cNvSpPr/>
          <p:nvPr/>
        </p:nvSpPr>
        <p:spPr>
          <a:xfrm>
            <a:off x="228600" y="4953000"/>
            <a:ext cx="2187576" cy="1143000"/>
          </a:xfrm>
          <a:prstGeom prst="wedgeRoundRectCallout">
            <a:avLst>
              <a:gd name="adj1" fmla="val 62103"/>
              <a:gd name="adj2" fmla="val 6971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Committed!</a:t>
            </a:r>
            <a:endParaRPr lang="en-IE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Committed!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767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Three-Phase Commit (3PC)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0070C0"/>
                </a:solidFill>
              </a:rPr>
              <a:t>Voting</a:t>
            </a:r>
            <a:r>
              <a:rPr lang="en-IE" dirty="0" smtClean="0"/>
              <a:t>: (As before for 2PC)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008000"/>
                </a:solidFill>
              </a:rPr>
              <a:t>Prepare</a:t>
            </a:r>
            <a:r>
              <a:rPr lang="en-IE" dirty="0" smtClean="0"/>
              <a:t>: If all votes agree, coordinator sends and receives acknowledgements for a “prepare to commit”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r>
              <a:rPr lang="en-IE" dirty="0" smtClean="0"/>
              <a:t>: If all acknowledgements are received, coordinator sends “commit” message</a:t>
            </a:r>
          </a:p>
          <a:p>
            <a:r>
              <a:rPr lang="en-IE" dirty="0" smtClean="0"/>
              <a:t>For </a:t>
            </a:r>
            <a:r>
              <a:rPr lang="en-IE" i="1" dirty="0" smtClean="0"/>
              <a:t>n </a:t>
            </a:r>
            <a:r>
              <a:rPr lang="en-IE" dirty="0" smtClean="0"/>
              <a:t>nodes, in the order of 6</a:t>
            </a:r>
            <a:r>
              <a:rPr lang="en-IE" i="1" dirty="0" smtClean="0"/>
              <a:t>n </a:t>
            </a:r>
            <a:r>
              <a:rPr lang="en-IE" dirty="0" smtClean="0"/>
              <a:t>messages</a:t>
            </a:r>
            <a:r>
              <a:rPr lang="en-IE" i="1" dirty="0" smtClean="0"/>
              <a:t>.</a:t>
            </a:r>
          </a:p>
          <a:p>
            <a:pPr lvl="1"/>
            <a:r>
              <a:rPr lang="en-IE" i="1" dirty="0" smtClean="0"/>
              <a:t>4n </a:t>
            </a:r>
            <a:r>
              <a:rPr lang="en-IE" dirty="0" smtClean="0"/>
              <a:t>messages as for 2PC</a:t>
            </a:r>
          </a:p>
          <a:p>
            <a:pPr lvl="1"/>
            <a:r>
              <a:rPr lang="en-IE" dirty="0" smtClean="0"/>
              <a:t>+2</a:t>
            </a:r>
            <a:r>
              <a:rPr lang="en-IE" i="1" dirty="0" smtClean="0"/>
              <a:t>n </a:t>
            </a:r>
            <a:r>
              <a:rPr lang="en-IE" dirty="0" smtClean="0"/>
              <a:t>messages for “prepare to commit”+ “ack.”</a:t>
            </a:r>
          </a:p>
          <a:p>
            <a:pPr lvl="1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33985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Three-Phase Commit (3PC)</a:t>
            </a:r>
            <a:endParaRPr lang="en-IE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7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dirty="0" smtClean="0"/>
              <a:t>What happens if the coordinator fails?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8830"/>
            <a:ext cx="1147331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Everyone is prepared. Please commit!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28600" y="4953000"/>
            <a:ext cx="2187576" cy="1143000"/>
          </a:xfrm>
          <a:prstGeom prst="wedgeRoundRectCallout">
            <a:avLst>
              <a:gd name="adj1" fmla="val 62103"/>
              <a:gd name="adj2" fmla="val 69715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Prepared to commit!</a:t>
            </a:r>
            <a:endParaRPr lang="en-IE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Prepared to commit!</a:t>
            </a:r>
            <a:endParaRPr lang="en-IE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7503885" y="5745163"/>
            <a:ext cx="1599748" cy="905218"/>
          </a:xfrm>
          <a:prstGeom prst="wedgeRoundRectCallout">
            <a:avLst>
              <a:gd name="adj1" fmla="val -9553"/>
              <a:gd name="adj2" fmla="val 31619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Okay!</a:t>
            </a:r>
          </a:p>
          <a:p>
            <a:pPr algn="ctr"/>
            <a:r>
              <a:rPr lang="en-IE" dirty="0" smtClean="0"/>
              <a:t>Committing!</a:t>
            </a:r>
            <a:endParaRPr lang="en-IE" dirty="0"/>
          </a:p>
        </p:txBody>
      </p:sp>
      <p:pic>
        <p:nvPicPr>
          <p:cNvPr id="19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91" y="6290340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3505200" y="6322254"/>
            <a:ext cx="263524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1293359" y="3906466"/>
            <a:ext cx="2187576" cy="1143000"/>
          </a:xfrm>
          <a:prstGeom prst="wedgeRoundRectCallout">
            <a:avLst>
              <a:gd name="adj1" fmla="val 14995"/>
              <a:gd name="adj2" fmla="val 137017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Is everyone else prepared to commit?</a:t>
            </a:r>
            <a:endParaRPr lang="en-IE" b="1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6969578" y="3636421"/>
            <a:ext cx="2187576" cy="1143000"/>
          </a:xfrm>
          <a:prstGeom prst="wedgeRoundRectCallout">
            <a:avLst>
              <a:gd name="adj1" fmla="val -61306"/>
              <a:gd name="adj2" fmla="val 156064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Y</a:t>
            </a:r>
            <a:r>
              <a:rPr lang="en-IE" b="1" dirty="0" smtClean="0"/>
              <a:t>es!</a:t>
            </a:r>
            <a:endParaRPr lang="en-IE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29000" y="6121599"/>
            <a:ext cx="2659513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235857" y="5864439"/>
            <a:ext cx="1599748" cy="905218"/>
          </a:xfrm>
          <a:prstGeom prst="wedgeRoundRectCallout">
            <a:avLst>
              <a:gd name="adj1" fmla="val -9553"/>
              <a:gd name="adj2" fmla="val 31619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Okay!</a:t>
            </a:r>
          </a:p>
          <a:p>
            <a:pPr algn="ctr"/>
            <a:r>
              <a:rPr lang="en-IE" dirty="0" smtClean="0"/>
              <a:t>Committing!</a:t>
            </a:r>
            <a:endParaRPr lang="en-IE" dirty="0"/>
          </a:p>
        </p:txBody>
      </p:sp>
      <p:pic>
        <p:nvPicPr>
          <p:cNvPr id="30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4" y="6272446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0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6" grpId="0" animBg="1"/>
      <p:bldP spid="27" grpId="0" animBg="1"/>
      <p:bldP spid="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Three-Phase Commit (3PC)</a:t>
            </a:r>
            <a:endParaRPr lang="en-IE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7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dirty="0" smtClean="0"/>
              <a:t>What happens if coordinator and a cohort member fail?</a:t>
            </a:r>
          </a:p>
          <a:p>
            <a:r>
              <a:rPr lang="en-IE" dirty="0" smtClean="0"/>
              <a:t>Rest of cohort know if abort/commit!</a:t>
            </a:r>
          </a:p>
          <a:p>
            <a:pPr marL="0" indent="0">
              <a:buFont typeface="Arial" pitchFamily="34" charset="0"/>
              <a:buNone/>
            </a:pPr>
            <a:endParaRPr lang="en-IE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8830"/>
            <a:ext cx="1147331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ular Callout 22"/>
          <p:cNvSpPr/>
          <p:nvPr/>
        </p:nvSpPr>
        <p:spPr>
          <a:xfrm>
            <a:off x="228600" y="4953000"/>
            <a:ext cx="2187576" cy="1143000"/>
          </a:xfrm>
          <a:prstGeom prst="wedgeRoundRectCallout">
            <a:avLst>
              <a:gd name="adj1" fmla="val 62103"/>
              <a:gd name="adj2" fmla="val 69715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Prepared to commit!</a:t>
            </a:r>
            <a:endParaRPr lang="en-IE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228600" y="5923735"/>
            <a:ext cx="1599748" cy="905218"/>
          </a:xfrm>
          <a:prstGeom prst="wedgeRoundRectCallout">
            <a:avLst>
              <a:gd name="adj1" fmla="val -9553"/>
              <a:gd name="adj2" fmla="val 31619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Okay!</a:t>
            </a:r>
          </a:p>
          <a:p>
            <a:pPr algn="ctr"/>
            <a:r>
              <a:rPr lang="en-IE" dirty="0" smtClean="0"/>
              <a:t>Committing!</a:t>
            </a:r>
            <a:endParaRPr lang="en-IE" dirty="0"/>
          </a:p>
        </p:txBody>
      </p:sp>
      <p:pic>
        <p:nvPicPr>
          <p:cNvPr id="30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64" y="6286193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78" y="5954684"/>
            <a:ext cx="1147331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1143000" y="3581400"/>
            <a:ext cx="1905000" cy="1066800"/>
          </a:xfrm>
          <a:prstGeom prst="cloudCallout">
            <a:avLst>
              <a:gd name="adj1" fmla="val 34024"/>
              <a:gd name="adj2" fmla="val 17270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It’s a commit!</a:t>
            </a:r>
            <a:endParaRPr lang="en-IE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Prepared to commit!</a:t>
            </a:r>
            <a:endParaRPr lang="en-IE" dirty="0"/>
          </a:p>
        </p:txBody>
      </p:sp>
      <p:pic>
        <p:nvPicPr>
          <p:cNvPr id="33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0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Two-Phase vs. Three Phase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In 2PC,  in case of failure, one cohort may already have committed/aborted while another cohort doesn’t even know if the decision is commit or abort!</a:t>
            </a:r>
          </a:p>
          <a:p>
            <a:r>
              <a:rPr lang="en-IE" dirty="0" smtClean="0"/>
              <a:t>In 3PC, this is not the case!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1683657"/>
            <a:ext cx="3810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Did you spot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4846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3PC </a:t>
            </a:r>
            <a:r>
              <a:rPr lang="es-CL" dirty="0" err="1" smtClean="0"/>
              <a:t>useful</a:t>
            </a:r>
            <a:r>
              <a:rPr lang="es-CL" dirty="0" smtClean="0"/>
              <a:t> to </a:t>
            </a:r>
            <a:r>
              <a:rPr lang="es-CL" dirty="0" err="1" smtClean="0"/>
              <a:t>avoid</a:t>
            </a:r>
            <a:r>
              <a:rPr lang="es-CL" dirty="0" smtClean="0"/>
              <a:t> </a:t>
            </a:r>
            <a:r>
              <a:rPr lang="es-CL" dirty="0" err="1" smtClean="0"/>
              <a:t>locking</a:t>
            </a:r>
            <a:endParaRPr lang="es-CL" dirty="0"/>
          </a:p>
        </p:txBody>
      </p:sp>
      <p:pic>
        <p:nvPicPr>
          <p:cNvPr id="1026" name="Picture 2" descr="Three-phase commit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35" y="1828800"/>
            <a:ext cx="681693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Two/Three Phase Commits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>
                <a:solidFill>
                  <a:srgbClr val="FF0000"/>
                </a:solidFill>
              </a:rPr>
              <a:t>Assumes synchronous behaviour!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Assumes knowledge of failures!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Cannot be guaranteed if there’s a network partition!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Assumes fail–stop errors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decide the leader?</a:t>
            </a:r>
            <a:endParaRPr lang="en-IE" dirty="0"/>
          </a:p>
        </p:txBody>
      </p:sp>
      <p:pic>
        <p:nvPicPr>
          <p:cNvPr id="25602" name="Picture 2" descr="http://scienceblogs.com/aardvarchaeology/wp-content/blogs.dir/417/files/2012/04/i-9400cabe9379a10e5ae5d1c90bc352c1-chicken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5433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1054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solidFill>
                  <a:srgbClr val="FF0000"/>
                </a:solidFill>
              </a:rPr>
              <a:t>We need a leader for consensus … so what if we need consensus for a leader?</a:t>
            </a:r>
          </a:p>
        </p:txBody>
      </p:sp>
    </p:spTree>
    <p:extLst>
      <p:ext uri="{BB962C8B-B14F-4D97-AF65-F5344CB8AC3E}">
        <p14:creationId xmlns:p14="http://schemas.microsoft.com/office/powerpoint/2010/main" val="22909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CONSENSUS PROTOCOL:</a:t>
            </a:r>
            <a:br>
              <a:rPr lang="en-IE" dirty="0" smtClean="0"/>
            </a:br>
            <a:r>
              <a:rPr lang="en-IE" dirty="0" smtClean="0"/>
              <a:t>PAXOS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31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Java RMI in the lab …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096000" y="4663711"/>
            <a:ext cx="2552700" cy="188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000" b="1" dirty="0" smtClean="0"/>
              <a:t>Server (receive)</a:t>
            </a:r>
            <a:endParaRPr lang="en-IE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732240" y="5733256"/>
            <a:ext cx="1916460" cy="832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000" dirty="0" smtClean="0">
                <a:solidFill>
                  <a:schemeClr val="tx1"/>
                </a:solidFill>
              </a:rPr>
              <a:t>Registry (port)</a:t>
            </a:r>
            <a:endParaRPr lang="en-IE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3300" y="4664528"/>
            <a:ext cx="2552700" cy="18848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000" b="1" dirty="0" smtClean="0"/>
              <a:t>Client (send)</a:t>
            </a:r>
            <a:endParaRPr lang="en-IE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732240" y="6149261"/>
            <a:ext cx="598361" cy="398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i="1" dirty="0" smtClean="0">
                <a:solidFill>
                  <a:schemeClr val="tx1"/>
                </a:solidFill>
              </a:rPr>
              <a:t>key</a:t>
            </a:r>
            <a:endParaRPr lang="en-IE" sz="16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0601" y="6149261"/>
            <a:ext cx="913807" cy="398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i="1" dirty="0" smtClean="0">
                <a:solidFill>
                  <a:schemeClr val="tx1"/>
                </a:solidFill>
              </a:rPr>
              <a:t>skeleton</a:t>
            </a:r>
            <a:endParaRPr lang="en-IE" sz="1600" i="1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8" y="4437111"/>
            <a:ext cx="2952330" cy="117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36765" y="4252445"/>
            <a:ext cx="31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161" y="4091165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172.17.69.YYY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6732240" y="3066740"/>
            <a:ext cx="19164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Directory</a:t>
            </a:r>
            <a:endParaRPr lang="en-IE" b="1" dirty="0"/>
          </a:p>
        </p:txBody>
      </p:sp>
      <p:sp>
        <p:nvSpPr>
          <p:cNvPr id="14" name="Rectangle 13"/>
          <p:cNvSpPr/>
          <p:nvPr/>
        </p:nvSpPr>
        <p:spPr>
          <a:xfrm>
            <a:off x="6671877" y="2697408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172.17.69.XXX</a:t>
            </a:r>
            <a:endParaRPr lang="en-IE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031420" y="3570796"/>
            <a:ext cx="340930" cy="1093732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3030273" y="3318768"/>
            <a:ext cx="3701967" cy="1156003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9" idx="3"/>
          </p:cNvCxnSpPr>
          <p:nvPr/>
        </p:nvCxnSpPr>
        <p:spPr>
          <a:xfrm flipH="1" flipV="1">
            <a:off x="3200738" y="5023533"/>
            <a:ext cx="342562" cy="583427"/>
          </a:xfrm>
          <a:prstGeom prst="straightConnector1">
            <a:avLst/>
          </a:prstGeom>
          <a:ln w="317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Turing Award: Leslie </a:t>
            </a:r>
            <a:r>
              <a:rPr lang="en-IE" dirty="0" err="1" smtClean="0"/>
              <a:t>Lamport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One of his contributions: PAXOS</a:t>
            </a:r>
            <a:endParaRPr lang="en-I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3276600"/>
            <a:ext cx="8548688" cy="202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PAXOS Phase 1a: </a:t>
            </a:r>
            <a:r>
              <a:rPr lang="en-IE" dirty="0" smtClean="0">
                <a:solidFill>
                  <a:srgbClr val="0070C0"/>
                </a:solidFill>
              </a:rPr>
              <a:t>Prepare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IE" dirty="0"/>
              <a:t>A coordinator proposes with </a:t>
            </a:r>
            <a:r>
              <a:rPr lang="en-IE" dirty="0" smtClean="0"/>
              <a:t>a </a:t>
            </a:r>
            <a:r>
              <a:rPr lang="en-IE" dirty="0"/>
              <a:t>number </a:t>
            </a:r>
            <a:r>
              <a:rPr lang="en-IE" i="1" dirty="0" smtClean="0"/>
              <a:t>n</a:t>
            </a:r>
            <a:endParaRPr lang="en-IE" i="1" dirty="0"/>
          </a:p>
        </p:txBody>
      </p:sp>
      <p:sp>
        <p:nvSpPr>
          <p:cNvPr id="13" name="Oval 12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wish to lead a proposal! (72)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52800" y="3396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89717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PAXOS Phase </a:t>
            </a:r>
            <a:r>
              <a:rPr lang="en-IE" dirty="0" smtClean="0"/>
              <a:t>1b: </a:t>
            </a:r>
            <a:r>
              <a:rPr lang="en-IE" dirty="0" smtClean="0">
                <a:solidFill>
                  <a:srgbClr val="0070C0"/>
                </a:solidFill>
              </a:rPr>
              <a:t>Promise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By saying “okay”, a cohort agrees to reject lower numbers</a:t>
            </a:r>
            <a:endParaRPr lang="en-IE" i="1" dirty="0"/>
          </a:p>
        </p:txBody>
      </p:sp>
      <p:sp>
        <p:nvSpPr>
          <p:cNvPr id="5" name="Oval 4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wish to lead a proposal! (72) </a:t>
            </a:r>
          </a:p>
        </p:txBody>
      </p:sp>
      <p:pic>
        <p:nvPicPr>
          <p:cNvPr id="12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Okay (</a:t>
            </a:r>
            <a:r>
              <a:rPr lang="en-IE" b="1" dirty="0" smtClean="0"/>
              <a:t>72</a:t>
            </a:r>
            <a:r>
              <a:rPr lang="en-IE" dirty="0" smtClean="0"/>
              <a:t>)! I accept and will reject proposals below 72.</a:t>
            </a:r>
            <a:endParaRPr lang="en-IE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152400" y="4551363"/>
            <a:ext cx="2187576" cy="1143000"/>
          </a:xfrm>
          <a:prstGeom prst="wedgeRoundRectCallout">
            <a:avLst>
              <a:gd name="adj1" fmla="val 29592"/>
              <a:gd name="adj2" fmla="val 874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wish to lead a proposal! (23)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876800" y="4176512"/>
            <a:ext cx="1263650" cy="177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29000" y="6096000"/>
            <a:ext cx="271144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429000" y="6290341"/>
            <a:ext cx="2711449" cy="74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6916057" y="3514284"/>
            <a:ext cx="2187576" cy="1143000"/>
          </a:xfrm>
          <a:prstGeom prst="wedgeRoundRectCallout">
            <a:avLst>
              <a:gd name="adj1" fmla="val -52680"/>
              <a:gd name="adj2" fmla="val 182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Sorry! </a:t>
            </a:r>
            <a:r>
              <a:rPr lang="en-IE" b="1" dirty="0" smtClean="0"/>
              <a:t>72&gt;23</a:t>
            </a:r>
            <a:r>
              <a:rPr lang="en-IE" dirty="0" smtClean="0"/>
              <a:t>!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7772400" y="62978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17588" y="62264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3396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7571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30" grpId="0" animBg="1"/>
      <p:bldP spid="3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PAXOS Phase </a:t>
            </a:r>
            <a:r>
              <a:rPr lang="en-IE" dirty="0" smtClean="0"/>
              <a:t>1a/b: </a:t>
            </a:r>
            <a:r>
              <a:rPr lang="en-IE" dirty="0" smtClean="0">
                <a:solidFill>
                  <a:srgbClr val="0070C0"/>
                </a:solidFill>
              </a:rPr>
              <a:t>Prepare</a:t>
            </a:r>
            <a:r>
              <a:rPr lang="en-IE" dirty="0" smtClean="0"/>
              <a:t>/</a:t>
            </a:r>
            <a:r>
              <a:rPr lang="en-IE" dirty="0" smtClean="0">
                <a:solidFill>
                  <a:srgbClr val="0070C0"/>
                </a:solidFill>
              </a:rPr>
              <a:t>Promise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This continues until a majority agree and a leader for the round is chosen …</a:t>
            </a:r>
            <a:endParaRPr lang="en-IE" i="1" dirty="0"/>
          </a:p>
        </p:txBody>
      </p:sp>
      <p:sp>
        <p:nvSpPr>
          <p:cNvPr id="5" name="Oval 4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I wish to lead a proposal! (72) </a:t>
            </a:r>
          </a:p>
        </p:txBody>
      </p:sp>
      <p:pic>
        <p:nvPicPr>
          <p:cNvPr id="12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Okay (</a:t>
            </a:r>
            <a:r>
              <a:rPr lang="en-IE" b="1" dirty="0" smtClean="0"/>
              <a:t>72</a:t>
            </a:r>
            <a:r>
              <a:rPr lang="en-IE" dirty="0" smtClean="0"/>
              <a:t>)! I accept and will reject proposals below 72.</a:t>
            </a:r>
            <a:endParaRPr lang="en-IE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152400" y="4551363"/>
            <a:ext cx="2187576" cy="1143000"/>
          </a:xfrm>
          <a:prstGeom prst="wedgeRoundRectCallout">
            <a:avLst>
              <a:gd name="adj1" fmla="val 29592"/>
              <a:gd name="adj2" fmla="val 874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Okay (</a:t>
            </a:r>
            <a:r>
              <a:rPr lang="en-IE" b="1" dirty="0"/>
              <a:t>72</a:t>
            </a:r>
            <a:r>
              <a:rPr lang="en-IE" dirty="0"/>
              <a:t>)! I accept and will reject proposals below 72.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048000" y="4176511"/>
            <a:ext cx="1334407" cy="17781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81300" y="4176511"/>
            <a:ext cx="1393824" cy="17509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57" y="2278754"/>
            <a:ext cx="805510" cy="57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772400" y="62978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17588" y="62264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0" y="3396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633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PAXOS Phase </a:t>
            </a:r>
            <a:r>
              <a:rPr lang="en-IE" dirty="0" smtClean="0"/>
              <a:t>2a: </a:t>
            </a:r>
            <a:r>
              <a:rPr lang="en-IE" dirty="0">
                <a:solidFill>
                  <a:srgbClr val="008000"/>
                </a:solidFill>
              </a:rPr>
              <a:t>Accept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IE" dirty="0" smtClean="0"/>
              <a:t>The leader must now propose the value to be voted on this round …</a:t>
            </a:r>
            <a:endParaRPr lang="en-IE" i="1" dirty="0"/>
          </a:p>
        </p:txBody>
      </p:sp>
      <p:sp>
        <p:nvSpPr>
          <p:cNvPr id="13" name="Oval 12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McDonalds? (72)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48000" y="4176511"/>
            <a:ext cx="1334407" cy="1778174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57" y="2278754"/>
            <a:ext cx="805510" cy="57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3396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573144" y="64267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4774" y="63381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4283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PAXOS Phase </a:t>
            </a:r>
            <a:r>
              <a:rPr lang="en-IE" dirty="0" smtClean="0"/>
              <a:t>2b: </a:t>
            </a:r>
            <a:r>
              <a:rPr lang="en-IE" dirty="0" smtClean="0">
                <a:solidFill>
                  <a:srgbClr val="008000"/>
                </a:solidFill>
              </a:rPr>
              <a:t>Accepted</a:t>
            </a:r>
            <a:endParaRPr lang="en-IE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IE" dirty="0" smtClean="0"/>
              <a:t>Nodes will accept if they haven’t seen a higher request and acknowledge …</a:t>
            </a:r>
            <a:endParaRPr lang="en-IE" i="1" dirty="0"/>
          </a:p>
        </p:txBody>
      </p:sp>
      <p:sp>
        <p:nvSpPr>
          <p:cNvPr id="13" name="Oval 12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3048000" y="4176511"/>
            <a:ext cx="1334407" cy="1778174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2781300" y="4176511"/>
            <a:ext cx="1393824" cy="1750972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ular Callout 24"/>
          <p:cNvSpPr/>
          <p:nvPr/>
        </p:nvSpPr>
        <p:spPr>
          <a:xfrm>
            <a:off x="6916057" y="4779421"/>
            <a:ext cx="2187576" cy="1143000"/>
          </a:xfrm>
          <a:prstGeom prst="wedgeRoundRectCallout">
            <a:avLst>
              <a:gd name="adj1" fmla="val -55334"/>
              <a:gd name="adj2" fmla="val 69715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Okay</a:t>
            </a:r>
            <a:r>
              <a:rPr lang="en-IE" dirty="0" smtClean="0"/>
              <a:t> (72)!</a:t>
            </a:r>
            <a:endParaRPr lang="en-IE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4881" y="4207921"/>
            <a:ext cx="2187576" cy="1143000"/>
          </a:xfrm>
          <a:prstGeom prst="wedgeRoundRectCallout">
            <a:avLst>
              <a:gd name="adj1" fmla="val 34900"/>
              <a:gd name="adj2" fmla="val 111620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Okay </a:t>
            </a:r>
            <a:r>
              <a:rPr lang="en-IE" dirty="0" smtClean="0"/>
              <a:t>(72)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57" y="2278754"/>
            <a:ext cx="805510" cy="57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876800" y="4176512"/>
            <a:ext cx="1263650" cy="1778173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73144" y="64267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4774" y="63381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3396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McDonalds? (72)</a:t>
            </a:r>
          </a:p>
        </p:txBody>
      </p:sp>
    </p:spTree>
    <p:extLst>
      <p:ext uri="{BB962C8B-B14F-4D97-AF65-F5344CB8AC3E}">
        <p14:creationId xmlns:p14="http://schemas.microsoft.com/office/powerpoint/2010/main" val="88461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PAXOS Phase </a:t>
            </a:r>
            <a:r>
              <a:rPr lang="en-IE" dirty="0" smtClean="0"/>
              <a:t>3: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IE" dirty="0" smtClean="0"/>
              <a:t>If a majority pass the proposal, the leader tells the cohort members to commit …</a:t>
            </a:r>
            <a:endParaRPr lang="en-IE" i="1" dirty="0"/>
          </a:p>
        </p:txBody>
      </p:sp>
      <p:sp>
        <p:nvSpPr>
          <p:cNvPr id="5" name="Oval 4"/>
          <p:cNvSpPr/>
          <p:nvPr/>
        </p:nvSpPr>
        <p:spPr>
          <a:xfrm>
            <a:off x="2209800" y="3733800"/>
            <a:ext cx="5073649" cy="2892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9" y="5954685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4" y="3505200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27483"/>
            <a:ext cx="1143000" cy="6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4746624" y="2438400"/>
            <a:ext cx="2187576" cy="1143000"/>
          </a:xfrm>
          <a:prstGeom prst="wedgeRoundRectCallout">
            <a:avLst>
              <a:gd name="adj1" fmla="val -49363"/>
              <a:gd name="adj2" fmla="val 6336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Commit!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48000" y="4176511"/>
            <a:ext cx="1334407" cy="177817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://womenofhr.com/wp-content/uploads/2012/12/Power-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4" y="2845349"/>
            <a:ext cx="587376" cy="8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59" y="6096000"/>
            <a:ext cx="522741" cy="7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63" y="6038714"/>
            <a:ext cx="513171" cy="7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57" y="2278754"/>
            <a:ext cx="805510" cy="57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5183414" y="4176511"/>
            <a:ext cx="1293586" cy="17459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06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81" y="612159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204774" y="63381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3396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3144" y="64267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72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2244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PAXOS Round</a:t>
            </a:r>
            <a:endParaRPr lang="en-I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3429000"/>
            <a:ext cx="6477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295400" y="3949700"/>
            <a:ext cx="6477000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4267200"/>
            <a:ext cx="6477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04471" y="4572000"/>
            <a:ext cx="64679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304471" y="4864100"/>
            <a:ext cx="6467929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36470" y="3886200"/>
            <a:ext cx="12573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1524000" y="3352800"/>
            <a:ext cx="1143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2242185" y="4191000"/>
            <a:ext cx="1143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2242185" y="4495800"/>
            <a:ext cx="1143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2242185" y="4800600"/>
            <a:ext cx="1143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7" name="Straight Arrow Connector 16"/>
          <p:cNvCxnSpPr>
            <a:stCxn id="12" idx="4"/>
            <a:endCxn id="11" idx="2"/>
          </p:cNvCxnSpPr>
          <p:nvPr/>
        </p:nvCxnSpPr>
        <p:spPr>
          <a:xfrm>
            <a:off x="1581150" y="3505200"/>
            <a:ext cx="65532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13" idx="2"/>
          </p:cNvCxnSpPr>
          <p:nvPr/>
        </p:nvCxnSpPr>
        <p:spPr>
          <a:xfrm>
            <a:off x="1581150" y="3505200"/>
            <a:ext cx="661035" cy="762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  <a:endCxn id="14" idx="2"/>
          </p:cNvCxnSpPr>
          <p:nvPr/>
        </p:nvCxnSpPr>
        <p:spPr>
          <a:xfrm>
            <a:off x="1581150" y="3505200"/>
            <a:ext cx="661035" cy="106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4"/>
            <a:endCxn id="15" idx="2"/>
          </p:cNvCxnSpPr>
          <p:nvPr/>
        </p:nvCxnSpPr>
        <p:spPr>
          <a:xfrm>
            <a:off x="1581150" y="3505200"/>
            <a:ext cx="661035" cy="1371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62200" y="3429000"/>
            <a:ext cx="45720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362200" y="3429000"/>
            <a:ext cx="718457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362200" y="3429000"/>
            <a:ext cx="979714" cy="1143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94585" y="3429000"/>
            <a:ext cx="1240971" cy="1447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02256" y="3352800"/>
            <a:ext cx="1143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8" name="Straight Connector 47"/>
          <p:cNvCxnSpPr>
            <a:stCxn id="49" idx="2"/>
          </p:cNvCxnSpPr>
          <p:nvPr/>
        </p:nvCxnSpPr>
        <p:spPr>
          <a:xfrm>
            <a:off x="3816712" y="2094131"/>
            <a:ext cx="0" cy="4078069"/>
          </a:xfrm>
          <a:prstGeom prst="line">
            <a:avLst/>
          </a:prstGeom>
          <a:ln w="1905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83312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Wait for majority</a:t>
            </a:r>
            <a:endParaRPr lang="en-IE" dirty="0"/>
          </a:p>
        </p:txBody>
      </p:sp>
      <p:cxnSp>
        <p:nvCxnSpPr>
          <p:cNvPr id="50" name="Straight Connector 49"/>
          <p:cNvCxnSpPr>
            <a:stCxn id="51" idx="2"/>
          </p:cNvCxnSpPr>
          <p:nvPr/>
        </p:nvCxnSpPr>
        <p:spPr>
          <a:xfrm>
            <a:off x="1447800" y="2094130"/>
            <a:ext cx="0" cy="407807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14400" y="14477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Leader proposes</a:t>
            </a:r>
            <a:endParaRPr lang="en-IE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973376" y="3505200"/>
            <a:ext cx="655320" cy="4572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973376" y="3505200"/>
            <a:ext cx="661035" cy="7620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73376" y="3505200"/>
            <a:ext cx="661035" cy="10668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973376" y="3505200"/>
            <a:ext cx="661035" cy="13716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620714" y="3873500"/>
            <a:ext cx="12573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Oval 60"/>
          <p:cNvSpPr/>
          <p:nvPr/>
        </p:nvSpPr>
        <p:spPr>
          <a:xfrm>
            <a:off x="4626429" y="4178300"/>
            <a:ext cx="1143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Oval 61"/>
          <p:cNvSpPr/>
          <p:nvPr/>
        </p:nvSpPr>
        <p:spPr>
          <a:xfrm>
            <a:off x="4626429" y="4483100"/>
            <a:ext cx="1143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Oval 62"/>
          <p:cNvSpPr/>
          <p:nvPr/>
        </p:nvSpPr>
        <p:spPr>
          <a:xfrm>
            <a:off x="4626429" y="4787900"/>
            <a:ext cx="1143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746444" y="3416300"/>
            <a:ext cx="457200" cy="5334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746444" y="3416300"/>
            <a:ext cx="718457" cy="8382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746444" y="3416300"/>
            <a:ext cx="979714" cy="11430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778829" y="3416300"/>
            <a:ext cx="1240971" cy="14478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339840" y="3352800"/>
            <a:ext cx="1143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402705" y="3505200"/>
            <a:ext cx="655320" cy="4572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02705" y="3505200"/>
            <a:ext cx="661035" cy="7620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402705" y="3505200"/>
            <a:ext cx="661035" cy="10668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402705" y="3505200"/>
            <a:ext cx="661035" cy="13716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090410" y="3886200"/>
            <a:ext cx="12573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Oval 73"/>
          <p:cNvSpPr/>
          <p:nvPr/>
        </p:nvSpPr>
        <p:spPr>
          <a:xfrm>
            <a:off x="7096125" y="4191000"/>
            <a:ext cx="1143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Oval 74"/>
          <p:cNvSpPr/>
          <p:nvPr/>
        </p:nvSpPr>
        <p:spPr>
          <a:xfrm>
            <a:off x="7096125" y="4495800"/>
            <a:ext cx="1143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Oval 75"/>
          <p:cNvSpPr/>
          <p:nvPr/>
        </p:nvSpPr>
        <p:spPr>
          <a:xfrm>
            <a:off x="7096125" y="4800600"/>
            <a:ext cx="1143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7" name="Straight Connector 106"/>
          <p:cNvCxnSpPr>
            <a:stCxn id="108" idx="2"/>
          </p:cNvCxnSpPr>
          <p:nvPr/>
        </p:nvCxnSpPr>
        <p:spPr>
          <a:xfrm>
            <a:off x="6199822" y="2092761"/>
            <a:ext cx="0" cy="40794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666422" y="144643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Wait for majority</a:t>
            </a:r>
            <a:endParaRPr lang="en-IE" dirty="0"/>
          </a:p>
        </p:txBody>
      </p:sp>
      <p:sp>
        <p:nvSpPr>
          <p:cNvPr id="109" name="Rectangle 108"/>
          <p:cNvSpPr/>
          <p:nvPr/>
        </p:nvSpPr>
        <p:spPr>
          <a:xfrm>
            <a:off x="1524000" y="2438400"/>
            <a:ext cx="87058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I’ll lead</a:t>
            </a:r>
          </a:p>
          <a:p>
            <a:pPr algn="ctr"/>
            <a:r>
              <a:rPr lang="en-IE" sz="1400" dirty="0" smtClean="0"/>
              <a:t>with id </a:t>
            </a:r>
            <a:r>
              <a:rPr lang="en-IE" sz="1400" i="1" dirty="0" smtClean="0"/>
              <a:t>n?</a:t>
            </a:r>
            <a:endParaRPr lang="en-IE" sz="1400" i="1" dirty="0"/>
          </a:p>
        </p:txBody>
      </p:sp>
      <p:sp>
        <p:nvSpPr>
          <p:cNvPr id="110" name="Rectangle 109"/>
          <p:cNvSpPr/>
          <p:nvPr/>
        </p:nvSpPr>
        <p:spPr>
          <a:xfrm>
            <a:off x="2689044" y="2438400"/>
            <a:ext cx="104475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Okay: </a:t>
            </a:r>
            <a:r>
              <a:rPr lang="en-IE" sz="1400" i="1" dirty="0" smtClean="0"/>
              <a:t>n </a:t>
            </a:r>
            <a:r>
              <a:rPr lang="en-IE" sz="1400" dirty="0" smtClean="0"/>
              <a:t>is highest we’ve seen</a:t>
            </a:r>
            <a:endParaRPr lang="en-IE" sz="1400" dirty="0"/>
          </a:p>
        </p:txBody>
      </p:sp>
      <p:sp>
        <p:nvSpPr>
          <p:cNvPr id="111" name="Rectangle 110"/>
          <p:cNvSpPr/>
          <p:nvPr/>
        </p:nvSpPr>
        <p:spPr>
          <a:xfrm>
            <a:off x="3918313" y="2438400"/>
            <a:ext cx="958487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I propose</a:t>
            </a:r>
          </a:p>
          <a:p>
            <a:pPr algn="ctr"/>
            <a:r>
              <a:rPr lang="en-IE" sz="1400" i="1" dirty="0" smtClean="0"/>
              <a:t>“v” </a:t>
            </a:r>
            <a:r>
              <a:rPr lang="en-IE" sz="1400" dirty="0" smtClean="0"/>
              <a:t>with</a:t>
            </a:r>
            <a:r>
              <a:rPr lang="en-IE" sz="1400" i="1" dirty="0" smtClean="0"/>
              <a:t> n</a:t>
            </a:r>
            <a:endParaRPr lang="en-IE" sz="1400" i="1" dirty="0"/>
          </a:p>
        </p:txBody>
      </p:sp>
      <p:sp>
        <p:nvSpPr>
          <p:cNvPr id="112" name="Rectangle 111"/>
          <p:cNvSpPr/>
          <p:nvPr/>
        </p:nvSpPr>
        <p:spPr>
          <a:xfrm>
            <a:off x="5105673" y="2438400"/>
            <a:ext cx="990328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Okay </a:t>
            </a:r>
            <a:r>
              <a:rPr lang="en-IE" sz="1400" i="1" dirty="0" smtClean="0"/>
              <a:t>“v” </a:t>
            </a:r>
            <a:r>
              <a:rPr lang="en-IE" sz="1400" dirty="0" smtClean="0"/>
              <a:t>sounds good</a:t>
            </a:r>
            <a:endParaRPr lang="en-IE" sz="1400" i="1" dirty="0"/>
          </a:p>
        </p:txBody>
      </p:sp>
      <p:sp>
        <p:nvSpPr>
          <p:cNvPr id="113" name="Rectangle 112"/>
          <p:cNvSpPr/>
          <p:nvPr/>
        </p:nvSpPr>
        <p:spPr>
          <a:xfrm>
            <a:off x="6377940" y="2438400"/>
            <a:ext cx="879657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We’re agreed on </a:t>
            </a:r>
            <a:r>
              <a:rPr lang="en-IE" sz="1400" i="1" dirty="0" smtClean="0"/>
              <a:t>“v”</a:t>
            </a:r>
            <a:endParaRPr lang="en-IE" sz="1400" i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443536" y="5410200"/>
            <a:ext cx="99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 smtClean="0">
                <a:solidFill>
                  <a:srgbClr val="0070C0"/>
                </a:solidFill>
              </a:rPr>
              <a:t>1A:</a:t>
            </a:r>
          </a:p>
          <a:p>
            <a:r>
              <a:rPr lang="en-IE" sz="1600" b="1" dirty="0" smtClean="0">
                <a:solidFill>
                  <a:srgbClr val="0070C0"/>
                </a:solidFill>
              </a:rPr>
              <a:t>Prepare</a:t>
            </a:r>
            <a:endParaRPr lang="en-IE" sz="16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15136" y="5410199"/>
            <a:ext cx="99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600" b="1" dirty="0" smtClean="0">
                <a:solidFill>
                  <a:srgbClr val="0070C0"/>
                </a:solidFill>
              </a:rPr>
              <a:t>1B:</a:t>
            </a:r>
          </a:p>
          <a:p>
            <a:pPr algn="r"/>
            <a:r>
              <a:rPr lang="en-IE" sz="1600" b="1" dirty="0" smtClean="0">
                <a:solidFill>
                  <a:srgbClr val="0070C0"/>
                </a:solidFill>
              </a:rPr>
              <a:t>Promise</a:t>
            </a:r>
            <a:endParaRPr lang="en-IE" sz="16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177336" y="5410199"/>
            <a:ext cx="99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600" b="1" dirty="0" smtClean="0">
                <a:solidFill>
                  <a:srgbClr val="008000"/>
                </a:solidFill>
              </a:rPr>
              <a:t>2B:</a:t>
            </a:r>
          </a:p>
          <a:p>
            <a:pPr algn="r"/>
            <a:r>
              <a:rPr lang="en-IE" sz="1600" b="1" dirty="0" smtClean="0">
                <a:solidFill>
                  <a:srgbClr val="008000"/>
                </a:solidFill>
              </a:rPr>
              <a:t>Accepted</a:t>
            </a:r>
            <a:endParaRPr lang="en-IE" sz="1600" b="1" dirty="0">
              <a:solidFill>
                <a:srgbClr val="008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81936" y="5410198"/>
            <a:ext cx="994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 smtClean="0">
                <a:solidFill>
                  <a:srgbClr val="008000"/>
                </a:solidFill>
              </a:rPr>
              <a:t>2A:</a:t>
            </a:r>
          </a:p>
          <a:p>
            <a:r>
              <a:rPr lang="en-IE" sz="1600" b="1" dirty="0" smtClean="0">
                <a:solidFill>
                  <a:srgbClr val="008000"/>
                </a:solidFill>
              </a:rPr>
              <a:t>Accept</a:t>
            </a:r>
          </a:p>
          <a:p>
            <a:r>
              <a:rPr lang="en-IE" sz="1600" b="1" dirty="0" smtClean="0">
                <a:solidFill>
                  <a:srgbClr val="008000"/>
                </a:solidFill>
              </a:rPr>
              <a:t>Request</a:t>
            </a:r>
            <a:endParaRPr lang="en-IE" sz="1600" b="1" dirty="0">
              <a:solidFill>
                <a:srgbClr val="008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20336" y="5410200"/>
            <a:ext cx="99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 smtClean="0">
                <a:solidFill>
                  <a:schemeClr val="accent6">
                    <a:lumMod val="75000"/>
                  </a:schemeClr>
                </a:solidFill>
              </a:rPr>
              <a:t>3A:</a:t>
            </a:r>
          </a:p>
          <a:p>
            <a:r>
              <a:rPr lang="en-IE" sz="1600" b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IE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46" grpId="0" animBg="1"/>
      <p:bldP spid="49" grpId="0"/>
      <p:bldP spid="51" grpId="0"/>
      <p:bldP spid="60" grpId="0" animBg="1"/>
      <p:bldP spid="61" grpId="0" animBg="1"/>
      <p:bldP spid="62" grpId="0" animBg="1"/>
      <p:bldP spid="63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15" grpId="0"/>
      <p:bldP spid="119" grpId="0"/>
      <p:bldP spid="120" grpId="0"/>
      <p:bldP spid="1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PAXOS: 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No Agreement?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a majority cannot be reached, a new proposal is made </a:t>
            </a:r>
            <a:r>
              <a:rPr lang="en-IE" dirty="0"/>
              <a:t>with a higher </a:t>
            </a:r>
            <a:r>
              <a:rPr lang="en-IE" dirty="0" smtClean="0"/>
              <a:t>number (by another member)</a:t>
            </a:r>
          </a:p>
        </p:txBody>
      </p:sp>
    </p:spTree>
    <p:extLst>
      <p:ext uri="{BB962C8B-B14F-4D97-AF65-F5344CB8AC3E}">
        <p14:creationId xmlns:p14="http://schemas.microsoft.com/office/powerpoint/2010/main" val="16351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PAXOS: </a:t>
            </a:r>
            <a:r>
              <a:rPr lang="en-IE" dirty="0" smtClean="0">
                <a:solidFill>
                  <a:srgbClr val="FF0000"/>
                </a:solidFill>
              </a:rPr>
              <a:t>Failure Handling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Leader is fluid: based on highest ID the members have stored</a:t>
            </a:r>
          </a:p>
          <a:p>
            <a:pPr lvl="1"/>
            <a:r>
              <a:rPr lang="en-IE" dirty="0" smtClean="0"/>
              <a:t>If Leader were fixed, PAXOS would be like 2PC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Leader fails?</a:t>
            </a:r>
          </a:p>
          <a:p>
            <a:pPr lvl="1"/>
            <a:r>
              <a:rPr lang="en-IE" dirty="0" smtClean="0"/>
              <a:t>Another leader proposes with higher ID</a:t>
            </a:r>
          </a:p>
          <a:p>
            <a:pPr lvl="1"/>
            <a:endParaRPr lang="en-IE" dirty="0" smtClean="0"/>
          </a:p>
          <a:p>
            <a:r>
              <a:rPr lang="en-IE" b="1" dirty="0" smtClean="0"/>
              <a:t>Leader fails and recovers </a:t>
            </a:r>
            <a:r>
              <a:rPr lang="en-IE" dirty="0" smtClean="0"/>
              <a:t>(asynchronous)?</a:t>
            </a:r>
          </a:p>
          <a:p>
            <a:pPr lvl="1"/>
            <a:r>
              <a:rPr lang="en-IE" dirty="0" smtClean="0"/>
              <a:t>Old leader superseded by new higher ID</a:t>
            </a:r>
          </a:p>
          <a:p>
            <a:pPr lvl="1"/>
            <a:endParaRPr lang="en-IE" dirty="0"/>
          </a:p>
          <a:p>
            <a:r>
              <a:rPr lang="en-IE" dirty="0" smtClean="0"/>
              <a:t>Partition?</a:t>
            </a:r>
          </a:p>
          <a:p>
            <a:pPr lvl="1"/>
            <a:r>
              <a:rPr lang="en-IE" dirty="0" smtClean="0"/>
              <a:t>Requires majority / when partition is lifted, members must agree on higher ID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135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Eight Fallacies (to avoid)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The network is reliable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Laten</a:t>
            </a:r>
            <a:r>
              <a:rPr lang="en-IE" dirty="0">
                <a:solidFill>
                  <a:srgbClr val="C00000"/>
                </a:solidFill>
              </a:rPr>
              <a:t>c</a:t>
            </a:r>
            <a:r>
              <a:rPr lang="en-IE" dirty="0" smtClean="0">
                <a:solidFill>
                  <a:srgbClr val="C00000"/>
                </a:solidFill>
              </a:rPr>
              <a:t>y is zero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Bandwidth is infinite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The network is secure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Topology doesn’t change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There is one administrator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Transport cost is zero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The network is homogeneous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6943" y="1371600"/>
            <a:ext cx="3352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What about the system we built in the lab?</a:t>
            </a:r>
            <a:endParaRPr lang="en-IE" sz="2400" dirty="0" smtClean="0"/>
          </a:p>
        </p:txBody>
      </p:sp>
    </p:spTree>
    <p:extLst>
      <p:ext uri="{BB962C8B-B14F-4D97-AF65-F5344CB8AC3E}">
        <p14:creationId xmlns:p14="http://schemas.microsoft.com/office/powerpoint/2010/main" val="286779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PAXOS: Guarantees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rgbClr val="0070C0"/>
                </a:solidFill>
              </a:rPr>
              <a:t>Validity</a:t>
            </a:r>
            <a:r>
              <a:rPr lang="en-IE" dirty="0" smtClean="0"/>
              <a:t>/</a:t>
            </a:r>
            <a:r>
              <a:rPr lang="en-IE" dirty="0" smtClean="0">
                <a:solidFill>
                  <a:srgbClr val="0070C0"/>
                </a:solidFill>
              </a:rPr>
              <a:t>Integrity:</a:t>
            </a:r>
          </a:p>
          <a:p>
            <a:pPr marL="0" lvl="1" indent="0">
              <a:buNone/>
            </a:pPr>
            <a:r>
              <a:rPr lang="en-IE" dirty="0">
                <a:solidFill>
                  <a:srgbClr val="0070C0"/>
                </a:solidFill>
              </a:rPr>
              <a:t> </a:t>
            </a:r>
            <a:r>
              <a:rPr lang="en-IE" dirty="0" smtClean="0">
                <a:solidFill>
                  <a:srgbClr val="0070C0"/>
                </a:solidFill>
              </a:rPr>
              <a:t>   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(assumes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fail-stop errors)</a:t>
            </a:r>
            <a:endParaRPr lang="en-IE" dirty="0" smtClean="0">
              <a:solidFill>
                <a:srgbClr val="0070C0"/>
              </a:solidFill>
            </a:endParaRPr>
          </a:p>
          <a:p>
            <a:pPr lvl="1"/>
            <a:r>
              <a:rPr lang="en-IE" dirty="0" smtClean="0"/>
              <a:t>Value proposed by a leader</a:t>
            </a:r>
          </a:p>
          <a:p>
            <a:pPr lvl="1"/>
            <a:endParaRPr lang="en-IE" dirty="0" smtClean="0"/>
          </a:p>
          <a:p>
            <a:r>
              <a:rPr lang="en-IE" dirty="0" smtClean="0">
                <a:solidFill>
                  <a:srgbClr val="0070C0"/>
                </a:solidFill>
              </a:rPr>
              <a:t>Agreement</a:t>
            </a:r>
            <a:r>
              <a:rPr lang="en-IE" dirty="0" smtClean="0"/>
              <a:t>/</a:t>
            </a:r>
            <a:r>
              <a:rPr lang="en-IE" dirty="0" smtClean="0">
                <a:solidFill>
                  <a:srgbClr val="0070C0"/>
                </a:solidFill>
              </a:rPr>
              <a:t>Consistency </a:t>
            </a:r>
          </a:p>
          <a:p>
            <a:pPr marL="457200" lvl="1" indent="0">
              <a:buNone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(assumes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fewer than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half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encounter errors and that all errors are fail-stop)</a:t>
            </a:r>
            <a:endParaRPr lang="en-IE" dirty="0" smtClean="0"/>
          </a:p>
          <a:p>
            <a:pPr lvl="1"/>
            <a:r>
              <a:rPr lang="en-IE" dirty="0" smtClean="0"/>
              <a:t>A value needs a majority to pass</a:t>
            </a:r>
          </a:p>
          <a:p>
            <a:pPr lvl="1"/>
            <a:r>
              <a:rPr lang="en-IE" dirty="0"/>
              <a:t>Each member can only choose one </a:t>
            </a:r>
            <a:r>
              <a:rPr lang="en-IE" dirty="0" smtClean="0"/>
              <a:t>value</a:t>
            </a:r>
          </a:p>
          <a:p>
            <a:pPr lvl="1"/>
            <a:r>
              <a:rPr lang="en-IE" dirty="0" smtClean="0"/>
              <a:t>Therefore only one agreed value can have a majority in the system!</a:t>
            </a:r>
          </a:p>
          <a:p>
            <a:pPr lvl="1"/>
            <a:endParaRPr lang="en-IE" dirty="0">
              <a:solidFill>
                <a:srgbClr val="0070C0"/>
              </a:solidFill>
            </a:endParaRPr>
          </a:p>
          <a:p>
            <a:pPr lvl="1"/>
            <a:endParaRPr lang="en-IE" dirty="0">
              <a:solidFill>
                <a:srgbClr val="0070C0"/>
              </a:solidFill>
            </a:endParaRPr>
          </a:p>
          <a:p>
            <a:endParaRPr lang="en-IE" dirty="0" smtClean="0">
              <a:solidFill>
                <a:srgbClr val="0070C0"/>
              </a:solidFill>
            </a:endParaRPr>
          </a:p>
          <a:p>
            <a:pPr lvl="1"/>
            <a:endParaRPr lang="en-IE" dirty="0" smtClean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56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PAXOS </a:t>
            </a:r>
            <a:r>
              <a:rPr lang="es-CL" dirty="0" err="1" smtClean="0"/>
              <a:t>Guarantees</a:t>
            </a:r>
            <a:r>
              <a:rPr lang="es-CL" dirty="0" smtClean="0"/>
              <a:t>: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>
                <a:solidFill>
                  <a:srgbClr val="0070C0"/>
                </a:solidFill>
              </a:rPr>
              <a:t>Termination</a:t>
            </a:r>
            <a:r>
              <a:rPr lang="es-CL" dirty="0" smtClean="0">
                <a:solidFill>
                  <a:srgbClr val="0070C0"/>
                </a:solidFill>
              </a:rPr>
              <a:t>/</a:t>
            </a:r>
            <a:r>
              <a:rPr lang="es-CL" dirty="0" err="1" smtClean="0">
                <a:solidFill>
                  <a:srgbClr val="0070C0"/>
                </a:solidFill>
              </a:rPr>
              <a:t>Liveness</a:t>
            </a:r>
            <a:r>
              <a:rPr lang="es-CL" dirty="0" smtClean="0"/>
              <a:t>: 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dirty="0" smtClean="0"/>
              <a:t>  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</a:rPr>
              <a:t>nly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 at 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</a:rPr>
              <a:t>least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</a:rPr>
              <a:t>eventually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</a:rPr>
              <a:t>synchronous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CL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CL" dirty="0" err="1" smtClean="0"/>
              <a:t>Apply</a:t>
            </a:r>
            <a:r>
              <a:rPr lang="es-CL" dirty="0" smtClean="0"/>
              <a:t> PAXOS in rounds </a:t>
            </a:r>
            <a:r>
              <a:rPr lang="es-CL" dirty="0" err="1" smtClean="0"/>
              <a:t>based</a:t>
            </a:r>
            <a:r>
              <a:rPr lang="es-CL" dirty="0" smtClean="0"/>
              <a:t> </a:t>
            </a:r>
            <a:r>
              <a:rPr lang="es-CL" dirty="0" err="1" smtClean="0"/>
              <a:t>on</a:t>
            </a:r>
            <a:r>
              <a:rPr lang="es-CL" dirty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timeout</a:t>
            </a:r>
            <a:r>
              <a:rPr lang="es-CL" dirty="0" smtClean="0"/>
              <a:t> </a:t>
            </a:r>
            <a:r>
              <a:rPr lang="el-GR" dirty="0" smtClean="0"/>
              <a:t>Δ</a:t>
            </a:r>
            <a:endParaRPr lang="es-CL" dirty="0" smtClean="0"/>
          </a:p>
          <a:p>
            <a:pPr lvl="1"/>
            <a:r>
              <a:rPr lang="es-CL" dirty="0" err="1" smtClean="0"/>
              <a:t>If</a:t>
            </a:r>
            <a:r>
              <a:rPr lang="es-CL" dirty="0" smtClean="0"/>
              <a:t> </a:t>
            </a:r>
            <a:r>
              <a:rPr lang="es-CL" dirty="0" err="1" smtClean="0"/>
              <a:t>messages</a:t>
            </a:r>
            <a:r>
              <a:rPr lang="es-CL" dirty="0" smtClean="0"/>
              <a:t> </a:t>
            </a:r>
            <a:r>
              <a:rPr lang="es-CL" dirty="0" err="1" smtClean="0"/>
              <a:t>exceed</a:t>
            </a:r>
            <a:r>
              <a:rPr lang="es-CL" dirty="0" smtClean="0"/>
              <a:t> </a:t>
            </a:r>
            <a:r>
              <a:rPr lang="el-GR" dirty="0" smtClean="0"/>
              <a:t>Δ</a:t>
            </a:r>
            <a:r>
              <a:rPr lang="es-CL" dirty="0" smtClean="0"/>
              <a:t>, </a:t>
            </a:r>
            <a:r>
              <a:rPr lang="es-CL" dirty="0" err="1" smtClean="0"/>
              <a:t>retry</a:t>
            </a:r>
            <a:r>
              <a:rPr lang="es-CL" dirty="0" smtClean="0"/>
              <a:t> in </a:t>
            </a:r>
            <a:r>
              <a:rPr lang="es-CL" dirty="0" err="1" smtClean="0"/>
              <a:t>later</a:t>
            </a:r>
            <a:r>
              <a:rPr lang="es-CL" dirty="0" smtClean="0"/>
              <a:t> round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78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PAXOS </a:t>
            </a:r>
            <a:r>
              <a:rPr lang="es-CL" dirty="0" err="1" smtClean="0"/>
              <a:t>variations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endParaRPr lang="es-CL" dirty="0"/>
          </a:p>
          <a:p>
            <a:r>
              <a:rPr lang="es-CL" dirty="0" err="1" smtClean="0"/>
              <a:t>Some</a:t>
            </a:r>
            <a:r>
              <a:rPr lang="es-CL" dirty="0" smtClean="0"/>
              <a:t> </a:t>
            </a:r>
            <a:r>
              <a:rPr lang="es-CL" dirty="0" err="1" smtClean="0"/>
              <a:t>steps</a:t>
            </a:r>
            <a:r>
              <a:rPr lang="es-CL" dirty="0" smtClean="0"/>
              <a:t> in </a:t>
            </a:r>
            <a:r>
              <a:rPr lang="es-CL" dirty="0" err="1" smtClean="0"/>
              <a:t>classical</a:t>
            </a:r>
            <a:r>
              <a:rPr lang="es-CL" dirty="0" smtClean="0"/>
              <a:t> PAXOS </a:t>
            </a:r>
            <a:r>
              <a:rPr lang="es-CL" dirty="0" err="1" smtClean="0"/>
              <a:t>not</a:t>
            </a:r>
            <a:r>
              <a:rPr lang="es-CL" dirty="0" smtClean="0"/>
              <a:t> </a:t>
            </a:r>
            <a:r>
              <a:rPr lang="es-CL" dirty="0" err="1" smtClean="0"/>
              <a:t>always</a:t>
            </a:r>
            <a:r>
              <a:rPr lang="es-CL" dirty="0" smtClean="0"/>
              <a:t> </a:t>
            </a:r>
            <a:r>
              <a:rPr lang="es-CL" dirty="0" err="1" smtClean="0"/>
              <a:t>needed</a:t>
            </a:r>
            <a:r>
              <a:rPr lang="es-CL" dirty="0" smtClean="0"/>
              <a:t>; </a:t>
            </a:r>
            <a:r>
              <a:rPr lang="es-CL" dirty="0" err="1" smtClean="0"/>
              <a:t>variants</a:t>
            </a:r>
            <a:r>
              <a:rPr lang="es-CL" dirty="0" smtClean="0"/>
              <a:t> </a:t>
            </a:r>
            <a:r>
              <a:rPr lang="es-CL" dirty="0" err="1" smtClean="0"/>
              <a:t>have</a:t>
            </a:r>
            <a:r>
              <a:rPr lang="es-CL" dirty="0" smtClean="0"/>
              <a:t> </a:t>
            </a:r>
            <a:r>
              <a:rPr lang="es-CL" dirty="0" err="1" smtClean="0"/>
              <a:t>been</a:t>
            </a:r>
            <a:r>
              <a:rPr lang="es-CL" dirty="0" smtClean="0"/>
              <a:t> </a:t>
            </a:r>
            <a:r>
              <a:rPr lang="es-CL" dirty="0" err="1" smtClean="0"/>
              <a:t>proposed</a:t>
            </a:r>
            <a:r>
              <a:rPr lang="es-CL" dirty="0" smtClean="0"/>
              <a:t>:</a:t>
            </a:r>
          </a:p>
          <a:p>
            <a:pPr lvl="1"/>
            <a:r>
              <a:rPr lang="es-CL" dirty="0" err="1" smtClean="0"/>
              <a:t>Cheap</a:t>
            </a:r>
            <a:r>
              <a:rPr lang="es-CL" dirty="0" smtClean="0"/>
              <a:t> PAXOS / </a:t>
            </a:r>
            <a:r>
              <a:rPr lang="es-CL" dirty="0" err="1" smtClean="0"/>
              <a:t>Fast</a:t>
            </a:r>
            <a:r>
              <a:rPr lang="es-CL" dirty="0" smtClean="0"/>
              <a:t> PAXOS / </a:t>
            </a:r>
            <a:r>
              <a:rPr lang="es-CL" dirty="0" err="1"/>
              <a:t>Byzantine</a:t>
            </a:r>
            <a:r>
              <a:rPr lang="es-CL" dirty="0"/>
              <a:t> </a:t>
            </a:r>
            <a:r>
              <a:rPr lang="es-CL" dirty="0" smtClean="0"/>
              <a:t>PAXOS …</a:t>
            </a:r>
          </a:p>
          <a:p>
            <a:pPr lvl="1"/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0389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PAXOS In-Use</a:t>
            </a:r>
            <a:endParaRPr lang="en-IE" dirty="0"/>
          </a:p>
        </p:txBody>
      </p:sp>
      <p:pic>
        <p:nvPicPr>
          <p:cNvPr id="50178" name="Picture 2" descr="http://www.wolfgangdigital.com/wp-content/uploads/2013/08/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9982"/>
            <a:ext cx="7600950" cy="42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84835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Chubby: “</a:t>
            </a:r>
            <a:r>
              <a:rPr lang="en-IE" sz="3200" dirty="0" err="1" smtClean="0"/>
              <a:t>Paxos</a:t>
            </a:r>
            <a:r>
              <a:rPr lang="en-IE" sz="3200" dirty="0" smtClean="0"/>
              <a:t> Made Simple”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3339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RECAP</a:t>
            </a:r>
            <a:endParaRPr lang="es-C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30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CAP Systems</a:t>
            </a:r>
            <a:endParaRPr lang="en-IE" dirty="0"/>
          </a:p>
        </p:txBody>
      </p:sp>
      <p:grpSp>
        <p:nvGrpSpPr>
          <p:cNvPr id="34" name="Group 33"/>
          <p:cNvGrpSpPr/>
          <p:nvPr/>
        </p:nvGrpSpPr>
        <p:grpSpPr>
          <a:xfrm>
            <a:off x="2880682" y="1600200"/>
            <a:ext cx="3543960" cy="3222301"/>
            <a:chOff x="2224314" y="1219200"/>
            <a:chExt cx="4862286" cy="4495800"/>
          </a:xfrm>
        </p:grpSpPr>
        <p:sp>
          <p:nvSpPr>
            <p:cNvPr id="4" name="Oval 3"/>
            <p:cNvSpPr/>
            <p:nvPr/>
          </p:nvSpPr>
          <p:spPr>
            <a:xfrm>
              <a:off x="3334336" y="1219200"/>
              <a:ext cx="2636651" cy="2546996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5400" b="1" dirty="0" smtClean="0">
                  <a:solidFill>
                    <a:srgbClr val="0070C0"/>
                  </a:solidFill>
                </a:rPr>
                <a:t>C</a:t>
              </a:r>
              <a:endParaRPr lang="en-IE" sz="54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224314" y="3168003"/>
              <a:ext cx="2636651" cy="2546996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5400" b="1" dirty="0" smtClean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en-IE" sz="5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49949" y="3168004"/>
              <a:ext cx="2636651" cy="2546996"/>
            </a:xfrm>
            <a:prstGeom prst="ellipse">
              <a:avLst/>
            </a:prstGeom>
            <a:solidFill>
              <a:schemeClr val="accent2">
                <a:lumMod val="75000"/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5400" b="1" dirty="0" smtClean="0">
                  <a:solidFill>
                    <a:schemeClr val="accent2">
                      <a:lumMod val="75000"/>
                    </a:schemeClr>
                  </a:solidFill>
                </a:rPr>
                <a:t>P</a:t>
              </a:r>
              <a:endParaRPr lang="en-IE" sz="5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24642" y="4049420"/>
            <a:ext cx="290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(No intersection)</a:t>
            </a:r>
            <a:endParaRPr lang="en-IE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3285" y="1097189"/>
            <a:ext cx="3033486" cy="141577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0070C0"/>
                </a:solidFill>
              </a:rPr>
              <a:t>C</a:t>
            </a:r>
            <a:r>
              <a:rPr lang="en-IE" sz="32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2400" dirty="0" smtClean="0"/>
              <a:t>: </a:t>
            </a:r>
            <a:r>
              <a:rPr lang="en-IE" dirty="0" smtClean="0"/>
              <a:t>Guarantees to give a correct response but only while network works fine</a:t>
            </a:r>
          </a:p>
          <a:p>
            <a:r>
              <a:rPr lang="en-IE" dirty="0" smtClean="0"/>
              <a:t>(</a:t>
            </a:r>
            <a:r>
              <a:rPr lang="en-IE" i="1" dirty="0" smtClean="0"/>
              <a:t>Centralised / Traditional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5970987" y="1097189"/>
            <a:ext cx="3028561" cy="141577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0070C0"/>
                </a:solidFill>
              </a:rPr>
              <a:t>C</a:t>
            </a:r>
            <a:r>
              <a:rPr lang="en-IE" sz="32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sz="2400" dirty="0" smtClean="0"/>
              <a:t>: </a:t>
            </a:r>
            <a:r>
              <a:rPr lang="en-IE" dirty="0" smtClean="0"/>
              <a:t>Guarantees responses are correct even if there are network failures, but response may fail (</a:t>
            </a:r>
            <a:r>
              <a:rPr lang="en-IE" i="1" dirty="0" smtClean="0"/>
              <a:t>Weak availability</a:t>
            </a:r>
            <a:r>
              <a:rPr lang="en-IE" dirty="0" smtClean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62909" y="5127041"/>
            <a:ext cx="2975429" cy="141577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32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E" sz="2400" dirty="0" smtClean="0"/>
              <a:t>: </a:t>
            </a:r>
            <a:r>
              <a:rPr lang="en-IE" dirty="0" smtClean="0"/>
              <a:t>Always provides a “best-effort” response even in presence of network failures (</a:t>
            </a:r>
            <a:r>
              <a:rPr lang="en-IE" i="1" dirty="0" smtClean="0"/>
              <a:t>Eventual consistency</a:t>
            </a:r>
            <a:r>
              <a:rPr lang="en-IE" dirty="0" smtClean="0"/>
              <a:t>)</a:t>
            </a:r>
            <a:endParaRPr lang="en-I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52662" y="4038600"/>
            <a:ext cx="0" cy="108844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196771" y="2512961"/>
            <a:ext cx="994230" cy="68061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067300" y="2512961"/>
            <a:ext cx="903687" cy="68061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Consensus for CP-systems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/>
              <a:t>Synchronous vs. Asynchronous</a:t>
            </a:r>
          </a:p>
          <a:p>
            <a:pPr lvl="1"/>
            <a:r>
              <a:rPr lang="en-IE" smtClean="0"/>
              <a:t>Synchronous less difficult </a:t>
            </a:r>
            <a:r>
              <a:rPr lang="en-IE" dirty="0" smtClean="0"/>
              <a:t>than asynchronous</a:t>
            </a:r>
          </a:p>
          <a:p>
            <a:pPr lvl="1"/>
            <a:endParaRPr lang="en-IE" dirty="0"/>
          </a:p>
          <a:p>
            <a:r>
              <a:rPr lang="en-IE" dirty="0"/>
              <a:t>Fail–stop vs. Byzantine</a:t>
            </a:r>
          </a:p>
          <a:p>
            <a:pPr lvl="1"/>
            <a:r>
              <a:rPr lang="en-IE" dirty="0"/>
              <a:t>Byzantine typically software (arbitrary response)</a:t>
            </a:r>
          </a:p>
          <a:p>
            <a:pPr lvl="1"/>
            <a:r>
              <a:rPr lang="en-IE" dirty="0"/>
              <a:t>Fail–stop gives no </a:t>
            </a:r>
            <a:r>
              <a:rPr lang="en-IE" dirty="0" smtClean="0"/>
              <a:t>response</a:t>
            </a:r>
          </a:p>
          <a:p>
            <a:pPr marL="45720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64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Consensus for CP-systems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Two-Phase </a:t>
            </a:r>
            <a:r>
              <a:rPr lang="en-IE" dirty="0"/>
              <a:t>Commit (2PC)</a:t>
            </a:r>
          </a:p>
          <a:p>
            <a:pPr lvl="1"/>
            <a:r>
              <a:rPr lang="en-IE" dirty="0">
                <a:solidFill>
                  <a:srgbClr val="0070C0"/>
                </a:solidFill>
              </a:rPr>
              <a:t>Voting</a:t>
            </a:r>
          </a:p>
          <a:p>
            <a:pPr lvl="1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</a:p>
          <a:p>
            <a:pPr marL="457200" lvl="1" indent="0">
              <a:buNone/>
            </a:pP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E" dirty="0"/>
              <a:t>Three-Phase Commit (3PC)</a:t>
            </a:r>
          </a:p>
          <a:p>
            <a:pPr lvl="1"/>
            <a:r>
              <a:rPr lang="en-IE" dirty="0">
                <a:solidFill>
                  <a:srgbClr val="0070C0"/>
                </a:solidFill>
              </a:rPr>
              <a:t>Voting</a:t>
            </a:r>
          </a:p>
          <a:p>
            <a:pPr lvl="1"/>
            <a:r>
              <a:rPr lang="en-IE" dirty="0">
                <a:solidFill>
                  <a:srgbClr val="008000"/>
                </a:solidFill>
              </a:rPr>
              <a:t>Prepare</a:t>
            </a:r>
          </a:p>
          <a:p>
            <a:pPr lvl="1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Consensus for CP-systems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PAXOS:</a:t>
            </a:r>
          </a:p>
          <a:p>
            <a:pPr lvl="1"/>
            <a:r>
              <a:rPr lang="en-IE" dirty="0" smtClean="0">
                <a:solidFill>
                  <a:srgbClr val="0070C0"/>
                </a:solidFill>
              </a:rPr>
              <a:t>1a. Prepare</a:t>
            </a:r>
          </a:p>
          <a:p>
            <a:pPr lvl="1"/>
            <a:r>
              <a:rPr lang="en-IE" dirty="0" smtClean="0">
                <a:solidFill>
                  <a:srgbClr val="0070C0"/>
                </a:solidFill>
              </a:rPr>
              <a:t>1b. Promise</a:t>
            </a:r>
          </a:p>
          <a:p>
            <a:pPr lvl="1"/>
            <a:r>
              <a:rPr lang="en-IE" dirty="0" smtClean="0">
                <a:solidFill>
                  <a:srgbClr val="008000"/>
                </a:solidFill>
              </a:rPr>
              <a:t>2a. Accept Request</a:t>
            </a:r>
          </a:p>
          <a:p>
            <a:pPr lvl="1"/>
            <a:r>
              <a:rPr lang="en-IE" dirty="0" smtClean="0">
                <a:solidFill>
                  <a:srgbClr val="008000"/>
                </a:solidFill>
              </a:rPr>
              <a:t>2b. Accepted</a:t>
            </a:r>
          </a:p>
          <a:p>
            <a:pPr lvl="1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3. Commit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 descr="http://ldssmile.com/wp-content/uploads/2014/11/hu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38549"/>
            <a:ext cx="29241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6747</TotalTime>
  <Words>3605</Words>
  <Application>Microsoft Office PowerPoint</Application>
  <PresentationFormat>On-screen Show (4:3)</PresentationFormat>
  <Paragraphs>711</Paragraphs>
  <Slides>99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Courier New</vt:lpstr>
      <vt:lpstr>Wingdings</vt:lpstr>
      <vt:lpstr>Office Theme</vt:lpstr>
      <vt:lpstr>CC5212-1 Procesamiento Masivo de Datos Otoño 2016  Lecture 3: Distributed Systems II</vt:lpstr>
      <vt:lpstr>TYPES OF DISTRIBUTED SYSTEMS …</vt:lpstr>
      <vt:lpstr>Client–Server Model</vt:lpstr>
      <vt:lpstr> Client–Server: Three-Tier Server</vt:lpstr>
      <vt:lpstr>Peer-to-Peer: Unstructured</vt:lpstr>
      <vt:lpstr>Peer-to-Peer: Structured (DHT)</vt:lpstr>
      <vt:lpstr>Desirable Criteria for Distributed Systems</vt:lpstr>
      <vt:lpstr>Java RMI in the lab …</vt:lpstr>
      <vt:lpstr>Eight Fallacies (to avoid)</vt:lpstr>
      <vt:lpstr>Let’s think about lab 3</vt:lpstr>
      <vt:lpstr>Using Java RMI to count trigrams …</vt:lpstr>
      <vt:lpstr>LIMITATIONS OF DISTRIBUTED COMPUTING: CAP THEOREM</vt:lpstr>
      <vt:lpstr>But first … ACID</vt:lpstr>
      <vt:lpstr>What is CAP?</vt:lpstr>
      <vt:lpstr>A Distributed System (Replication)</vt:lpstr>
      <vt:lpstr>Consistency</vt:lpstr>
      <vt:lpstr>Availability</vt:lpstr>
      <vt:lpstr>Partition-Tolerance</vt:lpstr>
      <vt:lpstr>The CAP Question</vt:lpstr>
      <vt:lpstr>The CAP Answer</vt:lpstr>
      <vt:lpstr>The CAP “Proof”</vt:lpstr>
      <vt:lpstr>The CAP “Proof” (in boring words)</vt:lpstr>
      <vt:lpstr>The CAP Theorem</vt:lpstr>
      <vt:lpstr>The CAP Triangle</vt:lpstr>
      <vt:lpstr>CAP Systems</vt:lpstr>
      <vt:lpstr>CA System</vt:lpstr>
      <vt:lpstr>CP System</vt:lpstr>
      <vt:lpstr>AP System</vt:lpstr>
      <vt:lpstr>BASE (AP)</vt:lpstr>
      <vt:lpstr>The CAP Theorem</vt:lpstr>
      <vt:lpstr>consensus</vt:lpstr>
      <vt:lpstr>Consensus</vt:lpstr>
      <vt:lpstr>Consensus</vt:lpstr>
      <vt:lpstr>Lunch Problem</vt:lpstr>
      <vt:lpstr>CAP Systems (for example …)</vt:lpstr>
      <vt:lpstr>SYNCHRONOUS vs. Asynchronous</vt:lpstr>
      <vt:lpstr>Synchronous vs. Asynchronous</vt:lpstr>
      <vt:lpstr>Asynchronous Consensus: Texting</vt:lpstr>
      <vt:lpstr>Asynchronous Consensus: Texting</vt:lpstr>
      <vt:lpstr>Asynchronous Consensus: Texting</vt:lpstr>
      <vt:lpstr>Asynchronous Consensus</vt:lpstr>
      <vt:lpstr>Asynchronous Consensus: Texting</vt:lpstr>
      <vt:lpstr>Asynchronous Consensus: Texting</vt:lpstr>
      <vt:lpstr>Synchronous Consensus: Telephone</vt:lpstr>
      <vt:lpstr>Synchronous Consensus</vt:lpstr>
      <vt:lpstr>Synchronous Consensus: Telephone</vt:lpstr>
      <vt:lpstr>From asynchronous to synchronous</vt:lpstr>
      <vt:lpstr>Eventually synchronous</vt:lpstr>
      <vt:lpstr>FAULT TOLERANCE: FAIL–STOP VS. BYZANTINE</vt:lpstr>
      <vt:lpstr>Faults</vt:lpstr>
      <vt:lpstr>Fail–Stop Fault</vt:lpstr>
      <vt:lpstr>Byzantine Fault</vt:lpstr>
      <vt:lpstr>Fail–Stop/Byzantine </vt:lpstr>
      <vt:lpstr>CONsensus guarantees</vt:lpstr>
      <vt:lpstr>Consensus Guarantees</vt:lpstr>
      <vt:lpstr>A Consensus Protocol</vt:lpstr>
      <vt:lpstr>A Consensus Protocol for Lunch</vt:lpstr>
      <vt:lpstr>CONSENSUS PROTOCOL: TWO-PHASE COMMIT</vt:lpstr>
      <vt:lpstr>Two-Phase Commit (2PC)</vt:lpstr>
      <vt:lpstr>Two-Phase Commit (2PC)</vt:lpstr>
      <vt:lpstr>Two-Phase Commit (2PC)</vt:lpstr>
      <vt:lpstr>Two-Phase Commit (2PC) [Abort]</vt:lpstr>
      <vt:lpstr>Two-Phase Commit (2PC) [Abort]</vt:lpstr>
      <vt:lpstr>Two-Phase Commit (2PC)</vt:lpstr>
      <vt:lpstr>Two-Phase Commit (2PC)</vt:lpstr>
      <vt:lpstr>Two-Phase Commit (2PC)</vt:lpstr>
      <vt:lpstr>Two-Phase Commit (2PC)</vt:lpstr>
      <vt:lpstr>CONSENSUS PROTOCOL: THREE-PHASE COMMIT</vt:lpstr>
      <vt:lpstr>Three-Phase Commit (3PC)</vt:lpstr>
      <vt:lpstr>Three-Phase Commit (3PC)</vt:lpstr>
      <vt:lpstr>Three-Phase Commit (3PC)</vt:lpstr>
      <vt:lpstr>Three-Phase Commit (3PC)</vt:lpstr>
      <vt:lpstr>Three-Phase Commit (3PC)</vt:lpstr>
      <vt:lpstr>Three-Phase Commit (3PC)</vt:lpstr>
      <vt:lpstr>Two-Phase vs. Three Phase</vt:lpstr>
      <vt:lpstr>3PC useful to avoid locking</vt:lpstr>
      <vt:lpstr>Two/Three Phase Commits</vt:lpstr>
      <vt:lpstr>How to decide the leader?</vt:lpstr>
      <vt:lpstr>CONSENSUS PROTOCOL: PAXOS</vt:lpstr>
      <vt:lpstr>Turing Award: Leslie Lamport</vt:lpstr>
      <vt:lpstr>PAXOS Phase 1a: Prepare</vt:lpstr>
      <vt:lpstr>PAXOS Phase 1b: Promise</vt:lpstr>
      <vt:lpstr>PAXOS Phase 1a/b: Prepare/Promise</vt:lpstr>
      <vt:lpstr>PAXOS Phase 2a: Accept Request</vt:lpstr>
      <vt:lpstr>PAXOS Phase 2b: Accepted</vt:lpstr>
      <vt:lpstr>PAXOS Phase 3: Commit</vt:lpstr>
      <vt:lpstr>PAXOS Round</vt:lpstr>
      <vt:lpstr>PAXOS: No Agreement?</vt:lpstr>
      <vt:lpstr>PAXOS: Failure Handling</vt:lpstr>
      <vt:lpstr>PAXOS: Guarantees</vt:lpstr>
      <vt:lpstr>PAXOS Guarantees:</vt:lpstr>
      <vt:lpstr>PAXOS variations</vt:lpstr>
      <vt:lpstr>PAXOS In-Use</vt:lpstr>
      <vt:lpstr>RECAP</vt:lpstr>
      <vt:lpstr>CAP Systems</vt:lpstr>
      <vt:lpstr>Consensus for CP-systems</vt:lpstr>
      <vt:lpstr>Consensus for CP-systems</vt:lpstr>
      <vt:lpstr>Consensus for CP-systems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CC5212-1 Procesamiento Masivo de Datos 2014</dc:title>
  <dc:creator>Aidan Hogan</dc:creator>
  <cp:lastModifiedBy>ahogan</cp:lastModifiedBy>
  <cp:revision>319</cp:revision>
  <dcterms:created xsi:type="dcterms:W3CDTF">2006-08-16T00:00:00Z</dcterms:created>
  <dcterms:modified xsi:type="dcterms:W3CDTF">2016-03-21T19:07:11Z</dcterms:modified>
</cp:coreProperties>
</file>