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74" r:id="rId7"/>
    <p:sldId id="272" r:id="rId8"/>
    <p:sldId id="275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4" autoAdjust="0"/>
    <p:restoredTop sz="94660"/>
  </p:normalViewPr>
  <p:slideViewPr>
    <p:cSldViewPr snapToGrid="0">
      <p:cViewPr>
        <p:scale>
          <a:sx n="48" d="100"/>
          <a:sy n="48" d="100"/>
        </p:scale>
        <p:origin x="586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4/27/2025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4/27/2025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2305215"/>
            <a:ext cx="8637073" cy="97762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AuTOMATED</a:t>
            </a:r>
            <a:r>
              <a:rPr lang="en-US" sz="3200" b="1" dirty="0"/>
              <a:t> REAL TIMEHOSPITAL PATIENT DATA ANALYTICS PLATFORM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752CF1-137B-1198-5CC0-A11A2605F3E4}"/>
              </a:ext>
            </a:extLst>
          </p:cNvPr>
          <p:cNvSpPr txBox="1">
            <a:spLocks/>
          </p:cNvSpPr>
          <p:nvPr/>
        </p:nvSpPr>
        <p:spPr>
          <a:xfrm>
            <a:off x="811260" y="-216640"/>
            <a:ext cx="9603275" cy="192505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University of New Haven – </a:t>
            </a:r>
            <a:r>
              <a:rPr lang="en-US" sz="20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Tagliatela</a:t>
            </a:r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College of Engineering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DSCI 6007-03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Distributed &amp; Scalable Data Engineering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D22E-184E-789F-2D22-AC5338AFC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D56CD31-26EC-A5D6-2D11-D8CAE0CCA1B5}"/>
              </a:ext>
            </a:extLst>
          </p:cNvPr>
          <p:cNvSpPr txBox="1">
            <a:spLocks/>
          </p:cNvSpPr>
          <p:nvPr/>
        </p:nvSpPr>
        <p:spPr>
          <a:xfrm>
            <a:off x="1072248" y="2389857"/>
            <a:ext cx="7346196" cy="69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B743A-E9CF-E62A-83CC-423E7085B46D}"/>
              </a:ext>
            </a:extLst>
          </p:cNvPr>
          <p:cNvSpPr txBox="1">
            <a:spLocks/>
          </p:cNvSpPr>
          <p:nvPr/>
        </p:nvSpPr>
        <p:spPr>
          <a:xfrm>
            <a:off x="1266061" y="3225465"/>
            <a:ext cx="6958569" cy="54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0B6712-BF60-8AC3-C2DD-AD0A04948F03}"/>
              </a:ext>
            </a:extLst>
          </p:cNvPr>
          <p:cNvSpPr txBox="1">
            <a:spLocks/>
          </p:cNvSpPr>
          <p:nvPr/>
        </p:nvSpPr>
        <p:spPr>
          <a:xfrm>
            <a:off x="1072247" y="3637719"/>
            <a:ext cx="7346196" cy="69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B448C17-9BD4-A56E-FA42-64B1F23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1461315-281A-74E7-9C30-B807B8B1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40341"/>
            <a:ext cx="12188840" cy="68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47351F-B7C9-6C46-0A2B-E1EE4252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52" y="4953132"/>
            <a:ext cx="2923307" cy="512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Vittu Ramadasu Darshan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23EE0-B8CE-7250-A0A5-FA4E0B395AA9}"/>
              </a:ext>
            </a:extLst>
          </p:cNvPr>
          <p:cNvSpPr/>
          <p:nvPr/>
        </p:nvSpPr>
        <p:spPr>
          <a:xfrm>
            <a:off x="8391066" y="2015732"/>
            <a:ext cx="2093296" cy="277542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B712-B6DD-4F66-0146-BFDD9B5F5EFA}"/>
              </a:ext>
            </a:extLst>
          </p:cNvPr>
          <p:cNvSpPr/>
          <p:nvPr/>
        </p:nvSpPr>
        <p:spPr>
          <a:xfrm>
            <a:off x="4962572" y="2015732"/>
            <a:ext cx="2093296" cy="277542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691B5-E985-4864-193B-8427FF551B3A}"/>
              </a:ext>
            </a:extLst>
          </p:cNvPr>
          <p:cNvSpPr/>
          <p:nvPr/>
        </p:nvSpPr>
        <p:spPr>
          <a:xfrm>
            <a:off x="1534078" y="2015732"/>
            <a:ext cx="2093296" cy="277542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D38A55A-395C-4D62-E856-2B84BB72D3E3}"/>
              </a:ext>
            </a:extLst>
          </p:cNvPr>
          <p:cNvSpPr txBox="1">
            <a:spLocks/>
          </p:cNvSpPr>
          <p:nvPr/>
        </p:nvSpPr>
        <p:spPr>
          <a:xfrm>
            <a:off x="4547566" y="5004247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Sirisha </a:t>
            </a:r>
            <a:r>
              <a:rPr lang="en-IN" dirty="0" err="1"/>
              <a:t>Gajula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6A974E9-8B77-681A-7FDA-F8F2193CE839}"/>
              </a:ext>
            </a:extLst>
          </p:cNvPr>
          <p:cNvSpPr txBox="1">
            <a:spLocks/>
          </p:cNvSpPr>
          <p:nvPr/>
        </p:nvSpPr>
        <p:spPr>
          <a:xfrm>
            <a:off x="7880780" y="4953132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Kishan Sai </a:t>
            </a:r>
            <a:r>
              <a:rPr lang="en-IN" dirty="0" err="1"/>
              <a:t>Saguturu</a:t>
            </a:r>
            <a:endParaRPr lang="en-IN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E4FAB5C-9118-0810-565C-0AA93749E636}"/>
              </a:ext>
            </a:extLst>
          </p:cNvPr>
          <p:cNvSpPr txBox="1">
            <a:spLocks/>
          </p:cNvSpPr>
          <p:nvPr/>
        </p:nvSpPr>
        <p:spPr>
          <a:xfrm>
            <a:off x="1119072" y="5371293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600" dirty="0"/>
              <a:t>Cloud Solutions Architect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A1DFE744-536E-1A61-082E-5A85F31946A3}"/>
              </a:ext>
            </a:extLst>
          </p:cNvPr>
          <p:cNvSpPr txBox="1">
            <a:spLocks/>
          </p:cNvSpPr>
          <p:nvPr/>
        </p:nvSpPr>
        <p:spPr>
          <a:xfrm>
            <a:off x="4452286" y="5371293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600" dirty="0"/>
              <a:t>Data Engineering Specialist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684B8F7-26CD-4255-C315-5007201E3A92}"/>
              </a:ext>
            </a:extLst>
          </p:cNvPr>
          <p:cNvSpPr txBox="1">
            <a:spLocks/>
          </p:cNvSpPr>
          <p:nvPr/>
        </p:nvSpPr>
        <p:spPr>
          <a:xfrm>
            <a:off x="7880780" y="5371293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1600" dirty="0"/>
              <a:t>Business Intelligence Developer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73973D-2F3D-51EB-FF3D-28A9EEC6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D3BF-8E7F-0856-8162-44F5A94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48A-4B8D-E8D3-9478-E29204FC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141326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hospital data handling is slow and inefficient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real-time operational insights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CFA93A-3C16-4017-C469-D377D9996F31}"/>
              </a:ext>
            </a:extLst>
          </p:cNvPr>
          <p:cNvSpPr txBox="1">
            <a:spLocks/>
          </p:cNvSpPr>
          <p:nvPr/>
        </p:nvSpPr>
        <p:spPr>
          <a:xfrm>
            <a:off x="1294362" y="3751554"/>
            <a:ext cx="9603275" cy="1614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Opportunity: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Real-time, automated data-driven hospital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Smarter decisions, faster responses, better care</a:t>
            </a:r>
          </a:p>
        </p:txBody>
      </p:sp>
    </p:spTree>
    <p:extLst>
      <p:ext uri="{BB962C8B-B14F-4D97-AF65-F5344CB8AC3E}">
        <p14:creationId xmlns:p14="http://schemas.microsoft.com/office/powerpoint/2010/main" val="21267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2917873" cy="406736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/>
              <a:t>High-Level Description: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Real-time hospital data simulation using AWS Lambda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streaming via Kinesis Firehose into S3 data lake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Automated ETL with AWS Glue and serverless SQL querying using Athena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Daily reports and interactive dashboards via </a:t>
            </a:r>
            <a:r>
              <a:rPr lang="en-IN" dirty="0" err="1"/>
              <a:t>QuickSight</a:t>
            </a:r>
            <a:endParaRPr lang="en-IN" dirty="0"/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CA7A1-216E-4D9B-86D4-71802089DA69}"/>
              </a:ext>
            </a:extLst>
          </p:cNvPr>
          <p:cNvSpPr txBox="1">
            <a:spLocks/>
          </p:cNvSpPr>
          <p:nvPr/>
        </p:nvSpPr>
        <p:spPr>
          <a:xfrm>
            <a:off x="4871802" y="1853754"/>
            <a:ext cx="3107965" cy="34077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Design 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Serverless architecture to reduce cost and maintenance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Automation-first approach with </a:t>
            </a:r>
            <a:r>
              <a:rPr lang="en-US" dirty="0" err="1"/>
              <a:t>EventBridge</a:t>
            </a:r>
            <a:r>
              <a:rPr lang="en-US" dirty="0"/>
              <a:t>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to handle high patient data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 Tier usage to minimize expenses</a:t>
            </a: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90DF1C7E-5516-0966-02AB-DE7CBEF2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F504D-2155-E27A-B230-96858E07DAFC}"/>
              </a:ext>
            </a:extLst>
          </p:cNvPr>
          <p:cNvSpPr txBox="1"/>
          <p:nvPr/>
        </p:nvSpPr>
        <p:spPr>
          <a:xfrm>
            <a:off x="8184630" y="1853754"/>
            <a:ext cx="27130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Daily monitoring of patient inflow and hospital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Financial risk analysis based on payment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Emergency case management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Resource (beds, departments) utilization optimization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58" y="904727"/>
            <a:ext cx="4480136" cy="1049235"/>
          </a:xfrm>
        </p:spPr>
        <p:txBody>
          <a:bodyPr/>
          <a:lstStyle/>
          <a:p>
            <a:r>
              <a:rPr lang="en-US" dirty="0"/>
              <a:t>CRISP-DM DIAGRAM</a:t>
            </a: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B9B12220-D955-60C3-4B47-BF9E1F37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48" y="0"/>
            <a:ext cx="6730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94325-B19C-2996-5DF9-615A09928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CB47-72CB-C56E-E152-F4584789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72752"/>
            <a:ext cx="9603275" cy="59202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PROJECT ROADMAP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73989-257D-60A9-664C-197C17C3A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2"/>
            <a:ext cx="12192000" cy="60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E1A95-29B7-57F7-D868-E4324F2C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0561-0B88-CC1F-F180-943AFA2F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8C8DC-B7CE-5B60-D8F7-D227D7E995E8}"/>
              </a:ext>
            </a:extLst>
          </p:cNvPr>
          <p:cNvSpPr txBox="1"/>
          <p:nvPr/>
        </p:nvSpPr>
        <p:spPr>
          <a:xfrm>
            <a:off x="3051464" y="3251261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8" name="Picture 17" descr="A white line on an orange background&#10;&#10;AI-generated content may be incorrect.">
            <a:extLst>
              <a:ext uri="{FF2B5EF4-FFF2-40B4-BE49-F238E27FC236}">
                <a16:creationId xmlns:a16="http://schemas.microsoft.com/office/drawing/2014/main" id="{58072A75-2DF1-7F16-FD6D-29F040CB6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40" y="1854139"/>
            <a:ext cx="1581788" cy="1581788"/>
          </a:xfrm>
          <a:prstGeom prst="rect">
            <a:avLst/>
          </a:prstGeom>
        </p:spPr>
      </p:pic>
      <p:pic>
        <p:nvPicPr>
          <p:cNvPr id="20" name="Picture 19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962F5CC5-726D-E8BC-8117-78D6B5F7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0" y="1854139"/>
            <a:ext cx="1581789" cy="1581789"/>
          </a:xfrm>
          <a:prstGeom prst="rect">
            <a:avLst/>
          </a:prstGeom>
        </p:spPr>
      </p:pic>
      <p:pic>
        <p:nvPicPr>
          <p:cNvPr id="22" name="Picture 21" descr="A white line on a purple background&#10;&#10;AI-generated content may be incorrect.">
            <a:extLst>
              <a:ext uri="{FF2B5EF4-FFF2-40B4-BE49-F238E27FC236}">
                <a16:creationId xmlns:a16="http://schemas.microsoft.com/office/drawing/2014/main" id="{4FAA0791-E739-DBA7-CF8F-C66F1B342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094" y="1845999"/>
            <a:ext cx="1580695" cy="15748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B38CF6-2069-0E7B-A4C3-1866B9B5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751" y="3983824"/>
            <a:ext cx="1580695" cy="1591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9E30E-05E6-E80D-BAFE-A1785CAB0D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696" y="1839073"/>
            <a:ext cx="1581788" cy="1581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91F65-5363-A142-C4F1-90C183D84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5590" y="3983824"/>
            <a:ext cx="1596854" cy="1596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896EF-30CE-363C-4660-8F98D18D2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394" y="3983824"/>
            <a:ext cx="1596854" cy="15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5A64-EB55-7BB9-68DF-DD53084C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0C7-5085-C277-01B5-05ADF60D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0A44-EED5-F6E5-9D82-7B7C6086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663964"/>
            <a:ext cx="6590463" cy="380744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/>
              <a:t>Challenges Overcome: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Managing Lambda timeouts during large data batch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Handling IAM permissions for Lambda to Firehose and Athena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Refreshing </a:t>
            </a:r>
            <a:r>
              <a:rPr lang="en-IN" dirty="0" err="1"/>
              <a:t>QuickSight</a:t>
            </a:r>
            <a:r>
              <a:rPr lang="en-IN" dirty="0"/>
              <a:t> datasets dynamically for updated dashboards</a:t>
            </a:r>
          </a:p>
          <a:p>
            <a:pPr>
              <a:buNone/>
            </a:pPr>
            <a:r>
              <a:rPr lang="en-IN" b="1" dirty="0"/>
              <a:t>Helpful Resources: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AWS Documentation for Lambda, Firehose, Glue, and Athena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AWS Developer Forums for troubleshooting permissions and timeout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YouTube tutorials and AWS official blogs on serverless data pipelines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7E2F52-AB2C-7A93-A119-19A755A79993}"/>
              </a:ext>
            </a:extLst>
          </p:cNvPr>
          <p:cNvSpPr txBox="1">
            <a:spLocks/>
          </p:cNvSpPr>
          <p:nvPr/>
        </p:nvSpPr>
        <p:spPr>
          <a:xfrm>
            <a:off x="1294363" y="4016243"/>
            <a:ext cx="9603275" cy="1317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E8C11B05-BCF5-83FC-533F-5588E4B7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40EA-658F-966B-B8B5-10239936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BBF7-5013-8F56-26E1-674C1B0D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80EC-6382-6E47-1898-83E246DC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2661096"/>
          </a:xfrm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4E90F5-A7C8-FA2C-A319-7F9F33AA8B13}"/>
              </a:ext>
            </a:extLst>
          </p:cNvPr>
          <p:cNvSpPr txBox="1">
            <a:spLocks/>
          </p:cNvSpPr>
          <p:nvPr/>
        </p:nvSpPr>
        <p:spPr>
          <a:xfrm>
            <a:off x="1294363" y="4016243"/>
            <a:ext cx="9603275" cy="1317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3D8099A8-96F7-5672-0FB9-E07D085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256</TotalTime>
  <Words>249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Tahoma</vt:lpstr>
      <vt:lpstr>Wingdings</vt:lpstr>
      <vt:lpstr>Gallery</vt:lpstr>
      <vt:lpstr>AuTOMATED REAL TIMEHOSPITAL PATIENT DATA ANALYTICS PLATFORM</vt:lpstr>
      <vt:lpstr>MEET Our team</vt:lpstr>
      <vt:lpstr>BUSINESS OVERVIEW</vt:lpstr>
      <vt:lpstr>SOLUTION OVERVIEW</vt:lpstr>
      <vt:lpstr>CRISP-DM DIAGRAM</vt:lpstr>
      <vt:lpstr>PROJECT ROADMAP</vt:lpstr>
      <vt:lpstr>TOOLS &amp; TECHNOLOGIES</vt:lpstr>
      <vt:lpstr>LESSONS LEARNED</vt:lpstr>
      <vt:lpstr>PROJECT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Darshan, Vittu Ramadasu</dc:creator>
  <cp:lastModifiedBy>Darshan, Vittu Ramadasu</cp:lastModifiedBy>
  <cp:revision>4</cp:revision>
  <dcterms:created xsi:type="dcterms:W3CDTF">2025-03-03T21:03:47Z</dcterms:created>
  <dcterms:modified xsi:type="dcterms:W3CDTF">2025-04-27T07:05:52Z</dcterms:modified>
</cp:coreProperties>
</file>