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E60"/>
    <a:srgbClr val="EC8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EB759-E0B4-4C9D-9348-5F4D06B26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A6FA5-C2FC-4134-B067-D96194D61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0320A-E3CF-48EB-9166-23B71A17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1A5D8-4660-4451-A36D-2BCCC23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5CB71-D64D-465D-BF2D-83C05411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31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38F4A-51C2-4C11-923B-37D8CE94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7D9D6F-E383-4E58-A083-86E342E5F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E7BF2-4FE2-4607-8CED-BD928BBA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9D298-F3DD-48D1-9B49-EE692288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94D6D0-9A8E-48D6-907F-F5C74452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2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543FF3-21E6-438A-81E7-D31D4CA6B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B58ACE-8EC2-4AC5-9E42-F2FF7F2F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37EEB-8834-4D38-8E5E-9E667B00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B8215-7275-4A85-A9AD-576ACFF8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EC05A-BA42-4D97-9677-C50B0955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53166-D849-4A68-9B16-30767F2C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31883-88AE-4549-8260-0B4D5C64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8E544B-572B-4FC4-979F-1C594AC1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E8547-D7EB-4521-9C54-EECC63C6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91C22-A644-479E-A0E0-596D5DEF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52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AF464-C5B9-4AD6-99DF-3185D96C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0352F7-CA72-411B-B87E-039A1638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D2F17-AE77-483E-B9E7-92CAC452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4DAC4-BD12-411F-875C-8BEE76EF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1A4B70-9A97-44DF-9F88-773319D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7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4A332-DF94-4191-B802-0C3D4719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70ED1-5DC5-4D98-9B35-1EF7CB086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086F9D-A86B-4F4E-BD7F-FEA26D9B2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E1EA2B-109F-403E-9B94-4EC7D0D1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4C3800-FA87-4EF2-8358-252EFAA3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25E3D-EB4E-46F3-A229-00968A13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9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B9C5C-0D55-48AB-AD7E-36F3756B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F93125-A5FD-4106-AE9C-F130ABA0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78746-1171-4873-B44B-36925446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EFB9B1-EF5A-4556-B1C5-7998CA6BB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B34667-AEF4-47C4-9A07-5D81888E6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9359F6-F64F-4D4C-AD94-E1622762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FBA628-5EE2-49B8-85D7-AEC438B7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CE925D-00CC-41FD-8E8A-B93CD10C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39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E873C-D858-4768-92BA-DA4C832C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CD3FEB-A8F6-48F3-BEBF-DD0EB72E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C37A19-E654-4E62-8E0E-220DC780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38F230-D022-43AA-84B5-7B2E6684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1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1124E3-B657-43BA-83AB-516FE848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061445-240F-4541-8083-309B1C8A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66EC3F-C4AE-450C-8A3A-48B8A665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80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AF9E1-EF21-4130-B15F-A9A05ABF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22B44-72D5-4DA0-81D8-8B85E833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7175E9-1E0F-4E58-B233-AC4F501B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0E57DE-E4AF-4B3B-9161-70565E13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81FFB-2427-459A-88DE-9427928A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DE1E41-3B6F-423C-9CBB-4CCEA7EA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6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2CB6B-892B-46D4-9463-AA5A53CF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257E12-8697-4C27-BC5A-8BB9E502D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3ECCBB-6F69-4AAA-A524-040491EED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722BFA-BE3D-4876-9B23-10042FB2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D5BCE8-0BBE-4D3E-B4F9-1B2DA97A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3357E8-838A-4CDF-9D6F-51B28E8E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02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E46E6F-953D-440D-AE60-F8ECC4A4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E4911-3EDE-4236-8EAC-54DCFD63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AB5D7-47D1-4859-98B9-963919855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5FA3A-F994-44A9-B3D0-E95818CA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AA5D1-9EE6-48FA-B1DE-C3E4F3C51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50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.bancopan.com.br/ShowCanal/Download.aspx?Arquivo=N+Z6QbQUKsQl/DYjnXrKNg==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oogle Shape;120;p1">
            <a:extLst>
              <a:ext uri="{FF2B5EF4-FFF2-40B4-BE49-F238E27FC236}">
                <a16:creationId xmlns:a16="http://schemas.microsoft.com/office/drawing/2014/main" id="{CA4C5BCD-85B4-4F0E-A030-A79813F4DF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347" y="3214574"/>
            <a:ext cx="6410325" cy="4636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CBD13ABE-365A-4CB7-99AC-0D5D64730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07728"/>
              </p:ext>
            </p:extLst>
          </p:nvPr>
        </p:nvGraphicFramePr>
        <p:xfrm>
          <a:off x="2476347" y="3847790"/>
          <a:ext cx="6985787" cy="2752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0840">
                  <a:extLst>
                    <a:ext uri="{9D8B030D-6E8A-4147-A177-3AD203B41FA5}">
                      <a16:colId xmlns:a16="http://schemas.microsoft.com/office/drawing/2014/main" val="3644971778"/>
                    </a:ext>
                  </a:extLst>
                </a:gridCol>
                <a:gridCol w="2694947">
                  <a:extLst>
                    <a:ext uri="{9D8B030D-6E8A-4147-A177-3AD203B41FA5}">
                      <a16:colId xmlns:a16="http://schemas.microsoft.com/office/drawing/2014/main" val="7740150"/>
                    </a:ext>
                  </a:extLst>
                </a:gridCol>
              </a:tblGrid>
              <a:tr h="50858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Nome do integrante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RM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41259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Leandro Teruya de Queiroz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89134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62230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Kaique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Teixeira Oliveira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87768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53277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Matheus de Oliveira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88430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38479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Victor dos Santos Lima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88004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628880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Vitor Torres Dantas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88415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18160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086A8D-F98B-4FEA-8F80-FC568DE95CBB}"/>
              </a:ext>
            </a:extLst>
          </p:cNvPr>
          <p:cNvSpPr txBox="1"/>
          <p:nvPr/>
        </p:nvSpPr>
        <p:spPr>
          <a:xfrm>
            <a:off x="2476347" y="986207"/>
            <a:ext cx="828793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Tw Cen MT" panose="020B0602020104020603" pitchFamily="34" charset="0"/>
              </a:rPr>
              <a:t>Challenge Sprint 02</a:t>
            </a:r>
            <a:endParaRPr lang="pt-BR" sz="2400" dirty="0">
              <a:latin typeface="Tw Cen MT" panose="020B0602020104020603" pitchFamily="34" charset="0"/>
            </a:endParaRPr>
          </a:p>
          <a:p>
            <a:endParaRPr lang="pt-BR" sz="2400" b="1" dirty="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Tw Cen MT" panose="020B0602020104020603" pitchFamily="34" charset="0"/>
              </a:rPr>
              <a:t>Disciplina: </a:t>
            </a:r>
            <a:r>
              <a:rPr lang="pt-BR" sz="2400" b="1" dirty="0">
                <a:latin typeface="Tw Cen MT" panose="020B0602020104020603" pitchFamily="34" charset="0"/>
              </a:rPr>
              <a:t>Estatísticas para soluções em ti</a:t>
            </a:r>
            <a:endParaRPr lang="pt-BR" sz="2400" dirty="0">
              <a:latin typeface="Tw Cen MT" panose="020B0602020104020603" pitchFamily="34" charset="0"/>
            </a:endParaRPr>
          </a:p>
          <a:p>
            <a:endParaRPr lang="pt-BR" sz="2400" dirty="0">
              <a:latin typeface="Tw Cen MT" panose="020B0602020104020603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Tw Cen MT" panose="020B0602020104020603" pitchFamily="34" charset="0"/>
              </a:rPr>
              <a:t>Professor: </a:t>
            </a:r>
            <a:r>
              <a:rPr lang="pt-BR" sz="2400" b="1" dirty="0">
                <a:latin typeface="Tw Cen MT" panose="020B0602020104020603" pitchFamily="34" charset="0"/>
              </a:rPr>
              <a:t>Ismael de Araújo Silva</a:t>
            </a:r>
            <a:endParaRPr lang="pt-BR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8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3D414F-FB31-44B1-9BAC-B5CD6940CADD}"/>
              </a:ext>
            </a:extLst>
          </p:cNvPr>
          <p:cNvSpPr txBox="1"/>
          <p:nvPr/>
        </p:nvSpPr>
        <p:spPr>
          <a:xfrm>
            <a:off x="1200427" y="566678"/>
            <a:ext cx="7215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latin typeface="Tw Cen MT" panose="020B0602020104020603" pitchFamily="34" charset="0"/>
              </a:rPr>
              <a:t>Desafios Propostos para os alunos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9EB7A1-7CF6-9538-47E4-2B9C6F1DFE1D}"/>
              </a:ext>
            </a:extLst>
          </p:cNvPr>
          <p:cNvSpPr txBox="1"/>
          <p:nvPr/>
        </p:nvSpPr>
        <p:spPr>
          <a:xfrm>
            <a:off x="1200427" y="1859339"/>
            <a:ext cx="99711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Tw Cen MT" panose="020B0602020104020603" pitchFamily="34" charset="0"/>
                <a:cs typeface="Arial" panose="020B0604020202020204" pitchFamily="34" charset="0"/>
              </a:rPr>
              <a:t>Organizar uma Distribuição de Frequências Sem Classes de Dados Estatísticos e um Gráfico de Setores, associado a uma das variáveis de pesquisa envolvidas no projeto, trabalhando dados em defesa da importância do seu projeto.</a:t>
            </a:r>
          </a:p>
          <a:p>
            <a:pPr algn="just"/>
            <a:endParaRPr lang="pt-BR" sz="24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Tw Cen MT" panose="020B0602020104020603" pitchFamily="34" charset="0"/>
                <a:cs typeface="Arial" panose="020B0604020202020204" pitchFamily="34" charset="0"/>
              </a:rPr>
              <a:t>a) Apresentar uma distribuição de frequências, com frequências absolutas, relativas, acumuladas e acumuladas relativas.</a:t>
            </a:r>
          </a:p>
          <a:p>
            <a:pPr algn="just"/>
            <a:endParaRPr lang="pt-BR" sz="2400" b="1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Tw Cen MT" panose="020B0602020104020603" pitchFamily="34" charset="0"/>
                <a:cs typeface="Arial" panose="020B0604020202020204" pitchFamily="34" charset="0"/>
              </a:rPr>
              <a:t>b) Determinar o valor da média aritmética para a variável de pesquisa escolhida.</a:t>
            </a:r>
          </a:p>
        </p:txBody>
      </p:sp>
    </p:spTree>
    <p:extLst>
      <p:ext uri="{BB962C8B-B14F-4D97-AF65-F5344CB8AC3E}">
        <p14:creationId xmlns:p14="http://schemas.microsoft.com/office/powerpoint/2010/main" val="414889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0F0C-B6DC-8A50-4489-2104C758555B}"/>
              </a:ext>
            </a:extLst>
          </p:cNvPr>
          <p:cNvSpPr txBox="1"/>
          <p:nvPr/>
        </p:nvSpPr>
        <p:spPr>
          <a:xfrm>
            <a:off x="736601" y="469900"/>
            <a:ext cx="74444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latin typeface="Tw Cen MT" panose="020B0602020104020603" pitchFamily="34" charset="0"/>
                <a:cs typeface="Arial" panose="020B0604020202020204" pitchFamily="34" charset="0"/>
              </a:rPr>
              <a:t>a) Apresentar uma distribuição de frequências, com frequências absolutas, relativas, acumuladas e acumuladas relativas.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2373D2-57F2-B626-815F-82A3E57B2D4F}"/>
              </a:ext>
            </a:extLst>
          </p:cNvPr>
          <p:cNvSpPr txBox="1"/>
          <p:nvPr/>
        </p:nvSpPr>
        <p:spPr>
          <a:xfrm>
            <a:off x="959679" y="482199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w Cen MT" panose="020B0602020104020603" pitchFamily="34" charset="0"/>
              </a:rPr>
              <a:t>Observação: </a:t>
            </a:r>
            <a:r>
              <a:rPr lang="pt-BR" dirty="0">
                <a:latin typeface="Tw Cen MT" panose="020B0602020104020603" pitchFamily="34" charset="0"/>
              </a:rPr>
              <a:t>dados retirados do relatório anual do Banco PAN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545972-6A50-A2E6-44F9-FC4878AF7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3" y="2182952"/>
            <a:ext cx="10718798" cy="22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E2D6C7-F4A6-5F39-A08C-5336E4E8DC83}"/>
              </a:ext>
            </a:extLst>
          </p:cNvPr>
          <p:cNvSpPr txBox="1"/>
          <p:nvPr/>
        </p:nvSpPr>
        <p:spPr>
          <a:xfrm>
            <a:off x="948637" y="420757"/>
            <a:ext cx="7364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latin typeface="Tw Cen MT" panose="020B0602020104020603" pitchFamily="34" charset="0"/>
                <a:cs typeface="Arial" panose="020B0604020202020204" pitchFamily="34" charset="0"/>
              </a:rPr>
              <a:t>b) Determinar o valor da média aritmética para a variável de pesquisa escolhida.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853CDF-E53B-41D0-C195-CCC1428E4CBF}"/>
              </a:ext>
            </a:extLst>
          </p:cNvPr>
          <p:cNvSpPr txBox="1"/>
          <p:nvPr/>
        </p:nvSpPr>
        <p:spPr>
          <a:xfrm>
            <a:off x="948637" y="4916148"/>
            <a:ext cx="9875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Tw Cen MT" panose="020B0602020104020603" pitchFamily="34" charset="0"/>
              </a:rPr>
              <a:t>O valor da média aritmética da carteira de crédito do Banco PAN é igual a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R$ 1.941,93</a:t>
            </a:r>
            <a:r>
              <a:rPr lang="pt-BR" sz="2400" dirty="0">
                <a:latin typeface="Tw Cen MT" panose="020B0602020104020603" pitchFamily="3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151EB6-F205-37D2-170D-C19C026C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37" y="1526353"/>
            <a:ext cx="10230678" cy="326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6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967CAA-2128-2258-EB2B-97C441438274}"/>
              </a:ext>
            </a:extLst>
          </p:cNvPr>
          <p:cNvSpPr txBox="1"/>
          <p:nvPr/>
        </p:nvSpPr>
        <p:spPr>
          <a:xfrm>
            <a:off x="2371311" y="469900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w Cen MT" panose="020B0602020104020603" pitchFamily="34" charset="0"/>
              </a:rPr>
              <a:t>Referências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71D779-5610-6DAB-1B1C-B52CB3CE2FCF}"/>
              </a:ext>
            </a:extLst>
          </p:cNvPr>
          <p:cNvSpPr txBox="1"/>
          <p:nvPr/>
        </p:nvSpPr>
        <p:spPr>
          <a:xfrm>
            <a:off x="1020101" y="1910402"/>
            <a:ext cx="9621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Relatório anual - Banco PAN (2020) </a:t>
            </a:r>
          </a:p>
          <a:p>
            <a:endParaRPr lang="pt-BR" b="1" dirty="0"/>
          </a:p>
          <a:p>
            <a:r>
              <a:rPr lang="pt-BR" dirty="0">
                <a:hlinkClick r:id="rId3"/>
              </a:rPr>
              <a:t>https://ri.bancopan.com.br/ShowCanal/Download.aspx?Arquivo=N+Z6QbQUKsQl/DYjnXrKNg==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861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TORRES DANTAS</dc:creator>
  <cp:lastModifiedBy>VITOR TORRES DANTAS</cp:lastModifiedBy>
  <cp:revision>17</cp:revision>
  <dcterms:created xsi:type="dcterms:W3CDTF">2021-11-05T11:21:14Z</dcterms:created>
  <dcterms:modified xsi:type="dcterms:W3CDTF">2022-04-30T22:07:57Z</dcterms:modified>
</cp:coreProperties>
</file>