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5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21"/>
  </p:notesMasterIdLst>
  <p:sldIdLst>
    <p:sldId id="256" r:id="rId6"/>
    <p:sldId id="257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5" r:id="rId18"/>
    <p:sldId id="263" r:id="rId19"/>
    <p:sldId id="265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64" autoAdjust="0"/>
  </p:normalViewPr>
  <p:slideViewPr>
    <p:cSldViewPr snapToGrid="0" snapToObjects="1">
      <p:cViewPr varScale="1">
        <p:scale>
          <a:sx n="56" d="100"/>
          <a:sy n="56" d="100"/>
        </p:scale>
        <p:origin x="18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ustomXml" Target="../customXml/item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BCB027-7155-45DA-AA00-22224DDA7460}" type="slidenum">
              <a:rPr lang="pt-BR"/>
              <a:pPr/>
              <a:t>3</a:t>
            </a:fld>
            <a:endParaRPr lang="pt-BR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ED8F57-75B3-4ADD-8276-CECADA43A095}" type="slidenum">
              <a:rPr lang="pt-BR"/>
              <a:pPr/>
              <a:t>4</a:t>
            </a:fld>
            <a:endParaRPr lang="pt-BR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1000" b="1"/>
              <a:t>Uma organização empresarial está dividida em funções e em níveis hierárquicos.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4A6CA-856E-45FF-9C9C-B60B1CC62891}" type="slidenum">
              <a:rPr lang="pt-BR"/>
              <a:pPr/>
              <a:t>6</a:t>
            </a:fld>
            <a:endParaRPr lang="pt-BR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/>
              <a:t>Há uma diferença fundamental entre área organizacional (ou unidade organizacional) e área funcional. Por organização entendemos o organograma da empresa (visão formal) e por função os grupos de processos que suportam determinado recurso (visão informal).</a:t>
            </a:r>
          </a:p>
          <a:p>
            <a:endParaRPr lang="pt-BR" b="1"/>
          </a:p>
          <a:p>
            <a:r>
              <a:rPr lang="pt-BR" b="1"/>
              <a:t>O modelo organizacional é a visão formal da empresa, amplamente divulgado e normalmente de conhecimento público dentro da organização. Popularizado pelo nome de organograma, seu intuito é o de estabelecer áreas e definir hierarquias entre elas, definindo, em última análise, quem é superior a quem. É fortemente influenciado pelo jogo interno de poder, pelas decisões de acionistas, pelas limitações de realizar determinadas tarefas e por outras variantes do comportamento humano.</a:t>
            </a:r>
            <a:r>
              <a:rPr lang="pt-BR"/>
              <a:t> </a:t>
            </a:r>
            <a:endParaRPr lang="pt-BR"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F7559A-8E83-4891-AF23-75D30BF5E9FA}" type="slidenum">
              <a:rPr lang="pt-BR"/>
              <a:pPr/>
              <a:t>7</a:t>
            </a:fld>
            <a:endParaRPr lang="pt-BR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/>
              <a:t>No modelo funcional não há pessoas, mas recursos; não há hierarquia, mas decomposição funcional. Na verdade, o modelo funcional existe antes das pessoas - quando a empresa é estabelecida, agregamos recursos para que seja possível concretizar sua missão. Os recursos, por sua vez, são gerenciados pelas funções de negócio.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7BD278-E26D-4E6D-AF85-D4431DDB1209}" type="slidenum">
              <a:rPr lang="pt-BR"/>
              <a:pPr/>
              <a:t>8</a:t>
            </a:fld>
            <a:endParaRPr lang="pt-BR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Fonte da imagem acima: http://www.dashe.com/blog/erp-training/the-three-critical-success-factors-for-successful-erp-deployment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07/08/2022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07/08/2022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07/08/2022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07/08/2022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07/08/2022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07/08/2022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07/08/2022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07/08/2022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07/08/2022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07/08/2022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07/08/2022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07/08/2022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07/08/2022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07/08/2022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07/08/2022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ítulo e diagrama ou orga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SmartArt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8D77902-D10D-4EC0-BFCE-D77BF8B2E1A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07/08/2022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07/08/2022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07/08/2022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07/08/2022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07/08/2022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07/08/2022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07/08/2022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07/08/2022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CF6v08U8FQ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youtube.com/watch?v=Gi9zUU3FsdU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CF6v08U8FQ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youtube.com/watch?v=XLF1JZCxpxw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profpaulo.sampaio@fiap.com.b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she.com/blog/wp-content/uploads/2011/07/ERP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ext Box 2"/>
          <p:cNvSpPr txBox="1">
            <a:spLocks noChangeArrowheads="1"/>
          </p:cNvSpPr>
          <p:nvPr/>
        </p:nvSpPr>
        <p:spPr bwMode="auto">
          <a:xfrm>
            <a:off x="538163" y="1646238"/>
            <a:ext cx="3527425" cy="243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sz="1800"/>
              <a:t>Production Planning (PP)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sz="1800"/>
              <a:t>Materials Management (MM)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sz="1800"/>
              <a:t>Sales and Distribution (SD)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sz="1800"/>
              <a:t>Plant Maintenance (PM)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sz="1800"/>
              <a:t>Project Systems (PS)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sz="1800"/>
              <a:t>Quality Management (QM)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2400" cy="792163"/>
          </a:xfrm>
        </p:spPr>
        <p:txBody>
          <a:bodyPr/>
          <a:lstStyle/>
          <a:p>
            <a:r>
              <a:rPr lang="pt-BR" sz="4000">
                <a:latin typeface="Arial" charset="0"/>
              </a:rPr>
              <a:t>Exemplo SAP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4716463" y="1646238"/>
            <a:ext cx="3527425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sz="1800" dirty="0"/>
              <a:t>Financial </a:t>
            </a:r>
            <a:r>
              <a:rPr lang="pt-BR" sz="1800" dirty="0" err="1"/>
              <a:t>Accounting</a:t>
            </a:r>
            <a:r>
              <a:rPr lang="pt-BR" sz="1800" dirty="0"/>
              <a:t> (FI)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sz="1800" dirty="0"/>
              <a:t>Management </a:t>
            </a:r>
            <a:r>
              <a:rPr lang="pt-BR" sz="1800" dirty="0" err="1"/>
              <a:t>Accounting</a:t>
            </a:r>
            <a:r>
              <a:rPr lang="pt-BR" sz="1800" dirty="0"/>
              <a:t> / </a:t>
            </a:r>
            <a:r>
              <a:rPr lang="pt-BR" sz="1800" dirty="0" err="1"/>
              <a:t>Controlling</a:t>
            </a:r>
            <a:r>
              <a:rPr lang="pt-BR" sz="1800" dirty="0"/>
              <a:t> (CO)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sz="1800" dirty="0" err="1"/>
              <a:t>Human</a:t>
            </a:r>
            <a:r>
              <a:rPr lang="pt-BR" sz="1800" dirty="0"/>
              <a:t> Resources (HR)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sz="1800" dirty="0"/>
              <a:t>Business </a:t>
            </a:r>
            <a:r>
              <a:rPr lang="pt-BR" sz="1800" dirty="0" err="1"/>
              <a:t>Intelligence</a:t>
            </a:r>
            <a:r>
              <a:rPr lang="pt-BR" sz="1800" dirty="0"/>
              <a:t> (BI)</a:t>
            </a:r>
          </a:p>
        </p:txBody>
      </p:sp>
      <p:pic>
        <p:nvPicPr>
          <p:cNvPr id="251912" name="Picture 8" descr="sap-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125" y="3987800"/>
            <a:ext cx="2035175" cy="2320925"/>
          </a:xfrm>
          <a:prstGeom prst="rect">
            <a:avLst/>
          </a:prstGeom>
          <a:noFill/>
        </p:spPr>
      </p:pic>
      <p:sp>
        <p:nvSpPr>
          <p:cNvPr id="6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7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51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51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251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51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251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251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251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251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6" grpId="0" uiExpand="1" build="p"/>
      <p:bldP spid="25190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825" y="333375"/>
            <a:ext cx="8642350" cy="792163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charset="0"/>
              </a:rPr>
              <a:t>Os primórdios dos Sistemas Produtivos</a:t>
            </a:r>
          </a:p>
        </p:txBody>
      </p:sp>
      <p:sp>
        <p:nvSpPr>
          <p:cNvPr id="5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10</a:t>
            </a:r>
          </a:p>
        </p:txBody>
      </p:sp>
      <p:sp>
        <p:nvSpPr>
          <p:cNvPr id="6146" name="AutoShape 2" descr="Resultado de imagem para filme tempos modernos charles chapl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148" name="AutoShape 4" descr="Resultado de imagem para filme tempos modernos charles chapl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1927" y="1925782"/>
            <a:ext cx="5628929" cy="285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>
            <a:hlinkClick r:id="rId3"/>
          </p:cNvPr>
          <p:cNvSpPr txBox="1">
            <a:spLocks noChangeArrowheads="1"/>
          </p:cNvSpPr>
          <p:nvPr/>
        </p:nvSpPr>
        <p:spPr>
          <a:xfrm>
            <a:off x="250820" y="4753115"/>
            <a:ext cx="8642350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Filme: Tempos Modernos de Charlie Chaplin</a:t>
            </a:r>
          </a:p>
          <a:p>
            <a:pPr lvl="0" algn="ctr" defTabSz="457200">
              <a:spcBef>
                <a:spcPct val="0"/>
              </a:spcBef>
              <a:defRPr/>
            </a:pPr>
            <a:r>
              <a:rPr lang="pt-BR" sz="2000" dirty="0">
                <a:latin typeface="Arial" charset="0"/>
                <a:ea typeface="+mj-ea"/>
                <a:cs typeface="+mj-cs"/>
              </a:rPr>
              <a:t>Parte I (5 min.) - </a:t>
            </a:r>
            <a:r>
              <a:rPr lang="pt-BR" sz="2000" dirty="0">
                <a:hlinkClick r:id="rId4"/>
              </a:rPr>
              <a:t>https://www.youtube.com/watch?v=Gi9zUU3FsdU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825" y="333375"/>
            <a:ext cx="8642350" cy="792163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charset="0"/>
              </a:rPr>
              <a:t>Os primórdios dos Sistemas Produtivos</a:t>
            </a:r>
          </a:p>
        </p:txBody>
      </p:sp>
      <p:sp>
        <p:nvSpPr>
          <p:cNvPr id="5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10</a:t>
            </a:r>
          </a:p>
        </p:txBody>
      </p:sp>
      <p:sp>
        <p:nvSpPr>
          <p:cNvPr id="6146" name="AutoShape 2" descr="Resultado de imagem para filme tempos modernos charles chapl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148" name="AutoShape 4" descr="Resultado de imagem para filme tempos modernos charles chapl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1927" y="1925782"/>
            <a:ext cx="5628929" cy="285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>
            <a:hlinkClick r:id="rId3"/>
          </p:cNvPr>
          <p:cNvSpPr txBox="1">
            <a:spLocks noChangeArrowheads="1"/>
          </p:cNvSpPr>
          <p:nvPr/>
        </p:nvSpPr>
        <p:spPr>
          <a:xfrm>
            <a:off x="250820" y="4877810"/>
            <a:ext cx="8642350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Filme: Tempos Modernos de Charlie Chaplin</a:t>
            </a:r>
          </a:p>
          <a:p>
            <a:pPr algn="ctr" defTabSz="457200">
              <a:spcBef>
                <a:spcPct val="0"/>
              </a:spcBef>
              <a:defRPr/>
            </a:pPr>
            <a:r>
              <a:rPr lang="pt-BR" sz="2000" dirty="0">
                <a:latin typeface="Arial" charset="0"/>
              </a:rPr>
              <a:t>Parte II (4 </a:t>
            </a:r>
            <a:r>
              <a:rPr lang="pt-BR" sz="2000" dirty="0" err="1">
                <a:latin typeface="Arial" charset="0"/>
              </a:rPr>
              <a:t>min</a:t>
            </a:r>
            <a:r>
              <a:rPr lang="pt-BR" sz="2000" dirty="0">
                <a:latin typeface="Arial" charset="0"/>
              </a:rPr>
              <a:t>) - </a:t>
            </a:r>
            <a:r>
              <a:rPr lang="pt-BR" sz="2000" dirty="0">
                <a:hlinkClick r:id="rId4"/>
              </a:rPr>
              <a:t>https://www.youtube.com/watch?v=XLF1JZCxpxw</a:t>
            </a:r>
            <a:endParaRPr lang="pt-BR" sz="2000" dirty="0">
              <a:latin typeface="Arial" charset="0"/>
            </a:endParaRPr>
          </a:p>
          <a:p>
            <a:pPr lvl="0" algn="ctr" defTabSz="457200">
              <a:spcBef>
                <a:spcPct val="0"/>
              </a:spcBef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825" y="333375"/>
            <a:ext cx="8642350" cy="792163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charset="0"/>
              </a:rPr>
              <a:t>Perguntas sobre o filme</a:t>
            </a:r>
          </a:p>
        </p:txBody>
      </p:sp>
      <p:sp>
        <p:nvSpPr>
          <p:cNvPr id="5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/>
          <p:cNvSpPr txBox="1"/>
          <p:nvPr/>
        </p:nvSpPr>
        <p:spPr>
          <a:xfrm>
            <a:off x="8426945" y="6216481"/>
            <a:ext cx="3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11</a:t>
            </a:r>
          </a:p>
        </p:txBody>
      </p:sp>
      <p:sp>
        <p:nvSpPr>
          <p:cNvPr id="6146" name="AutoShape 2" descr="Resultado de imagem para filme tempos modernos charles chapl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148" name="AutoShape 4" descr="Resultado de imagem para filme tempos modernos charles chapl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397" y="1371582"/>
            <a:ext cx="3174077" cy="160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8530" y="3353760"/>
            <a:ext cx="8642350" cy="2382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Qual a principal mensagem que o autor procura passar ao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 demonstrar as cenas cômicas em um ambiente de produção?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pt-BR" sz="2400" baseline="0" dirty="0">
              <a:latin typeface="Arial" charset="0"/>
              <a:ea typeface="+mj-ea"/>
              <a:cs typeface="+mj-cs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 Qual analogia poderíamos fazer entre as cenas do filme e a situação atual em que estamos vivendo?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pt-BR" sz="2400" baseline="0" dirty="0">
              <a:latin typeface="Arial" charset="0"/>
              <a:ea typeface="+mj-ea"/>
              <a:cs typeface="+mj-cs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 Na vossa opinião qual ou quais profissões/funções existentes atualmente estariam à beira da extinção?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60" y="1611761"/>
            <a:ext cx="4602480" cy="413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303030"/>
              </a:buClr>
            </a:pPr>
            <a:endParaRPr lang="en-US" sz="1600" dirty="0"/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r>
              <a:rPr lang="en-US" sz="1600" dirty="0"/>
              <a:t>PIMENTEL, M.; FUKS, H. (</a:t>
            </a:r>
            <a:r>
              <a:rPr lang="en-US" sz="1600" dirty="0" err="1"/>
              <a:t>organizadores</a:t>
            </a:r>
            <a:r>
              <a:rPr lang="en-US" sz="1600" dirty="0"/>
              <a:t>) </a:t>
            </a:r>
            <a:r>
              <a:rPr lang="en-US" sz="1600" dirty="0" err="1"/>
              <a:t>Sistemas</a:t>
            </a:r>
            <a:r>
              <a:rPr lang="en-US" sz="1600" dirty="0"/>
              <a:t> </a:t>
            </a:r>
            <a:r>
              <a:rPr lang="en-US" sz="1600" dirty="0" err="1"/>
              <a:t>Colaborativos</a:t>
            </a:r>
            <a:r>
              <a:rPr lang="en-US" sz="1600" dirty="0"/>
              <a:t> Rio de Janeiro: Campus 2011.</a:t>
            </a:r>
          </a:p>
          <a:p>
            <a:pPr marL="285750" indent="-285750">
              <a:lnSpc>
                <a:spcPct val="90000"/>
              </a:lnSpc>
              <a:buClr>
                <a:srgbClr val="303030"/>
              </a:buClr>
            </a:pPr>
            <a:endParaRPr lang="en-US" sz="1600" dirty="0"/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r>
              <a:rPr lang="en-US" sz="1600" dirty="0"/>
              <a:t>SHUEN, A  Web 2.0: </a:t>
            </a:r>
            <a:r>
              <a:rPr lang="en-US" sz="1600" dirty="0" err="1"/>
              <a:t>Guia</a:t>
            </a:r>
            <a:r>
              <a:rPr lang="en-US" sz="1600" dirty="0"/>
              <a:t> </a:t>
            </a:r>
            <a:r>
              <a:rPr lang="en-US" sz="1600" dirty="0" err="1"/>
              <a:t>Estratégico</a:t>
            </a:r>
            <a:r>
              <a:rPr lang="en-US" sz="1600" dirty="0"/>
              <a:t> Rio Janeiro: </a:t>
            </a:r>
            <a:r>
              <a:rPr lang="en-US" sz="1600" dirty="0" err="1"/>
              <a:t>Altabooks</a:t>
            </a:r>
            <a:r>
              <a:rPr lang="en-US" sz="1600" dirty="0"/>
              <a:t>, 2009. </a:t>
            </a: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r>
              <a:rPr lang="en-US" sz="1600" b="1" dirty="0"/>
              <a:t>SOUZA, </a:t>
            </a:r>
            <a:r>
              <a:rPr lang="en-US" sz="1600" dirty="0"/>
              <a:t>Cesar </a:t>
            </a:r>
            <a:r>
              <a:rPr lang="en-US" sz="1600" dirty="0" err="1"/>
              <a:t>Alexandre</a:t>
            </a:r>
            <a:r>
              <a:rPr lang="en-US" sz="1600" dirty="0"/>
              <a:t> de</a:t>
            </a:r>
            <a:r>
              <a:rPr lang="en-US" sz="1600" b="1" dirty="0"/>
              <a:t> </a:t>
            </a:r>
            <a:r>
              <a:rPr lang="en-US" sz="1600" dirty="0"/>
              <a:t>&amp;</a:t>
            </a:r>
            <a:r>
              <a:rPr lang="en-US" sz="1600" b="1" dirty="0"/>
              <a:t> SACCOL, </a:t>
            </a:r>
            <a:r>
              <a:rPr lang="en-US" sz="1600" dirty="0" err="1"/>
              <a:t>Amarolinda</a:t>
            </a:r>
            <a:r>
              <a:rPr lang="en-US" sz="1600" dirty="0"/>
              <a:t> </a:t>
            </a:r>
            <a:r>
              <a:rPr lang="en-US" sz="1600" dirty="0" err="1"/>
              <a:t>Zanela</a:t>
            </a:r>
            <a:r>
              <a:rPr lang="en-US" sz="1600" dirty="0"/>
              <a:t>.</a:t>
            </a:r>
            <a:r>
              <a:rPr lang="en-US" sz="1600" b="1" dirty="0"/>
              <a:t> </a:t>
            </a:r>
            <a:r>
              <a:rPr lang="en-US" sz="1600" b="1" dirty="0" err="1"/>
              <a:t>Sistemas</a:t>
            </a:r>
            <a:r>
              <a:rPr lang="en-US" sz="1600" b="1" dirty="0"/>
              <a:t> ERP no </a:t>
            </a:r>
            <a:r>
              <a:rPr lang="en-US" sz="1600" b="1" dirty="0" err="1"/>
              <a:t>Brasil</a:t>
            </a:r>
            <a:r>
              <a:rPr lang="en-US" sz="1600" b="1" dirty="0"/>
              <a:t>: (Enterprise Resource Planning): </a:t>
            </a:r>
            <a:r>
              <a:rPr lang="en-US" sz="1600" b="1" dirty="0" err="1"/>
              <a:t>teoria</a:t>
            </a:r>
            <a:r>
              <a:rPr lang="en-US" sz="1600" b="1" dirty="0"/>
              <a:t> e </a:t>
            </a:r>
            <a:r>
              <a:rPr lang="en-US" sz="1600" b="1" dirty="0" err="1"/>
              <a:t>casos</a:t>
            </a:r>
            <a:r>
              <a:rPr lang="en-US" sz="1600" dirty="0"/>
              <a:t>. São Paulo: Atlas, 2010. </a:t>
            </a: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/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r>
              <a:rPr lang="en-US" sz="1600" dirty="0"/>
              <a:t>PERIN, E. TI </a:t>
            </a:r>
            <a:r>
              <a:rPr lang="en-US" sz="1600" dirty="0" err="1"/>
              <a:t>para</a:t>
            </a:r>
            <a:r>
              <a:rPr lang="en-US" sz="1600" dirty="0"/>
              <a:t> </a:t>
            </a:r>
            <a:r>
              <a:rPr lang="en-US" sz="1600" dirty="0" err="1"/>
              <a:t>negócios</a:t>
            </a:r>
            <a:r>
              <a:rPr lang="en-US" sz="1600" dirty="0"/>
              <a:t>. 1ª Ed. São Paulo : </a:t>
            </a:r>
            <a:r>
              <a:rPr lang="en-US" sz="1600" dirty="0" err="1"/>
              <a:t>Netpress</a:t>
            </a:r>
            <a:r>
              <a:rPr lang="en-US" sz="1600" dirty="0"/>
              <a:t> Books, 2010.</a:t>
            </a:r>
          </a:p>
          <a:p>
            <a:pPr marL="285750" indent="-285750">
              <a:lnSpc>
                <a:spcPct val="90000"/>
              </a:lnSpc>
              <a:buClr>
                <a:srgbClr val="303030"/>
              </a:buClr>
            </a:pPr>
            <a:endParaRPr lang="pt-BR" sz="1600" dirty="0"/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12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6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753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2022  Prof. Me. Junior Freitas de Amaral</a:t>
            </a:r>
          </a:p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  <a:hlinkClick r:id="rId3"/>
              </a:rPr>
              <a:t>profjunior.amaral@fiap.com.br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 </a:t>
            </a: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l="21776" r="21705"/>
          <a:stretch/>
        </p:blipFill>
        <p:spPr>
          <a:xfrm>
            <a:off x="0" y="2603033"/>
            <a:ext cx="9155651" cy="27898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2919" y="6295596"/>
            <a:ext cx="3617077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303030"/>
                </a:solidFill>
                <a:latin typeface="Gotham-Bold"/>
                <a:cs typeface="Gotham-Bold"/>
              </a:rPr>
              <a:t>AGOSTO /2022</a:t>
            </a:r>
          </a:p>
        </p:txBody>
      </p:sp>
      <p:sp>
        <p:nvSpPr>
          <p:cNvPr id="4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426945" y="6216481"/>
            <a:ext cx="249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11882" y="3293781"/>
            <a:ext cx="7166918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  <a:latin typeface="Gotham-Bold"/>
                <a:cs typeface="Gotham-Bold"/>
              </a:rPr>
              <a:t>SISTEMAS DE INFORMAÇÃO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1882" y="3857840"/>
            <a:ext cx="598466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  <a:latin typeface="Gotham-Book"/>
                <a:cs typeface="Gotham-Book"/>
              </a:rPr>
              <a:t>GESTÃO CORPORATIVA COM TI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1882" y="5006829"/>
            <a:ext cx="361707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Gotham-Bold"/>
                <a:cs typeface="Gotham-Bold"/>
              </a:rPr>
              <a:t>PROF. Me. JUNIOR F. DE AMARAL</a:t>
            </a:r>
          </a:p>
        </p:txBody>
      </p:sp>
      <p:sp>
        <p:nvSpPr>
          <p:cNvPr id="23" name="Rectangle 22"/>
          <p:cNvSpPr/>
          <p:nvPr/>
        </p:nvSpPr>
        <p:spPr>
          <a:xfrm flipH="1">
            <a:off x="759004" y="3423920"/>
            <a:ext cx="45719" cy="12903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20"/>
          <p:cNvSpPr txBox="1"/>
          <p:nvPr/>
        </p:nvSpPr>
        <p:spPr>
          <a:xfrm>
            <a:off x="1023602" y="4347872"/>
            <a:ext cx="598466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  <a:latin typeface="Gotham-Book"/>
                <a:cs typeface="Gotham-Book"/>
              </a:rPr>
              <a:t>SISTEMAS ERP</a:t>
            </a:r>
          </a:p>
        </p:txBody>
      </p:sp>
    </p:spTree>
    <p:extLst>
      <p:ext uri="{BB962C8B-B14F-4D97-AF65-F5344CB8AC3E}">
        <p14:creationId xmlns:p14="http://schemas.microsoft.com/office/powerpoint/2010/main" val="166844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7597" y="4613728"/>
            <a:ext cx="3034537" cy="220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35497" y="3897915"/>
            <a:ext cx="2552101" cy="210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26035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pt-BR" sz="4000">
                <a:solidFill>
                  <a:schemeClr val="tx1"/>
                </a:solidFill>
                <a:latin typeface="Arial" charset="0"/>
              </a:rPr>
              <a:t>Funções Básicas de uma Organização Empresarial</a:t>
            </a:r>
            <a:endParaRPr lang="pt-BR" sz="4000" i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0" y="3123096"/>
            <a:ext cx="316865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pt-BR" dirty="0"/>
              <a:t>Marketing e Vendas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pt-BR" dirty="0"/>
              <a:t>Produção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pt-BR" dirty="0"/>
              <a:t>Finanças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pt-BR" dirty="0"/>
              <a:t>Contabilidade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pt-BR" dirty="0"/>
              <a:t>Recursos Humanos</a:t>
            </a:r>
          </a:p>
        </p:txBody>
      </p:sp>
      <p:sp>
        <p:nvSpPr>
          <p:cNvPr id="10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7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06847" y="1550109"/>
            <a:ext cx="3695176" cy="148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AutoShape 4" descr="Sistema de produção: Como implantar na sua indústria? | Blog do ER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08202" y="1361785"/>
            <a:ext cx="29432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07483" y="3117269"/>
            <a:ext cx="3338591" cy="187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2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2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2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2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64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250825" y="188913"/>
            <a:ext cx="8459788" cy="719137"/>
          </a:xfrm>
        </p:spPr>
        <p:txBody>
          <a:bodyPr/>
          <a:lstStyle/>
          <a:p>
            <a:r>
              <a:rPr lang="pt-BR" sz="3600">
                <a:latin typeface="Arial" charset="0"/>
              </a:rPr>
              <a:t>Concepção Clássica das Organizações</a:t>
            </a:r>
          </a:p>
        </p:txBody>
      </p: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827088" y="1412875"/>
            <a:ext cx="3887787" cy="31686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0075" name="Line 27"/>
          <p:cNvSpPr>
            <a:spLocks noChangeShapeType="1"/>
          </p:cNvSpPr>
          <p:nvPr/>
        </p:nvSpPr>
        <p:spPr bwMode="auto">
          <a:xfrm flipH="1">
            <a:off x="1692275" y="1412875"/>
            <a:ext cx="1079500" cy="31670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76" name="Line 28"/>
          <p:cNvSpPr>
            <a:spLocks noChangeShapeType="1"/>
          </p:cNvSpPr>
          <p:nvPr/>
        </p:nvSpPr>
        <p:spPr bwMode="auto">
          <a:xfrm flipH="1">
            <a:off x="2411413" y="1412875"/>
            <a:ext cx="360362" cy="31670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77" name="Line 29"/>
          <p:cNvSpPr>
            <a:spLocks noChangeShapeType="1"/>
          </p:cNvSpPr>
          <p:nvPr/>
        </p:nvSpPr>
        <p:spPr bwMode="auto">
          <a:xfrm>
            <a:off x="2771775" y="1412875"/>
            <a:ext cx="360363" cy="31670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78" name="Line 30"/>
          <p:cNvSpPr>
            <a:spLocks noChangeShapeType="1"/>
          </p:cNvSpPr>
          <p:nvPr/>
        </p:nvSpPr>
        <p:spPr bwMode="auto">
          <a:xfrm>
            <a:off x="2771775" y="1412875"/>
            <a:ext cx="1152525" cy="31670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79" name="Line 31"/>
          <p:cNvSpPr>
            <a:spLocks noChangeShapeType="1"/>
          </p:cNvSpPr>
          <p:nvPr/>
        </p:nvSpPr>
        <p:spPr bwMode="auto">
          <a:xfrm>
            <a:off x="827088" y="4579938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80" name="Line 32"/>
          <p:cNvSpPr>
            <a:spLocks noChangeShapeType="1"/>
          </p:cNvSpPr>
          <p:nvPr/>
        </p:nvSpPr>
        <p:spPr bwMode="auto">
          <a:xfrm>
            <a:off x="1692275" y="4579938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81" name="Line 33"/>
          <p:cNvSpPr>
            <a:spLocks noChangeShapeType="1"/>
          </p:cNvSpPr>
          <p:nvPr/>
        </p:nvSpPr>
        <p:spPr bwMode="auto">
          <a:xfrm>
            <a:off x="2411413" y="4579938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82" name="Line 34"/>
          <p:cNvSpPr>
            <a:spLocks noChangeShapeType="1"/>
          </p:cNvSpPr>
          <p:nvPr/>
        </p:nvSpPr>
        <p:spPr bwMode="auto">
          <a:xfrm>
            <a:off x="3132138" y="4579938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83" name="Line 35"/>
          <p:cNvSpPr>
            <a:spLocks noChangeShapeType="1"/>
          </p:cNvSpPr>
          <p:nvPr/>
        </p:nvSpPr>
        <p:spPr bwMode="auto">
          <a:xfrm>
            <a:off x="3924300" y="4579938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84" name="Line 36"/>
          <p:cNvSpPr>
            <a:spLocks noChangeShapeType="1"/>
          </p:cNvSpPr>
          <p:nvPr/>
        </p:nvSpPr>
        <p:spPr bwMode="auto">
          <a:xfrm>
            <a:off x="4716463" y="4579938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85" name="Line 37"/>
          <p:cNvSpPr>
            <a:spLocks noChangeShapeType="1"/>
          </p:cNvSpPr>
          <p:nvPr/>
        </p:nvSpPr>
        <p:spPr bwMode="auto">
          <a:xfrm>
            <a:off x="2771775" y="1412875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86" name="Line 38"/>
          <p:cNvSpPr>
            <a:spLocks noChangeShapeType="1"/>
          </p:cNvSpPr>
          <p:nvPr/>
        </p:nvSpPr>
        <p:spPr bwMode="auto">
          <a:xfrm>
            <a:off x="2195513" y="2420938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87" name="Line 39"/>
          <p:cNvSpPr>
            <a:spLocks noChangeShapeType="1"/>
          </p:cNvSpPr>
          <p:nvPr/>
        </p:nvSpPr>
        <p:spPr bwMode="auto">
          <a:xfrm>
            <a:off x="1476375" y="3500438"/>
            <a:ext cx="49672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88" name="AutoShape 40"/>
          <p:cNvSpPr>
            <a:spLocks/>
          </p:cNvSpPr>
          <p:nvPr/>
        </p:nvSpPr>
        <p:spPr bwMode="auto">
          <a:xfrm>
            <a:off x="6443663" y="1412875"/>
            <a:ext cx="288925" cy="3167063"/>
          </a:xfrm>
          <a:prstGeom prst="rightBrace">
            <a:avLst>
              <a:gd name="adj1" fmla="val 913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0089" name="Line 41"/>
          <p:cNvSpPr>
            <a:spLocks noChangeShapeType="1"/>
          </p:cNvSpPr>
          <p:nvPr/>
        </p:nvSpPr>
        <p:spPr bwMode="auto">
          <a:xfrm>
            <a:off x="4716463" y="4579938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90" name="AutoShape 42"/>
          <p:cNvSpPr>
            <a:spLocks/>
          </p:cNvSpPr>
          <p:nvPr/>
        </p:nvSpPr>
        <p:spPr bwMode="auto">
          <a:xfrm rot="5400000">
            <a:off x="2591594" y="4328319"/>
            <a:ext cx="360363" cy="3889375"/>
          </a:xfrm>
          <a:prstGeom prst="rightBrace">
            <a:avLst>
              <a:gd name="adj1" fmla="val 8994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0091" name="Text Box 43"/>
          <p:cNvSpPr txBox="1">
            <a:spLocks noChangeArrowheads="1"/>
          </p:cNvSpPr>
          <p:nvPr/>
        </p:nvSpPr>
        <p:spPr bwMode="auto">
          <a:xfrm>
            <a:off x="1835150" y="6524625"/>
            <a:ext cx="1943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Funções empresariais</a:t>
            </a:r>
          </a:p>
        </p:txBody>
      </p:sp>
      <p:sp>
        <p:nvSpPr>
          <p:cNvPr id="130092" name="Text Box 44"/>
          <p:cNvSpPr txBox="1">
            <a:spLocks noChangeArrowheads="1"/>
          </p:cNvSpPr>
          <p:nvPr/>
        </p:nvSpPr>
        <p:spPr bwMode="auto">
          <a:xfrm rot="16200000">
            <a:off x="5914232" y="2810669"/>
            <a:ext cx="2373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 dirty="0"/>
              <a:t>Níveis organizacionais</a:t>
            </a:r>
          </a:p>
        </p:txBody>
      </p:sp>
      <p:sp>
        <p:nvSpPr>
          <p:cNvPr id="130093" name="Text Box 45"/>
          <p:cNvSpPr txBox="1">
            <a:spLocks noChangeArrowheads="1"/>
          </p:cNvSpPr>
          <p:nvPr/>
        </p:nvSpPr>
        <p:spPr bwMode="auto">
          <a:xfrm>
            <a:off x="6948488" y="836613"/>
            <a:ext cx="16557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Audy et al. (2005)</a:t>
            </a:r>
          </a:p>
        </p:txBody>
      </p:sp>
      <p:sp>
        <p:nvSpPr>
          <p:cNvPr id="130094" name="Text Box 46"/>
          <p:cNvSpPr txBox="1">
            <a:spLocks noChangeArrowheads="1"/>
          </p:cNvSpPr>
          <p:nvPr/>
        </p:nvSpPr>
        <p:spPr bwMode="auto">
          <a:xfrm rot="16200000">
            <a:off x="692150" y="5221288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Marketing</a:t>
            </a:r>
          </a:p>
        </p:txBody>
      </p:sp>
      <p:sp>
        <p:nvSpPr>
          <p:cNvPr id="130095" name="Text Box 47"/>
          <p:cNvSpPr txBox="1">
            <a:spLocks noChangeArrowheads="1"/>
          </p:cNvSpPr>
          <p:nvPr/>
        </p:nvSpPr>
        <p:spPr bwMode="auto">
          <a:xfrm rot="16200000">
            <a:off x="1520031" y="5257007"/>
            <a:ext cx="1081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Produção</a:t>
            </a:r>
          </a:p>
        </p:txBody>
      </p:sp>
      <p:sp>
        <p:nvSpPr>
          <p:cNvPr id="130096" name="Text Box 48"/>
          <p:cNvSpPr txBox="1">
            <a:spLocks noChangeArrowheads="1"/>
          </p:cNvSpPr>
          <p:nvPr/>
        </p:nvSpPr>
        <p:spPr bwMode="auto">
          <a:xfrm rot="16200000">
            <a:off x="2289969" y="5279232"/>
            <a:ext cx="979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Finanças</a:t>
            </a:r>
          </a:p>
        </p:txBody>
      </p:sp>
      <p:sp>
        <p:nvSpPr>
          <p:cNvPr id="130097" name="Text Box 49"/>
          <p:cNvSpPr txBox="1">
            <a:spLocks noChangeArrowheads="1"/>
          </p:cNvSpPr>
          <p:nvPr/>
        </p:nvSpPr>
        <p:spPr bwMode="auto">
          <a:xfrm rot="16200000">
            <a:off x="2830513" y="5241925"/>
            <a:ext cx="1339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Contabilidade</a:t>
            </a:r>
          </a:p>
        </p:txBody>
      </p:sp>
      <p:sp>
        <p:nvSpPr>
          <p:cNvPr id="130098" name="Text Box 50"/>
          <p:cNvSpPr txBox="1">
            <a:spLocks noChangeArrowheads="1"/>
          </p:cNvSpPr>
          <p:nvPr/>
        </p:nvSpPr>
        <p:spPr bwMode="auto">
          <a:xfrm rot="16200000">
            <a:off x="3809206" y="5042694"/>
            <a:ext cx="10080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Recursos Humanos</a:t>
            </a:r>
          </a:p>
        </p:txBody>
      </p:sp>
      <p:sp>
        <p:nvSpPr>
          <p:cNvPr id="130099" name="Text Box 51"/>
          <p:cNvSpPr txBox="1">
            <a:spLocks noChangeArrowheads="1"/>
          </p:cNvSpPr>
          <p:nvPr/>
        </p:nvSpPr>
        <p:spPr bwMode="auto">
          <a:xfrm>
            <a:off x="4787900" y="1773238"/>
            <a:ext cx="1081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 dirty="0"/>
              <a:t>Estratégico</a:t>
            </a:r>
          </a:p>
        </p:txBody>
      </p:sp>
      <p:sp>
        <p:nvSpPr>
          <p:cNvPr id="130100" name="Text Box 52"/>
          <p:cNvSpPr txBox="1">
            <a:spLocks noChangeArrowheads="1"/>
          </p:cNvSpPr>
          <p:nvPr/>
        </p:nvSpPr>
        <p:spPr bwMode="auto">
          <a:xfrm>
            <a:off x="5003800" y="2781300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Tático</a:t>
            </a:r>
          </a:p>
        </p:txBody>
      </p:sp>
      <p:sp>
        <p:nvSpPr>
          <p:cNvPr id="130101" name="Text Box 53"/>
          <p:cNvSpPr txBox="1">
            <a:spLocks noChangeArrowheads="1"/>
          </p:cNvSpPr>
          <p:nvPr/>
        </p:nvSpPr>
        <p:spPr bwMode="auto">
          <a:xfrm>
            <a:off x="4859338" y="3860800"/>
            <a:ext cx="1223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Operacional</a:t>
            </a:r>
          </a:p>
        </p:txBody>
      </p:sp>
      <p:sp>
        <p:nvSpPr>
          <p:cNvPr id="31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17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85" grpId="0" animBg="1"/>
      <p:bldP spid="130086" grpId="0" animBg="1"/>
      <p:bldP spid="130087" grpId="0" animBg="1"/>
      <p:bldP spid="130088" grpId="0" animBg="1"/>
      <p:bldP spid="130089" grpId="0" animBg="1"/>
      <p:bldP spid="130092" grpId="0"/>
      <p:bldP spid="130099" grpId="0"/>
      <p:bldP spid="130100" grpId="0"/>
      <p:bldP spid="130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468313" y="1341438"/>
            <a:ext cx="8351837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b="1" dirty="0">
                <a:solidFill>
                  <a:srgbClr val="0033CC"/>
                </a:solidFill>
              </a:rPr>
              <a:t>Nível estratégico</a:t>
            </a:r>
            <a:r>
              <a:rPr lang="pt-BR" dirty="0"/>
              <a:t>: decisões mais abrangentes, normalmente de longo prazo (presidência, diretoria, CEO, CIO, ...).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b="1" dirty="0">
                <a:solidFill>
                  <a:srgbClr val="0033CC"/>
                </a:solidFill>
              </a:rPr>
              <a:t>Nível tático: </a:t>
            </a:r>
            <a:r>
              <a:rPr lang="pt-BR" dirty="0"/>
              <a:t>(ou gerencial): decisões setoriais (ou departamentais) da organização, geralmente de médio prazo.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b="1" dirty="0">
                <a:solidFill>
                  <a:srgbClr val="0033CC"/>
                </a:solidFill>
              </a:rPr>
              <a:t>Nível operacional: </a:t>
            </a:r>
            <a:r>
              <a:rPr lang="pt-BR" dirty="0"/>
              <a:t>nível onde ocorre a rotina diária da organização. Decisões de curto prazo.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endParaRPr lang="pt-BR" dirty="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2400" cy="792163"/>
          </a:xfrm>
        </p:spPr>
        <p:txBody>
          <a:bodyPr/>
          <a:lstStyle/>
          <a:p>
            <a:r>
              <a:rPr lang="pt-BR" sz="4000">
                <a:latin typeface="Arial" charset="0"/>
              </a:rPr>
              <a:t>Níveis Hierárquicos</a:t>
            </a:r>
          </a:p>
        </p:txBody>
      </p:sp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6238" y="3860800"/>
            <a:ext cx="36576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pt-BR" sz="3400" b="1">
                <a:latin typeface="Arial" charset="0"/>
              </a:rPr>
              <a:t>Equivalência</a:t>
            </a:r>
            <a:r>
              <a:rPr lang="pt-BR" sz="3400">
                <a:latin typeface="Arial" charset="0"/>
              </a:rPr>
              <a:t> </a:t>
            </a:r>
            <a:r>
              <a:rPr lang="pt-BR" sz="3400" b="1">
                <a:latin typeface="Arial" charset="0"/>
              </a:rPr>
              <a:t>Organização </a:t>
            </a:r>
            <a:r>
              <a:rPr lang="pt-BR" sz="3400" b="1" i="1">
                <a:latin typeface="Arial" charset="0"/>
              </a:rPr>
              <a:t>versus </a:t>
            </a:r>
            <a:r>
              <a:rPr lang="pt-BR" sz="3400" b="1">
                <a:latin typeface="Arial" charset="0"/>
              </a:rPr>
              <a:t>Função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11138" y="1239838"/>
            <a:ext cx="8686800" cy="3933825"/>
            <a:chOff x="144" y="671"/>
            <a:chExt cx="5472" cy="2478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3334" y="1462"/>
              <a:ext cx="1920" cy="85"/>
              <a:chOff x="3033" y="2221"/>
              <a:chExt cx="2153" cy="96"/>
            </a:xfrm>
          </p:grpSpPr>
          <p:sp>
            <p:nvSpPr>
              <p:cNvPr id="156678" name="Line 6"/>
              <p:cNvSpPr>
                <a:spLocks noChangeShapeType="1"/>
              </p:cNvSpPr>
              <p:nvPr/>
            </p:nvSpPr>
            <p:spPr bwMode="auto">
              <a:xfrm>
                <a:off x="5185" y="2221"/>
                <a:ext cx="1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6679" name="Line 7"/>
              <p:cNvSpPr>
                <a:spLocks noChangeShapeType="1"/>
              </p:cNvSpPr>
              <p:nvPr/>
            </p:nvSpPr>
            <p:spPr bwMode="auto">
              <a:xfrm>
                <a:off x="3033" y="2221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6680" name="Line 8"/>
              <p:cNvSpPr>
                <a:spLocks noChangeShapeType="1"/>
              </p:cNvSpPr>
              <p:nvPr/>
            </p:nvSpPr>
            <p:spPr bwMode="auto">
              <a:xfrm>
                <a:off x="3033" y="2221"/>
                <a:ext cx="2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530" y="2247"/>
              <a:ext cx="1870" cy="105"/>
              <a:chOff x="3033" y="2221"/>
              <a:chExt cx="2153" cy="96"/>
            </a:xfrm>
          </p:grpSpPr>
          <p:sp>
            <p:nvSpPr>
              <p:cNvPr id="156682" name="Line 10"/>
              <p:cNvSpPr>
                <a:spLocks noChangeShapeType="1"/>
              </p:cNvSpPr>
              <p:nvPr/>
            </p:nvSpPr>
            <p:spPr bwMode="auto">
              <a:xfrm>
                <a:off x="5185" y="2221"/>
                <a:ext cx="1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6683" name="Line 11"/>
              <p:cNvSpPr>
                <a:spLocks noChangeShapeType="1"/>
              </p:cNvSpPr>
              <p:nvPr/>
            </p:nvSpPr>
            <p:spPr bwMode="auto">
              <a:xfrm>
                <a:off x="3033" y="2221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6684" name="Line 12"/>
              <p:cNvSpPr>
                <a:spLocks noChangeShapeType="1"/>
              </p:cNvSpPr>
              <p:nvPr/>
            </p:nvSpPr>
            <p:spPr bwMode="auto">
              <a:xfrm>
                <a:off x="3033" y="2221"/>
                <a:ext cx="2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325" y="2251"/>
              <a:ext cx="1918" cy="90"/>
              <a:chOff x="3033" y="2221"/>
              <a:chExt cx="2153" cy="96"/>
            </a:xfrm>
          </p:grpSpPr>
          <p:sp>
            <p:nvSpPr>
              <p:cNvPr id="156686" name="Line 14"/>
              <p:cNvSpPr>
                <a:spLocks noChangeShapeType="1"/>
              </p:cNvSpPr>
              <p:nvPr/>
            </p:nvSpPr>
            <p:spPr bwMode="auto">
              <a:xfrm>
                <a:off x="5185" y="2221"/>
                <a:ext cx="1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6687" name="Line 15"/>
              <p:cNvSpPr>
                <a:spLocks noChangeShapeType="1"/>
              </p:cNvSpPr>
              <p:nvPr/>
            </p:nvSpPr>
            <p:spPr bwMode="auto">
              <a:xfrm>
                <a:off x="3033" y="2221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6688" name="Line 16"/>
              <p:cNvSpPr>
                <a:spLocks noChangeShapeType="1"/>
              </p:cNvSpPr>
              <p:nvPr/>
            </p:nvSpPr>
            <p:spPr bwMode="auto">
              <a:xfrm>
                <a:off x="3033" y="2221"/>
                <a:ext cx="2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56689" name="Line 17"/>
            <p:cNvSpPr>
              <a:spLocks noChangeShapeType="1"/>
            </p:cNvSpPr>
            <p:nvPr/>
          </p:nvSpPr>
          <p:spPr bwMode="auto">
            <a:xfrm>
              <a:off x="894" y="2611"/>
              <a:ext cx="1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56690" name="Text Box 18"/>
            <p:cNvSpPr txBox="1">
              <a:spLocks noChangeArrowheads="1"/>
            </p:cNvSpPr>
            <p:nvPr/>
          </p:nvSpPr>
          <p:spPr bwMode="auto">
            <a:xfrm>
              <a:off x="144" y="2315"/>
              <a:ext cx="815" cy="659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1400"/>
            </a:p>
            <a:p>
              <a:pPr algn="ctr">
                <a:spcBef>
                  <a:spcPct val="50000"/>
                </a:spcBef>
              </a:pPr>
              <a:r>
                <a:rPr lang="pt-BR" sz="1800"/>
                <a:t>Gerente </a:t>
              </a:r>
              <a:r>
                <a:rPr lang="pt-BR" sz="1800" u="sng"/>
                <a:t>1</a:t>
              </a:r>
            </a:p>
            <a:p>
              <a:pPr algn="ctr">
                <a:spcBef>
                  <a:spcPct val="50000"/>
                </a:spcBef>
              </a:pPr>
              <a:endParaRPr lang="pt-BR" sz="1400" u="sng"/>
            </a:p>
          </p:txBody>
        </p:sp>
        <p:sp>
          <p:nvSpPr>
            <p:cNvPr id="156691" name="Text Box 19"/>
            <p:cNvSpPr txBox="1">
              <a:spLocks noChangeArrowheads="1"/>
            </p:cNvSpPr>
            <p:nvPr/>
          </p:nvSpPr>
          <p:spPr bwMode="auto">
            <a:xfrm>
              <a:off x="2017" y="2311"/>
              <a:ext cx="815" cy="659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1400"/>
            </a:p>
            <a:p>
              <a:pPr algn="ctr">
                <a:spcBef>
                  <a:spcPct val="50000"/>
                </a:spcBef>
              </a:pPr>
              <a:r>
                <a:rPr lang="pt-BR" sz="1800"/>
                <a:t>Gerente </a:t>
              </a:r>
              <a:r>
                <a:rPr lang="pt-BR" sz="1800" u="sng"/>
                <a:t>n</a:t>
              </a:r>
            </a:p>
            <a:p>
              <a:pPr algn="ctr">
                <a:spcBef>
                  <a:spcPct val="50000"/>
                </a:spcBef>
              </a:pPr>
              <a:endParaRPr lang="pt-BR" sz="1400" u="sng"/>
            </a:p>
          </p:txBody>
        </p:sp>
        <p:sp>
          <p:nvSpPr>
            <p:cNvPr id="156692" name="Line 20"/>
            <p:cNvSpPr>
              <a:spLocks noChangeShapeType="1"/>
            </p:cNvSpPr>
            <p:nvPr/>
          </p:nvSpPr>
          <p:spPr bwMode="auto">
            <a:xfrm flipV="1">
              <a:off x="1499" y="1201"/>
              <a:ext cx="0" cy="1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56693" name="Line 21"/>
            <p:cNvSpPr>
              <a:spLocks noChangeShapeType="1"/>
            </p:cNvSpPr>
            <p:nvPr/>
          </p:nvSpPr>
          <p:spPr bwMode="auto">
            <a:xfrm>
              <a:off x="894" y="1834"/>
              <a:ext cx="1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56694" name="Text Box 22"/>
            <p:cNvSpPr txBox="1">
              <a:spLocks noChangeArrowheads="1"/>
            </p:cNvSpPr>
            <p:nvPr/>
          </p:nvSpPr>
          <p:spPr bwMode="auto">
            <a:xfrm>
              <a:off x="204" y="1538"/>
              <a:ext cx="815" cy="65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1400"/>
            </a:p>
            <a:p>
              <a:pPr algn="ctr">
                <a:spcBef>
                  <a:spcPct val="50000"/>
                </a:spcBef>
              </a:pPr>
              <a:r>
                <a:rPr lang="pt-BR" sz="1800"/>
                <a:t>Diretor  </a:t>
              </a:r>
              <a:r>
                <a:rPr lang="pt-BR" sz="1800" u="sng"/>
                <a:t>1</a:t>
              </a:r>
            </a:p>
            <a:p>
              <a:pPr algn="ctr">
                <a:spcBef>
                  <a:spcPct val="50000"/>
                </a:spcBef>
              </a:pPr>
              <a:endParaRPr lang="pt-BR" sz="1400" u="sng"/>
            </a:p>
          </p:txBody>
        </p:sp>
        <p:sp>
          <p:nvSpPr>
            <p:cNvPr id="156695" name="Text Box 23"/>
            <p:cNvSpPr txBox="1">
              <a:spLocks noChangeArrowheads="1"/>
            </p:cNvSpPr>
            <p:nvPr/>
          </p:nvSpPr>
          <p:spPr bwMode="auto">
            <a:xfrm>
              <a:off x="1141" y="1534"/>
              <a:ext cx="814" cy="65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1400"/>
            </a:p>
            <a:p>
              <a:pPr algn="ctr">
                <a:spcBef>
                  <a:spcPct val="50000"/>
                </a:spcBef>
              </a:pPr>
              <a:r>
                <a:rPr lang="pt-BR" sz="1800"/>
                <a:t>Diretor  </a:t>
              </a:r>
              <a:r>
                <a:rPr lang="pt-BR" sz="1800" u="sng"/>
                <a:t>i</a:t>
              </a:r>
            </a:p>
            <a:p>
              <a:pPr algn="ctr">
                <a:spcBef>
                  <a:spcPct val="50000"/>
                </a:spcBef>
              </a:pPr>
              <a:endParaRPr lang="pt-BR" sz="1400" u="sng"/>
            </a:p>
          </p:txBody>
        </p:sp>
        <p:sp>
          <p:nvSpPr>
            <p:cNvPr id="156696" name="Text Box 24"/>
            <p:cNvSpPr txBox="1">
              <a:spLocks noChangeArrowheads="1"/>
            </p:cNvSpPr>
            <p:nvPr/>
          </p:nvSpPr>
          <p:spPr bwMode="auto">
            <a:xfrm>
              <a:off x="2077" y="1535"/>
              <a:ext cx="815" cy="65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1400"/>
            </a:p>
            <a:p>
              <a:pPr algn="ctr">
                <a:spcBef>
                  <a:spcPct val="50000"/>
                </a:spcBef>
              </a:pPr>
              <a:r>
                <a:rPr lang="pt-BR" sz="1800"/>
                <a:t>Diretor  </a:t>
              </a:r>
              <a:r>
                <a:rPr lang="pt-BR" sz="1800" u="sng"/>
                <a:t>n</a:t>
              </a:r>
            </a:p>
            <a:p>
              <a:pPr algn="ctr">
                <a:spcBef>
                  <a:spcPct val="50000"/>
                </a:spcBef>
              </a:pPr>
              <a:endParaRPr lang="pt-BR" sz="1400" u="sng"/>
            </a:p>
          </p:txBody>
        </p:sp>
        <p:sp>
          <p:nvSpPr>
            <p:cNvPr id="156697" name="Text Box 25"/>
            <p:cNvSpPr txBox="1">
              <a:spLocks noChangeArrowheads="1"/>
            </p:cNvSpPr>
            <p:nvPr/>
          </p:nvSpPr>
          <p:spPr bwMode="auto">
            <a:xfrm>
              <a:off x="1081" y="671"/>
              <a:ext cx="814" cy="71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1400" dirty="0"/>
            </a:p>
            <a:p>
              <a:pPr algn="ctr">
                <a:spcBef>
                  <a:spcPct val="50000"/>
                </a:spcBef>
              </a:pPr>
              <a:r>
                <a:rPr lang="pt-BR" sz="1800" dirty="0"/>
                <a:t>Presidente</a:t>
              </a:r>
            </a:p>
            <a:p>
              <a:pPr algn="ctr">
                <a:spcBef>
                  <a:spcPct val="50000"/>
                </a:spcBef>
              </a:pPr>
              <a:r>
                <a:rPr lang="pt-BR" dirty="0"/>
                <a:t>VP</a:t>
              </a:r>
              <a:endParaRPr lang="pt-BR" sz="1400" dirty="0"/>
            </a:p>
          </p:txBody>
        </p:sp>
        <p:sp>
          <p:nvSpPr>
            <p:cNvPr id="156698" name="Text Box 26"/>
            <p:cNvSpPr txBox="1">
              <a:spLocks noChangeArrowheads="1"/>
            </p:cNvSpPr>
            <p:nvPr/>
          </p:nvSpPr>
          <p:spPr bwMode="auto">
            <a:xfrm>
              <a:off x="1078" y="2307"/>
              <a:ext cx="814" cy="659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1400"/>
            </a:p>
            <a:p>
              <a:pPr algn="ctr">
                <a:spcBef>
                  <a:spcPct val="50000"/>
                </a:spcBef>
              </a:pPr>
              <a:r>
                <a:rPr lang="pt-BR" sz="1800"/>
                <a:t>Gerente </a:t>
              </a:r>
              <a:r>
                <a:rPr lang="pt-BR" sz="1800" u="sng"/>
                <a:t>i</a:t>
              </a:r>
            </a:p>
            <a:p>
              <a:pPr algn="ctr">
                <a:spcBef>
                  <a:spcPct val="50000"/>
                </a:spcBef>
              </a:pPr>
              <a:endParaRPr lang="pt-BR" sz="1400" u="sng"/>
            </a:p>
          </p:txBody>
        </p:sp>
        <p:sp>
          <p:nvSpPr>
            <p:cNvPr id="156699" name="Line 27"/>
            <p:cNvSpPr>
              <a:spLocks noChangeShapeType="1"/>
            </p:cNvSpPr>
            <p:nvPr/>
          </p:nvSpPr>
          <p:spPr bwMode="auto">
            <a:xfrm>
              <a:off x="3678" y="2611"/>
              <a:ext cx="1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56700" name="Text Box 28"/>
            <p:cNvSpPr txBox="1">
              <a:spLocks noChangeArrowheads="1"/>
            </p:cNvSpPr>
            <p:nvPr/>
          </p:nvSpPr>
          <p:spPr bwMode="auto">
            <a:xfrm>
              <a:off x="2928" y="2315"/>
              <a:ext cx="815" cy="834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500"/>
            </a:p>
            <a:p>
              <a:pPr algn="ctr">
                <a:spcBef>
                  <a:spcPct val="50000"/>
                </a:spcBef>
              </a:pPr>
              <a:r>
                <a:rPr lang="pt-BR" sz="1800"/>
                <a:t>Processo Gerencial </a:t>
              </a:r>
              <a:r>
                <a:rPr lang="pt-BR" sz="1800" u="sng"/>
                <a:t>1</a:t>
              </a:r>
            </a:p>
            <a:p>
              <a:pPr algn="ctr">
                <a:spcBef>
                  <a:spcPct val="50000"/>
                </a:spcBef>
              </a:pPr>
              <a:endParaRPr lang="pt-BR" sz="800" u="sng"/>
            </a:p>
          </p:txBody>
        </p:sp>
        <p:sp>
          <p:nvSpPr>
            <p:cNvPr id="156701" name="Text Box 29"/>
            <p:cNvSpPr txBox="1">
              <a:spLocks noChangeArrowheads="1"/>
            </p:cNvSpPr>
            <p:nvPr/>
          </p:nvSpPr>
          <p:spPr bwMode="auto">
            <a:xfrm>
              <a:off x="4801" y="2311"/>
              <a:ext cx="815" cy="834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500"/>
            </a:p>
            <a:p>
              <a:pPr algn="ctr">
                <a:spcBef>
                  <a:spcPct val="50000"/>
                </a:spcBef>
              </a:pPr>
              <a:r>
                <a:rPr lang="pt-BR" sz="1800"/>
                <a:t>Processo Gerencial </a:t>
              </a:r>
              <a:r>
                <a:rPr lang="pt-BR" sz="1800" u="sng"/>
                <a:t>n</a:t>
              </a:r>
            </a:p>
            <a:p>
              <a:pPr algn="ctr">
                <a:spcBef>
                  <a:spcPct val="50000"/>
                </a:spcBef>
              </a:pPr>
              <a:endParaRPr lang="pt-BR" sz="800" u="sng"/>
            </a:p>
          </p:txBody>
        </p:sp>
        <p:sp>
          <p:nvSpPr>
            <p:cNvPr id="156702" name="Line 30"/>
            <p:cNvSpPr>
              <a:spLocks noChangeShapeType="1"/>
            </p:cNvSpPr>
            <p:nvPr/>
          </p:nvSpPr>
          <p:spPr bwMode="auto">
            <a:xfrm flipV="1">
              <a:off x="4283" y="1201"/>
              <a:ext cx="0" cy="1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56703" name="Line 31"/>
            <p:cNvSpPr>
              <a:spLocks noChangeShapeType="1"/>
            </p:cNvSpPr>
            <p:nvPr/>
          </p:nvSpPr>
          <p:spPr bwMode="auto">
            <a:xfrm>
              <a:off x="3678" y="1834"/>
              <a:ext cx="1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56704" name="Text Box 32"/>
            <p:cNvSpPr txBox="1">
              <a:spLocks noChangeArrowheads="1"/>
            </p:cNvSpPr>
            <p:nvPr/>
          </p:nvSpPr>
          <p:spPr bwMode="auto">
            <a:xfrm>
              <a:off x="2988" y="1538"/>
              <a:ext cx="815" cy="65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1400"/>
            </a:p>
            <a:p>
              <a:pPr algn="ctr">
                <a:spcBef>
                  <a:spcPct val="50000"/>
                </a:spcBef>
              </a:pPr>
              <a:r>
                <a:rPr lang="pt-BR" sz="1800"/>
                <a:t>Função </a:t>
              </a:r>
              <a:r>
                <a:rPr lang="pt-BR" sz="1800" u="sng"/>
                <a:t>1</a:t>
              </a:r>
            </a:p>
            <a:p>
              <a:pPr algn="ctr">
                <a:spcBef>
                  <a:spcPct val="50000"/>
                </a:spcBef>
              </a:pPr>
              <a:endParaRPr lang="pt-BR" sz="1400" u="sng"/>
            </a:p>
          </p:txBody>
        </p:sp>
        <p:sp>
          <p:nvSpPr>
            <p:cNvPr id="156705" name="Text Box 33"/>
            <p:cNvSpPr txBox="1">
              <a:spLocks noChangeArrowheads="1"/>
            </p:cNvSpPr>
            <p:nvPr/>
          </p:nvSpPr>
          <p:spPr bwMode="auto">
            <a:xfrm>
              <a:off x="3865" y="1534"/>
              <a:ext cx="814" cy="65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1400"/>
            </a:p>
            <a:p>
              <a:pPr algn="ctr">
                <a:spcBef>
                  <a:spcPct val="50000"/>
                </a:spcBef>
              </a:pPr>
              <a:r>
                <a:rPr lang="pt-BR" sz="1800"/>
                <a:t>Função </a:t>
              </a:r>
              <a:r>
                <a:rPr lang="pt-BR" sz="1800" u="sng"/>
                <a:t>i</a:t>
              </a:r>
            </a:p>
            <a:p>
              <a:pPr algn="ctr">
                <a:spcBef>
                  <a:spcPct val="50000"/>
                </a:spcBef>
              </a:pPr>
              <a:endParaRPr lang="pt-BR" sz="1400" u="sng"/>
            </a:p>
          </p:txBody>
        </p:sp>
        <p:sp>
          <p:nvSpPr>
            <p:cNvPr id="156706" name="Text Box 34"/>
            <p:cNvSpPr txBox="1">
              <a:spLocks noChangeArrowheads="1"/>
            </p:cNvSpPr>
            <p:nvPr/>
          </p:nvSpPr>
          <p:spPr bwMode="auto">
            <a:xfrm>
              <a:off x="4801" y="1535"/>
              <a:ext cx="815" cy="65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1400"/>
            </a:p>
            <a:p>
              <a:pPr algn="ctr">
                <a:spcBef>
                  <a:spcPct val="50000"/>
                </a:spcBef>
              </a:pPr>
              <a:r>
                <a:rPr lang="pt-BR" sz="1800"/>
                <a:t>Função </a:t>
              </a:r>
              <a:r>
                <a:rPr lang="pt-BR" sz="1800" u="sng"/>
                <a:t>n</a:t>
              </a:r>
            </a:p>
            <a:p>
              <a:pPr algn="ctr">
                <a:spcBef>
                  <a:spcPct val="50000"/>
                </a:spcBef>
              </a:pPr>
              <a:endParaRPr lang="pt-BR" sz="1400" u="sng"/>
            </a:p>
          </p:txBody>
        </p:sp>
        <p:sp>
          <p:nvSpPr>
            <p:cNvPr id="156707" name="Text Box 35"/>
            <p:cNvSpPr txBox="1">
              <a:spLocks noChangeArrowheads="1"/>
            </p:cNvSpPr>
            <p:nvPr/>
          </p:nvSpPr>
          <p:spPr bwMode="auto">
            <a:xfrm>
              <a:off x="3865" y="671"/>
              <a:ext cx="814" cy="6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1400"/>
            </a:p>
            <a:p>
              <a:pPr algn="ctr">
                <a:spcBef>
                  <a:spcPct val="50000"/>
                </a:spcBef>
              </a:pPr>
              <a:r>
                <a:rPr lang="pt-BR" sz="1800"/>
                <a:t>Empresa</a:t>
              </a:r>
              <a:endParaRPr lang="pt-BR" sz="1800" u="sng"/>
            </a:p>
            <a:p>
              <a:pPr algn="ctr">
                <a:spcBef>
                  <a:spcPct val="50000"/>
                </a:spcBef>
              </a:pPr>
              <a:endParaRPr lang="pt-BR" sz="1400" u="sng"/>
            </a:p>
          </p:txBody>
        </p:sp>
        <p:sp>
          <p:nvSpPr>
            <p:cNvPr id="156708" name="Text Box 36"/>
            <p:cNvSpPr txBox="1">
              <a:spLocks noChangeArrowheads="1"/>
            </p:cNvSpPr>
            <p:nvPr/>
          </p:nvSpPr>
          <p:spPr bwMode="auto">
            <a:xfrm>
              <a:off x="3862" y="2307"/>
              <a:ext cx="814" cy="661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500"/>
            </a:p>
            <a:p>
              <a:pPr algn="ctr">
                <a:spcBef>
                  <a:spcPct val="50000"/>
                </a:spcBef>
              </a:pPr>
              <a:r>
                <a:rPr lang="pt-BR" sz="1800"/>
                <a:t>Processo Gerencial </a:t>
              </a:r>
              <a:r>
                <a:rPr lang="pt-BR" sz="1800" u="sng"/>
                <a:t>i</a:t>
              </a:r>
            </a:p>
            <a:p>
              <a:pPr algn="ctr">
                <a:spcBef>
                  <a:spcPct val="50000"/>
                </a:spcBef>
              </a:pPr>
              <a:endParaRPr lang="pt-BR" sz="800" u="sng"/>
            </a:p>
          </p:txBody>
        </p:sp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536" y="1451"/>
              <a:ext cx="1868" cy="88"/>
              <a:chOff x="3033" y="2221"/>
              <a:chExt cx="2153" cy="96"/>
            </a:xfrm>
          </p:grpSpPr>
          <p:sp>
            <p:nvSpPr>
              <p:cNvPr id="156710" name="Line 38"/>
              <p:cNvSpPr>
                <a:spLocks noChangeShapeType="1"/>
              </p:cNvSpPr>
              <p:nvPr/>
            </p:nvSpPr>
            <p:spPr bwMode="auto">
              <a:xfrm>
                <a:off x="5185" y="2221"/>
                <a:ext cx="1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6711" name="Line 39"/>
              <p:cNvSpPr>
                <a:spLocks noChangeShapeType="1"/>
              </p:cNvSpPr>
              <p:nvPr/>
            </p:nvSpPr>
            <p:spPr bwMode="auto">
              <a:xfrm>
                <a:off x="3033" y="2221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6712" name="Line 40"/>
              <p:cNvSpPr>
                <a:spLocks noChangeShapeType="1"/>
              </p:cNvSpPr>
              <p:nvPr/>
            </p:nvSpPr>
            <p:spPr bwMode="auto">
              <a:xfrm>
                <a:off x="3033" y="2221"/>
                <a:ext cx="2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56714" name="Text Box 42"/>
          <p:cNvSpPr txBox="1">
            <a:spLocks noChangeArrowheads="1"/>
          </p:cNvSpPr>
          <p:nvPr/>
        </p:nvSpPr>
        <p:spPr bwMode="auto">
          <a:xfrm>
            <a:off x="6646863" y="5891214"/>
            <a:ext cx="2438400" cy="3968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/>
              <a:t>Nível</a:t>
            </a:r>
            <a:r>
              <a:rPr lang="pt-BR" sz="1800"/>
              <a:t> </a:t>
            </a:r>
            <a:r>
              <a:rPr lang="pt-BR" b="1"/>
              <a:t>estratégico</a:t>
            </a:r>
          </a:p>
        </p:txBody>
      </p:sp>
      <p:sp>
        <p:nvSpPr>
          <p:cNvPr id="156715" name="Text Box 43"/>
          <p:cNvSpPr txBox="1">
            <a:spLocks noChangeArrowheads="1"/>
          </p:cNvSpPr>
          <p:nvPr/>
        </p:nvSpPr>
        <p:spPr bwMode="auto">
          <a:xfrm>
            <a:off x="6640513" y="6345239"/>
            <a:ext cx="2438400" cy="39687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/>
              <a:t>Nível tático</a:t>
            </a:r>
          </a:p>
        </p:txBody>
      </p:sp>
      <p:sp>
        <p:nvSpPr>
          <p:cNvPr id="156716" name="Text Box 44"/>
          <p:cNvSpPr txBox="1">
            <a:spLocks noChangeArrowheads="1"/>
          </p:cNvSpPr>
          <p:nvPr/>
        </p:nvSpPr>
        <p:spPr bwMode="auto">
          <a:xfrm>
            <a:off x="6653213" y="5413376"/>
            <a:ext cx="2438400" cy="3968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/>
              <a:t>Nível</a:t>
            </a:r>
            <a:r>
              <a:rPr lang="pt-BR" sz="1800" b="1"/>
              <a:t> </a:t>
            </a:r>
            <a:r>
              <a:rPr lang="pt-BR" b="1"/>
              <a:t>executivo</a:t>
            </a:r>
          </a:p>
        </p:txBody>
      </p:sp>
      <p:sp>
        <p:nvSpPr>
          <p:cNvPr id="156717" name="Oval 45"/>
          <p:cNvSpPr>
            <a:spLocks noChangeArrowheads="1"/>
          </p:cNvSpPr>
          <p:nvPr/>
        </p:nvSpPr>
        <p:spPr bwMode="auto">
          <a:xfrm>
            <a:off x="211138" y="2613026"/>
            <a:ext cx="1295400" cy="1066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6718" name="Oval 46"/>
          <p:cNvSpPr>
            <a:spLocks noChangeArrowheads="1"/>
          </p:cNvSpPr>
          <p:nvPr/>
        </p:nvSpPr>
        <p:spPr bwMode="auto">
          <a:xfrm>
            <a:off x="3182938" y="3832226"/>
            <a:ext cx="1295400" cy="1066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6719" name="Oval 47"/>
          <p:cNvSpPr>
            <a:spLocks noChangeArrowheads="1"/>
          </p:cNvSpPr>
          <p:nvPr/>
        </p:nvSpPr>
        <p:spPr bwMode="auto">
          <a:xfrm>
            <a:off x="4630738" y="3832226"/>
            <a:ext cx="1295400" cy="1066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6720" name="Oval 48"/>
          <p:cNvSpPr>
            <a:spLocks noChangeArrowheads="1"/>
          </p:cNvSpPr>
          <p:nvPr/>
        </p:nvSpPr>
        <p:spPr bwMode="auto">
          <a:xfrm>
            <a:off x="7620001" y="2613026"/>
            <a:ext cx="1295400" cy="1066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6721" name="Oval 49"/>
          <p:cNvSpPr>
            <a:spLocks noChangeArrowheads="1"/>
          </p:cNvSpPr>
          <p:nvPr/>
        </p:nvSpPr>
        <p:spPr bwMode="auto">
          <a:xfrm>
            <a:off x="228601" y="3832226"/>
            <a:ext cx="2743200" cy="1066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6722" name="Oval 50"/>
          <p:cNvSpPr>
            <a:spLocks noChangeArrowheads="1"/>
          </p:cNvSpPr>
          <p:nvPr/>
        </p:nvSpPr>
        <p:spPr bwMode="auto">
          <a:xfrm>
            <a:off x="1728788" y="2613026"/>
            <a:ext cx="2743200" cy="1066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6723" name="Oval 51"/>
          <p:cNvSpPr>
            <a:spLocks noChangeArrowheads="1"/>
          </p:cNvSpPr>
          <p:nvPr/>
        </p:nvSpPr>
        <p:spPr bwMode="auto">
          <a:xfrm>
            <a:off x="4648201" y="2613026"/>
            <a:ext cx="2743200" cy="1066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6724" name="Oval 52"/>
          <p:cNvSpPr>
            <a:spLocks noChangeArrowheads="1"/>
          </p:cNvSpPr>
          <p:nvPr/>
        </p:nvSpPr>
        <p:spPr bwMode="auto">
          <a:xfrm>
            <a:off x="6119813" y="3849688"/>
            <a:ext cx="2743200" cy="1066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6725" name="Arc 53"/>
          <p:cNvSpPr>
            <a:spLocks/>
          </p:cNvSpPr>
          <p:nvPr/>
        </p:nvSpPr>
        <p:spPr bwMode="auto">
          <a:xfrm>
            <a:off x="1524001" y="4899026"/>
            <a:ext cx="3810000" cy="838200"/>
          </a:xfrm>
          <a:custGeom>
            <a:avLst/>
            <a:gdLst>
              <a:gd name="G0" fmla="+- 21589 0 0"/>
              <a:gd name="G1" fmla="+- 0 0 0"/>
              <a:gd name="G2" fmla="+- 21600 0 0"/>
              <a:gd name="T0" fmla="*/ 43187 w 43187"/>
              <a:gd name="T1" fmla="*/ 294 h 21600"/>
              <a:gd name="T2" fmla="*/ 0 w 43187"/>
              <a:gd name="T3" fmla="*/ 685 h 21600"/>
              <a:gd name="T4" fmla="*/ 21589 w 43187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7" h="21600" fill="none" extrusionOk="0">
                <a:moveTo>
                  <a:pt x="43186" y="293"/>
                </a:moveTo>
                <a:cubicBezTo>
                  <a:pt x="43026" y="12107"/>
                  <a:pt x="33403" y="21599"/>
                  <a:pt x="21589" y="21600"/>
                </a:cubicBezTo>
                <a:cubicBezTo>
                  <a:pt x="9926" y="21600"/>
                  <a:pt x="369" y="12341"/>
                  <a:pt x="-1" y="685"/>
                </a:cubicBezTo>
              </a:path>
              <a:path w="43187" h="21600" stroke="0" extrusionOk="0">
                <a:moveTo>
                  <a:pt x="43186" y="293"/>
                </a:moveTo>
                <a:cubicBezTo>
                  <a:pt x="43026" y="12107"/>
                  <a:pt x="33403" y="21599"/>
                  <a:pt x="21589" y="21600"/>
                </a:cubicBezTo>
                <a:cubicBezTo>
                  <a:pt x="9926" y="21600"/>
                  <a:pt x="369" y="12341"/>
                  <a:pt x="-1" y="685"/>
                </a:cubicBezTo>
                <a:lnTo>
                  <a:pt x="2158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6726" name="Arc 54"/>
          <p:cNvSpPr>
            <a:spLocks/>
          </p:cNvSpPr>
          <p:nvPr/>
        </p:nvSpPr>
        <p:spPr bwMode="auto">
          <a:xfrm>
            <a:off x="3886201" y="4899026"/>
            <a:ext cx="3657600" cy="838200"/>
          </a:xfrm>
          <a:custGeom>
            <a:avLst/>
            <a:gdLst>
              <a:gd name="G0" fmla="+- 21589 0 0"/>
              <a:gd name="G1" fmla="+- 0 0 0"/>
              <a:gd name="G2" fmla="+- 21600 0 0"/>
              <a:gd name="T0" fmla="*/ 43187 w 43187"/>
              <a:gd name="T1" fmla="*/ 294 h 21600"/>
              <a:gd name="T2" fmla="*/ 0 w 43187"/>
              <a:gd name="T3" fmla="*/ 685 h 21600"/>
              <a:gd name="T4" fmla="*/ 21589 w 43187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7" h="21600" fill="none" extrusionOk="0">
                <a:moveTo>
                  <a:pt x="43186" y="293"/>
                </a:moveTo>
                <a:cubicBezTo>
                  <a:pt x="43026" y="12107"/>
                  <a:pt x="33403" y="21599"/>
                  <a:pt x="21589" y="21600"/>
                </a:cubicBezTo>
                <a:cubicBezTo>
                  <a:pt x="9926" y="21600"/>
                  <a:pt x="369" y="12341"/>
                  <a:pt x="-1" y="685"/>
                </a:cubicBezTo>
              </a:path>
              <a:path w="43187" h="21600" stroke="0" extrusionOk="0">
                <a:moveTo>
                  <a:pt x="43186" y="293"/>
                </a:moveTo>
                <a:cubicBezTo>
                  <a:pt x="43026" y="12107"/>
                  <a:pt x="33403" y="21599"/>
                  <a:pt x="21589" y="21600"/>
                </a:cubicBezTo>
                <a:cubicBezTo>
                  <a:pt x="9926" y="21600"/>
                  <a:pt x="369" y="12341"/>
                  <a:pt x="-1" y="685"/>
                </a:cubicBezTo>
                <a:lnTo>
                  <a:pt x="2158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6727" name="Arc 55"/>
          <p:cNvSpPr>
            <a:spLocks/>
          </p:cNvSpPr>
          <p:nvPr/>
        </p:nvSpPr>
        <p:spPr bwMode="auto">
          <a:xfrm flipV="1">
            <a:off x="3124201" y="1927226"/>
            <a:ext cx="2895600" cy="762000"/>
          </a:xfrm>
          <a:custGeom>
            <a:avLst/>
            <a:gdLst>
              <a:gd name="G0" fmla="+- 21589 0 0"/>
              <a:gd name="G1" fmla="+- 0 0 0"/>
              <a:gd name="G2" fmla="+- 21600 0 0"/>
              <a:gd name="T0" fmla="*/ 43187 w 43187"/>
              <a:gd name="T1" fmla="*/ 294 h 21600"/>
              <a:gd name="T2" fmla="*/ 0 w 43187"/>
              <a:gd name="T3" fmla="*/ 685 h 21600"/>
              <a:gd name="T4" fmla="*/ 21589 w 43187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7" h="21600" fill="none" extrusionOk="0">
                <a:moveTo>
                  <a:pt x="43186" y="293"/>
                </a:moveTo>
                <a:cubicBezTo>
                  <a:pt x="43026" y="12107"/>
                  <a:pt x="33403" y="21599"/>
                  <a:pt x="21589" y="21600"/>
                </a:cubicBezTo>
                <a:cubicBezTo>
                  <a:pt x="9926" y="21600"/>
                  <a:pt x="369" y="12341"/>
                  <a:pt x="-1" y="685"/>
                </a:cubicBezTo>
              </a:path>
              <a:path w="43187" h="21600" stroke="0" extrusionOk="0">
                <a:moveTo>
                  <a:pt x="43186" y="293"/>
                </a:moveTo>
                <a:cubicBezTo>
                  <a:pt x="43026" y="12107"/>
                  <a:pt x="33403" y="21599"/>
                  <a:pt x="21589" y="21600"/>
                </a:cubicBezTo>
                <a:cubicBezTo>
                  <a:pt x="9926" y="21600"/>
                  <a:pt x="369" y="12341"/>
                  <a:pt x="-1" y="685"/>
                </a:cubicBezTo>
                <a:lnTo>
                  <a:pt x="2158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6728" name="Arc 56"/>
          <p:cNvSpPr>
            <a:spLocks/>
          </p:cNvSpPr>
          <p:nvPr/>
        </p:nvSpPr>
        <p:spPr bwMode="auto">
          <a:xfrm flipV="1">
            <a:off x="762001" y="1241426"/>
            <a:ext cx="7467600" cy="1371600"/>
          </a:xfrm>
          <a:custGeom>
            <a:avLst/>
            <a:gdLst>
              <a:gd name="G0" fmla="+- 21589 0 0"/>
              <a:gd name="G1" fmla="+- 0 0 0"/>
              <a:gd name="G2" fmla="+- 21600 0 0"/>
              <a:gd name="T0" fmla="*/ 43187 w 43187"/>
              <a:gd name="T1" fmla="*/ 294 h 21600"/>
              <a:gd name="T2" fmla="*/ 0 w 43187"/>
              <a:gd name="T3" fmla="*/ 685 h 21600"/>
              <a:gd name="T4" fmla="*/ 21589 w 43187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7" h="21600" fill="none" extrusionOk="0">
                <a:moveTo>
                  <a:pt x="43186" y="293"/>
                </a:moveTo>
                <a:cubicBezTo>
                  <a:pt x="43026" y="12107"/>
                  <a:pt x="33403" y="21599"/>
                  <a:pt x="21589" y="21600"/>
                </a:cubicBezTo>
                <a:cubicBezTo>
                  <a:pt x="9926" y="21600"/>
                  <a:pt x="369" y="12341"/>
                  <a:pt x="-1" y="685"/>
                </a:cubicBezTo>
              </a:path>
              <a:path w="43187" h="21600" stroke="0" extrusionOk="0">
                <a:moveTo>
                  <a:pt x="43186" y="293"/>
                </a:moveTo>
                <a:cubicBezTo>
                  <a:pt x="43026" y="12107"/>
                  <a:pt x="33403" y="21599"/>
                  <a:pt x="21589" y="21600"/>
                </a:cubicBezTo>
                <a:cubicBezTo>
                  <a:pt x="9926" y="21600"/>
                  <a:pt x="369" y="12341"/>
                  <a:pt x="-1" y="685"/>
                </a:cubicBezTo>
                <a:lnTo>
                  <a:pt x="2158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6729" name="Text Box 57"/>
          <p:cNvSpPr txBox="1">
            <a:spLocks noChangeArrowheads="1"/>
          </p:cNvSpPr>
          <p:nvPr/>
        </p:nvSpPr>
        <p:spPr bwMode="auto">
          <a:xfrm>
            <a:off x="1400176" y="8207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>
                <a:solidFill>
                  <a:schemeClr val="bg2"/>
                </a:solidFill>
              </a:rPr>
              <a:t>Organograma</a:t>
            </a:r>
          </a:p>
        </p:txBody>
      </p:sp>
      <p:sp>
        <p:nvSpPr>
          <p:cNvPr id="156730" name="Text Box 58"/>
          <p:cNvSpPr txBox="1">
            <a:spLocks noChangeArrowheads="1"/>
          </p:cNvSpPr>
          <p:nvPr/>
        </p:nvSpPr>
        <p:spPr bwMode="auto">
          <a:xfrm>
            <a:off x="5600701" y="839788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>
                <a:solidFill>
                  <a:schemeClr val="bg2"/>
                </a:solidFill>
              </a:rPr>
              <a:t>Modelo funcional</a:t>
            </a:r>
          </a:p>
        </p:txBody>
      </p:sp>
      <p:sp>
        <p:nvSpPr>
          <p:cNvPr id="59" name="Rectangle 3"/>
          <p:cNvSpPr/>
          <p:nvPr/>
        </p:nvSpPr>
        <p:spPr>
          <a:xfrm>
            <a:off x="43772" y="628838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17"/>
          <p:cNvSpPr txBox="1"/>
          <p:nvPr/>
        </p:nvSpPr>
        <p:spPr>
          <a:xfrm>
            <a:off x="104732" y="636385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5</a:t>
            </a:r>
          </a:p>
        </p:txBody>
      </p:sp>
      <p:sp>
        <p:nvSpPr>
          <p:cNvPr id="61" name="Elipse 60"/>
          <p:cNvSpPr/>
          <p:nvPr/>
        </p:nvSpPr>
        <p:spPr>
          <a:xfrm>
            <a:off x="833438" y="831265"/>
            <a:ext cx="7659398" cy="181494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6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6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5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5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5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5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5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5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14" grpId="0" animBg="1"/>
      <p:bldP spid="156715" grpId="0" animBg="1"/>
      <p:bldP spid="156716" grpId="0" animBg="1"/>
      <p:bldP spid="156717" grpId="0" animBg="1"/>
      <p:bldP spid="156718" grpId="0" animBg="1"/>
      <p:bldP spid="156719" grpId="0" animBg="1"/>
      <p:bldP spid="156720" grpId="0" animBg="1"/>
      <p:bldP spid="156721" grpId="0" animBg="1"/>
      <p:bldP spid="156722" grpId="0" animBg="1"/>
      <p:bldP spid="156723" grpId="0" animBg="1"/>
      <p:bldP spid="156724" grpId="0" animBg="1"/>
      <p:bldP spid="156725" grpId="0" animBg="1"/>
      <p:bldP spid="156726" grpId="0" animBg="1"/>
      <p:bldP spid="156727" grpId="0" animBg="1"/>
      <p:bldP spid="156728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r>
              <a:rPr lang="pt-BR" sz="4000" b="1">
                <a:latin typeface="Arial" charset="0"/>
              </a:rPr>
              <a:t>Recursos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400" dirty="0"/>
              <a:t>Uma empresa pode ser analisada quanto aos recursos existentes</a:t>
            </a:r>
          </a:p>
        </p:txBody>
      </p:sp>
      <p:sp>
        <p:nvSpPr>
          <p:cNvPr id="157701" name="AutoShape 5"/>
          <p:cNvSpPr>
            <a:spLocks noChangeArrowheads="1"/>
          </p:cNvSpPr>
          <p:nvPr/>
        </p:nvSpPr>
        <p:spPr bwMode="auto">
          <a:xfrm>
            <a:off x="3505200" y="1946275"/>
            <a:ext cx="1676400" cy="1219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57702" name="WordArt 6"/>
          <p:cNvSpPr>
            <a:spLocks noChangeArrowheads="1" noChangeShapeType="1" noTextEdit="1"/>
          </p:cNvSpPr>
          <p:nvPr/>
        </p:nvSpPr>
        <p:spPr bwMode="auto">
          <a:xfrm>
            <a:off x="3581400" y="3482975"/>
            <a:ext cx="1790700" cy="3635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ndale Mono"/>
              </a:rPr>
              <a:t>Pessoas</a:t>
            </a:r>
          </a:p>
        </p:txBody>
      </p:sp>
      <p:sp>
        <p:nvSpPr>
          <p:cNvPr id="157703" name="WordArt 7"/>
          <p:cNvSpPr>
            <a:spLocks noChangeArrowheads="1" noChangeShapeType="1" noTextEdit="1"/>
          </p:cNvSpPr>
          <p:nvPr/>
        </p:nvSpPr>
        <p:spPr bwMode="auto">
          <a:xfrm>
            <a:off x="3581400" y="4537075"/>
            <a:ext cx="17907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ndale Mono"/>
              </a:rPr>
              <a:t>Clientes</a:t>
            </a:r>
          </a:p>
        </p:txBody>
      </p:sp>
      <p:sp>
        <p:nvSpPr>
          <p:cNvPr id="157704" name="WordArt 8"/>
          <p:cNvSpPr>
            <a:spLocks noChangeArrowheads="1" noChangeShapeType="1" noTextEdit="1"/>
          </p:cNvSpPr>
          <p:nvPr/>
        </p:nvSpPr>
        <p:spPr bwMode="auto">
          <a:xfrm>
            <a:off x="3581400" y="5692775"/>
            <a:ext cx="17907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ndale Mono"/>
              </a:rPr>
              <a:t>Dinheiro</a:t>
            </a:r>
          </a:p>
        </p:txBody>
      </p:sp>
      <p:sp>
        <p:nvSpPr>
          <p:cNvPr id="157705" name="AutoShape 9"/>
          <p:cNvSpPr>
            <a:spLocks noChangeArrowheads="1"/>
          </p:cNvSpPr>
          <p:nvPr/>
        </p:nvSpPr>
        <p:spPr bwMode="auto">
          <a:xfrm rot="5400000">
            <a:off x="2667000" y="4508500"/>
            <a:ext cx="457200" cy="609600"/>
          </a:xfrm>
          <a:prstGeom prst="downArrow">
            <a:avLst>
              <a:gd name="adj1" fmla="val 54593"/>
              <a:gd name="adj2" fmla="val 66389"/>
            </a:avLst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57706" name="AutoShape 10"/>
          <p:cNvSpPr>
            <a:spLocks noChangeArrowheads="1"/>
          </p:cNvSpPr>
          <p:nvPr/>
        </p:nvSpPr>
        <p:spPr bwMode="auto">
          <a:xfrm rot="16200000" flipH="1">
            <a:off x="5791200" y="3406775"/>
            <a:ext cx="457200" cy="609600"/>
          </a:xfrm>
          <a:prstGeom prst="downArrow">
            <a:avLst>
              <a:gd name="adj1" fmla="val 54593"/>
              <a:gd name="adj2" fmla="val 66389"/>
            </a:avLst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57707" name="AutoShape 11"/>
          <p:cNvSpPr>
            <a:spLocks noChangeArrowheads="1"/>
          </p:cNvSpPr>
          <p:nvPr/>
        </p:nvSpPr>
        <p:spPr bwMode="auto">
          <a:xfrm rot="16200000" flipH="1">
            <a:off x="5791200" y="5692775"/>
            <a:ext cx="457200" cy="609600"/>
          </a:xfrm>
          <a:prstGeom prst="downArrow">
            <a:avLst>
              <a:gd name="adj1" fmla="val 54593"/>
              <a:gd name="adj2" fmla="val 66389"/>
            </a:avLst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pic>
        <p:nvPicPr>
          <p:cNvPr id="157708" name="Picture 12" descr="BS0050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5006975"/>
            <a:ext cx="1574800" cy="1662113"/>
          </a:xfrm>
          <a:prstGeom prst="rect">
            <a:avLst/>
          </a:prstGeom>
          <a:noFill/>
        </p:spPr>
      </p:pic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629400" y="2949575"/>
            <a:ext cx="1593850" cy="1371600"/>
            <a:chOff x="4324" y="1916"/>
            <a:chExt cx="734" cy="698"/>
          </a:xfrm>
        </p:grpSpPr>
        <p:sp>
          <p:nvSpPr>
            <p:cNvPr id="157710" name="Freeform 14"/>
            <p:cNvSpPr>
              <a:spLocks/>
            </p:cNvSpPr>
            <p:nvPr/>
          </p:nvSpPr>
          <p:spPr bwMode="auto">
            <a:xfrm>
              <a:off x="4844" y="2038"/>
              <a:ext cx="205" cy="504"/>
            </a:xfrm>
            <a:custGeom>
              <a:avLst/>
              <a:gdLst/>
              <a:ahLst/>
              <a:cxnLst>
                <a:cxn ang="0">
                  <a:pos x="28" y="2"/>
                </a:cxn>
                <a:cxn ang="0">
                  <a:pos x="364" y="0"/>
                </a:cxn>
                <a:cxn ang="0">
                  <a:pos x="429" y="63"/>
                </a:cxn>
                <a:cxn ang="0">
                  <a:pos x="537" y="75"/>
                </a:cxn>
                <a:cxn ang="0">
                  <a:pos x="615" y="170"/>
                </a:cxn>
                <a:cxn ang="0">
                  <a:pos x="557" y="387"/>
                </a:cxn>
                <a:cxn ang="0">
                  <a:pos x="384" y="496"/>
                </a:cxn>
                <a:cxn ang="0">
                  <a:pos x="526" y="886"/>
                </a:cxn>
                <a:cxn ang="0">
                  <a:pos x="359" y="1472"/>
                </a:cxn>
                <a:cxn ang="0">
                  <a:pos x="252" y="1494"/>
                </a:cxn>
                <a:cxn ang="0">
                  <a:pos x="38" y="1512"/>
                </a:cxn>
                <a:cxn ang="0">
                  <a:pos x="0" y="695"/>
                </a:cxn>
                <a:cxn ang="0">
                  <a:pos x="28" y="2"/>
                </a:cxn>
                <a:cxn ang="0">
                  <a:pos x="28" y="2"/>
                </a:cxn>
              </a:cxnLst>
              <a:rect l="0" t="0" r="r" b="b"/>
              <a:pathLst>
                <a:path w="615" h="1512">
                  <a:moveTo>
                    <a:pt x="28" y="2"/>
                  </a:moveTo>
                  <a:lnTo>
                    <a:pt x="364" y="0"/>
                  </a:lnTo>
                  <a:lnTo>
                    <a:pt x="429" y="63"/>
                  </a:lnTo>
                  <a:lnTo>
                    <a:pt x="537" y="75"/>
                  </a:lnTo>
                  <a:lnTo>
                    <a:pt x="615" y="170"/>
                  </a:lnTo>
                  <a:lnTo>
                    <a:pt x="557" y="387"/>
                  </a:lnTo>
                  <a:lnTo>
                    <a:pt x="384" y="496"/>
                  </a:lnTo>
                  <a:lnTo>
                    <a:pt x="526" y="886"/>
                  </a:lnTo>
                  <a:lnTo>
                    <a:pt x="359" y="1472"/>
                  </a:lnTo>
                  <a:lnTo>
                    <a:pt x="252" y="1494"/>
                  </a:lnTo>
                  <a:lnTo>
                    <a:pt x="38" y="1512"/>
                  </a:lnTo>
                  <a:lnTo>
                    <a:pt x="0" y="695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7BA67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11" name="Freeform 15"/>
            <p:cNvSpPr>
              <a:spLocks/>
            </p:cNvSpPr>
            <p:nvPr/>
          </p:nvSpPr>
          <p:spPr bwMode="auto">
            <a:xfrm>
              <a:off x="4890" y="1921"/>
              <a:ext cx="100" cy="133"/>
            </a:xfrm>
            <a:custGeom>
              <a:avLst/>
              <a:gdLst/>
              <a:ahLst/>
              <a:cxnLst>
                <a:cxn ang="0">
                  <a:pos x="271" y="326"/>
                </a:cxn>
                <a:cxn ang="0">
                  <a:pos x="271" y="324"/>
                </a:cxn>
                <a:cxn ang="0">
                  <a:pos x="272" y="321"/>
                </a:cxn>
                <a:cxn ang="0">
                  <a:pos x="272" y="315"/>
                </a:cxn>
                <a:cxn ang="0">
                  <a:pos x="276" y="310"/>
                </a:cxn>
                <a:cxn ang="0">
                  <a:pos x="278" y="302"/>
                </a:cxn>
                <a:cxn ang="0">
                  <a:pos x="280" y="293"/>
                </a:cxn>
                <a:cxn ang="0">
                  <a:pos x="284" y="285"/>
                </a:cxn>
                <a:cxn ang="0">
                  <a:pos x="287" y="276"/>
                </a:cxn>
                <a:cxn ang="0">
                  <a:pos x="289" y="265"/>
                </a:cxn>
                <a:cxn ang="0">
                  <a:pos x="293" y="252"/>
                </a:cxn>
                <a:cxn ang="0">
                  <a:pos x="294" y="242"/>
                </a:cxn>
                <a:cxn ang="0">
                  <a:pos x="297" y="231"/>
                </a:cxn>
                <a:cxn ang="0">
                  <a:pos x="298" y="218"/>
                </a:cxn>
                <a:cxn ang="0">
                  <a:pos x="300" y="209"/>
                </a:cxn>
                <a:cxn ang="0">
                  <a:pos x="300" y="198"/>
                </a:cxn>
                <a:cxn ang="0">
                  <a:pos x="301" y="190"/>
                </a:cxn>
                <a:cxn ang="0">
                  <a:pos x="300" y="180"/>
                </a:cxn>
                <a:cxn ang="0">
                  <a:pos x="298" y="170"/>
                </a:cxn>
                <a:cxn ang="0">
                  <a:pos x="297" y="160"/>
                </a:cxn>
                <a:cxn ang="0">
                  <a:pos x="295" y="150"/>
                </a:cxn>
                <a:cxn ang="0">
                  <a:pos x="293" y="139"/>
                </a:cxn>
                <a:cxn ang="0">
                  <a:pos x="290" y="129"/>
                </a:cxn>
                <a:cxn ang="0">
                  <a:pos x="289" y="120"/>
                </a:cxn>
                <a:cxn ang="0">
                  <a:pos x="287" y="112"/>
                </a:cxn>
                <a:cxn ang="0">
                  <a:pos x="284" y="102"/>
                </a:cxn>
                <a:cxn ang="0">
                  <a:pos x="282" y="94"/>
                </a:cxn>
                <a:cxn ang="0">
                  <a:pos x="280" y="86"/>
                </a:cxn>
                <a:cxn ang="0">
                  <a:pos x="279" y="80"/>
                </a:cxn>
                <a:cxn ang="0">
                  <a:pos x="276" y="75"/>
                </a:cxn>
                <a:cxn ang="0">
                  <a:pos x="276" y="71"/>
                </a:cxn>
                <a:cxn ang="0">
                  <a:pos x="276" y="68"/>
                </a:cxn>
                <a:cxn ang="0">
                  <a:pos x="187" y="0"/>
                </a:cxn>
                <a:cxn ang="0">
                  <a:pos x="131" y="0"/>
                </a:cxn>
                <a:cxn ang="0">
                  <a:pos x="77" y="64"/>
                </a:cxn>
                <a:cxn ang="0">
                  <a:pos x="25" y="184"/>
                </a:cxn>
                <a:cxn ang="0">
                  <a:pos x="112" y="233"/>
                </a:cxn>
                <a:cxn ang="0">
                  <a:pos x="125" y="302"/>
                </a:cxn>
                <a:cxn ang="0">
                  <a:pos x="43" y="299"/>
                </a:cxn>
                <a:cxn ang="0">
                  <a:pos x="0" y="326"/>
                </a:cxn>
                <a:cxn ang="0">
                  <a:pos x="10" y="376"/>
                </a:cxn>
                <a:cxn ang="0">
                  <a:pos x="107" y="400"/>
                </a:cxn>
                <a:cxn ang="0">
                  <a:pos x="192" y="393"/>
                </a:cxn>
                <a:cxn ang="0">
                  <a:pos x="271" y="326"/>
                </a:cxn>
                <a:cxn ang="0">
                  <a:pos x="271" y="326"/>
                </a:cxn>
              </a:cxnLst>
              <a:rect l="0" t="0" r="r" b="b"/>
              <a:pathLst>
                <a:path w="301" h="400">
                  <a:moveTo>
                    <a:pt x="271" y="326"/>
                  </a:moveTo>
                  <a:lnTo>
                    <a:pt x="271" y="324"/>
                  </a:lnTo>
                  <a:lnTo>
                    <a:pt x="272" y="321"/>
                  </a:lnTo>
                  <a:lnTo>
                    <a:pt x="272" y="315"/>
                  </a:lnTo>
                  <a:lnTo>
                    <a:pt x="276" y="310"/>
                  </a:lnTo>
                  <a:lnTo>
                    <a:pt x="278" y="302"/>
                  </a:lnTo>
                  <a:lnTo>
                    <a:pt x="280" y="293"/>
                  </a:lnTo>
                  <a:lnTo>
                    <a:pt x="284" y="285"/>
                  </a:lnTo>
                  <a:lnTo>
                    <a:pt x="287" y="276"/>
                  </a:lnTo>
                  <a:lnTo>
                    <a:pt x="289" y="265"/>
                  </a:lnTo>
                  <a:lnTo>
                    <a:pt x="293" y="252"/>
                  </a:lnTo>
                  <a:lnTo>
                    <a:pt x="294" y="242"/>
                  </a:lnTo>
                  <a:lnTo>
                    <a:pt x="297" y="231"/>
                  </a:lnTo>
                  <a:lnTo>
                    <a:pt x="298" y="218"/>
                  </a:lnTo>
                  <a:lnTo>
                    <a:pt x="300" y="209"/>
                  </a:lnTo>
                  <a:lnTo>
                    <a:pt x="300" y="198"/>
                  </a:lnTo>
                  <a:lnTo>
                    <a:pt x="301" y="190"/>
                  </a:lnTo>
                  <a:lnTo>
                    <a:pt x="300" y="180"/>
                  </a:lnTo>
                  <a:lnTo>
                    <a:pt x="298" y="170"/>
                  </a:lnTo>
                  <a:lnTo>
                    <a:pt x="297" y="160"/>
                  </a:lnTo>
                  <a:lnTo>
                    <a:pt x="295" y="150"/>
                  </a:lnTo>
                  <a:lnTo>
                    <a:pt x="293" y="139"/>
                  </a:lnTo>
                  <a:lnTo>
                    <a:pt x="290" y="129"/>
                  </a:lnTo>
                  <a:lnTo>
                    <a:pt x="289" y="120"/>
                  </a:lnTo>
                  <a:lnTo>
                    <a:pt x="287" y="112"/>
                  </a:lnTo>
                  <a:lnTo>
                    <a:pt x="284" y="102"/>
                  </a:lnTo>
                  <a:lnTo>
                    <a:pt x="282" y="94"/>
                  </a:lnTo>
                  <a:lnTo>
                    <a:pt x="280" y="86"/>
                  </a:lnTo>
                  <a:lnTo>
                    <a:pt x="279" y="80"/>
                  </a:lnTo>
                  <a:lnTo>
                    <a:pt x="276" y="75"/>
                  </a:lnTo>
                  <a:lnTo>
                    <a:pt x="276" y="71"/>
                  </a:lnTo>
                  <a:lnTo>
                    <a:pt x="276" y="68"/>
                  </a:lnTo>
                  <a:lnTo>
                    <a:pt x="187" y="0"/>
                  </a:lnTo>
                  <a:lnTo>
                    <a:pt x="131" y="0"/>
                  </a:lnTo>
                  <a:lnTo>
                    <a:pt x="77" y="64"/>
                  </a:lnTo>
                  <a:lnTo>
                    <a:pt x="25" y="184"/>
                  </a:lnTo>
                  <a:lnTo>
                    <a:pt x="112" y="233"/>
                  </a:lnTo>
                  <a:lnTo>
                    <a:pt x="125" y="302"/>
                  </a:lnTo>
                  <a:lnTo>
                    <a:pt x="43" y="299"/>
                  </a:lnTo>
                  <a:lnTo>
                    <a:pt x="0" y="326"/>
                  </a:lnTo>
                  <a:lnTo>
                    <a:pt x="10" y="376"/>
                  </a:lnTo>
                  <a:lnTo>
                    <a:pt x="107" y="400"/>
                  </a:lnTo>
                  <a:lnTo>
                    <a:pt x="192" y="393"/>
                  </a:lnTo>
                  <a:lnTo>
                    <a:pt x="271" y="326"/>
                  </a:lnTo>
                  <a:lnTo>
                    <a:pt x="271" y="326"/>
                  </a:lnTo>
                  <a:close/>
                </a:path>
              </a:pathLst>
            </a:custGeom>
            <a:solidFill>
              <a:srgbClr val="C769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12" name="Freeform 16"/>
            <p:cNvSpPr>
              <a:spLocks/>
            </p:cNvSpPr>
            <p:nvPr/>
          </p:nvSpPr>
          <p:spPr bwMode="auto">
            <a:xfrm>
              <a:off x="4848" y="2001"/>
              <a:ext cx="37" cy="5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0" y="0"/>
                </a:cxn>
                <a:cxn ang="0">
                  <a:pos x="103" y="0"/>
                </a:cxn>
                <a:cxn ang="0">
                  <a:pos x="110" y="128"/>
                </a:cxn>
                <a:cxn ang="0">
                  <a:pos x="56" y="154"/>
                </a:cxn>
                <a:cxn ang="0">
                  <a:pos x="4" y="168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110" h="168">
                  <a:moveTo>
                    <a:pt x="0" y="128"/>
                  </a:moveTo>
                  <a:lnTo>
                    <a:pt x="10" y="0"/>
                  </a:lnTo>
                  <a:lnTo>
                    <a:pt x="103" y="0"/>
                  </a:lnTo>
                  <a:lnTo>
                    <a:pt x="110" y="128"/>
                  </a:lnTo>
                  <a:lnTo>
                    <a:pt x="56" y="154"/>
                  </a:lnTo>
                  <a:lnTo>
                    <a:pt x="4" y="168"/>
                  </a:lnTo>
                  <a:lnTo>
                    <a:pt x="0" y="12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F7919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13" name="Freeform 17"/>
            <p:cNvSpPr>
              <a:spLocks/>
            </p:cNvSpPr>
            <p:nvPr/>
          </p:nvSpPr>
          <p:spPr bwMode="auto">
            <a:xfrm>
              <a:off x="4842" y="1994"/>
              <a:ext cx="137" cy="153"/>
            </a:xfrm>
            <a:custGeom>
              <a:avLst/>
              <a:gdLst/>
              <a:ahLst/>
              <a:cxnLst>
                <a:cxn ang="0">
                  <a:pos x="19" y="53"/>
                </a:cxn>
                <a:cxn ang="0">
                  <a:pos x="36" y="46"/>
                </a:cxn>
                <a:cxn ang="0">
                  <a:pos x="63" y="41"/>
                </a:cxn>
                <a:cxn ang="0">
                  <a:pos x="88" y="39"/>
                </a:cxn>
                <a:cxn ang="0">
                  <a:pos x="108" y="49"/>
                </a:cxn>
                <a:cxn ang="0">
                  <a:pos x="115" y="69"/>
                </a:cxn>
                <a:cxn ang="0">
                  <a:pos x="118" y="102"/>
                </a:cxn>
                <a:cxn ang="0">
                  <a:pos x="119" y="138"/>
                </a:cxn>
                <a:cxn ang="0">
                  <a:pos x="119" y="171"/>
                </a:cxn>
                <a:cxn ang="0">
                  <a:pos x="119" y="199"/>
                </a:cxn>
                <a:cxn ang="0">
                  <a:pos x="119" y="220"/>
                </a:cxn>
                <a:cxn ang="0">
                  <a:pos x="124" y="250"/>
                </a:cxn>
                <a:cxn ang="0">
                  <a:pos x="148" y="311"/>
                </a:cxn>
                <a:cxn ang="0">
                  <a:pos x="178" y="380"/>
                </a:cxn>
                <a:cxn ang="0">
                  <a:pos x="212" y="437"/>
                </a:cxn>
                <a:cxn ang="0">
                  <a:pos x="239" y="459"/>
                </a:cxn>
                <a:cxn ang="0">
                  <a:pos x="254" y="451"/>
                </a:cxn>
                <a:cxn ang="0">
                  <a:pos x="272" y="440"/>
                </a:cxn>
                <a:cxn ang="0">
                  <a:pos x="294" y="430"/>
                </a:cxn>
                <a:cxn ang="0">
                  <a:pos x="316" y="418"/>
                </a:cxn>
                <a:cxn ang="0">
                  <a:pos x="338" y="408"/>
                </a:cxn>
                <a:cxn ang="0">
                  <a:pos x="353" y="397"/>
                </a:cxn>
                <a:cxn ang="0">
                  <a:pos x="375" y="381"/>
                </a:cxn>
                <a:cxn ang="0">
                  <a:pos x="394" y="365"/>
                </a:cxn>
                <a:cxn ang="0">
                  <a:pos x="406" y="346"/>
                </a:cxn>
                <a:cxn ang="0">
                  <a:pos x="394" y="322"/>
                </a:cxn>
                <a:cxn ang="0">
                  <a:pos x="373" y="325"/>
                </a:cxn>
                <a:cxn ang="0">
                  <a:pos x="357" y="337"/>
                </a:cxn>
                <a:cxn ang="0">
                  <a:pos x="339" y="344"/>
                </a:cxn>
                <a:cxn ang="0">
                  <a:pos x="316" y="352"/>
                </a:cxn>
                <a:cxn ang="0">
                  <a:pos x="291" y="359"/>
                </a:cxn>
                <a:cxn ang="0">
                  <a:pos x="267" y="367"/>
                </a:cxn>
                <a:cxn ang="0">
                  <a:pos x="249" y="378"/>
                </a:cxn>
                <a:cxn ang="0">
                  <a:pos x="224" y="377"/>
                </a:cxn>
                <a:cxn ang="0">
                  <a:pos x="211" y="359"/>
                </a:cxn>
                <a:cxn ang="0">
                  <a:pos x="200" y="336"/>
                </a:cxn>
                <a:cxn ang="0">
                  <a:pos x="190" y="309"/>
                </a:cxn>
                <a:cxn ang="0">
                  <a:pos x="181" y="261"/>
                </a:cxn>
                <a:cxn ang="0">
                  <a:pos x="172" y="191"/>
                </a:cxn>
                <a:cxn ang="0">
                  <a:pos x="164" y="117"/>
                </a:cxn>
                <a:cxn ang="0">
                  <a:pos x="155" y="52"/>
                </a:cxn>
                <a:cxn ang="0">
                  <a:pos x="140" y="12"/>
                </a:cxn>
                <a:cxn ang="0">
                  <a:pos x="119" y="4"/>
                </a:cxn>
                <a:cxn ang="0">
                  <a:pos x="93" y="0"/>
                </a:cxn>
                <a:cxn ang="0">
                  <a:pos x="67" y="1"/>
                </a:cxn>
                <a:cxn ang="0">
                  <a:pos x="40" y="2"/>
                </a:cxn>
                <a:cxn ang="0">
                  <a:pos x="22" y="9"/>
                </a:cxn>
                <a:cxn ang="0">
                  <a:pos x="10" y="22"/>
                </a:cxn>
                <a:cxn ang="0">
                  <a:pos x="2" y="45"/>
                </a:cxn>
                <a:cxn ang="0">
                  <a:pos x="7" y="57"/>
                </a:cxn>
              </a:cxnLst>
              <a:rect l="0" t="0" r="r" b="b"/>
              <a:pathLst>
                <a:path w="409" h="459">
                  <a:moveTo>
                    <a:pt x="15" y="56"/>
                  </a:moveTo>
                  <a:lnTo>
                    <a:pt x="15" y="54"/>
                  </a:lnTo>
                  <a:lnTo>
                    <a:pt x="19" y="53"/>
                  </a:lnTo>
                  <a:lnTo>
                    <a:pt x="23" y="52"/>
                  </a:lnTo>
                  <a:lnTo>
                    <a:pt x="30" y="49"/>
                  </a:lnTo>
                  <a:lnTo>
                    <a:pt x="36" y="46"/>
                  </a:lnTo>
                  <a:lnTo>
                    <a:pt x="44" y="45"/>
                  </a:lnTo>
                  <a:lnTo>
                    <a:pt x="53" y="42"/>
                  </a:lnTo>
                  <a:lnTo>
                    <a:pt x="63" y="41"/>
                  </a:lnTo>
                  <a:lnTo>
                    <a:pt x="71" y="39"/>
                  </a:lnTo>
                  <a:lnTo>
                    <a:pt x="79" y="39"/>
                  </a:lnTo>
                  <a:lnTo>
                    <a:pt x="88" y="39"/>
                  </a:lnTo>
                  <a:lnTo>
                    <a:pt x="96" y="41"/>
                  </a:lnTo>
                  <a:lnTo>
                    <a:pt x="101" y="43"/>
                  </a:lnTo>
                  <a:lnTo>
                    <a:pt x="108" y="49"/>
                  </a:lnTo>
                  <a:lnTo>
                    <a:pt x="112" y="53"/>
                  </a:lnTo>
                  <a:lnTo>
                    <a:pt x="115" y="61"/>
                  </a:lnTo>
                  <a:lnTo>
                    <a:pt x="115" y="69"/>
                  </a:lnTo>
                  <a:lnTo>
                    <a:pt x="116" y="79"/>
                  </a:lnTo>
                  <a:lnTo>
                    <a:pt x="116" y="90"/>
                  </a:lnTo>
                  <a:lnTo>
                    <a:pt x="118" y="102"/>
                  </a:lnTo>
                  <a:lnTo>
                    <a:pt x="118" y="113"/>
                  </a:lnTo>
                  <a:lnTo>
                    <a:pt x="119" y="125"/>
                  </a:lnTo>
                  <a:lnTo>
                    <a:pt x="119" y="138"/>
                  </a:lnTo>
                  <a:lnTo>
                    <a:pt x="119" y="150"/>
                  </a:lnTo>
                  <a:lnTo>
                    <a:pt x="119" y="160"/>
                  </a:lnTo>
                  <a:lnTo>
                    <a:pt x="119" y="171"/>
                  </a:lnTo>
                  <a:lnTo>
                    <a:pt x="119" y="181"/>
                  </a:lnTo>
                  <a:lnTo>
                    <a:pt x="119" y="191"/>
                  </a:lnTo>
                  <a:lnTo>
                    <a:pt x="119" y="199"/>
                  </a:lnTo>
                  <a:lnTo>
                    <a:pt x="119" y="207"/>
                  </a:lnTo>
                  <a:lnTo>
                    <a:pt x="119" y="213"/>
                  </a:lnTo>
                  <a:lnTo>
                    <a:pt x="119" y="220"/>
                  </a:lnTo>
                  <a:lnTo>
                    <a:pt x="118" y="224"/>
                  </a:lnTo>
                  <a:lnTo>
                    <a:pt x="120" y="236"/>
                  </a:lnTo>
                  <a:lnTo>
                    <a:pt x="124" y="250"/>
                  </a:lnTo>
                  <a:lnTo>
                    <a:pt x="131" y="268"/>
                  </a:lnTo>
                  <a:lnTo>
                    <a:pt x="138" y="288"/>
                  </a:lnTo>
                  <a:lnTo>
                    <a:pt x="148" y="311"/>
                  </a:lnTo>
                  <a:lnTo>
                    <a:pt x="156" y="335"/>
                  </a:lnTo>
                  <a:lnTo>
                    <a:pt x="168" y="358"/>
                  </a:lnTo>
                  <a:lnTo>
                    <a:pt x="178" y="380"/>
                  </a:lnTo>
                  <a:lnTo>
                    <a:pt x="189" y="402"/>
                  </a:lnTo>
                  <a:lnTo>
                    <a:pt x="200" y="419"/>
                  </a:lnTo>
                  <a:lnTo>
                    <a:pt x="212" y="437"/>
                  </a:lnTo>
                  <a:lnTo>
                    <a:pt x="220" y="448"/>
                  </a:lnTo>
                  <a:lnTo>
                    <a:pt x="231" y="458"/>
                  </a:lnTo>
                  <a:lnTo>
                    <a:pt x="239" y="459"/>
                  </a:lnTo>
                  <a:lnTo>
                    <a:pt x="247" y="458"/>
                  </a:lnTo>
                  <a:lnTo>
                    <a:pt x="249" y="453"/>
                  </a:lnTo>
                  <a:lnTo>
                    <a:pt x="254" y="451"/>
                  </a:lnTo>
                  <a:lnTo>
                    <a:pt x="260" y="447"/>
                  </a:lnTo>
                  <a:lnTo>
                    <a:pt x="265" y="444"/>
                  </a:lnTo>
                  <a:lnTo>
                    <a:pt x="272" y="440"/>
                  </a:lnTo>
                  <a:lnTo>
                    <a:pt x="279" y="437"/>
                  </a:lnTo>
                  <a:lnTo>
                    <a:pt x="286" y="434"/>
                  </a:lnTo>
                  <a:lnTo>
                    <a:pt x="294" y="430"/>
                  </a:lnTo>
                  <a:lnTo>
                    <a:pt x="301" y="426"/>
                  </a:lnTo>
                  <a:lnTo>
                    <a:pt x="309" y="422"/>
                  </a:lnTo>
                  <a:lnTo>
                    <a:pt x="316" y="418"/>
                  </a:lnTo>
                  <a:lnTo>
                    <a:pt x="324" y="415"/>
                  </a:lnTo>
                  <a:lnTo>
                    <a:pt x="329" y="411"/>
                  </a:lnTo>
                  <a:lnTo>
                    <a:pt x="338" y="408"/>
                  </a:lnTo>
                  <a:lnTo>
                    <a:pt x="343" y="404"/>
                  </a:lnTo>
                  <a:lnTo>
                    <a:pt x="350" y="402"/>
                  </a:lnTo>
                  <a:lnTo>
                    <a:pt x="353" y="397"/>
                  </a:lnTo>
                  <a:lnTo>
                    <a:pt x="362" y="389"/>
                  </a:lnTo>
                  <a:lnTo>
                    <a:pt x="368" y="385"/>
                  </a:lnTo>
                  <a:lnTo>
                    <a:pt x="375" y="381"/>
                  </a:lnTo>
                  <a:lnTo>
                    <a:pt x="381" y="376"/>
                  </a:lnTo>
                  <a:lnTo>
                    <a:pt x="388" y="370"/>
                  </a:lnTo>
                  <a:lnTo>
                    <a:pt x="394" y="365"/>
                  </a:lnTo>
                  <a:lnTo>
                    <a:pt x="398" y="358"/>
                  </a:lnTo>
                  <a:lnTo>
                    <a:pt x="402" y="352"/>
                  </a:lnTo>
                  <a:lnTo>
                    <a:pt x="406" y="346"/>
                  </a:lnTo>
                  <a:lnTo>
                    <a:pt x="409" y="335"/>
                  </a:lnTo>
                  <a:lnTo>
                    <a:pt x="402" y="326"/>
                  </a:lnTo>
                  <a:lnTo>
                    <a:pt x="394" y="322"/>
                  </a:lnTo>
                  <a:lnTo>
                    <a:pt x="385" y="321"/>
                  </a:lnTo>
                  <a:lnTo>
                    <a:pt x="379" y="321"/>
                  </a:lnTo>
                  <a:lnTo>
                    <a:pt x="373" y="325"/>
                  </a:lnTo>
                  <a:lnTo>
                    <a:pt x="365" y="330"/>
                  </a:lnTo>
                  <a:lnTo>
                    <a:pt x="361" y="336"/>
                  </a:lnTo>
                  <a:lnTo>
                    <a:pt x="357" y="337"/>
                  </a:lnTo>
                  <a:lnTo>
                    <a:pt x="351" y="340"/>
                  </a:lnTo>
                  <a:lnTo>
                    <a:pt x="346" y="341"/>
                  </a:lnTo>
                  <a:lnTo>
                    <a:pt x="339" y="344"/>
                  </a:lnTo>
                  <a:lnTo>
                    <a:pt x="331" y="347"/>
                  </a:lnTo>
                  <a:lnTo>
                    <a:pt x="324" y="350"/>
                  </a:lnTo>
                  <a:lnTo>
                    <a:pt x="316" y="352"/>
                  </a:lnTo>
                  <a:lnTo>
                    <a:pt x="309" y="355"/>
                  </a:lnTo>
                  <a:lnTo>
                    <a:pt x="299" y="356"/>
                  </a:lnTo>
                  <a:lnTo>
                    <a:pt x="291" y="359"/>
                  </a:lnTo>
                  <a:lnTo>
                    <a:pt x="282" y="362"/>
                  </a:lnTo>
                  <a:lnTo>
                    <a:pt x="275" y="366"/>
                  </a:lnTo>
                  <a:lnTo>
                    <a:pt x="267" y="367"/>
                  </a:lnTo>
                  <a:lnTo>
                    <a:pt x="261" y="370"/>
                  </a:lnTo>
                  <a:lnTo>
                    <a:pt x="253" y="374"/>
                  </a:lnTo>
                  <a:lnTo>
                    <a:pt x="249" y="378"/>
                  </a:lnTo>
                  <a:lnTo>
                    <a:pt x="241" y="381"/>
                  </a:lnTo>
                  <a:lnTo>
                    <a:pt x="232" y="381"/>
                  </a:lnTo>
                  <a:lnTo>
                    <a:pt x="224" y="377"/>
                  </a:lnTo>
                  <a:lnTo>
                    <a:pt x="217" y="370"/>
                  </a:lnTo>
                  <a:lnTo>
                    <a:pt x="213" y="365"/>
                  </a:lnTo>
                  <a:lnTo>
                    <a:pt x="211" y="359"/>
                  </a:lnTo>
                  <a:lnTo>
                    <a:pt x="206" y="352"/>
                  </a:lnTo>
                  <a:lnTo>
                    <a:pt x="204" y="344"/>
                  </a:lnTo>
                  <a:lnTo>
                    <a:pt x="200" y="336"/>
                  </a:lnTo>
                  <a:lnTo>
                    <a:pt x="197" y="328"/>
                  </a:lnTo>
                  <a:lnTo>
                    <a:pt x="193" y="318"/>
                  </a:lnTo>
                  <a:lnTo>
                    <a:pt x="190" y="309"/>
                  </a:lnTo>
                  <a:lnTo>
                    <a:pt x="186" y="296"/>
                  </a:lnTo>
                  <a:lnTo>
                    <a:pt x="183" y="280"/>
                  </a:lnTo>
                  <a:lnTo>
                    <a:pt x="181" y="261"/>
                  </a:lnTo>
                  <a:lnTo>
                    <a:pt x="176" y="240"/>
                  </a:lnTo>
                  <a:lnTo>
                    <a:pt x="174" y="216"/>
                  </a:lnTo>
                  <a:lnTo>
                    <a:pt x="172" y="191"/>
                  </a:lnTo>
                  <a:lnTo>
                    <a:pt x="170" y="166"/>
                  </a:lnTo>
                  <a:lnTo>
                    <a:pt x="168" y="142"/>
                  </a:lnTo>
                  <a:lnTo>
                    <a:pt x="164" y="117"/>
                  </a:lnTo>
                  <a:lnTo>
                    <a:pt x="160" y="94"/>
                  </a:lnTo>
                  <a:lnTo>
                    <a:pt x="157" y="71"/>
                  </a:lnTo>
                  <a:lnTo>
                    <a:pt x="155" y="52"/>
                  </a:lnTo>
                  <a:lnTo>
                    <a:pt x="149" y="34"/>
                  </a:lnTo>
                  <a:lnTo>
                    <a:pt x="145" y="22"/>
                  </a:lnTo>
                  <a:lnTo>
                    <a:pt x="140" y="12"/>
                  </a:lnTo>
                  <a:lnTo>
                    <a:pt x="134" y="8"/>
                  </a:lnTo>
                  <a:lnTo>
                    <a:pt x="126" y="5"/>
                  </a:lnTo>
                  <a:lnTo>
                    <a:pt x="119" y="4"/>
                  </a:lnTo>
                  <a:lnTo>
                    <a:pt x="111" y="1"/>
                  </a:lnTo>
                  <a:lnTo>
                    <a:pt x="103" y="1"/>
                  </a:lnTo>
                  <a:lnTo>
                    <a:pt x="93" y="0"/>
                  </a:lnTo>
                  <a:lnTo>
                    <a:pt x="84" y="0"/>
                  </a:lnTo>
                  <a:lnTo>
                    <a:pt x="75" y="0"/>
                  </a:lnTo>
                  <a:lnTo>
                    <a:pt x="67" y="1"/>
                  </a:lnTo>
                  <a:lnTo>
                    <a:pt x="58" y="1"/>
                  </a:lnTo>
                  <a:lnTo>
                    <a:pt x="48" y="1"/>
                  </a:lnTo>
                  <a:lnTo>
                    <a:pt x="40" y="2"/>
                  </a:lnTo>
                  <a:lnTo>
                    <a:pt x="34" y="5"/>
                  </a:lnTo>
                  <a:lnTo>
                    <a:pt x="27" y="7"/>
                  </a:lnTo>
                  <a:lnTo>
                    <a:pt x="22" y="9"/>
                  </a:lnTo>
                  <a:lnTo>
                    <a:pt x="18" y="12"/>
                  </a:lnTo>
                  <a:lnTo>
                    <a:pt x="15" y="16"/>
                  </a:lnTo>
                  <a:lnTo>
                    <a:pt x="10" y="22"/>
                  </a:lnTo>
                  <a:lnTo>
                    <a:pt x="6" y="28"/>
                  </a:lnTo>
                  <a:lnTo>
                    <a:pt x="3" y="37"/>
                  </a:lnTo>
                  <a:lnTo>
                    <a:pt x="2" y="45"/>
                  </a:lnTo>
                  <a:lnTo>
                    <a:pt x="0" y="49"/>
                  </a:lnTo>
                  <a:lnTo>
                    <a:pt x="3" y="54"/>
                  </a:lnTo>
                  <a:lnTo>
                    <a:pt x="7" y="57"/>
                  </a:lnTo>
                  <a:lnTo>
                    <a:pt x="15" y="56"/>
                  </a:lnTo>
                  <a:lnTo>
                    <a:pt x="15" y="56"/>
                  </a:lnTo>
                  <a:close/>
                </a:path>
              </a:pathLst>
            </a:custGeom>
            <a:solidFill>
              <a:srgbClr val="29852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14" name="Freeform 18"/>
            <p:cNvSpPr>
              <a:spLocks/>
            </p:cNvSpPr>
            <p:nvPr/>
          </p:nvSpPr>
          <p:spPr bwMode="auto">
            <a:xfrm>
              <a:off x="4947" y="2239"/>
              <a:ext cx="34" cy="271"/>
            </a:xfrm>
            <a:custGeom>
              <a:avLst/>
              <a:gdLst/>
              <a:ahLst/>
              <a:cxnLst>
                <a:cxn ang="0">
                  <a:pos x="51" y="23"/>
                </a:cxn>
                <a:cxn ang="0">
                  <a:pos x="51" y="26"/>
                </a:cxn>
                <a:cxn ang="0">
                  <a:pos x="56" y="33"/>
                </a:cxn>
                <a:cxn ang="0">
                  <a:pos x="61" y="45"/>
                </a:cxn>
                <a:cxn ang="0">
                  <a:pos x="69" y="64"/>
                </a:cxn>
                <a:cxn ang="0">
                  <a:pos x="76" y="88"/>
                </a:cxn>
                <a:cxn ang="0">
                  <a:pos x="84" y="118"/>
                </a:cxn>
                <a:cxn ang="0">
                  <a:pos x="92" y="155"/>
                </a:cxn>
                <a:cxn ang="0">
                  <a:pos x="99" y="198"/>
                </a:cxn>
                <a:cxn ang="0">
                  <a:pos x="102" y="247"/>
                </a:cxn>
                <a:cxn ang="0">
                  <a:pos x="103" y="304"/>
                </a:cxn>
                <a:cxn ang="0">
                  <a:pos x="100" y="368"/>
                </a:cxn>
                <a:cxn ang="0">
                  <a:pos x="95" y="440"/>
                </a:cxn>
                <a:cxn ang="0">
                  <a:pos x="82" y="518"/>
                </a:cxn>
                <a:cxn ang="0">
                  <a:pos x="67" y="606"/>
                </a:cxn>
                <a:cxn ang="0">
                  <a:pos x="44" y="700"/>
                </a:cxn>
                <a:cxn ang="0">
                  <a:pos x="15" y="805"/>
                </a:cxn>
                <a:cxn ang="0">
                  <a:pos x="13" y="809"/>
                </a:cxn>
                <a:cxn ang="0">
                  <a:pos x="9" y="813"/>
                </a:cxn>
                <a:cxn ang="0">
                  <a:pos x="6" y="811"/>
                </a:cxn>
                <a:cxn ang="0">
                  <a:pos x="3" y="805"/>
                </a:cxn>
                <a:cxn ang="0">
                  <a:pos x="2" y="801"/>
                </a:cxn>
                <a:cxn ang="0">
                  <a:pos x="0" y="794"/>
                </a:cxn>
                <a:cxn ang="0">
                  <a:pos x="0" y="786"/>
                </a:cxn>
                <a:cxn ang="0">
                  <a:pos x="0" y="778"/>
                </a:cxn>
                <a:cxn ang="0">
                  <a:pos x="0" y="763"/>
                </a:cxn>
                <a:cxn ang="0">
                  <a:pos x="3" y="741"/>
                </a:cxn>
                <a:cxn ang="0">
                  <a:pos x="9" y="712"/>
                </a:cxn>
                <a:cxn ang="0">
                  <a:pos x="15" y="677"/>
                </a:cxn>
                <a:cxn ang="0">
                  <a:pos x="24" y="636"/>
                </a:cxn>
                <a:cxn ang="0">
                  <a:pos x="32" y="591"/>
                </a:cxn>
                <a:cxn ang="0">
                  <a:pos x="40" y="541"/>
                </a:cxn>
                <a:cxn ang="0">
                  <a:pos x="47" y="491"/>
                </a:cxn>
                <a:cxn ang="0">
                  <a:pos x="52" y="435"/>
                </a:cxn>
                <a:cxn ang="0">
                  <a:pos x="56" y="377"/>
                </a:cxn>
                <a:cxn ang="0">
                  <a:pos x="56" y="317"/>
                </a:cxn>
                <a:cxn ang="0">
                  <a:pos x="56" y="258"/>
                </a:cxn>
                <a:cxn ang="0">
                  <a:pos x="48" y="197"/>
                </a:cxn>
                <a:cxn ang="0">
                  <a:pos x="40" y="137"/>
                </a:cxn>
                <a:cxn ang="0">
                  <a:pos x="25" y="77"/>
                </a:cxn>
                <a:cxn ang="0">
                  <a:pos x="6" y="19"/>
                </a:cxn>
                <a:cxn ang="0">
                  <a:pos x="6" y="18"/>
                </a:cxn>
                <a:cxn ang="0">
                  <a:pos x="7" y="12"/>
                </a:cxn>
                <a:cxn ang="0">
                  <a:pos x="11" y="7"/>
                </a:cxn>
                <a:cxn ang="0">
                  <a:pos x="15" y="3"/>
                </a:cxn>
                <a:cxn ang="0">
                  <a:pos x="21" y="0"/>
                </a:cxn>
                <a:cxn ang="0">
                  <a:pos x="29" y="3"/>
                </a:cxn>
                <a:cxn ang="0">
                  <a:pos x="33" y="4"/>
                </a:cxn>
                <a:cxn ang="0">
                  <a:pos x="39" y="8"/>
                </a:cxn>
                <a:cxn ang="0">
                  <a:pos x="44" y="15"/>
                </a:cxn>
                <a:cxn ang="0">
                  <a:pos x="51" y="23"/>
                </a:cxn>
                <a:cxn ang="0">
                  <a:pos x="51" y="23"/>
                </a:cxn>
              </a:cxnLst>
              <a:rect l="0" t="0" r="r" b="b"/>
              <a:pathLst>
                <a:path w="103" h="813">
                  <a:moveTo>
                    <a:pt x="51" y="23"/>
                  </a:moveTo>
                  <a:lnTo>
                    <a:pt x="51" y="26"/>
                  </a:lnTo>
                  <a:lnTo>
                    <a:pt x="56" y="33"/>
                  </a:lnTo>
                  <a:lnTo>
                    <a:pt x="61" y="45"/>
                  </a:lnTo>
                  <a:lnTo>
                    <a:pt x="69" y="64"/>
                  </a:lnTo>
                  <a:lnTo>
                    <a:pt x="76" y="88"/>
                  </a:lnTo>
                  <a:lnTo>
                    <a:pt x="84" y="118"/>
                  </a:lnTo>
                  <a:lnTo>
                    <a:pt x="92" y="155"/>
                  </a:lnTo>
                  <a:lnTo>
                    <a:pt x="99" y="198"/>
                  </a:lnTo>
                  <a:lnTo>
                    <a:pt x="102" y="247"/>
                  </a:lnTo>
                  <a:lnTo>
                    <a:pt x="103" y="304"/>
                  </a:lnTo>
                  <a:lnTo>
                    <a:pt x="100" y="368"/>
                  </a:lnTo>
                  <a:lnTo>
                    <a:pt x="95" y="440"/>
                  </a:lnTo>
                  <a:lnTo>
                    <a:pt x="82" y="518"/>
                  </a:lnTo>
                  <a:lnTo>
                    <a:pt x="67" y="606"/>
                  </a:lnTo>
                  <a:lnTo>
                    <a:pt x="44" y="700"/>
                  </a:lnTo>
                  <a:lnTo>
                    <a:pt x="15" y="805"/>
                  </a:lnTo>
                  <a:lnTo>
                    <a:pt x="13" y="809"/>
                  </a:lnTo>
                  <a:lnTo>
                    <a:pt x="9" y="813"/>
                  </a:lnTo>
                  <a:lnTo>
                    <a:pt x="6" y="811"/>
                  </a:lnTo>
                  <a:lnTo>
                    <a:pt x="3" y="805"/>
                  </a:lnTo>
                  <a:lnTo>
                    <a:pt x="2" y="801"/>
                  </a:lnTo>
                  <a:lnTo>
                    <a:pt x="0" y="794"/>
                  </a:lnTo>
                  <a:lnTo>
                    <a:pt x="0" y="786"/>
                  </a:lnTo>
                  <a:lnTo>
                    <a:pt x="0" y="778"/>
                  </a:lnTo>
                  <a:lnTo>
                    <a:pt x="0" y="763"/>
                  </a:lnTo>
                  <a:lnTo>
                    <a:pt x="3" y="741"/>
                  </a:lnTo>
                  <a:lnTo>
                    <a:pt x="9" y="712"/>
                  </a:lnTo>
                  <a:lnTo>
                    <a:pt x="15" y="677"/>
                  </a:lnTo>
                  <a:lnTo>
                    <a:pt x="24" y="636"/>
                  </a:lnTo>
                  <a:lnTo>
                    <a:pt x="32" y="591"/>
                  </a:lnTo>
                  <a:lnTo>
                    <a:pt x="40" y="541"/>
                  </a:lnTo>
                  <a:lnTo>
                    <a:pt x="47" y="491"/>
                  </a:lnTo>
                  <a:lnTo>
                    <a:pt x="52" y="435"/>
                  </a:lnTo>
                  <a:lnTo>
                    <a:pt x="56" y="377"/>
                  </a:lnTo>
                  <a:lnTo>
                    <a:pt x="56" y="317"/>
                  </a:lnTo>
                  <a:lnTo>
                    <a:pt x="56" y="258"/>
                  </a:lnTo>
                  <a:lnTo>
                    <a:pt x="48" y="197"/>
                  </a:lnTo>
                  <a:lnTo>
                    <a:pt x="40" y="137"/>
                  </a:lnTo>
                  <a:lnTo>
                    <a:pt x="25" y="77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7" y="12"/>
                  </a:lnTo>
                  <a:lnTo>
                    <a:pt x="11" y="7"/>
                  </a:lnTo>
                  <a:lnTo>
                    <a:pt x="15" y="3"/>
                  </a:lnTo>
                  <a:lnTo>
                    <a:pt x="21" y="0"/>
                  </a:lnTo>
                  <a:lnTo>
                    <a:pt x="29" y="3"/>
                  </a:lnTo>
                  <a:lnTo>
                    <a:pt x="33" y="4"/>
                  </a:lnTo>
                  <a:lnTo>
                    <a:pt x="39" y="8"/>
                  </a:lnTo>
                  <a:lnTo>
                    <a:pt x="44" y="15"/>
                  </a:lnTo>
                  <a:lnTo>
                    <a:pt x="51" y="23"/>
                  </a:lnTo>
                  <a:lnTo>
                    <a:pt x="51" y="23"/>
                  </a:lnTo>
                  <a:close/>
                </a:path>
              </a:pathLst>
            </a:custGeom>
            <a:solidFill>
              <a:srgbClr val="85D1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15" name="Freeform 19"/>
            <p:cNvSpPr>
              <a:spLocks/>
            </p:cNvSpPr>
            <p:nvPr/>
          </p:nvSpPr>
          <p:spPr bwMode="auto">
            <a:xfrm>
              <a:off x="4834" y="2315"/>
              <a:ext cx="53" cy="230"/>
            </a:xfrm>
            <a:custGeom>
              <a:avLst/>
              <a:gdLst/>
              <a:ahLst/>
              <a:cxnLst>
                <a:cxn ang="0">
                  <a:pos x="6" y="75"/>
                </a:cxn>
                <a:cxn ang="0">
                  <a:pos x="6" y="78"/>
                </a:cxn>
                <a:cxn ang="0">
                  <a:pos x="5" y="87"/>
                </a:cxn>
                <a:cxn ang="0">
                  <a:pos x="4" y="105"/>
                </a:cxn>
                <a:cxn ang="0">
                  <a:pos x="2" y="128"/>
                </a:cxn>
                <a:cxn ang="0">
                  <a:pos x="1" y="157"/>
                </a:cxn>
                <a:cxn ang="0">
                  <a:pos x="1" y="190"/>
                </a:cxn>
                <a:cxn ang="0">
                  <a:pos x="0" y="228"/>
                </a:cxn>
                <a:cxn ang="0">
                  <a:pos x="2" y="271"/>
                </a:cxn>
                <a:cxn ang="0">
                  <a:pos x="2" y="316"/>
                </a:cxn>
                <a:cxn ang="0">
                  <a:pos x="6" y="364"/>
                </a:cxn>
                <a:cxn ang="0">
                  <a:pos x="10" y="416"/>
                </a:cxn>
                <a:cxn ang="0">
                  <a:pos x="17" y="469"/>
                </a:cxn>
                <a:cxn ang="0">
                  <a:pos x="26" y="522"/>
                </a:cxn>
                <a:cxn ang="0">
                  <a:pos x="35" y="578"/>
                </a:cxn>
                <a:cxn ang="0">
                  <a:pos x="47" y="633"/>
                </a:cxn>
                <a:cxn ang="0">
                  <a:pos x="64" y="690"/>
                </a:cxn>
                <a:cxn ang="0">
                  <a:pos x="158" y="664"/>
                </a:cxn>
                <a:cxn ang="0">
                  <a:pos x="146" y="622"/>
                </a:cxn>
                <a:cxn ang="0">
                  <a:pos x="135" y="582"/>
                </a:cxn>
                <a:cxn ang="0">
                  <a:pos x="124" y="545"/>
                </a:cxn>
                <a:cxn ang="0">
                  <a:pos x="116" y="508"/>
                </a:cxn>
                <a:cxn ang="0">
                  <a:pos x="106" y="472"/>
                </a:cxn>
                <a:cxn ang="0">
                  <a:pos x="99" y="436"/>
                </a:cxn>
                <a:cxn ang="0">
                  <a:pos x="91" y="400"/>
                </a:cxn>
                <a:cxn ang="0">
                  <a:pos x="87" y="364"/>
                </a:cxn>
                <a:cxn ang="0">
                  <a:pos x="83" y="327"/>
                </a:cxn>
                <a:cxn ang="0">
                  <a:pos x="80" y="287"/>
                </a:cxn>
                <a:cxn ang="0">
                  <a:pos x="79" y="246"/>
                </a:cxn>
                <a:cxn ang="0">
                  <a:pos x="79" y="204"/>
                </a:cxn>
                <a:cxn ang="0">
                  <a:pos x="79" y="157"/>
                </a:cxn>
                <a:cxn ang="0">
                  <a:pos x="82" y="108"/>
                </a:cxn>
                <a:cxn ang="0">
                  <a:pos x="84" y="55"/>
                </a:cxn>
                <a:cxn ang="0">
                  <a:pos x="91" y="0"/>
                </a:cxn>
                <a:cxn ang="0">
                  <a:pos x="6" y="75"/>
                </a:cxn>
                <a:cxn ang="0">
                  <a:pos x="6" y="75"/>
                </a:cxn>
              </a:cxnLst>
              <a:rect l="0" t="0" r="r" b="b"/>
              <a:pathLst>
                <a:path w="158" h="690">
                  <a:moveTo>
                    <a:pt x="6" y="75"/>
                  </a:moveTo>
                  <a:lnTo>
                    <a:pt x="6" y="78"/>
                  </a:lnTo>
                  <a:lnTo>
                    <a:pt x="5" y="87"/>
                  </a:lnTo>
                  <a:lnTo>
                    <a:pt x="4" y="105"/>
                  </a:lnTo>
                  <a:lnTo>
                    <a:pt x="2" y="128"/>
                  </a:lnTo>
                  <a:lnTo>
                    <a:pt x="1" y="157"/>
                  </a:lnTo>
                  <a:lnTo>
                    <a:pt x="1" y="190"/>
                  </a:lnTo>
                  <a:lnTo>
                    <a:pt x="0" y="228"/>
                  </a:lnTo>
                  <a:lnTo>
                    <a:pt x="2" y="271"/>
                  </a:lnTo>
                  <a:lnTo>
                    <a:pt x="2" y="316"/>
                  </a:lnTo>
                  <a:lnTo>
                    <a:pt x="6" y="364"/>
                  </a:lnTo>
                  <a:lnTo>
                    <a:pt x="10" y="416"/>
                  </a:lnTo>
                  <a:lnTo>
                    <a:pt x="17" y="469"/>
                  </a:lnTo>
                  <a:lnTo>
                    <a:pt x="26" y="522"/>
                  </a:lnTo>
                  <a:lnTo>
                    <a:pt x="35" y="578"/>
                  </a:lnTo>
                  <a:lnTo>
                    <a:pt x="47" y="633"/>
                  </a:lnTo>
                  <a:lnTo>
                    <a:pt x="64" y="690"/>
                  </a:lnTo>
                  <a:lnTo>
                    <a:pt x="158" y="664"/>
                  </a:lnTo>
                  <a:lnTo>
                    <a:pt x="146" y="622"/>
                  </a:lnTo>
                  <a:lnTo>
                    <a:pt x="135" y="582"/>
                  </a:lnTo>
                  <a:lnTo>
                    <a:pt x="124" y="545"/>
                  </a:lnTo>
                  <a:lnTo>
                    <a:pt x="116" y="508"/>
                  </a:lnTo>
                  <a:lnTo>
                    <a:pt x="106" y="472"/>
                  </a:lnTo>
                  <a:lnTo>
                    <a:pt x="99" y="436"/>
                  </a:lnTo>
                  <a:lnTo>
                    <a:pt x="91" y="400"/>
                  </a:lnTo>
                  <a:lnTo>
                    <a:pt x="87" y="364"/>
                  </a:lnTo>
                  <a:lnTo>
                    <a:pt x="83" y="327"/>
                  </a:lnTo>
                  <a:lnTo>
                    <a:pt x="80" y="287"/>
                  </a:lnTo>
                  <a:lnTo>
                    <a:pt x="79" y="246"/>
                  </a:lnTo>
                  <a:lnTo>
                    <a:pt x="79" y="204"/>
                  </a:lnTo>
                  <a:lnTo>
                    <a:pt x="79" y="157"/>
                  </a:lnTo>
                  <a:lnTo>
                    <a:pt x="82" y="108"/>
                  </a:lnTo>
                  <a:lnTo>
                    <a:pt x="84" y="55"/>
                  </a:lnTo>
                  <a:lnTo>
                    <a:pt x="91" y="0"/>
                  </a:lnTo>
                  <a:lnTo>
                    <a:pt x="6" y="75"/>
                  </a:lnTo>
                  <a:lnTo>
                    <a:pt x="6" y="75"/>
                  </a:lnTo>
                  <a:close/>
                </a:path>
              </a:pathLst>
            </a:custGeom>
            <a:solidFill>
              <a:srgbClr val="29852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16" name="Freeform 20"/>
            <p:cNvSpPr>
              <a:spLocks/>
            </p:cNvSpPr>
            <p:nvPr/>
          </p:nvSpPr>
          <p:spPr bwMode="auto">
            <a:xfrm>
              <a:off x="4951" y="2200"/>
              <a:ext cx="86" cy="334"/>
            </a:xfrm>
            <a:custGeom>
              <a:avLst/>
              <a:gdLst/>
              <a:ahLst/>
              <a:cxnLst>
                <a:cxn ang="0">
                  <a:pos x="51" y="45"/>
                </a:cxn>
                <a:cxn ang="0">
                  <a:pos x="52" y="49"/>
                </a:cxn>
                <a:cxn ang="0">
                  <a:pos x="59" y="62"/>
                </a:cxn>
                <a:cxn ang="0">
                  <a:pos x="69" y="85"/>
                </a:cxn>
                <a:cxn ang="0">
                  <a:pos x="81" y="116"/>
                </a:cxn>
                <a:cxn ang="0">
                  <a:pos x="93" y="155"/>
                </a:cxn>
                <a:cxn ang="0">
                  <a:pos x="106" y="200"/>
                </a:cxn>
                <a:cxn ang="0">
                  <a:pos x="117" y="253"/>
                </a:cxn>
                <a:cxn ang="0">
                  <a:pos x="126" y="315"/>
                </a:cxn>
                <a:cxn ang="0">
                  <a:pos x="132" y="382"/>
                </a:cxn>
                <a:cxn ang="0">
                  <a:pos x="133" y="454"/>
                </a:cxn>
                <a:cxn ang="0">
                  <a:pos x="130" y="531"/>
                </a:cxn>
                <a:cxn ang="0">
                  <a:pos x="121" y="614"/>
                </a:cxn>
                <a:cxn ang="0">
                  <a:pos x="104" y="701"/>
                </a:cxn>
                <a:cxn ang="0">
                  <a:pos x="80" y="794"/>
                </a:cxn>
                <a:cxn ang="0">
                  <a:pos x="45" y="889"/>
                </a:cxn>
                <a:cxn ang="0">
                  <a:pos x="0" y="988"/>
                </a:cxn>
                <a:cxn ang="0">
                  <a:pos x="95" y="1003"/>
                </a:cxn>
                <a:cxn ang="0">
                  <a:pos x="97" y="997"/>
                </a:cxn>
                <a:cxn ang="0">
                  <a:pos x="110" y="977"/>
                </a:cxn>
                <a:cxn ang="0">
                  <a:pos x="126" y="949"/>
                </a:cxn>
                <a:cxn ang="0">
                  <a:pos x="145" y="911"/>
                </a:cxn>
                <a:cxn ang="0">
                  <a:pos x="168" y="863"/>
                </a:cxn>
                <a:cxn ang="0">
                  <a:pos x="192" y="807"/>
                </a:cxn>
                <a:cxn ang="0">
                  <a:pos x="214" y="742"/>
                </a:cxn>
                <a:cxn ang="0">
                  <a:pos x="234" y="674"/>
                </a:cxn>
                <a:cxn ang="0">
                  <a:pos x="248" y="597"/>
                </a:cxn>
                <a:cxn ang="0">
                  <a:pos x="259" y="520"/>
                </a:cxn>
                <a:cxn ang="0">
                  <a:pos x="260" y="436"/>
                </a:cxn>
                <a:cxn ang="0">
                  <a:pos x="255" y="351"/>
                </a:cxn>
                <a:cxn ang="0">
                  <a:pos x="237" y="264"/>
                </a:cxn>
                <a:cxn ang="0">
                  <a:pos x="207" y="175"/>
                </a:cxn>
                <a:cxn ang="0">
                  <a:pos x="164" y="86"/>
                </a:cxn>
                <a:cxn ang="0">
                  <a:pos x="106" y="0"/>
                </a:cxn>
                <a:cxn ang="0">
                  <a:pos x="51" y="45"/>
                </a:cxn>
                <a:cxn ang="0">
                  <a:pos x="51" y="45"/>
                </a:cxn>
              </a:cxnLst>
              <a:rect l="0" t="0" r="r" b="b"/>
              <a:pathLst>
                <a:path w="260" h="1003">
                  <a:moveTo>
                    <a:pt x="51" y="45"/>
                  </a:moveTo>
                  <a:lnTo>
                    <a:pt x="52" y="49"/>
                  </a:lnTo>
                  <a:lnTo>
                    <a:pt x="59" y="62"/>
                  </a:lnTo>
                  <a:lnTo>
                    <a:pt x="69" y="85"/>
                  </a:lnTo>
                  <a:lnTo>
                    <a:pt x="81" y="116"/>
                  </a:lnTo>
                  <a:lnTo>
                    <a:pt x="93" y="155"/>
                  </a:lnTo>
                  <a:lnTo>
                    <a:pt x="106" y="200"/>
                  </a:lnTo>
                  <a:lnTo>
                    <a:pt x="117" y="253"/>
                  </a:lnTo>
                  <a:lnTo>
                    <a:pt x="126" y="315"/>
                  </a:lnTo>
                  <a:lnTo>
                    <a:pt x="132" y="382"/>
                  </a:lnTo>
                  <a:lnTo>
                    <a:pt x="133" y="454"/>
                  </a:lnTo>
                  <a:lnTo>
                    <a:pt x="130" y="531"/>
                  </a:lnTo>
                  <a:lnTo>
                    <a:pt x="121" y="614"/>
                  </a:lnTo>
                  <a:lnTo>
                    <a:pt x="104" y="701"/>
                  </a:lnTo>
                  <a:lnTo>
                    <a:pt x="80" y="794"/>
                  </a:lnTo>
                  <a:lnTo>
                    <a:pt x="45" y="889"/>
                  </a:lnTo>
                  <a:lnTo>
                    <a:pt x="0" y="988"/>
                  </a:lnTo>
                  <a:lnTo>
                    <a:pt x="95" y="1003"/>
                  </a:lnTo>
                  <a:lnTo>
                    <a:pt x="97" y="997"/>
                  </a:lnTo>
                  <a:lnTo>
                    <a:pt x="110" y="977"/>
                  </a:lnTo>
                  <a:lnTo>
                    <a:pt x="126" y="949"/>
                  </a:lnTo>
                  <a:lnTo>
                    <a:pt x="145" y="911"/>
                  </a:lnTo>
                  <a:lnTo>
                    <a:pt x="168" y="863"/>
                  </a:lnTo>
                  <a:lnTo>
                    <a:pt x="192" y="807"/>
                  </a:lnTo>
                  <a:lnTo>
                    <a:pt x="214" y="742"/>
                  </a:lnTo>
                  <a:lnTo>
                    <a:pt x="234" y="674"/>
                  </a:lnTo>
                  <a:lnTo>
                    <a:pt x="248" y="597"/>
                  </a:lnTo>
                  <a:lnTo>
                    <a:pt x="259" y="520"/>
                  </a:lnTo>
                  <a:lnTo>
                    <a:pt x="260" y="436"/>
                  </a:lnTo>
                  <a:lnTo>
                    <a:pt x="255" y="351"/>
                  </a:lnTo>
                  <a:lnTo>
                    <a:pt x="237" y="264"/>
                  </a:lnTo>
                  <a:lnTo>
                    <a:pt x="207" y="175"/>
                  </a:lnTo>
                  <a:lnTo>
                    <a:pt x="164" y="86"/>
                  </a:lnTo>
                  <a:lnTo>
                    <a:pt x="106" y="0"/>
                  </a:lnTo>
                  <a:lnTo>
                    <a:pt x="51" y="45"/>
                  </a:lnTo>
                  <a:lnTo>
                    <a:pt x="51" y="45"/>
                  </a:lnTo>
                  <a:close/>
                </a:path>
              </a:pathLst>
            </a:custGeom>
            <a:solidFill>
              <a:srgbClr val="29852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17" name="Freeform 21"/>
            <p:cNvSpPr>
              <a:spLocks/>
            </p:cNvSpPr>
            <p:nvPr/>
          </p:nvSpPr>
          <p:spPr bwMode="auto">
            <a:xfrm>
              <a:off x="4903" y="2525"/>
              <a:ext cx="134" cy="27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88" y="0"/>
                </a:cxn>
                <a:cxn ang="0">
                  <a:pos x="402" y="40"/>
                </a:cxn>
                <a:cxn ang="0">
                  <a:pos x="24" y="81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402" h="81">
                  <a:moveTo>
                    <a:pt x="0" y="11"/>
                  </a:moveTo>
                  <a:lnTo>
                    <a:pt x="288" y="0"/>
                  </a:lnTo>
                  <a:lnTo>
                    <a:pt x="402" y="40"/>
                  </a:lnTo>
                  <a:lnTo>
                    <a:pt x="24" y="8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29852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18" name="Freeform 22"/>
            <p:cNvSpPr>
              <a:spLocks/>
            </p:cNvSpPr>
            <p:nvPr/>
          </p:nvSpPr>
          <p:spPr bwMode="auto">
            <a:xfrm>
              <a:off x="4914" y="2336"/>
              <a:ext cx="29" cy="211"/>
            </a:xfrm>
            <a:custGeom>
              <a:avLst/>
              <a:gdLst/>
              <a:ahLst/>
              <a:cxnLst>
                <a:cxn ang="0">
                  <a:pos x="85" y="587"/>
                </a:cxn>
                <a:cxn ang="0">
                  <a:pos x="85" y="583"/>
                </a:cxn>
                <a:cxn ang="0">
                  <a:pos x="85" y="570"/>
                </a:cxn>
                <a:cxn ang="0">
                  <a:pos x="83" y="554"/>
                </a:cxn>
                <a:cxn ang="0">
                  <a:pos x="83" y="529"/>
                </a:cxn>
                <a:cxn ang="0">
                  <a:pos x="82" y="501"/>
                </a:cxn>
                <a:cxn ang="0">
                  <a:pos x="82" y="469"/>
                </a:cxn>
                <a:cxn ang="0">
                  <a:pos x="82" y="432"/>
                </a:cxn>
                <a:cxn ang="0">
                  <a:pos x="82" y="395"/>
                </a:cxn>
                <a:cxn ang="0">
                  <a:pos x="81" y="353"/>
                </a:cxn>
                <a:cxn ang="0">
                  <a:pos x="81" y="312"/>
                </a:cxn>
                <a:cxn ang="0">
                  <a:pos x="79" y="271"/>
                </a:cxn>
                <a:cxn ang="0">
                  <a:pos x="79" y="230"/>
                </a:cxn>
                <a:cxn ang="0">
                  <a:pos x="79" y="189"/>
                </a:cxn>
                <a:cxn ang="0">
                  <a:pos x="79" y="152"/>
                </a:cxn>
                <a:cxn ang="0">
                  <a:pos x="79" y="116"/>
                </a:cxn>
                <a:cxn ang="0">
                  <a:pos x="79" y="86"/>
                </a:cxn>
                <a:cxn ang="0">
                  <a:pos x="78" y="77"/>
                </a:cxn>
                <a:cxn ang="0">
                  <a:pos x="77" y="69"/>
                </a:cxn>
                <a:cxn ang="0">
                  <a:pos x="74" y="56"/>
                </a:cxn>
                <a:cxn ang="0">
                  <a:pos x="70" y="47"/>
                </a:cxn>
                <a:cxn ang="0">
                  <a:pos x="64" y="36"/>
                </a:cxn>
                <a:cxn ang="0">
                  <a:pos x="62" y="25"/>
                </a:cxn>
                <a:cxn ang="0">
                  <a:pos x="56" y="15"/>
                </a:cxn>
                <a:cxn ang="0">
                  <a:pos x="51" y="10"/>
                </a:cxn>
                <a:cxn ang="0">
                  <a:pos x="45" y="3"/>
                </a:cxn>
                <a:cxn ang="0">
                  <a:pos x="38" y="0"/>
                </a:cxn>
                <a:cxn ang="0">
                  <a:pos x="33" y="0"/>
                </a:cxn>
                <a:cxn ang="0">
                  <a:pos x="27" y="6"/>
                </a:cxn>
                <a:cxn ang="0">
                  <a:pos x="21" y="13"/>
                </a:cxn>
                <a:cxn ang="0">
                  <a:pos x="16" y="25"/>
                </a:cxn>
                <a:cxn ang="0">
                  <a:pos x="12" y="43"/>
                </a:cxn>
                <a:cxn ang="0">
                  <a:pos x="10" y="67"/>
                </a:cxn>
                <a:cxn ang="0">
                  <a:pos x="6" y="93"/>
                </a:cxn>
                <a:cxn ang="0">
                  <a:pos x="4" y="121"/>
                </a:cxn>
                <a:cxn ang="0">
                  <a:pos x="0" y="151"/>
                </a:cxn>
                <a:cxn ang="0">
                  <a:pos x="0" y="182"/>
                </a:cxn>
                <a:cxn ang="0">
                  <a:pos x="0" y="215"/>
                </a:cxn>
                <a:cxn ang="0">
                  <a:pos x="0" y="249"/>
                </a:cxn>
                <a:cxn ang="0">
                  <a:pos x="0" y="285"/>
                </a:cxn>
                <a:cxn ang="0">
                  <a:pos x="4" y="321"/>
                </a:cxn>
                <a:cxn ang="0">
                  <a:pos x="4" y="358"/>
                </a:cxn>
                <a:cxn ang="0">
                  <a:pos x="8" y="397"/>
                </a:cxn>
                <a:cxn ang="0">
                  <a:pos x="11" y="434"/>
                </a:cxn>
                <a:cxn ang="0">
                  <a:pos x="16" y="473"/>
                </a:cxn>
                <a:cxn ang="0">
                  <a:pos x="21" y="513"/>
                </a:cxn>
                <a:cxn ang="0">
                  <a:pos x="26" y="552"/>
                </a:cxn>
                <a:cxn ang="0">
                  <a:pos x="33" y="591"/>
                </a:cxn>
                <a:cxn ang="0">
                  <a:pos x="41" y="632"/>
                </a:cxn>
                <a:cxn ang="0">
                  <a:pos x="85" y="587"/>
                </a:cxn>
                <a:cxn ang="0">
                  <a:pos x="85" y="587"/>
                </a:cxn>
              </a:cxnLst>
              <a:rect l="0" t="0" r="r" b="b"/>
              <a:pathLst>
                <a:path w="85" h="632">
                  <a:moveTo>
                    <a:pt x="85" y="587"/>
                  </a:moveTo>
                  <a:lnTo>
                    <a:pt x="85" y="583"/>
                  </a:lnTo>
                  <a:lnTo>
                    <a:pt x="85" y="570"/>
                  </a:lnTo>
                  <a:lnTo>
                    <a:pt x="83" y="554"/>
                  </a:lnTo>
                  <a:lnTo>
                    <a:pt x="83" y="529"/>
                  </a:lnTo>
                  <a:lnTo>
                    <a:pt x="82" y="501"/>
                  </a:lnTo>
                  <a:lnTo>
                    <a:pt x="82" y="469"/>
                  </a:lnTo>
                  <a:lnTo>
                    <a:pt x="82" y="432"/>
                  </a:lnTo>
                  <a:lnTo>
                    <a:pt x="82" y="395"/>
                  </a:lnTo>
                  <a:lnTo>
                    <a:pt x="81" y="353"/>
                  </a:lnTo>
                  <a:lnTo>
                    <a:pt x="81" y="312"/>
                  </a:lnTo>
                  <a:lnTo>
                    <a:pt x="79" y="271"/>
                  </a:lnTo>
                  <a:lnTo>
                    <a:pt x="79" y="230"/>
                  </a:lnTo>
                  <a:lnTo>
                    <a:pt x="79" y="189"/>
                  </a:lnTo>
                  <a:lnTo>
                    <a:pt x="79" y="152"/>
                  </a:lnTo>
                  <a:lnTo>
                    <a:pt x="79" y="116"/>
                  </a:lnTo>
                  <a:lnTo>
                    <a:pt x="79" y="86"/>
                  </a:lnTo>
                  <a:lnTo>
                    <a:pt x="78" y="77"/>
                  </a:lnTo>
                  <a:lnTo>
                    <a:pt x="77" y="69"/>
                  </a:lnTo>
                  <a:lnTo>
                    <a:pt x="74" y="56"/>
                  </a:lnTo>
                  <a:lnTo>
                    <a:pt x="70" y="47"/>
                  </a:lnTo>
                  <a:lnTo>
                    <a:pt x="64" y="36"/>
                  </a:lnTo>
                  <a:lnTo>
                    <a:pt x="62" y="25"/>
                  </a:lnTo>
                  <a:lnTo>
                    <a:pt x="56" y="15"/>
                  </a:lnTo>
                  <a:lnTo>
                    <a:pt x="51" y="10"/>
                  </a:lnTo>
                  <a:lnTo>
                    <a:pt x="45" y="3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7" y="6"/>
                  </a:lnTo>
                  <a:lnTo>
                    <a:pt x="21" y="13"/>
                  </a:lnTo>
                  <a:lnTo>
                    <a:pt x="16" y="25"/>
                  </a:lnTo>
                  <a:lnTo>
                    <a:pt x="12" y="43"/>
                  </a:lnTo>
                  <a:lnTo>
                    <a:pt x="10" y="67"/>
                  </a:lnTo>
                  <a:lnTo>
                    <a:pt x="6" y="93"/>
                  </a:lnTo>
                  <a:lnTo>
                    <a:pt x="4" y="121"/>
                  </a:lnTo>
                  <a:lnTo>
                    <a:pt x="0" y="151"/>
                  </a:lnTo>
                  <a:lnTo>
                    <a:pt x="0" y="182"/>
                  </a:lnTo>
                  <a:lnTo>
                    <a:pt x="0" y="215"/>
                  </a:lnTo>
                  <a:lnTo>
                    <a:pt x="0" y="249"/>
                  </a:lnTo>
                  <a:lnTo>
                    <a:pt x="0" y="285"/>
                  </a:lnTo>
                  <a:lnTo>
                    <a:pt x="4" y="321"/>
                  </a:lnTo>
                  <a:lnTo>
                    <a:pt x="4" y="358"/>
                  </a:lnTo>
                  <a:lnTo>
                    <a:pt x="8" y="397"/>
                  </a:lnTo>
                  <a:lnTo>
                    <a:pt x="11" y="434"/>
                  </a:lnTo>
                  <a:lnTo>
                    <a:pt x="16" y="473"/>
                  </a:lnTo>
                  <a:lnTo>
                    <a:pt x="21" y="513"/>
                  </a:lnTo>
                  <a:lnTo>
                    <a:pt x="26" y="552"/>
                  </a:lnTo>
                  <a:lnTo>
                    <a:pt x="33" y="591"/>
                  </a:lnTo>
                  <a:lnTo>
                    <a:pt x="41" y="632"/>
                  </a:lnTo>
                  <a:lnTo>
                    <a:pt x="85" y="587"/>
                  </a:lnTo>
                  <a:lnTo>
                    <a:pt x="85" y="587"/>
                  </a:lnTo>
                  <a:close/>
                </a:path>
              </a:pathLst>
            </a:custGeom>
            <a:solidFill>
              <a:srgbClr val="29852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19" name="Freeform 23"/>
            <p:cNvSpPr>
              <a:spLocks/>
            </p:cNvSpPr>
            <p:nvPr/>
          </p:nvSpPr>
          <p:spPr bwMode="auto">
            <a:xfrm>
              <a:off x="4977" y="2053"/>
              <a:ext cx="81" cy="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6" y="0"/>
                </a:cxn>
                <a:cxn ang="0">
                  <a:pos x="44" y="0"/>
                </a:cxn>
                <a:cxn ang="0">
                  <a:pos x="56" y="0"/>
                </a:cxn>
                <a:cxn ang="0">
                  <a:pos x="74" y="0"/>
                </a:cxn>
                <a:cxn ang="0">
                  <a:pos x="92" y="1"/>
                </a:cxn>
                <a:cxn ang="0">
                  <a:pos x="112" y="5"/>
                </a:cxn>
                <a:cxn ang="0">
                  <a:pos x="134" y="11"/>
                </a:cxn>
                <a:cxn ang="0">
                  <a:pos x="157" y="20"/>
                </a:cxn>
                <a:cxn ang="0">
                  <a:pos x="178" y="30"/>
                </a:cxn>
                <a:cxn ang="0">
                  <a:pos x="198" y="43"/>
                </a:cxn>
                <a:cxn ang="0">
                  <a:pos x="216" y="60"/>
                </a:cxn>
                <a:cxn ang="0">
                  <a:pos x="230" y="80"/>
                </a:cxn>
                <a:cxn ang="0">
                  <a:pos x="239" y="105"/>
                </a:cxn>
                <a:cxn ang="0">
                  <a:pos x="245" y="134"/>
                </a:cxn>
                <a:cxn ang="0">
                  <a:pos x="243" y="168"/>
                </a:cxn>
                <a:cxn ang="0">
                  <a:pos x="237" y="207"/>
                </a:cxn>
                <a:cxn ang="0">
                  <a:pos x="177" y="227"/>
                </a:cxn>
                <a:cxn ang="0">
                  <a:pos x="177" y="222"/>
                </a:cxn>
                <a:cxn ang="0">
                  <a:pos x="178" y="216"/>
                </a:cxn>
                <a:cxn ang="0">
                  <a:pos x="181" y="205"/>
                </a:cxn>
                <a:cxn ang="0">
                  <a:pos x="185" y="192"/>
                </a:cxn>
                <a:cxn ang="0">
                  <a:pos x="186" y="176"/>
                </a:cxn>
                <a:cxn ang="0">
                  <a:pos x="189" y="158"/>
                </a:cxn>
                <a:cxn ang="0">
                  <a:pos x="189" y="140"/>
                </a:cxn>
                <a:cxn ang="0">
                  <a:pos x="189" y="123"/>
                </a:cxn>
                <a:cxn ang="0">
                  <a:pos x="185" y="105"/>
                </a:cxn>
                <a:cxn ang="0">
                  <a:pos x="178" y="88"/>
                </a:cxn>
                <a:cxn ang="0">
                  <a:pos x="168" y="72"/>
                </a:cxn>
                <a:cxn ang="0">
                  <a:pos x="155" y="61"/>
                </a:cxn>
                <a:cxn ang="0">
                  <a:pos x="136" y="52"/>
                </a:cxn>
                <a:cxn ang="0">
                  <a:pos x="115" y="46"/>
                </a:cxn>
                <a:cxn ang="0">
                  <a:pos x="86" y="45"/>
                </a:cxn>
                <a:cxn ang="0">
                  <a:pos x="54" y="50"/>
                </a:cxn>
                <a:cxn ang="0">
                  <a:pos x="51" y="49"/>
                </a:cxn>
                <a:cxn ang="0">
                  <a:pos x="48" y="49"/>
                </a:cxn>
                <a:cxn ang="0">
                  <a:pos x="43" y="45"/>
                </a:cxn>
                <a:cxn ang="0">
                  <a:pos x="39" y="43"/>
                </a:cxn>
                <a:cxn ang="0">
                  <a:pos x="32" y="39"/>
                </a:cxn>
                <a:cxn ang="0">
                  <a:pos x="25" y="35"/>
                </a:cxn>
                <a:cxn ang="0">
                  <a:pos x="18" y="31"/>
                </a:cxn>
                <a:cxn ang="0">
                  <a:pos x="13" y="27"/>
                </a:cxn>
                <a:cxn ang="0">
                  <a:pos x="7" y="22"/>
                </a:cxn>
                <a:cxn ang="0">
                  <a:pos x="3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3" y="5"/>
                </a:cxn>
                <a:cxn ang="0">
                  <a:pos x="10" y="4"/>
                </a:cxn>
                <a:cxn ang="0">
                  <a:pos x="19" y="0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245" h="227">
                  <a:moveTo>
                    <a:pt x="34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74" y="0"/>
                  </a:lnTo>
                  <a:lnTo>
                    <a:pt x="92" y="1"/>
                  </a:lnTo>
                  <a:lnTo>
                    <a:pt x="112" y="5"/>
                  </a:lnTo>
                  <a:lnTo>
                    <a:pt x="134" y="11"/>
                  </a:lnTo>
                  <a:lnTo>
                    <a:pt x="157" y="20"/>
                  </a:lnTo>
                  <a:lnTo>
                    <a:pt x="178" y="30"/>
                  </a:lnTo>
                  <a:lnTo>
                    <a:pt x="198" y="43"/>
                  </a:lnTo>
                  <a:lnTo>
                    <a:pt x="216" y="60"/>
                  </a:lnTo>
                  <a:lnTo>
                    <a:pt x="230" y="80"/>
                  </a:lnTo>
                  <a:lnTo>
                    <a:pt x="239" y="105"/>
                  </a:lnTo>
                  <a:lnTo>
                    <a:pt x="245" y="134"/>
                  </a:lnTo>
                  <a:lnTo>
                    <a:pt x="243" y="168"/>
                  </a:lnTo>
                  <a:lnTo>
                    <a:pt x="237" y="207"/>
                  </a:lnTo>
                  <a:lnTo>
                    <a:pt x="177" y="227"/>
                  </a:lnTo>
                  <a:lnTo>
                    <a:pt x="177" y="222"/>
                  </a:lnTo>
                  <a:lnTo>
                    <a:pt x="178" y="216"/>
                  </a:lnTo>
                  <a:lnTo>
                    <a:pt x="181" y="205"/>
                  </a:lnTo>
                  <a:lnTo>
                    <a:pt x="185" y="192"/>
                  </a:lnTo>
                  <a:lnTo>
                    <a:pt x="186" y="176"/>
                  </a:lnTo>
                  <a:lnTo>
                    <a:pt x="189" y="158"/>
                  </a:lnTo>
                  <a:lnTo>
                    <a:pt x="189" y="140"/>
                  </a:lnTo>
                  <a:lnTo>
                    <a:pt x="189" y="123"/>
                  </a:lnTo>
                  <a:lnTo>
                    <a:pt x="185" y="105"/>
                  </a:lnTo>
                  <a:lnTo>
                    <a:pt x="178" y="88"/>
                  </a:lnTo>
                  <a:lnTo>
                    <a:pt x="168" y="72"/>
                  </a:lnTo>
                  <a:lnTo>
                    <a:pt x="155" y="61"/>
                  </a:lnTo>
                  <a:lnTo>
                    <a:pt x="136" y="52"/>
                  </a:lnTo>
                  <a:lnTo>
                    <a:pt x="115" y="46"/>
                  </a:lnTo>
                  <a:lnTo>
                    <a:pt x="86" y="45"/>
                  </a:lnTo>
                  <a:lnTo>
                    <a:pt x="54" y="50"/>
                  </a:lnTo>
                  <a:lnTo>
                    <a:pt x="51" y="49"/>
                  </a:lnTo>
                  <a:lnTo>
                    <a:pt x="48" y="49"/>
                  </a:lnTo>
                  <a:lnTo>
                    <a:pt x="43" y="45"/>
                  </a:lnTo>
                  <a:lnTo>
                    <a:pt x="39" y="43"/>
                  </a:lnTo>
                  <a:lnTo>
                    <a:pt x="32" y="39"/>
                  </a:lnTo>
                  <a:lnTo>
                    <a:pt x="25" y="35"/>
                  </a:lnTo>
                  <a:lnTo>
                    <a:pt x="18" y="31"/>
                  </a:lnTo>
                  <a:lnTo>
                    <a:pt x="13" y="27"/>
                  </a:lnTo>
                  <a:lnTo>
                    <a:pt x="7" y="22"/>
                  </a:lnTo>
                  <a:lnTo>
                    <a:pt x="3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3" y="5"/>
                  </a:lnTo>
                  <a:lnTo>
                    <a:pt x="10" y="4"/>
                  </a:lnTo>
                  <a:lnTo>
                    <a:pt x="19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9852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20" name="Freeform 24"/>
            <p:cNvSpPr>
              <a:spLocks/>
            </p:cNvSpPr>
            <p:nvPr/>
          </p:nvSpPr>
          <p:spPr bwMode="auto">
            <a:xfrm>
              <a:off x="4835" y="2017"/>
              <a:ext cx="222" cy="211"/>
            </a:xfrm>
            <a:custGeom>
              <a:avLst/>
              <a:gdLst/>
              <a:ahLst/>
              <a:cxnLst>
                <a:cxn ang="0">
                  <a:pos x="4" y="71"/>
                </a:cxn>
                <a:cxn ang="0">
                  <a:pos x="0" y="131"/>
                </a:cxn>
                <a:cxn ang="0">
                  <a:pos x="8" y="216"/>
                </a:cxn>
                <a:cxn ang="0">
                  <a:pos x="28" y="313"/>
                </a:cxn>
                <a:cxn ang="0">
                  <a:pos x="59" y="414"/>
                </a:cxn>
                <a:cxn ang="0">
                  <a:pos x="103" y="507"/>
                </a:cxn>
                <a:cxn ang="0">
                  <a:pos x="162" y="581"/>
                </a:cxn>
                <a:cxn ang="0">
                  <a:pos x="234" y="626"/>
                </a:cxn>
                <a:cxn ang="0">
                  <a:pos x="321" y="633"/>
                </a:cxn>
                <a:cxn ang="0">
                  <a:pos x="403" y="616"/>
                </a:cxn>
                <a:cxn ang="0">
                  <a:pos x="477" y="582"/>
                </a:cxn>
                <a:cxn ang="0">
                  <a:pos x="541" y="534"/>
                </a:cxn>
                <a:cxn ang="0">
                  <a:pos x="595" y="477"/>
                </a:cxn>
                <a:cxn ang="0">
                  <a:pos x="633" y="413"/>
                </a:cxn>
                <a:cxn ang="0">
                  <a:pos x="658" y="347"/>
                </a:cxn>
                <a:cxn ang="0">
                  <a:pos x="667" y="286"/>
                </a:cxn>
                <a:cxn ang="0">
                  <a:pos x="663" y="245"/>
                </a:cxn>
                <a:cxn ang="0">
                  <a:pos x="656" y="226"/>
                </a:cxn>
                <a:cxn ang="0">
                  <a:pos x="648" y="212"/>
                </a:cxn>
                <a:cxn ang="0">
                  <a:pos x="638" y="205"/>
                </a:cxn>
                <a:cxn ang="0">
                  <a:pos x="629" y="205"/>
                </a:cxn>
                <a:cxn ang="0">
                  <a:pos x="621" y="215"/>
                </a:cxn>
                <a:cxn ang="0">
                  <a:pos x="614" y="234"/>
                </a:cxn>
                <a:cxn ang="0">
                  <a:pos x="611" y="265"/>
                </a:cxn>
                <a:cxn ang="0">
                  <a:pos x="610" y="306"/>
                </a:cxn>
                <a:cxn ang="0">
                  <a:pos x="593" y="354"/>
                </a:cxn>
                <a:cxn ang="0">
                  <a:pos x="565" y="402"/>
                </a:cxn>
                <a:cxn ang="0">
                  <a:pos x="524" y="451"/>
                </a:cxn>
                <a:cxn ang="0">
                  <a:pos x="476" y="492"/>
                </a:cxn>
                <a:cxn ang="0">
                  <a:pos x="420" y="526"/>
                </a:cxn>
                <a:cxn ang="0">
                  <a:pos x="364" y="551"/>
                </a:cxn>
                <a:cxn ang="0">
                  <a:pos x="306" y="560"/>
                </a:cxn>
                <a:cxn ang="0">
                  <a:pos x="250" y="551"/>
                </a:cxn>
                <a:cxn ang="0">
                  <a:pos x="203" y="506"/>
                </a:cxn>
                <a:cxn ang="0">
                  <a:pos x="164" y="433"/>
                </a:cxn>
                <a:cxn ang="0">
                  <a:pos x="133" y="346"/>
                </a:cxn>
                <a:cxn ang="0">
                  <a:pos x="110" y="256"/>
                </a:cxn>
                <a:cxn ang="0">
                  <a:pos x="92" y="170"/>
                </a:cxn>
                <a:cxn ang="0">
                  <a:pos x="81" y="103"/>
                </a:cxn>
                <a:cxn ang="0">
                  <a:pos x="77" y="64"/>
                </a:cxn>
                <a:cxn ang="0">
                  <a:pos x="77" y="57"/>
                </a:cxn>
                <a:cxn ang="0">
                  <a:pos x="74" y="47"/>
                </a:cxn>
                <a:cxn ang="0">
                  <a:pos x="71" y="33"/>
                </a:cxn>
                <a:cxn ang="0">
                  <a:pos x="66" y="18"/>
                </a:cxn>
                <a:cxn ang="0">
                  <a:pos x="58" y="5"/>
                </a:cxn>
                <a:cxn ang="0">
                  <a:pos x="48" y="0"/>
                </a:cxn>
                <a:cxn ang="0">
                  <a:pos x="34" y="8"/>
                </a:cxn>
                <a:cxn ang="0">
                  <a:pos x="18" y="33"/>
                </a:cxn>
                <a:cxn ang="0">
                  <a:pos x="10" y="53"/>
                </a:cxn>
              </a:cxnLst>
              <a:rect l="0" t="0" r="r" b="b"/>
              <a:pathLst>
                <a:path w="667" h="634">
                  <a:moveTo>
                    <a:pt x="10" y="53"/>
                  </a:moveTo>
                  <a:lnTo>
                    <a:pt x="4" y="71"/>
                  </a:lnTo>
                  <a:lnTo>
                    <a:pt x="2" y="97"/>
                  </a:lnTo>
                  <a:lnTo>
                    <a:pt x="0" y="131"/>
                  </a:lnTo>
                  <a:lnTo>
                    <a:pt x="4" y="171"/>
                  </a:lnTo>
                  <a:lnTo>
                    <a:pt x="8" y="216"/>
                  </a:lnTo>
                  <a:lnTo>
                    <a:pt x="17" y="264"/>
                  </a:lnTo>
                  <a:lnTo>
                    <a:pt x="28" y="313"/>
                  </a:lnTo>
                  <a:lnTo>
                    <a:pt x="43" y="365"/>
                  </a:lnTo>
                  <a:lnTo>
                    <a:pt x="59" y="414"/>
                  </a:lnTo>
                  <a:lnTo>
                    <a:pt x="80" y="463"/>
                  </a:lnTo>
                  <a:lnTo>
                    <a:pt x="103" y="507"/>
                  </a:lnTo>
                  <a:lnTo>
                    <a:pt x="130" y="548"/>
                  </a:lnTo>
                  <a:lnTo>
                    <a:pt x="162" y="581"/>
                  </a:lnTo>
                  <a:lnTo>
                    <a:pt x="196" y="608"/>
                  </a:lnTo>
                  <a:lnTo>
                    <a:pt x="234" y="626"/>
                  </a:lnTo>
                  <a:lnTo>
                    <a:pt x="279" y="634"/>
                  </a:lnTo>
                  <a:lnTo>
                    <a:pt x="321" y="633"/>
                  </a:lnTo>
                  <a:lnTo>
                    <a:pt x="364" y="627"/>
                  </a:lnTo>
                  <a:lnTo>
                    <a:pt x="403" y="616"/>
                  </a:lnTo>
                  <a:lnTo>
                    <a:pt x="442" y="601"/>
                  </a:lnTo>
                  <a:lnTo>
                    <a:pt x="477" y="582"/>
                  </a:lnTo>
                  <a:lnTo>
                    <a:pt x="511" y="560"/>
                  </a:lnTo>
                  <a:lnTo>
                    <a:pt x="541" y="534"/>
                  </a:lnTo>
                  <a:lnTo>
                    <a:pt x="570" y="507"/>
                  </a:lnTo>
                  <a:lnTo>
                    <a:pt x="595" y="477"/>
                  </a:lnTo>
                  <a:lnTo>
                    <a:pt x="617" y="446"/>
                  </a:lnTo>
                  <a:lnTo>
                    <a:pt x="633" y="413"/>
                  </a:lnTo>
                  <a:lnTo>
                    <a:pt x="649" y="381"/>
                  </a:lnTo>
                  <a:lnTo>
                    <a:pt x="658" y="347"/>
                  </a:lnTo>
                  <a:lnTo>
                    <a:pt x="666" y="316"/>
                  </a:lnTo>
                  <a:lnTo>
                    <a:pt x="667" y="286"/>
                  </a:lnTo>
                  <a:lnTo>
                    <a:pt x="666" y="257"/>
                  </a:lnTo>
                  <a:lnTo>
                    <a:pt x="663" y="245"/>
                  </a:lnTo>
                  <a:lnTo>
                    <a:pt x="660" y="235"/>
                  </a:lnTo>
                  <a:lnTo>
                    <a:pt x="656" y="226"/>
                  </a:lnTo>
                  <a:lnTo>
                    <a:pt x="653" y="220"/>
                  </a:lnTo>
                  <a:lnTo>
                    <a:pt x="648" y="212"/>
                  </a:lnTo>
                  <a:lnTo>
                    <a:pt x="644" y="208"/>
                  </a:lnTo>
                  <a:lnTo>
                    <a:pt x="638" y="205"/>
                  </a:lnTo>
                  <a:lnTo>
                    <a:pt x="634" y="205"/>
                  </a:lnTo>
                  <a:lnTo>
                    <a:pt x="629" y="205"/>
                  </a:lnTo>
                  <a:lnTo>
                    <a:pt x="625" y="209"/>
                  </a:lnTo>
                  <a:lnTo>
                    <a:pt x="621" y="215"/>
                  </a:lnTo>
                  <a:lnTo>
                    <a:pt x="617" y="224"/>
                  </a:lnTo>
                  <a:lnTo>
                    <a:pt x="614" y="234"/>
                  </a:lnTo>
                  <a:lnTo>
                    <a:pt x="612" y="249"/>
                  </a:lnTo>
                  <a:lnTo>
                    <a:pt x="611" y="265"/>
                  </a:lnTo>
                  <a:lnTo>
                    <a:pt x="612" y="286"/>
                  </a:lnTo>
                  <a:lnTo>
                    <a:pt x="610" y="306"/>
                  </a:lnTo>
                  <a:lnTo>
                    <a:pt x="603" y="329"/>
                  </a:lnTo>
                  <a:lnTo>
                    <a:pt x="593" y="354"/>
                  </a:lnTo>
                  <a:lnTo>
                    <a:pt x="581" y="379"/>
                  </a:lnTo>
                  <a:lnTo>
                    <a:pt x="565" y="402"/>
                  </a:lnTo>
                  <a:lnTo>
                    <a:pt x="544" y="426"/>
                  </a:lnTo>
                  <a:lnTo>
                    <a:pt x="524" y="451"/>
                  </a:lnTo>
                  <a:lnTo>
                    <a:pt x="500" y="473"/>
                  </a:lnTo>
                  <a:lnTo>
                    <a:pt x="476" y="492"/>
                  </a:lnTo>
                  <a:lnTo>
                    <a:pt x="448" y="511"/>
                  </a:lnTo>
                  <a:lnTo>
                    <a:pt x="420" y="526"/>
                  </a:lnTo>
                  <a:lnTo>
                    <a:pt x="392" y="540"/>
                  </a:lnTo>
                  <a:lnTo>
                    <a:pt x="364" y="551"/>
                  </a:lnTo>
                  <a:lnTo>
                    <a:pt x="335" y="558"/>
                  </a:lnTo>
                  <a:lnTo>
                    <a:pt x="306" y="560"/>
                  </a:lnTo>
                  <a:lnTo>
                    <a:pt x="279" y="560"/>
                  </a:lnTo>
                  <a:lnTo>
                    <a:pt x="250" y="551"/>
                  </a:lnTo>
                  <a:lnTo>
                    <a:pt x="227" y="532"/>
                  </a:lnTo>
                  <a:lnTo>
                    <a:pt x="203" y="506"/>
                  </a:lnTo>
                  <a:lnTo>
                    <a:pt x="183" y="473"/>
                  </a:lnTo>
                  <a:lnTo>
                    <a:pt x="164" y="433"/>
                  </a:lnTo>
                  <a:lnTo>
                    <a:pt x="148" y="391"/>
                  </a:lnTo>
                  <a:lnTo>
                    <a:pt x="133" y="346"/>
                  </a:lnTo>
                  <a:lnTo>
                    <a:pt x="122" y="301"/>
                  </a:lnTo>
                  <a:lnTo>
                    <a:pt x="110" y="256"/>
                  </a:lnTo>
                  <a:lnTo>
                    <a:pt x="100" y="212"/>
                  </a:lnTo>
                  <a:lnTo>
                    <a:pt x="92" y="170"/>
                  </a:lnTo>
                  <a:lnTo>
                    <a:pt x="86" y="134"/>
                  </a:lnTo>
                  <a:lnTo>
                    <a:pt x="81" y="103"/>
                  </a:lnTo>
                  <a:lnTo>
                    <a:pt x="80" y="79"/>
                  </a:lnTo>
                  <a:lnTo>
                    <a:pt x="77" y="64"/>
                  </a:lnTo>
                  <a:lnTo>
                    <a:pt x="77" y="59"/>
                  </a:lnTo>
                  <a:lnTo>
                    <a:pt x="77" y="57"/>
                  </a:lnTo>
                  <a:lnTo>
                    <a:pt x="77" y="53"/>
                  </a:lnTo>
                  <a:lnTo>
                    <a:pt x="74" y="47"/>
                  </a:lnTo>
                  <a:lnTo>
                    <a:pt x="73" y="41"/>
                  </a:lnTo>
                  <a:lnTo>
                    <a:pt x="71" y="33"/>
                  </a:lnTo>
                  <a:lnTo>
                    <a:pt x="70" y="25"/>
                  </a:lnTo>
                  <a:lnTo>
                    <a:pt x="66" y="18"/>
                  </a:lnTo>
                  <a:lnTo>
                    <a:pt x="63" y="11"/>
                  </a:lnTo>
                  <a:lnTo>
                    <a:pt x="58" y="5"/>
                  </a:lnTo>
                  <a:lnTo>
                    <a:pt x="54" y="1"/>
                  </a:lnTo>
                  <a:lnTo>
                    <a:pt x="48" y="0"/>
                  </a:lnTo>
                  <a:lnTo>
                    <a:pt x="43" y="3"/>
                  </a:lnTo>
                  <a:lnTo>
                    <a:pt x="34" y="8"/>
                  </a:lnTo>
                  <a:lnTo>
                    <a:pt x="28" y="18"/>
                  </a:lnTo>
                  <a:lnTo>
                    <a:pt x="18" y="33"/>
                  </a:lnTo>
                  <a:lnTo>
                    <a:pt x="10" y="53"/>
                  </a:lnTo>
                  <a:lnTo>
                    <a:pt x="10" y="53"/>
                  </a:lnTo>
                  <a:close/>
                </a:path>
              </a:pathLst>
            </a:custGeom>
            <a:solidFill>
              <a:srgbClr val="29852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21" name="Freeform 25"/>
            <p:cNvSpPr>
              <a:spLocks/>
            </p:cNvSpPr>
            <p:nvPr/>
          </p:nvSpPr>
          <p:spPr bwMode="auto">
            <a:xfrm>
              <a:off x="4821" y="2048"/>
              <a:ext cx="56" cy="27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58" y="0"/>
                </a:cxn>
                <a:cxn ang="0">
                  <a:pos x="153" y="0"/>
                </a:cxn>
                <a:cxn ang="0">
                  <a:pos x="146" y="0"/>
                </a:cxn>
                <a:cxn ang="0">
                  <a:pos x="137" y="2"/>
                </a:cxn>
                <a:cxn ang="0">
                  <a:pos x="124" y="2"/>
                </a:cxn>
                <a:cxn ang="0">
                  <a:pos x="113" y="4"/>
                </a:cxn>
                <a:cxn ang="0">
                  <a:pos x="100" y="6"/>
                </a:cxn>
                <a:cxn ang="0">
                  <a:pos x="87" y="9"/>
                </a:cxn>
                <a:cxn ang="0">
                  <a:pos x="71" y="11"/>
                </a:cxn>
                <a:cxn ang="0">
                  <a:pos x="59" y="13"/>
                </a:cxn>
                <a:cxn ang="0">
                  <a:pos x="45" y="17"/>
                </a:cxn>
                <a:cxn ang="0">
                  <a:pos x="34" y="19"/>
                </a:cxn>
                <a:cxn ang="0">
                  <a:pos x="22" y="22"/>
                </a:cxn>
                <a:cxn ang="0">
                  <a:pos x="15" y="26"/>
                </a:cxn>
                <a:cxn ang="0">
                  <a:pos x="9" y="29"/>
                </a:cxn>
                <a:cxn ang="0">
                  <a:pos x="7" y="33"/>
                </a:cxn>
                <a:cxn ang="0">
                  <a:pos x="3" y="40"/>
                </a:cxn>
                <a:cxn ang="0">
                  <a:pos x="1" y="50"/>
                </a:cxn>
                <a:cxn ang="0">
                  <a:pos x="0" y="56"/>
                </a:cxn>
                <a:cxn ang="0">
                  <a:pos x="1" y="65"/>
                </a:cxn>
                <a:cxn ang="0">
                  <a:pos x="1" y="70"/>
                </a:cxn>
                <a:cxn ang="0">
                  <a:pos x="4" y="77"/>
                </a:cxn>
                <a:cxn ang="0">
                  <a:pos x="8" y="80"/>
                </a:cxn>
                <a:cxn ang="0">
                  <a:pos x="15" y="81"/>
                </a:cxn>
                <a:cxn ang="0">
                  <a:pos x="18" y="81"/>
                </a:cxn>
                <a:cxn ang="0">
                  <a:pos x="23" y="80"/>
                </a:cxn>
                <a:cxn ang="0">
                  <a:pos x="31" y="78"/>
                </a:cxn>
                <a:cxn ang="0">
                  <a:pos x="42" y="76"/>
                </a:cxn>
                <a:cxn ang="0">
                  <a:pos x="55" y="71"/>
                </a:cxn>
                <a:cxn ang="0">
                  <a:pos x="67" y="69"/>
                </a:cxn>
                <a:cxn ang="0">
                  <a:pos x="79" y="66"/>
                </a:cxn>
                <a:cxn ang="0">
                  <a:pos x="94" y="62"/>
                </a:cxn>
                <a:cxn ang="0">
                  <a:pos x="107" y="58"/>
                </a:cxn>
                <a:cxn ang="0">
                  <a:pos x="119" y="54"/>
                </a:cxn>
                <a:cxn ang="0">
                  <a:pos x="131" y="50"/>
                </a:cxn>
                <a:cxn ang="0">
                  <a:pos x="142" y="45"/>
                </a:cxn>
                <a:cxn ang="0">
                  <a:pos x="150" y="41"/>
                </a:cxn>
                <a:cxn ang="0">
                  <a:pos x="158" y="39"/>
                </a:cxn>
                <a:cxn ang="0">
                  <a:pos x="164" y="36"/>
                </a:cxn>
                <a:cxn ang="0">
                  <a:pos x="168" y="33"/>
                </a:cxn>
                <a:cxn ang="0">
                  <a:pos x="168" y="28"/>
                </a:cxn>
                <a:cxn ang="0">
                  <a:pos x="168" y="22"/>
                </a:cxn>
                <a:cxn ang="0">
                  <a:pos x="167" y="17"/>
                </a:cxn>
                <a:cxn ang="0">
                  <a:pos x="165" y="13"/>
                </a:cxn>
                <a:cxn ang="0">
                  <a:pos x="161" y="3"/>
                </a:cxn>
                <a:cxn ang="0">
                  <a:pos x="160" y="0"/>
                </a:cxn>
                <a:cxn ang="0">
                  <a:pos x="160" y="0"/>
                </a:cxn>
              </a:cxnLst>
              <a:rect l="0" t="0" r="r" b="b"/>
              <a:pathLst>
                <a:path w="168" h="81">
                  <a:moveTo>
                    <a:pt x="160" y="0"/>
                  </a:moveTo>
                  <a:lnTo>
                    <a:pt x="158" y="0"/>
                  </a:lnTo>
                  <a:lnTo>
                    <a:pt x="153" y="0"/>
                  </a:lnTo>
                  <a:lnTo>
                    <a:pt x="146" y="0"/>
                  </a:lnTo>
                  <a:lnTo>
                    <a:pt x="137" y="2"/>
                  </a:lnTo>
                  <a:lnTo>
                    <a:pt x="124" y="2"/>
                  </a:lnTo>
                  <a:lnTo>
                    <a:pt x="113" y="4"/>
                  </a:lnTo>
                  <a:lnTo>
                    <a:pt x="100" y="6"/>
                  </a:lnTo>
                  <a:lnTo>
                    <a:pt x="87" y="9"/>
                  </a:lnTo>
                  <a:lnTo>
                    <a:pt x="71" y="11"/>
                  </a:lnTo>
                  <a:lnTo>
                    <a:pt x="59" y="13"/>
                  </a:lnTo>
                  <a:lnTo>
                    <a:pt x="45" y="17"/>
                  </a:lnTo>
                  <a:lnTo>
                    <a:pt x="34" y="19"/>
                  </a:lnTo>
                  <a:lnTo>
                    <a:pt x="22" y="22"/>
                  </a:lnTo>
                  <a:lnTo>
                    <a:pt x="15" y="26"/>
                  </a:lnTo>
                  <a:lnTo>
                    <a:pt x="9" y="29"/>
                  </a:lnTo>
                  <a:lnTo>
                    <a:pt x="7" y="33"/>
                  </a:lnTo>
                  <a:lnTo>
                    <a:pt x="3" y="40"/>
                  </a:lnTo>
                  <a:lnTo>
                    <a:pt x="1" y="50"/>
                  </a:lnTo>
                  <a:lnTo>
                    <a:pt x="0" y="56"/>
                  </a:lnTo>
                  <a:lnTo>
                    <a:pt x="1" y="65"/>
                  </a:lnTo>
                  <a:lnTo>
                    <a:pt x="1" y="70"/>
                  </a:lnTo>
                  <a:lnTo>
                    <a:pt x="4" y="77"/>
                  </a:lnTo>
                  <a:lnTo>
                    <a:pt x="8" y="80"/>
                  </a:lnTo>
                  <a:lnTo>
                    <a:pt x="15" y="81"/>
                  </a:lnTo>
                  <a:lnTo>
                    <a:pt x="18" y="81"/>
                  </a:lnTo>
                  <a:lnTo>
                    <a:pt x="23" y="80"/>
                  </a:lnTo>
                  <a:lnTo>
                    <a:pt x="31" y="78"/>
                  </a:lnTo>
                  <a:lnTo>
                    <a:pt x="42" y="76"/>
                  </a:lnTo>
                  <a:lnTo>
                    <a:pt x="55" y="71"/>
                  </a:lnTo>
                  <a:lnTo>
                    <a:pt x="67" y="69"/>
                  </a:lnTo>
                  <a:lnTo>
                    <a:pt x="79" y="66"/>
                  </a:lnTo>
                  <a:lnTo>
                    <a:pt x="94" y="62"/>
                  </a:lnTo>
                  <a:lnTo>
                    <a:pt x="107" y="58"/>
                  </a:lnTo>
                  <a:lnTo>
                    <a:pt x="119" y="54"/>
                  </a:lnTo>
                  <a:lnTo>
                    <a:pt x="131" y="50"/>
                  </a:lnTo>
                  <a:lnTo>
                    <a:pt x="142" y="45"/>
                  </a:lnTo>
                  <a:lnTo>
                    <a:pt x="150" y="41"/>
                  </a:lnTo>
                  <a:lnTo>
                    <a:pt x="158" y="39"/>
                  </a:lnTo>
                  <a:lnTo>
                    <a:pt x="164" y="36"/>
                  </a:lnTo>
                  <a:lnTo>
                    <a:pt x="168" y="33"/>
                  </a:lnTo>
                  <a:lnTo>
                    <a:pt x="168" y="28"/>
                  </a:lnTo>
                  <a:lnTo>
                    <a:pt x="168" y="22"/>
                  </a:lnTo>
                  <a:lnTo>
                    <a:pt x="167" y="17"/>
                  </a:lnTo>
                  <a:lnTo>
                    <a:pt x="165" y="13"/>
                  </a:lnTo>
                  <a:lnTo>
                    <a:pt x="161" y="3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29852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22" name="Freeform 26"/>
            <p:cNvSpPr>
              <a:spLocks/>
            </p:cNvSpPr>
            <p:nvPr/>
          </p:nvSpPr>
          <p:spPr bwMode="auto">
            <a:xfrm>
              <a:off x="4889" y="1916"/>
              <a:ext cx="106" cy="150"/>
            </a:xfrm>
            <a:custGeom>
              <a:avLst/>
              <a:gdLst/>
              <a:ahLst/>
              <a:cxnLst>
                <a:cxn ang="0">
                  <a:pos x="66" y="309"/>
                </a:cxn>
                <a:cxn ang="0">
                  <a:pos x="94" y="306"/>
                </a:cxn>
                <a:cxn ang="0">
                  <a:pos x="114" y="291"/>
                </a:cxn>
                <a:cxn ang="0">
                  <a:pos x="109" y="262"/>
                </a:cxn>
                <a:cxn ang="0">
                  <a:pos x="83" y="242"/>
                </a:cxn>
                <a:cxn ang="0">
                  <a:pos x="51" y="230"/>
                </a:cxn>
                <a:cxn ang="0">
                  <a:pos x="25" y="219"/>
                </a:cxn>
                <a:cxn ang="0">
                  <a:pos x="20" y="205"/>
                </a:cxn>
                <a:cxn ang="0">
                  <a:pos x="32" y="156"/>
                </a:cxn>
                <a:cxn ang="0">
                  <a:pos x="61" y="87"/>
                </a:cxn>
                <a:cxn ang="0">
                  <a:pos x="99" y="27"/>
                </a:cxn>
                <a:cxn ang="0">
                  <a:pos x="139" y="4"/>
                </a:cxn>
                <a:cxn ang="0">
                  <a:pos x="192" y="0"/>
                </a:cxn>
                <a:cxn ang="0">
                  <a:pos x="250" y="16"/>
                </a:cxn>
                <a:cxn ang="0">
                  <a:pos x="297" y="64"/>
                </a:cxn>
                <a:cxn ang="0">
                  <a:pos x="318" y="134"/>
                </a:cxn>
                <a:cxn ang="0">
                  <a:pos x="304" y="146"/>
                </a:cxn>
                <a:cxn ang="0">
                  <a:pos x="286" y="135"/>
                </a:cxn>
                <a:cxn ang="0">
                  <a:pos x="262" y="104"/>
                </a:cxn>
                <a:cxn ang="0">
                  <a:pos x="230" y="68"/>
                </a:cxn>
                <a:cxn ang="0">
                  <a:pos x="192" y="42"/>
                </a:cxn>
                <a:cxn ang="0">
                  <a:pos x="151" y="41"/>
                </a:cxn>
                <a:cxn ang="0">
                  <a:pos x="112" y="72"/>
                </a:cxn>
                <a:cxn ang="0">
                  <a:pos x="80" y="119"/>
                </a:cxn>
                <a:cxn ang="0">
                  <a:pos x="60" y="164"/>
                </a:cxn>
                <a:cxn ang="0">
                  <a:pos x="57" y="194"/>
                </a:cxn>
                <a:cxn ang="0">
                  <a:pos x="72" y="206"/>
                </a:cxn>
                <a:cxn ang="0">
                  <a:pos x="101" y="219"/>
                </a:cxn>
                <a:cxn ang="0">
                  <a:pos x="128" y="235"/>
                </a:cxn>
                <a:cxn ang="0">
                  <a:pos x="144" y="257"/>
                </a:cxn>
                <a:cxn ang="0">
                  <a:pos x="144" y="280"/>
                </a:cxn>
                <a:cxn ang="0">
                  <a:pos x="140" y="316"/>
                </a:cxn>
                <a:cxn ang="0">
                  <a:pos x="113" y="331"/>
                </a:cxn>
                <a:cxn ang="0">
                  <a:pos x="71" y="331"/>
                </a:cxn>
                <a:cxn ang="0">
                  <a:pos x="38" y="340"/>
                </a:cxn>
                <a:cxn ang="0">
                  <a:pos x="36" y="361"/>
                </a:cxn>
                <a:cxn ang="0">
                  <a:pos x="43" y="383"/>
                </a:cxn>
                <a:cxn ang="0">
                  <a:pos x="73" y="395"/>
                </a:cxn>
                <a:cxn ang="0">
                  <a:pos x="128" y="405"/>
                </a:cxn>
                <a:cxn ang="0">
                  <a:pos x="181" y="402"/>
                </a:cxn>
                <a:cxn ang="0">
                  <a:pos x="215" y="383"/>
                </a:cxn>
                <a:cxn ang="0">
                  <a:pos x="236" y="358"/>
                </a:cxn>
                <a:cxn ang="0">
                  <a:pos x="258" y="332"/>
                </a:cxn>
                <a:cxn ang="0">
                  <a:pos x="280" y="320"/>
                </a:cxn>
                <a:cxn ang="0">
                  <a:pos x="297" y="343"/>
                </a:cxn>
                <a:cxn ang="0">
                  <a:pos x="282" y="369"/>
                </a:cxn>
                <a:cxn ang="0">
                  <a:pos x="252" y="392"/>
                </a:cxn>
                <a:cxn ang="0">
                  <a:pos x="210" y="421"/>
                </a:cxn>
                <a:cxn ang="0">
                  <a:pos x="164" y="441"/>
                </a:cxn>
                <a:cxn ang="0">
                  <a:pos x="117" y="448"/>
                </a:cxn>
                <a:cxn ang="0">
                  <a:pos x="71" y="437"/>
                </a:cxn>
                <a:cxn ang="0">
                  <a:pos x="30" y="420"/>
                </a:cxn>
                <a:cxn ang="0">
                  <a:pos x="4" y="392"/>
                </a:cxn>
                <a:cxn ang="0">
                  <a:pos x="0" y="364"/>
                </a:cxn>
                <a:cxn ang="0">
                  <a:pos x="16" y="335"/>
                </a:cxn>
                <a:cxn ang="0">
                  <a:pos x="42" y="312"/>
                </a:cxn>
              </a:cxnLst>
              <a:rect l="0" t="0" r="r" b="b"/>
              <a:pathLst>
                <a:path w="318" h="450">
                  <a:moveTo>
                    <a:pt x="45" y="312"/>
                  </a:moveTo>
                  <a:lnTo>
                    <a:pt x="51" y="310"/>
                  </a:lnTo>
                  <a:lnTo>
                    <a:pt x="60" y="309"/>
                  </a:lnTo>
                  <a:lnTo>
                    <a:pt x="66" y="309"/>
                  </a:lnTo>
                  <a:lnTo>
                    <a:pt x="75" y="309"/>
                  </a:lnTo>
                  <a:lnTo>
                    <a:pt x="80" y="307"/>
                  </a:lnTo>
                  <a:lnTo>
                    <a:pt x="88" y="307"/>
                  </a:lnTo>
                  <a:lnTo>
                    <a:pt x="94" y="306"/>
                  </a:lnTo>
                  <a:lnTo>
                    <a:pt x="101" y="306"/>
                  </a:lnTo>
                  <a:lnTo>
                    <a:pt x="109" y="302"/>
                  </a:lnTo>
                  <a:lnTo>
                    <a:pt x="114" y="295"/>
                  </a:lnTo>
                  <a:lnTo>
                    <a:pt x="114" y="291"/>
                  </a:lnTo>
                  <a:lnTo>
                    <a:pt x="116" y="286"/>
                  </a:lnTo>
                  <a:lnTo>
                    <a:pt x="114" y="279"/>
                  </a:lnTo>
                  <a:lnTo>
                    <a:pt x="113" y="272"/>
                  </a:lnTo>
                  <a:lnTo>
                    <a:pt x="109" y="262"/>
                  </a:lnTo>
                  <a:lnTo>
                    <a:pt x="105" y="257"/>
                  </a:lnTo>
                  <a:lnTo>
                    <a:pt x="97" y="250"/>
                  </a:lnTo>
                  <a:lnTo>
                    <a:pt x="91" y="247"/>
                  </a:lnTo>
                  <a:lnTo>
                    <a:pt x="83" y="242"/>
                  </a:lnTo>
                  <a:lnTo>
                    <a:pt x="76" y="238"/>
                  </a:lnTo>
                  <a:lnTo>
                    <a:pt x="68" y="235"/>
                  </a:lnTo>
                  <a:lnTo>
                    <a:pt x="60" y="232"/>
                  </a:lnTo>
                  <a:lnTo>
                    <a:pt x="51" y="230"/>
                  </a:lnTo>
                  <a:lnTo>
                    <a:pt x="45" y="227"/>
                  </a:lnTo>
                  <a:lnTo>
                    <a:pt x="36" y="223"/>
                  </a:lnTo>
                  <a:lnTo>
                    <a:pt x="32" y="221"/>
                  </a:lnTo>
                  <a:lnTo>
                    <a:pt x="25" y="219"/>
                  </a:lnTo>
                  <a:lnTo>
                    <a:pt x="23" y="216"/>
                  </a:lnTo>
                  <a:lnTo>
                    <a:pt x="20" y="213"/>
                  </a:lnTo>
                  <a:lnTo>
                    <a:pt x="20" y="210"/>
                  </a:lnTo>
                  <a:lnTo>
                    <a:pt x="20" y="205"/>
                  </a:lnTo>
                  <a:lnTo>
                    <a:pt x="21" y="195"/>
                  </a:lnTo>
                  <a:lnTo>
                    <a:pt x="24" y="184"/>
                  </a:lnTo>
                  <a:lnTo>
                    <a:pt x="28" y="172"/>
                  </a:lnTo>
                  <a:lnTo>
                    <a:pt x="32" y="156"/>
                  </a:lnTo>
                  <a:lnTo>
                    <a:pt x="41" y="141"/>
                  </a:lnTo>
                  <a:lnTo>
                    <a:pt x="46" y="123"/>
                  </a:lnTo>
                  <a:lnTo>
                    <a:pt x="54" y="105"/>
                  </a:lnTo>
                  <a:lnTo>
                    <a:pt x="61" y="87"/>
                  </a:lnTo>
                  <a:lnTo>
                    <a:pt x="71" y="71"/>
                  </a:lnTo>
                  <a:lnTo>
                    <a:pt x="80" y="55"/>
                  </a:lnTo>
                  <a:lnTo>
                    <a:pt x="90" y="40"/>
                  </a:lnTo>
                  <a:lnTo>
                    <a:pt x="99" y="27"/>
                  </a:lnTo>
                  <a:lnTo>
                    <a:pt x="109" y="18"/>
                  </a:lnTo>
                  <a:lnTo>
                    <a:pt x="118" y="11"/>
                  </a:lnTo>
                  <a:lnTo>
                    <a:pt x="129" y="8"/>
                  </a:lnTo>
                  <a:lnTo>
                    <a:pt x="139" y="4"/>
                  </a:lnTo>
                  <a:lnTo>
                    <a:pt x="151" y="3"/>
                  </a:lnTo>
                  <a:lnTo>
                    <a:pt x="164" y="0"/>
                  </a:lnTo>
                  <a:lnTo>
                    <a:pt x="177" y="0"/>
                  </a:lnTo>
                  <a:lnTo>
                    <a:pt x="192" y="0"/>
                  </a:lnTo>
                  <a:lnTo>
                    <a:pt x="207" y="3"/>
                  </a:lnTo>
                  <a:lnTo>
                    <a:pt x="221" y="4"/>
                  </a:lnTo>
                  <a:lnTo>
                    <a:pt x="237" y="11"/>
                  </a:lnTo>
                  <a:lnTo>
                    <a:pt x="250" y="16"/>
                  </a:lnTo>
                  <a:lnTo>
                    <a:pt x="263" y="25"/>
                  </a:lnTo>
                  <a:lnTo>
                    <a:pt x="276" y="35"/>
                  </a:lnTo>
                  <a:lnTo>
                    <a:pt x="288" y="49"/>
                  </a:lnTo>
                  <a:lnTo>
                    <a:pt x="297" y="64"/>
                  </a:lnTo>
                  <a:lnTo>
                    <a:pt x="306" y="85"/>
                  </a:lnTo>
                  <a:lnTo>
                    <a:pt x="312" y="105"/>
                  </a:lnTo>
                  <a:lnTo>
                    <a:pt x="318" y="133"/>
                  </a:lnTo>
                  <a:lnTo>
                    <a:pt x="318" y="134"/>
                  </a:lnTo>
                  <a:lnTo>
                    <a:pt x="315" y="137"/>
                  </a:lnTo>
                  <a:lnTo>
                    <a:pt x="312" y="141"/>
                  </a:lnTo>
                  <a:lnTo>
                    <a:pt x="310" y="145"/>
                  </a:lnTo>
                  <a:lnTo>
                    <a:pt x="304" y="146"/>
                  </a:lnTo>
                  <a:lnTo>
                    <a:pt x="299" y="146"/>
                  </a:lnTo>
                  <a:lnTo>
                    <a:pt x="295" y="142"/>
                  </a:lnTo>
                  <a:lnTo>
                    <a:pt x="291" y="141"/>
                  </a:lnTo>
                  <a:lnTo>
                    <a:pt x="286" y="135"/>
                  </a:lnTo>
                  <a:lnTo>
                    <a:pt x="282" y="130"/>
                  </a:lnTo>
                  <a:lnTo>
                    <a:pt x="276" y="122"/>
                  </a:lnTo>
                  <a:lnTo>
                    <a:pt x="270" y="113"/>
                  </a:lnTo>
                  <a:lnTo>
                    <a:pt x="262" y="104"/>
                  </a:lnTo>
                  <a:lnTo>
                    <a:pt x="256" y="96"/>
                  </a:lnTo>
                  <a:lnTo>
                    <a:pt x="247" y="86"/>
                  </a:lnTo>
                  <a:lnTo>
                    <a:pt x="239" y="78"/>
                  </a:lnTo>
                  <a:lnTo>
                    <a:pt x="230" y="68"/>
                  </a:lnTo>
                  <a:lnTo>
                    <a:pt x="221" y="61"/>
                  </a:lnTo>
                  <a:lnTo>
                    <a:pt x="211" y="53"/>
                  </a:lnTo>
                  <a:lnTo>
                    <a:pt x="202" y="48"/>
                  </a:lnTo>
                  <a:lnTo>
                    <a:pt x="192" y="42"/>
                  </a:lnTo>
                  <a:lnTo>
                    <a:pt x="181" y="40"/>
                  </a:lnTo>
                  <a:lnTo>
                    <a:pt x="172" y="38"/>
                  </a:lnTo>
                  <a:lnTo>
                    <a:pt x="161" y="40"/>
                  </a:lnTo>
                  <a:lnTo>
                    <a:pt x="151" y="41"/>
                  </a:lnTo>
                  <a:lnTo>
                    <a:pt x="142" y="48"/>
                  </a:lnTo>
                  <a:lnTo>
                    <a:pt x="131" y="53"/>
                  </a:lnTo>
                  <a:lnTo>
                    <a:pt x="121" y="63"/>
                  </a:lnTo>
                  <a:lnTo>
                    <a:pt x="112" y="72"/>
                  </a:lnTo>
                  <a:lnTo>
                    <a:pt x="103" y="83"/>
                  </a:lnTo>
                  <a:lnTo>
                    <a:pt x="94" y="94"/>
                  </a:lnTo>
                  <a:lnTo>
                    <a:pt x="87" y="107"/>
                  </a:lnTo>
                  <a:lnTo>
                    <a:pt x="80" y="119"/>
                  </a:lnTo>
                  <a:lnTo>
                    <a:pt x="75" y="131"/>
                  </a:lnTo>
                  <a:lnTo>
                    <a:pt x="69" y="142"/>
                  </a:lnTo>
                  <a:lnTo>
                    <a:pt x="64" y="153"/>
                  </a:lnTo>
                  <a:lnTo>
                    <a:pt x="60" y="164"/>
                  </a:lnTo>
                  <a:lnTo>
                    <a:pt x="57" y="174"/>
                  </a:lnTo>
                  <a:lnTo>
                    <a:pt x="56" y="182"/>
                  </a:lnTo>
                  <a:lnTo>
                    <a:pt x="56" y="190"/>
                  </a:lnTo>
                  <a:lnTo>
                    <a:pt x="57" y="194"/>
                  </a:lnTo>
                  <a:lnTo>
                    <a:pt x="60" y="200"/>
                  </a:lnTo>
                  <a:lnTo>
                    <a:pt x="61" y="201"/>
                  </a:lnTo>
                  <a:lnTo>
                    <a:pt x="66" y="202"/>
                  </a:lnTo>
                  <a:lnTo>
                    <a:pt x="72" y="206"/>
                  </a:lnTo>
                  <a:lnTo>
                    <a:pt x="79" y="209"/>
                  </a:lnTo>
                  <a:lnTo>
                    <a:pt x="84" y="212"/>
                  </a:lnTo>
                  <a:lnTo>
                    <a:pt x="92" y="215"/>
                  </a:lnTo>
                  <a:lnTo>
                    <a:pt x="101" y="219"/>
                  </a:lnTo>
                  <a:lnTo>
                    <a:pt x="109" y="223"/>
                  </a:lnTo>
                  <a:lnTo>
                    <a:pt x="114" y="227"/>
                  </a:lnTo>
                  <a:lnTo>
                    <a:pt x="121" y="231"/>
                  </a:lnTo>
                  <a:lnTo>
                    <a:pt x="128" y="235"/>
                  </a:lnTo>
                  <a:lnTo>
                    <a:pt x="133" y="242"/>
                  </a:lnTo>
                  <a:lnTo>
                    <a:pt x="138" y="246"/>
                  </a:lnTo>
                  <a:lnTo>
                    <a:pt x="142" y="250"/>
                  </a:lnTo>
                  <a:lnTo>
                    <a:pt x="144" y="257"/>
                  </a:lnTo>
                  <a:lnTo>
                    <a:pt x="146" y="262"/>
                  </a:lnTo>
                  <a:lnTo>
                    <a:pt x="144" y="268"/>
                  </a:lnTo>
                  <a:lnTo>
                    <a:pt x="144" y="275"/>
                  </a:lnTo>
                  <a:lnTo>
                    <a:pt x="144" y="280"/>
                  </a:lnTo>
                  <a:lnTo>
                    <a:pt x="144" y="287"/>
                  </a:lnTo>
                  <a:lnTo>
                    <a:pt x="144" y="297"/>
                  </a:lnTo>
                  <a:lnTo>
                    <a:pt x="144" y="307"/>
                  </a:lnTo>
                  <a:lnTo>
                    <a:pt x="140" y="316"/>
                  </a:lnTo>
                  <a:lnTo>
                    <a:pt x="138" y="323"/>
                  </a:lnTo>
                  <a:lnTo>
                    <a:pt x="132" y="328"/>
                  </a:lnTo>
                  <a:lnTo>
                    <a:pt x="125" y="331"/>
                  </a:lnTo>
                  <a:lnTo>
                    <a:pt x="113" y="331"/>
                  </a:lnTo>
                  <a:lnTo>
                    <a:pt x="103" y="331"/>
                  </a:lnTo>
                  <a:lnTo>
                    <a:pt x="92" y="331"/>
                  </a:lnTo>
                  <a:lnTo>
                    <a:pt x="82" y="331"/>
                  </a:lnTo>
                  <a:lnTo>
                    <a:pt x="71" y="331"/>
                  </a:lnTo>
                  <a:lnTo>
                    <a:pt x="60" y="332"/>
                  </a:lnTo>
                  <a:lnTo>
                    <a:pt x="51" y="333"/>
                  </a:lnTo>
                  <a:lnTo>
                    <a:pt x="45" y="338"/>
                  </a:lnTo>
                  <a:lnTo>
                    <a:pt x="38" y="340"/>
                  </a:lnTo>
                  <a:lnTo>
                    <a:pt x="36" y="344"/>
                  </a:lnTo>
                  <a:lnTo>
                    <a:pt x="35" y="349"/>
                  </a:lnTo>
                  <a:lnTo>
                    <a:pt x="36" y="355"/>
                  </a:lnTo>
                  <a:lnTo>
                    <a:pt x="36" y="361"/>
                  </a:lnTo>
                  <a:lnTo>
                    <a:pt x="39" y="366"/>
                  </a:lnTo>
                  <a:lnTo>
                    <a:pt x="41" y="373"/>
                  </a:lnTo>
                  <a:lnTo>
                    <a:pt x="42" y="380"/>
                  </a:lnTo>
                  <a:lnTo>
                    <a:pt x="43" y="383"/>
                  </a:lnTo>
                  <a:lnTo>
                    <a:pt x="47" y="385"/>
                  </a:lnTo>
                  <a:lnTo>
                    <a:pt x="53" y="388"/>
                  </a:lnTo>
                  <a:lnTo>
                    <a:pt x="64" y="392"/>
                  </a:lnTo>
                  <a:lnTo>
                    <a:pt x="73" y="395"/>
                  </a:lnTo>
                  <a:lnTo>
                    <a:pt x="86" y="398"/>
                  </a:lnTo>
                  <a:lnTo>
                    <a:pt x="99" y="400"/>
                  </a:lnTo>
                  <a:lnTo>
                    <a:pt x="114" y="405"/>
                  </a:lnTo>
                  <a:lnTo>
                    <a:pt x="128" y="405"/>
                  </a:lnTo>
                  <a:lnTo>
                    <a:pt x="142" y="405"/>
                  </a:lnTo>
                  <a:lnTo>
                    <a:pt x="157" y="405"/>
                  </a:lnTo>
                  <a:lnTo>
                    <a:pt x="170" y="405"/>
                  </a:lnTo>
                  <a:lnTo>
                    <a:pt x="181" y="402"/>
                  </a:lnTo>
                  <a:lnTo>
                    <a:pt x="194" y="399"/>
                  </a:lnTo>
                  <a:lnTo>
                    <a:pt x="202" y="395"/>
                  </a:lnTo>
                  <a:lnTo>
                    <a:pt x="210" y="390"/>
                  </a:lnTo>
                  <a:lnTo>
                    <a:pt x="215" y="383"/>
                  </a:lnTo>
                  <a:lnTo>
                    <a:pt x="221" y="376"/>
                  </a:lnTo>
                  <a:lnTo>
                    <a:pt x="225" y="370"/>
                  </a:lnTo>
                  <a:lnTo>
                    <a:pt x="232" y="364"/>
                  </a:lnTo>
                  <a:lnTo>
                    <a:pt x="236" y="358"/>
                  </a:lnTo>
                  <a:lnTo>
                    <a:pt x="241" y="351"/>
                  </a:lnTo>
                  <a:lnTo>
                    <a:pt x="245" y="346"/>
                  </a:lnTo>
                  <a:lnTo>
                    <a:pt x="250" y="342"/>
                  </a:lnTo>
                  <a:lnTo>
                    <a:pt x="258" y="332"/>
                  </a:lnTo>
                  <a:lnTo>
                    <a:pt x="265" y="325"/>
                  </a:lnTo>
                  <a:lnTo>
                    <a:pt x="270" y="321"/>
                  </a:lnTo>
                  <a:lnTo>
                    <a:pt x="276" y="320"/>
                  </a:lnTo>
                  <a:lnTo>
                    <a:pt x="280" y="320"/>
                  </a:lnTo>
                  <a:lnTo>
                    <a:pt x="286" y="324"/>
                  </a:lnTo>
                  <a:lnTo>
                    <a:pt x="291" y="329"/>
                  </a:lnTo>
                  <a:lnTo>
                    <a:pt x="295" y="336"/>
                  </a:lnTo>
                  <a:lnTo>
                    <a:pt x="297" y="343"/>
                  </a:lnTo>
                  <a:lnTo>
                    <a:pt x="297" y="351"/>
                  </a:lnTo>
                  <a:lnTo>
                    <a:pt x="295" y="358"/>
                  </a:lnTo>
                  <a:lnTo>
                    <a:pt x="289" y="366"/>
                  </a:lnTo>
                  <a:lnTo>
                    <a:pt x="282" y="369"/>
                  </a:lnTo>
                  <a:lnTo>
                    <a:pt x="277" y="374"/>
                  </a:lnTo>
                  <a:lnTo>
                    <a:pt x="270" y="380"/>
                  </a:lnTo>
                  <a:lnTo>
                    <a:pt x="262" y="387"/>
                  </a:lnTo>
                  <a:lnTo>
                    <a:pt x="252" y="392"/>
                  </a:lnTo>
                  <a:lnTo>
                    <a:pt x="243" y="400"/>
                  </a:lnTo>
                  <a:lnTo>
                    <a:pt x="233" y="406"/>
                  </a:lnTo>
                  <a:lnTo>
                    <a:pt x="222" y="414"/>
                  </a:lnTo>
                  <a:lnTo>
                    <a:pt x="210" y="421"/>
                  </a:lnTo>
                  <a:lnTo>
                    <a:pt x="199" y="426"/>
                  </a:lnTo>
                  <a:lnTo>
                    <a:pt x="187" y="432"/>
                  </a:lnTo>
                  <a:lnTo>
                    <a:pt x="176" y="437"/>
                  </a:lnTo>
                  <a:lnTo>
                    <a:pt x="164" y="441"/>
                  </a:lnTo>
                  <a:lnTo>
                    <a:pt x="151" y="446"/>
                  </a:lnTo>
                  <a:lnTo>
                    <a:pt x="140" y="448"/>
                  </a:lnTo>
                  <a:lnTo>
                    <a:pt x="129" y="450"/>
                  </a:lnTo>
                  <a:lnTo>
                    <a:pt x="117" y="448"/>
                  </a:lnTo>
                  <a:lnTo>
                    <a:pt x="106" y="447"/>
                  </a:lnTo>
                  <a:lnTo>
                    <a:pt x="94" y="444"/>
                  </a:lnTo>
                  <a:lnTo>
                    <a:pt x="83" y="441"/>
                  </a:lnTo>
                  <a:lnTo>
                    <a:pt x="71" y="437"/>
                  </a:lnTo>
                  <a:lnTo>
                    <a:pt x="60" y="435"/>
                  </a:lnTo>
                  <a:lnTo>
                    <a:pt x="49" y="429"/>
                  </a:lnTo>
                  <a:lnTo>
                    <a:pt x="41" y="425"/>
                  </a:lnTo>
                  <a:lnTo>
                    <a:pt x="30" y="420"/>
                  </a:lnTo>
                  <a:lnTo>
                    <a:pt x="21" y="413"/>
                  </a:lnTo>
                  <a:lnTo>
                    <a:pt x="15" y="406"/>
                  </a:lnTo>
                  <a:lnTo>
                    <a:pt x="9" y="400"/>
                  </a:lnTo>
                  <a:lnTo>
                    <a:pt x="4" y="392"/>
                  </a:lnTo>
                  <a:lnTo>
                    <a:pt x="1" y="385"/>
                  </a:lnTo>
                  <a:lnTo>
                    <a:pt x="0" y="379"/>
                  </a:lnTo>
                  <a:lnTo>
                    <a:pt x="0" y="373"/>
                  </a:lnTo>
                  <a:lnTo>
                    <a:pt x="0" y="364"/>
                  </a:lnTo>
                  <a:lnTo>
                    <a:pt x="2" y="357"/>
                  </a:lnTo>
                  <a:lnTo>
                    <a:pt x="5" y="351"/>
                  </a:lnTo>
                  <a:lnTo>
                    <a:pt x="8" y="344"/>
                  </a:lnTo>
                  <a:lnTo>
                    <a:pt x="16" y="335"/>
                  </a:lnTo>
                  <a:lnTo>
                    <a:pt x="24" y="327"/>
                  </a:lnTo>
                  <a:lnTo>
                    <a:pt x="31" y="320"/>
                  </a:lnTo>
                  <a:lnTo>
                    <a:pt x="36" y="314"/>
                  </a:lnTo>
                  <a:lnTo>
                    <a:pt x="42" y="312"/>
                  </a:lnTo>
                  <a:lnTo>
                    <a:pt x="45" y="312"/>
                  </a:lnTo>
                  <a:lnTo>
                    <a:pt x="45" y="312"/>
                  </a:lnTo>
                  <a:close/>
                </a:path>
              </a:pathLst>
            </a:custGeom>
            <a:solidFill>
              <a:srgbClr val="29852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23" name="Freeform 27"/>
            <p:cNvSpPr>
              <a:spLocks/>
            </p:cNvSpPr>
            <p:nvPr/>
          </p:nvSpPr>
          <p:spPr bwMode="auto">
            <a:xfrm>
              <a:off x="4808" y="2529"/>
              <a:ext cx="90" cy="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2" y="3"/>
                </a:cxn>
                <a:cxn ang="0">
                  <a:pos x="264" y="65"/>
                </a:cxn>
                <a:cxn ang="0">
                  <a:pos x="26" y="6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2" h="65">
                  <a:moveTo>
                    <a:pt x="0" y="0"/>
                  </a:moveTo>
                  <a:lnTo>
                    <a:pt x="272" y="3"/>
                  </a:lnTo>
                  <a:lnTo>
                    <a:pt x="264" y="65"/>
                  </a:lnTo>
                  <a:lnTo>
                    <a:pt x="26" y="6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2E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24" name="Freeform 28"/>
            <p:cNvSpPr>
              <a:spLocks/>
            </p:cNvSpPr>
            <p:nvPr/>
          </p:nvSpPr>
          <p:spPr bwMode="auto">
            <a:xfrm>
              <a:off x="4919" y="2078"/>
              <a:ext cx="112" cy="121"/>
            </a:xfrm>
            <a:custGeom>
              <a:avLst/>
              <a:gdLst/>
              <a:ahLst/>
              <a:cxnLst>
                <a:cxn ang="0">
                  <a:pos x="306" y="3"/>
                </a:cxn>
                <a:cxn ang="0">
                  <a:pos x="319" y="16"/>
                </a:cxn>
                <a:cxn ang="0">
                  <a:pos x="326" y="33"/>
                </a:cxn>
                <a:cxn ang="0">
                  <a:pos x="333" y="52"/>
                </a:cxn>
                <a:cxn ang="0">
                  <a:pos x="336" y="75"/>
                </a:cxn>
                <a:cxn ang="0">
                  <a:pos x="334" y="100"/>
                </a:cxn>
                <a:cxn ang="0">
                  <a:pos x="330" y="127"/>
                </a:cxn>
                <a:cxn ang="0">
                  <a:pos x="321" y="156"/>
                </a:cxn>
                <a:cxn ang="0">
                  <a:pos x="299" y="190"/>
                </a:cxn>
                <a:cxn ang="0">
                  <a:pos x="268" y="229"/>
                </a:cxn>
                <a:cxn ang="0">
                  <a:pos x="231" y="270"/>
                </a:cxn>
                <a:cxn ang="0">
                  <a:pos x="191" y="307"/>
                </a:cxn>
                <a:cxn ang="0">
                  <a:pos x="150" y="337"/>
                </a:cxn>
                <a:cxn ang="0">
                  <a:pos x="112" y="358"/>
                </a:cxn>
                <a:cxn ang="0">
                  <a:pos x="80" y="363"/>
                </a:cxn>
                <a:cxn ang="0">
                  <a:pos x="57" y="354"/>
                </a:cxn>
                <a:cxn ang="0">
                  <a:pos x="38" y="342"/>
                </a:cxn>
                <a:cxn ang="0">
                  <a:pos x="24" y="331"/>
                </a:cxn>
                <a:cxn ang="0">
                  <a:pos x="13" y="318"/>
                </a:cxn>
                <a:cxn ang="0">
                  <a:pos x="4" y="305"/>
                </a:cxn>
                <a:cxn ang="0">
                  <a:pos x="0" y="294"/>
                </a:cxn>
                <a:cxn ang="0">
                  <a:pos x="0" y="290"/>
                </a:cxn>
                <a:cxn ang="0">
                  <a:pos x="7" y="286"/>
                </a:cxn>
                <a:cxn ang="0">
                  <a:pos x="17" y="286"/>
                </a:cxn>
                <a:cxn ang="0">
                  <a:pos x="27" y="291"/>
                </a:cxn>
                <a:cxn ang="0">
                  <a:pos x="35" y="302"/>
                </a:cxn>
                <a:cxn ang="0">
                  <a:pos x="43" y="314"/>
                </a:cxn>
                <a:cxn ang="0">
                  <a:pos x="54" y="321"/>
                </a:cxn>
                <a:cxn ang="0">
                  <a:pos x="67" y="325"/>
                </a:cxn>
                <a:cxn ang="0">
                  <a:pos x="82" y="325"/>
                </a:cxn>
                <a:cxn ang="0">
                  <a:pos x="99" y="322"/>
                </a:cxn>
                <a:cxn ang="0">
                  <a:pos x="117" y="316"/>
                </a:cxn>
                <a:cxn ang="0">
                  <a:pos x="135" y="307"/>
                </a:cxn>
                <a:cxn ang="0">
                  <a:pos x="155" y="298"/>
                </a:cxn>
                <a:cxn ang="0">
                  <a:pos x="176" y="286"/>
                </a:cxn>
                <a:cxn ang="0">
                  <a:pos x="198" y="264"/>
                </a:cxn>
                <a:cxn ang="0">
                  <a:pos x="221" y="234"/>
                </a:cxn>
                <a:cxn ang="0">
                  <a:pos x="244" y="198"/>
                </a:cxn>
                <a:cxn ang="0">
                  <a:pos x="266" y="160"/>
                </a:cxn>
                <a:cxn ang="0">
                  <a:pos x="284" y="123"/>
                </a:cxn>
                <a:cxn ang="0">
                  <a:pos x="296" y="89"/>
                </a:cxn>
                <a:cxn ang="0">
                  <a:pos x="302" y="61"/>
                </a:cxn>
                <a:cxn ang="0">
                  <a:pos x="300" y="49"/>
                </a:cxn>
                <a:cxn ang="0">
                  <a:pos x="287" y="35"/>
                </a:cxn>
                <a:cxn ang="0">
                  <a:pos x="277" y="18"/>
                </a:cxn>
                <a:cxn ang="0">
                  <a:pos x="278" y="5"/>
                </a:cxn>
                <a:cxn ang="0">
                  <a:pos x="288" y="0"/>
                </a:cxn>
                <a:cxn ang="0">
                  <a:pos x="296" y="0"/>
                </a:cxn>
              </a:cxnLst>
              <a:rect l="0" t="0" r="r" b="b"/>
              <a:pathLst>
                <a:path w="337" h="363">
                  <a:moveTo>
                    <a:pt x="296" y="0"/>
                  </a:moveTo>
                  <a:lnTo>
                    <a:pt x="306" y="3"/>
                  </a:lnTo>
                  <a:lnTo>
                    <a:pt x="315" y="9"/>
                  </a:lnTo>
                  <a:lnTo>
                    <a:pt x="319" y="16"/>
                  </a:lnTo>
                  <a:lnTo>
                    <a:pt x="324" y="24"/>
                  </a:lnTo>
                  <a:lnTo>
                    <a:pt x="326" y="33"/>
                  </a:lnTo>
                  <a:lnTo>
                    <a:pt x="330" y="42"/>
                  </a:lnTo>
                  <a:lnTo>
                    <a:pt x="333" y="52"/>
                  </a:lnTo>
                  <a:lnTo>
                    <a:pt x="334" y="63"/>
                  </a:lnTo>
                  <a:lnTo>
                    <a:pt x="336" y="75"/>
                  </a:lnTo>
                  <a:lnTo>
                    <a:pt x="337" y="87"/>
                  </a:lnTo>
                  <a:lnTo>
                    <a:pt x="334" y="100"/>
                  </a:lnTo>
                  <a:lnTo>
                    <a:pt x="333" y="115"/>
                  </a:lnTo>
                  <a:lnTo>
                    <a:pt x="330" y="127"/>
                  </a:lnTo>
                  <a:lnTo>
                    <a:pt x="328" y="142"/>
                  </a:lnTo>
                  <a:lnTo>
                    <a:pt x="321" y="156"/>
                  </a:lnTo>
                  <a:lnTo>
                    <a:pt x="311" y="172"/>
                  </a:lnTo>
                  <a:lnTo>
                    <a:pt x="299" y="190"/>
                  </a:lnTo>
                  <a:lnTo>
                    <a:pt x="285" y="210"/>
                  </a:lnTo>
                  <a:lnTo>
                    <a:pt x="268" y="229"/>
                  </a:lnTo>
                  <a:lnTo>
                    <a:pt x="250" y="250"/>
                  </a:lnTo>
                  <a:lnTo>
                    <a:pt x="231" y="270"/>
                  </a:lnTo>
                  <a:lnTo>
                    <a:pt x="212" y="290"/>
                  </a:lnTo>
                  <a:lnTo>
                    <a:pt x="191" y="307"/>
                  </a:lnTo>
                  <a:lnTo>
                    <a:pt x="171" y="324"/>
                  </a:lnTo>
                  <a:lnTo>
                    <a:pt x="150" y="337"/>
                  </a:lnTo>
                  <a:lnTo>
                    <a:pt x="131" y="350"/>
                  </a:lnTo>
                  <a:lnTo>
                    <a:pt x="112" y="358"/>
                  </a:lnTo>
                  <a:lnTo>
                    <a:pt x="95" y="362"/>
                  </a:lnTo>
                  <a:lnTo>
                    <a:pt x="80" y="363"/>
                  </a:lnTo>
                  <a:lnTo>
                    <a:pt x="69" y="361"/>
                  </a:lnTo>
                  <a:lnTo>
                    <a:pt x="57" y="354"/>
                  </a:lnTo>
                  <a:lnTo>
                    <a:pt x="48" y="348"/>
                  </a:lnTo>
                  <a:lnTo>
                    <a:pt x="38" y="342"/>
                  </a:lnTo>
                  <a:lnTo>
                    <a:pt x="31" y="336"/>
                  </a:lnTo>
                  <a:lnTo>
                    <a:pt x="24" y="331"/>
                  </a:lnTo>
                  <a:lnTo>
                    <a:pt x="19" y="325"/>
                  </a:lnTo>
                  <a:lnTo>
                    <a:pt x="13" y="318"/>
                  </a:lnTo>
                  <a:lnTo>
                    <a:pt x="11" y="314"/>
                  </a:lnTo>
                  <a:lnTo>
                    <a:pt x="4" y="305"/>
                  </a:lnTo>
                  <a:lnTo>
                    <a:pt x="1" y="298"/>
                  </a:lnTo>
                  <a:lnTo>
                    <a:pt x="0" y="294"/>
                  </a:lnTo>
                  <a:lnTo>
                    <a:pt x="0" y="292"/>
                  </a:lnTo>
                  <a:lnTo>
                    <a:pt x="0" y="290"/>
                  </a:lnTo>
                  <a:lnTo>
                    <a:pt x="2" y="290"/>
                  </a:lnTo>
                  <a:lnTo>
                    <a:pt x="7" y="286"/>
                  </a:lnTo>
                  <a:lnTo>
                    <a:pt x="12" y="286"/>
                  </a:lnTo>
                  <a:lnTo>
                    <a:pt x="17" y="286"/>
                  </a:lnTo>
                  <a:lnTo>
                    <a:pt x="24" y="290"/>
                  </a:lnTo>
                  <a:lnTo>
                    <a:pt x="27" y="291"/>
                  </a:lnTo>
                  <a:lnTo>
                    <a:pt x="31" y="295"/>
                  </a:lnTo>
                  <a:lnTo>
                    <a:pt x="35" y="302"/>
                  </a:lnTo>
                  <a:lnTo>
                    <a:pt x="39" y="309"/>
                  </a:lnTo>
                  <a:lnTo>
                    <a:pt x="43" y="314"/>
                  </a:lnTo>
                  <a:lnTo>
                    <a:pt x="48" y="318"/>
                  </a:lnTo>
                  <a:lnTo>
                    <a:pt x="54" y="321"/>
                  </a:lnTo>
                  <a:lnTo>
                    <a:pt x="60" y="325"/>
                  </a:lnTo>
                  <a:lnTo>
                    <a:pt x="67" y="325"/>
                  </a:lnTo>
                  <a:lnTo>
                    <a:pt x="75" y="327"/>
                  </a:lnTo>
                  <a:lnTo>
                    <a:pt x="82" y="325"/>
                  </a:lnTo>
                  <a:lnTo>
                    <a:pt x="91" y="325"/>
                  </a:lnTo>
                  <a:lnTo>
                    <a:pt x="99" y="322"/>
                  </a:lnTo>
                  <a:lnTo>
                    <a:pt x="108" y="320"/>
                  </a:lnTo>
                  <a:lnTo>
                    <a:pt x="117" y="316"/>
                  </a:lnTo>
                  <a:lnTo>
                    <a:pt x="127" y="313"/>
                  </a:lnTo>
                  <a:lnTo>
                    <a:pt x="135" y="307"/>
                  </a:lnTo>
                  <a:lnTo>
                    <a:pt x="146" y="303"/>
                  </a:lnTo>
                  <a:lnTo>
                    <a:pt x="155" y="298"/>
                  </a:lnTo>
                  <a:lnTo>
                    <a:pt x="166" y="294"/>
                  </a:lnTo>
                  <a:lnTo>
                    <a:pt x="176" y="286"/>
                  </a:lnTo>
                  <a:lnTo>
                    <a:pt x="187" y="276"/>
                  </a:lnTo>
                  <a:lnTo>
                    <a:pt x="198" y="264"/>
                  </a:lnTo>
                  <a:lnTo>
                    <a:pt x="210" y="250"/>
                  </a:lnTo>
                  <a:lnTo>
                    <a:pt x="221" y="234"/>
                  </a:lnTo>
                  <a:lnTo>
                    <a:pt x="233" y="217"/>
                  </a:lnTo>
                  <a:lnTo>
                    <a:pt x="244" y="198"/>
                  </a:lnTo>
                  <a:lnTo>
                    <a:pt x="257" y="180"/>
                  </a:lnTo>
                  <a:lnTo>
                    <a:pt x="266" y="160"/>
                  </a:lnTo>
                  <a:lnTo>
                    <a:pt x="276" y="141"/>
                  </a:lnTo>
                  <a:lnTo>
                    <a:pt x="284" y="123"/>
                  </a:lnTo>
                  <a:lnTo>
                    <a:pt x="291" y="106"/>
                  </a:lnTo>
                  <a:lnTo>
                    <a:pt x="296" y="89"/>
                  </a:lnTo>
                  <a:lnTo>
                    <a:pt x="300" y="75"/>
                  </a:lnTo>
                  <a:lnTo>
                    <a:pt x="302" y="61"/>
                  </a:lnTo>
                  <a:lnTo>
                    <a:pt x="303" y="52"/>
                  </a:lnTo>
                  <a:lnTo>
                    <a:pt x="300" y="49"/>
                  </a:lnTo>
                  <a:lnTo>
                    <a:pt x="295" y="44"/>
                  </a:lnTo>
                  <a:lnTo>
                    <a:pt x="287" y="35"/>
                  </a:lnTo>
                  <a:lnTo>
                    <a:pt x="281" y="27"/>
                  </a:lnTo>
                  <a:lnTo>
                    <a:pt x="277" y="18"/>
                  </a:lnTo>
                  <a:lnTo>
                    <a:pt x="277" y="9"/>
                  </a:lnTo>
                  <a:lnTo>
                    <a:pt x="278" y="5"/>
                  </a:lnTo>
                  <a:lnTo>
                    <a:pt x="283" y="3"/>
                  </a:lnTo>
                  <a:lnTo>
                    <a:pt x="288" y="0"/>
                  </a:lnTo>
                  <a:lnTo>
                    <a:pt x="296" y="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85D1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25" name="Freeform 29"/>
            <p:cNvSpPr>
              <a:spLocks/>
            </p:cNvSpPr>
            <p:nvPr/>
          </p:nvSpPr>
          <p:spPr bwMode="auto">
            <a:xfrm>
              <a:off x="4846" y="1992"/>
              <a:ext cx="21" cy="67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7" y="2"/>
                </a:cxn>
                <a:cxn ang="0">
                  <a:pos x="33" y="2"/>
                </a:cxn>
                <a:cxn ang="0">
                  <a:pos x="26" y="0"/>
                </a:cxn>
                <a:cxn ang="0">
                  <a:pos x="21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3" y="1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1" y="30"/>
                </a:cxn>
                <a:cxn ang="0">
                  <a:pos x="3" y="44"/>
                </a:cxn>
                <a:cxn ang="0">
                  <a:pos x="4" y="58"/>
                </a:cxn>
                <a:cxn ang="0">
                  <a:pos x="6" y="74"/>
                </a:cxn>
                <a:cxn ang="0">
                  <a:pos x="7" y="90"/>
                </a:cxn>
                <a:cxn ang="0">
                  <a:pos x="10" y="108"/>
                </a:cxn>
                <a:cxn ang="0">
                  <a:pos x="12" y="125"/>
                </a:cxn>
                <a:cxn ang="0">
                  <a:pos x="14" y="141"/>
                </a:cxn>
                <a:cxn ang="0">
                  <a:pos x="16" y="156"/>
                </a:cxn>
                <a:cxn ang="0">
                  <a:pos x="18" y="171"/>
                </a:cxn>
                <a:cxn ang="0">
                  <a:pos x="19" y="182"/>
                </a:cxn>
                <a:cxn ang="0">
                  <a:pos x="21" y="192"/>
                </a:cxn>
                <a:cxn ang="0">
                  <a:pos x="22" y="197"/>
                </a:cxn>
                <a:cxn ang="0">
                  <a:pos x="23" y="200"/>
                </a:cxn>
                <a:cxn ang="0">
                  <a:pos x="53" y="175"/>
                </a:cxn>
                <a:cxn ang="0">
                  <a:pos x="52" y="172"/>
                </a:cxn>
                <a:cxn ang="0">
                  <a:pos x="52" y="170"/>
                </a:cxn>
                <a:cxn ang="0">
                  <a:pos x="52" y="164"/>
                </a:cxn>
                <a:cxn ang="0">
                  <a:pos x="52" y="160"/>
                </a:cxn>
                <a:cxn ang="0">
                  <a:pos x="49" y="152"/>
                </a:cxn>
                <a:cxn ang="0">
                  <a:pos x="49" y="144"/>
                </a:cxn>
                <a:cxn ang="0">
                  <a:pos x="48" y="134"/>
                </a:cxn>
                <a:cxn ang="0">
                  <a:pos x="48" y="126"/>
                </a:cxn>
                <a:cxn ang="0">
                  <a:pos x="45" y="116"/>
                </a:cxn>
                <a:cxn ang="0">
                  <a:pos x="44" y="105"/>
                </a:cxn>
                <a:cxn ang="0">
                  <a:pos x="42" y="96"/>
                </a:cxn>
                <a:cxn ang="0">
                  <a:pos x="41" y="88"/>
                </a:cxn>
                <a:cxn ang="0">
                  <a:pos x="40" y="78"/>
                </a:cxn>
                <a:cxn ang="0">
                  <a:pos x="40" y="71"/>
                </a:cxn>
                <a:cxn ang="0">
                  <a:pos x="38" y="66"/>
                </a:cxn>
                <a:cxn ang="0">
                  <a:pos x="38" y="62"/>
                </a:cxn>
                <a:cxn ang="0">
                  <a:pos x="37" y="55"/>
                </a:cxn>
                <a:cxn ang="0">
                  <a:pos x="40" y="49"/>
                </a:cxn>
                <a:cxn ang="0">
                  <a:pos x="42" y="45"/>
                </a:cxn>
                <a:cxn ang="0">
                  <a:pos x="48" y="44"/>
                </a:cxn>
                <a:cxn ang="0">
                  <a:pos x="56" y="43"/>
                </a:cxn>
                <a:cxn ang="0">
                  <a:pos x="62" y="43"/>
                </a:cxn>
                <a:cxn ang="0">
                  <a:pos x="60" y="23"/>
                </a:cxn>
                <a:cxn ang="0">
                  <a:pos x="38" y="3"/>
                </a:cxn>
                <a:cxn ang="0">
                  <a:pos x="38" y="3"/>
                </a:cxn>
              </a:cxnLst>
              <a:rect l="0" t="0" r="r" b="b"/>
              <a:pathLst>
                <a:path w="62" h="200">
                  <a:moveTo>
                    <a:pt x="38" y="3"/>
                  </a:moveTo>
                  <a:lnTo>
                    <a:pt x="37" y="2"/>
                  </a:lnTo>
                  <a:lnTo>
                    <a:pt x="33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3" y="1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1" y="30"/>
                  </a:lnTo>
                  <a:lnTo>
                    <a:pt x="3" y="44"/>
                  </a:lnTo>
                  <a:lnTo>
                    <a:pt x="4" y="58"/>
                  </a:lnTo>
                  <a:lnTo>
                    <a:pt x="6" y="74"/>
                  </a:lnTo>
                  <a:lnTo>
                    <a:pt x="7" y="90"/>
                  </a:lnTo>
                  <a:lnTo>
                    <a:pt x="10" y="108"/>
                  </a:lnTo>
                  <a:lnTo>
                    <a:pt x="12" y="125"/>
                  </a:lnTo>
                  <a:lnTo>
                    <a:pt x="14" y="141"/>
                  </a:lnTo>
                  <a:lnTo>
                    <a:pt x="16" y="156"/>
                  </a:lnTo>
                  <a:lnTo>
                    <a:pt x="18" y="171"/>
                  </a:lnTo>
                  <a:lnTo>
                    <a:pt x="19" y="182"/>
                  </a:lnTo>
                  <a:lnTo>
                    <a:pt x="21" y="192"/>
                  </a:lnTo>
                  <a:lnTo>
                    <a:pt x="22" y="197"/>
                  </a:lnTo>
                  <a:lnTo>
                    <a:pt x="23" y="200"/>
                  </a:lnTo>
                  <a:lnTo>
                    <a:pt x="53" y="175"/>
                  </a:lnTo>
                  <a:lnTo>
                    <a:pt x="52" y="172"/>
                  </a:lnTo>
                  <a:lnTo>
                    <a:pt x="52" y="170"/>
                  </a:lnTo>
                  <a:lnTo>
                    <a:pt x="52" y="164"/>
                  </a:lnTo>
                  <a:lnTo>
                    <a:pt x="52" y="160"/>
                  </a:lnTo>
                  <a:lnTo>
                    <a:pt x="49" y="152"/>
                  </a:lnTo>
                  <a:lnTo>
                    <a:pt x="49" y="144"/>
                  </a:lnTo>
                  <a:lnTo>
                    <a:pt x="48" y="134"/>
                  </a:lnTo>
                  <a:lnTo>
                    <a:pt x="48" y="126"/>
                  </a:lnTo>
                  <a:lnTo>
                    <a:pt x="45" y="116"/>
                  </a:lnTo>
                  <a:lnTo>
                    <a:pt x="44" y="105"/>
                  </a:lnTo>
                  <a:lnTo>
                    <a:pt x="42" y="96"/>
                  </a:lnTo>
                  <a:lnTo>
                    <a:pt x="41" y="88"/>
                  </a:lnTo>
                  <a:lnTo>
                    <a:pt x="40" y="78"/>
                  </a:lnTo>
                  <a:lnTo>
                    <a:pt x="40" y="71"/>
                  </a:lnTo>
                  <a:lnTo>
                    <a:pt x="38" y="66"/>
                  </a:lnTo>
                  <a:lnTo>
                    <a:pt x="38" y="62"/>
                  </a:lnTo>
                  <a:lnTo>
                    <a:pt x="37" y="55"/>
                  </a:lnTo>
                  <a:lnTo>
                    <a:pt x="40" y="49"/>
                  </a:lnTo>
                  <a:lnTo>
                    <a:pt x="42" y="45"/>
                  </a:lnTo>
                  <a:lnTo>
                    <a:pt x="48" y="44"/>
                  </a:lnTo>
                  <a:lnTo>
                    <a:pt x="56" y="43"/>
                  </a:lnTo>
                  <a:lnTo>
                    <a:pt x="62" y="43"/>
                  </a:lnTo>
                  <a:lnTo>
                    <a:pt x="60" y="23"/>
                  </a:lnTo>
                  <a:lnTo>
                    <a:pt x="38" y="3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6D2E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26" name="Freeform 30"/>
            <p:cNvSpPr>
              <a:spLocks/>
            </p:cNvSpPr>
            <p:nvPr/>
          </p:nvSpPr>
          <p:spPr bwMode="auto">
            <a:xfrm>
              <a:off x="4713" y="2059"/>
              <a:ext cx="205" cy="506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63" y="0"/>
                </a:cxn>
                <a:cxn ang="0">
                  <a:pos x="429" y="64"/>
                </a:cxn>
                <a:cxn ang="0">
                  <a:pos x="537" y="77"/>
                </a:cxn>
                <a:cxn ang="0">
                  <a:pos x="615" y="171"/>
                </a:cxn>
                <a:cxn ang="0">
                  <a:pos x="560" y="387"/>
                </a:cxn>
                <a:cxn ang="0">
                  <a:pos x="384" y="496"/>
                </a:cxn>
                <a:cxn ang="0">
                  <a:pos x="527" y="887"/>
                </a:cxn>
                <a:cxn ang="0">
                  <a:pos x="359" y="1474"/>
                </a:cxn>
                <a:cxn ang="0">
                  <a:pos x="255" y="1516"/>
                </a:cxn>
                <a:cxn ang="0">
                  <a:pos x="42" y="1474"/>
                </a:cxn>
                <a:cxn ang="0">
                  <a:pos x="0" y="696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615" h="1516">
                  <a:moveTo>
                    <a:pt x="28" y="0"/>
                  </a:moveTo>
                  <a:lnTo>
                    <a:pt x="363" y="0"/>
                  </a:lnTo>
                  <a:lnTo>
                    <a:pt x="429" y="64"/>
                  </a:lnTo>
                  <a:lnTo>
                    <a:pt x="537" y="77"/>
                  </a:lnTo>
                  <a:lnTo>
                    <a:pt x="615" y="171"/>
                  </a:lnTo>
                  <a:lnTo>
                    <a:pt x="560" y="387"/>
                  </a:lnTo>
                  <a:lnTo>
                    <a:pt x="384" y="496"/>
                  </a:lnTo>
                  <a:lnTo>
                    <a:pt x="527" y="887"/>
                  </a:lnTo>
                  <a:lnTo>
                    <a:pt x="359" y="1474"/>
                  </a:lnTo>
                  <a:lnTo>
                    <a:pt x="255" y="1516"/>
                  </a:lnTo>
                  <a:lnTo>
                    <a:pt x="42" y="1474"/>
                  </a:lnTo>
                  <a:lnTo>
                    <a:pt x="0" y="696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175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27" name="Freeform 31"/>
            <p:cNvSpPr>
              <a:spLocks/>
            </p:cNvSpPr>
            <p:nvPr/>
          </p:nvSpPr>
          <p:spPr bwMode="auto">
            <a:xfrm>
              <a:off x="4846" y="2522"/>
              <a:ext cx="93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9" y="16"/>
                </a:cxn>
                <a:cxn ang="0">
                  <a:pos x="265" y="100"/>
                </a:cxn>
                <a:cxn ang="0">
                  <a:pos x="25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9" h="100">
                  <a:moveTo>
                    <a:pt x="0" y="0"/>
                  </a:moveTo>
                  <a:lnTo>
                    <a:pt x="279" y="16"/>
                  </a:lnTo>
                  <a:lnTo>
                    <a:pt x="265" y="100"/>
                  </a:lnTo>
                  <a:lnTo>
                    <a:pt x="25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852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28" name="Freeform 32"/>
            <p:cNvSpPr>
              <a:spLocks/>
            </p:cNvSpPr>
            <p:nvPr/>
          </p:nvSpPr>
          <p:spPr bwMode="auto">
            <a:xfrm>
              <a:off x="4758" y="1942"/>
              <a:ext cx="100" cy="133"/>
            </a:xfrm>
            <a:custGeom>
              <a:avLst/>
              <a:gdLst/>
              <a:ahLst/>
              <a:cxnLst>
                <a:cxn ang="0">
                  <a:pos x="270" y="327"/>
                </a:cxn>
                <a:cxn ang="0">
                  <a:pos x="270" y="324"/>
                </a:cxn>
                <a:cxn ang="0">
                  <a:pos x="271" y="322"/>
                </a:cxn>
                <a:cxn ang="0">
                  <a:pos x="272" y="316"/>
                </a:cxn>
                <a:cxn ang="0">
                  <a:pos x="275" y="312"/>
                </a:cxn>
                <a:cxn ang="0">
                  <a:pos x="276" y="304"/>
                </a:cxn>
                <a:cxn ang="0">
                  <a:pos x="280" y="296"/>
                </a:cxn>
                <a:cxn ang="0">
                  <a:pos x="283" y="286"/>
                </a:cxn>
                <a:cxn ang="0">
                  <a:pos x="286" y="277"/>
                </a:cxn>
                <a:cxn ang="0">
                  <a:pos x="289" y="266"/>
                </a:cxn>
                <a:cxn ang="0">
                  <a:pos x="291" y="255"/>
                </a:cxn>
                <a:cxn ang="0">
                  <a:pos x="293" y="244"/>
                </a:cxn>
                <a:cxn ang="0">
                  <a:pos x="297" y="233"/>
                </a:cxn>
                <a:cxn ang="0">
                  <a:pos x="297" y="221"/>
                </a:cxn>
                <a:cxn ang="0">
                  <a:pos x="300" y="211"/>
                </a:cxn>
                <a:cxn ang="0">
                  <a:pos x="301" y="201"/>
                </a:cxn>
                <a:cxn ang="0">
                  <a:pos x="301" y="193"/>
                </a:cxn>
                <a:cxn ang="0">
                  <a:pos x="300" y="184"/>
                </a:cxn>
                <a:cxn ang="0">
                  <a:pos x="298" y="173"/>
                </a:cxn>
                <a:cxn ang="0">
                  <a:pos x="297" y="163"/>
                </a:cxn>
                <a:cxn ang="0">
                  <a:pos x="296" y="152"/>
                </a:cxn>
                <a:cxn ang="0">
                  <a:pos x="291" y="141"/>
                </a:cxn>
                <a:cxn ang="0">
                  <a:pos x="290" y="132"/>
                </a:cxn>
                <a:cxn ang="0">
                  <a:pos x="289" y="122"/>
                </a:cxn>
                <a:cxn ang="0">
                  <a:pos x="287" y="113"/>
                </a:cxn>
                <a:cxn ang="0">
                  <a:pos x="285" y="103"/>
                </a:cxn>
                <a:cxn ang="0">
                  <a:pos x="282" y="95"/>
                </a:cxn>
                <a:cxn ang="0">
                  <a:pos x="280" y="87"/>
                </a:cxn>
                <a:cxn ang="0">
                  <a:pos x="279" y="83"/>
                </a:cxn>
                <a:cxn ang="0">
                  <a:pos x="276" y="76"/>
                </a:cxn>
                <a:cxn ang="0">
                  <a:pos x="276" y="73"/>
                </a:cxn>
                <a:cxn ang="0">
                  <a:pos x="276" y="70"/>
                </a:cxn>
                <a:cxn ang="0">
                  <a:pos x="188" y="0"/>
                </a:cxn>
                <a:cxn ang="0">
                  <a:pos x="132" y="0"/>
                </a:cxn>
                <a:cxn ang="0">
                  <a:pos x="77" y="66"/>
                </a:cxn>
                <a:cxn ang="0">
                  <a:pos x="25" y="185"/>
                </a:cxn>
                <a:cxn ang="0">
                  <a:pos x="112" y="236"/>
                </a:cxn>
                <a:cxn ang="0">
                  <a:pos x="125" y="304"/>
                </a:cxn>
                <a:cxn ang="0">
                  <a:pos x="43" y="303"/>
                </a:cxn>
                <a:cxn ang="0">
                  <a:pos x="0" y="327"/>
                </a:cxn>
                <a:cxn ang="0">
                  <a:pos x="10" y="378"/>
                </a:cxn>
                <a:cxn ang="0">
                  <a:pos x="107" y="401"/>
                </a:cxn>
                <a:cxn ang="0">
                  <a:pos x="192" y="397"/>
                </a:cxn>
                <a:cxn ang="0">
                  <a:pos x="270" y="327"/>
                </a:cxn>
                <a:cxn ang="0">
                  <a:pos x="270" y="327"/>
                </a:cxn>
              </a:cxnLst>
              <a:rect l="0" t="0" r="r" b="b"/>
              <a:pathLst>
                <a:path w="301" h="401">
                  <a:moveTo>
                    <a:pt x="270" y="327"/>
                  </a:moveTo>
                  <a:lnTo>
                    <a:pt x="270" y="324"/>
                  </a:lnTo>
                  <a:lnTo>
                    <a:pt x="271" y="322"/>
                  </a:lnTo>
                  <a:lnTo>
                    <a:pt x="272" y="316"/>
                  </a:lnTo>
                  <a:lnTo>
                    <a:pt x="275" y="312"/>
                  </a:lnTo>
                  <a:lnTo>
                    <a:pt x="276" y="304"/>
                  </a:lnTo>
                  <a:lnTo>
                    <a:pt x="280" y="296"/>
                  </a:lnTo>
                  <a:lnTo>
                    <a:pt x="283" y="286"/>
                  </a:lnTo>
                  <a:lnTo>
                    <a:pt x="286" y="277"/>
                  </a:lnTo>
                  <a:lnTo>
                    <a:pt x="289" y="266"/>
                  </a:lnTo>
                  <a:lnTo>
                    <a:pt x="291" y="255"/>
                  </a:lnTo>
                  <a:lnTo>
                    <a:pt x="293" y="244"/>
                  </a:lnTo>
                  <a:lnTo>
                    <a:pt x="297" y="233"/>
                  </a:lnTo>
                  <a:lnTo>
                    <a:pt x="297" y="221"/>
                  </a:lnTo>
                  <a:lnTo>
                    <a:pt x="300" y="211"/>
                  </a:lnTo>
                  <a:lnTo>
                    <a:pt x="301" y="201"/>
                  </a:lnTo>
                  <a:lnTo>
                    <a:pt x="301" y="193"/>
                  </a:lnTo>
                  <a:lnTo>
                    <a:pt x="300" y="184"/>
                  </a:lnTo>
                  <a:lnTo>
                    <a:pt x="298" y="173"/>
                  </a:lnTo>
                  <a:lnTo>
                    <a:pt x="297" y="163"/>
                  </a:lnTo>
                  <a:lnTo>
                    <a:pt x="296" y="152"/>
                  </a:lnTo>
                  <a:lnTo>
                    <a:pt x="291" y="141"/>
                  </a:lnTo>
                  <a:lnTo>
                    <a:pt x="290" y="132"/>
                  </a:lnTo>
                  <a:lnTo>
                    <a:pt x="289" y="122"/>
                  </a:lnTo>
                  <a:lnTo>
                    <a:pt x="287" y="113"/>
                  </a:lnTo>
                  <a:lnTo>
                    <a:pt x="285" y="103"/>
                  </a:lnTo>
                  <a:lnTo>
                    <a:pt x="282" y="95"/>
                  </a:lnTo>
                  <a:lnTo>
                    <a:pt x="280" y="87"/>
                  </a:lnTo>
                  <a:lnTo>
                    <a:pt x="279" y="83"/>
                  </a:lnTo>
                  <a:lnTo>
                    <a:pt x="276" y="76"/>
                  </a:lnTo>
                  <a:lnTo>
                    <a:pt x="276" y="73"/>
                  </a:lnTo>
                  <a:lnTo>
                    <a:pt x="276" y="70"/>
                  </a:lnTo>
                  <a:lnTo>
                    <a:pt x="188" y="0"/>
                  </a:lnTo>
                  <a:lnTo>
                    <a:pt x="132" y="0"/>
                  </a:lnTo>
                  <a:lnTo>
                    <a:pt x="77" y="66"/>
                  </a:lnTo>
                  <a:lnTo>
                    <a:pt x="25" y="185"/>
                  </a:lnTo>
                  <a:lnTo>
                    <a:pt x="112" y="236"/>
                  </a:lnTo>
                  <a:lnTo>
                    <a:pt x="125" y="304"/>
                  </a:lnTo>
                  <a:lnTo>
                    <a:pt x="43" y="303"/>
                  </a:lnTo>
                  <a:lnTo>
                    <a:pt x="0" y="327"/>
                  </a:lnTo>
                  <a:lnTo>
                    <a:pt x="10" y="378"/>
                  </a:lnTo>
                  <a:lnTo>
                    <a:pt x="107" y="401"/>
                  </a:lnTo>
                  <a:lnTo>
                    <a:pt x="192" y="397"/>
                  </a:lnTo>
                  <a:lnTo>
                    <a:pt x="270" y="327"/>
                  </a:lnTo>
                  <a:lnTo>
                    <a:pt x="270" y="327"/>
                  </a:lnTo>
                  <a:close/>
                </a:path>
              </a:pathLst>
            </a:custGeom>
            <a:solidFill>
              <a:srgbClr val="F7919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29" name="Freeform 33"/>
            <p:cNvSpPr>
              <a:spLocks/>
            </p:cNvSpPr>
            <p:nvPr/>
          </p:nvSpPr>
          <p:spPr bwMode="auto">
            <a:xfrm>
              <a:off x="4716" y="2022"/>
              <a:ext cx="37" cy="56"/>
            </a:xfrm>
            <a:custGeom>
              <a:avLst/>
              <a:gdLst/>
              <a:ahLst/>
              <a:cxnLst>
                <a:cxn ang="0">
                  <a:pos x="0" y="131"/>
                </a:cxn>
                <a:cxn ang="0">
                  <a:pos x="11" y="0"/>
                </a:cxn>
                <a:cxn ang="0">
                  <a:pos x="103" y="0"/>
                </a:cxn>
                <a:cxn ang="0">
                  <a:pos x="110" y="131"/>
                </a:cxn>
                <a:cxn ang="0">
                  <a:pos x="56" y="157"/>
                </a:cxn>
                <a:cxn ang="0">
                  <a:pos x="4" y="168"/>
                </a:cxn>
                <a:cxn ang="0">
                  <a:pos x="0" y="131"/>
                </a:cxn>
                <a:cxn ang="0">
                  <a:pos x="0" y="131"/>
                </a:cxn>
              </a:cxnLst>
              <a:rect l="0" t="0" r="r" b="b"/>
              <a:pathLst>
                <a:path w="110" h="168">
                  <a:moveTo>
                    <a:pt x="0" y="131"/>
                  </a:moveTo>
                  <a:lnTo>
                    <a:pt x="11" y="0"/>
                  </a:lnTo>
                  <a:lnTo>
                    <a:pt x="103" y="0"/>
                  </a:lnTo>
                  <a:lnTo>
                    <a:pt x="110" y="131"/>
                  </a:lnTo>
                  <a:lnTo>
                    <a:pt x="56" y="157"/>
                  </a:lnTo>
                  <a:lnTo>
                    <a:pt x="4" y="168"/>
                  </a:lnTo>
                  <a:lnTo>
                    <a:pt x="0" y="131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7919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30" name="Freeform 34"/>
            <p:cNvSpPr>
              <a:spLocks/>
            </p:cNvSpPr>
            <p:nvPr/>
          </p:nvSpPr>
          <p:spPr bwMode="auto">
            <a:xfrm>
              <a:off x="4711" y="2015"/>
              <a:ext cx="136" cy="154"/>
            </a:xfrm>
            <a:custGeom>
              <a:avLst/>
              <a:gdLst/>
              <a:ahLst/>
              <a:cxnLst>
                <a:cxn ang="0">
                  <a:pos x="19" y="54"/>
                </a:cxn>
                <a:cxn ang="0">
                  <a:pos x="36" y="47"/>
                </a:cxn>
                <a:cxn ang="0">
                  <a:pos x="63" y="42"/>
                </a:cxn>
                <a:cxn ang="0">
                  <a:pos x="88" y="39"/>
                </a:cxn>
                <a:cxn ang="0">
                  <a:pos x="108" y="49"/>
                </a:cxn>
                <a:cxn ang="0">
                  <a:pos x="116" y="71"/>
                </a:cxn>
                <a:cxn ang="0">
                  <a:pos x="119" y="102"/>
                </a:cxn>
                <a:cxn ang="0">
                  <a:pos x="119" y="138"/>
                </a:cxn>
                <a:cxn ang="0">
                  <a:pos x="120" y="172"/>
                </a:cxn>
                <a:cxn ang="0">
                  <a:pos x="119" y="200"/>
                </a:cxn>
                <a:cxn ang="0">
                  <a:pos x="119" y="220"/>
                </a:cxn>
                <a:cxn ang="0">
                  <a:pos x="125" y="250"/>
                </a:cxn>
                <a:cxn ang="0">
                  <a:pos x="148" y="311"/>
                </a:cxn>
                <a:cxn ang="0">
                  <a:pos x="178" y="380"/>
                </a:cxn>
                <a:cxn ang="0">
                  <a:pos x="212" y="437"/>
                </a:cxn>
                <a:cxn ang="0">
                  <a:pos x="239" y="460"/>
                </a:cxn>
                <a:cxn ang="0">
                  <a:pos x="254" y="451"/>
                </a:cxn>
                <a:cxn ang="0">
                  <a:pos x="272" y="440"/>
                </a:cxn>
                <a:cxn ang="0">
                  <a:pos x="294" y="431"/>
                </a:cxn>
                <a:cxn ang="0">
                  <a:pos x="316" y="419"/>
                </a:cxn>
                <a:cxn ang="0">
                  <a:pos x="338" y="408"/>
                </a:cxn>
                <a:cxn ang="0">
                  <a:pos x="353" y="397"/>
                </a:cxn>
                <a:cxn ang="0">
                  <a:pos x="373" y="381"/>
                </a:cxn>
                <a:cxn ang="0">
                  <a:pos x="394" y="365"/>
                </a:cxn>
                <a:cxn ang="0">
                  <a:pos x="406" y="347"/>
                </a:cxn>
                <a:cxn ang="0">
                  <a:pos x="394" y="324"/>
                </a:cxn>
                <a:cxn ang="0">
                  <a:pos x="373" y="325"/>
                </a:cxn>
                <a:cxn ang="0">
                  <a:pos x="357" y="339"/>
                </a:cxn>
                <a:cxn ang="0">
                  <a:pos x="339" y="345"/>
                </a:cxn>
                <a:cxn ang="0">
                  <a:pos x="316" y="352"/>
                </a:cxn>
                <a:cxn ang="0">
                  <a:pos x="291" y="359"/>
                </a:cxn>
                <a:cxn ang="0">
                  <a:pos x="267" y="367"/>
                </a:cxn>
                <a:cxn ang="0">
                  <a:pos x="249" y="380"/>
                </a:cxn>
                <a:cxn ang="0">
                  <a:pos x="224" y="378"/>
                </a:cxn>
                <a:cxn ang="0">
                  <a:pos x="211" y="359"/>
                </a:cxn>
                <a:cxn ang="0">
                  <a:pos x="200" y="336"/>
                </a:cxn>
                <a:cxn ang="0">
                  <a:pos x="190" y="310"/>
                </a:cxn>
                <a:cxn ang="0">
                  <a:pos x="181" y="262"/>
                </a:cxn>
                <a:cxn ang="0">
                  <a:pos x="172" y="192"/>
                </a:cxn>
                <a:cxn ang="0">
                  <a:pos x="164" y="117"/>
                </a:cxn>
                <a:cxn ang="0">
                  <a:pos x="155" y="52"/>
                </a:cxn>
                <a:cxn ang="0">
                  <a:pos x="140" y="12"/>
                </a:cxn>
                <a:cxn ang="0">
                  <a:pos x="119" y="4"/>
                </a:cxn>
                <a:cxn ang="0">
                  <a:pos x="93" y="0"/>
                </a:cxn>
                <a:cxn ang="0">
                  <a:pos x="67" y="1"/>
                </a:cxn>
                <a:cxn ang="0">
                  <a:pos x="40" y="2"/>
                </a:cxn>
                <a:cxn ang="0">
                  <a:pos x="22" y="9"/>
                </a:cxn>
                <a:cxn ang="0">
                  <a:pos x="10" y="21"/>
                </a:cxn>
                <a:cxn ang="0">
                  <a:pos x="2" y="45"/>
                </a:cxn>
                <a:cxn ang="0">
                  <a:pos x="7" y="57"/>
                </a:cxn>
              </a:cxnLst>
              <a:rect l="0" t="0" r="r" b="b"/>
              <a:pathLst>
                <a:path w="409" h="460">
                  <a:moveTo>
                    <a:pt x="15" y="56"/>
                  </a:moveTo>
                  <a:lnTo>
                    <a:pt x="15" y="54"/>
                  </a:lnTo>
                  <a:lnTo>
                    <a:pt x="19" y="54"/>
                  </a:lnTo>
                  <a:lnTo>
                    <a:pt x="23" y="52"/>
                  </a:lnTo>
                  <a:lnTo>
                    <a:pt x="30" y="50"/>
                  </a:lnTo>
                  <a:lnTo>
                    <a:pt x="36" y="47"/>
                  </a:lnTo>
                  <a:lnTo>
                    <a:pt x="44" y="45"/>
                  </a:lnTo>
                  <a:lnTo>
                    <a:pt x="54" y="43"/>
                  </a:lnTo>
                  <a:lnTo>
                    <a:pt x="63" y="42"/>
                  </a:lnTo>
                  <a:lnTo>
                    <a:pt x="71" y="39"/>
                  </a:lnTo>
                  <a:lnTo>
                    <a:pt x="79" y="39"/>
                  </a:lnTo>
                  <a:lnTo>
                    <a:pt x="88" y="39"/>
                  </a:lnTo>
                  <a:lnTo>
                    <a:pt x="96" y="42"/>
                  </a:lnTo>
                  <a:lnTo>
                    <a:pt x="101" y="43"/>
                  </a:lnTo>
                  <a:lnTo>
                    <a:pt x="108" y="49"/>
                  </a:lnTo>
                  <a:lnTo>
                    <a:pt x="112" y="54"/>
                  </a:lnTo>
                  <a:lnTo>
                    <a:pt x="115" y="62"/>
                  </a:lnTo>
                  <a:lnTo>
                    <a:pt x="116" y="71"/>
                  </a:lnTo>
                  <a:lnTo>
                    <a:pt x="116" y="79"/>
                  </a:lnTo>
                  <a:lnTo>
                    <a:pt x="118" y="90"/>
                  </a:lnTo>
                  <a:lnTo>
                    <a:pt x="119" y="102"/>
                  </a:lnTo>
                  <a:lnTo>
                    <a:pt x="119" y="113"/>
                  </a:lnTo>
                  <a:lnTo>
                    <a:pt x="119" y="125"/>
                  </a:lnTo>
                  <a:lnTo>
                    <a:pt x="119" y="138"/>
                  </a:lnTo>
                  <a:lnTo>
                    <a:pt x="120" y="150"/>
                  </a:lnTo>
                  <a:lnTo>
                    <a:pt x="120" y="161"/>
                  </a:lnTo>
                  <a:lnTo>
                    <a:pt x="120" y="172"/>
                  </a:lnTo>
                  <a:lnTo>
                    <a:pt x="120" y="181"/>
                  </a:lnTo>
                  <a:lnTo>
                    <a:pt x="120" y="192"/>
                  </a:lnTo>
                  <a:lnTo>
                    <a:pt x="119" y="200"/>
                  </a:lnTo>
                  <a:lnTo>
                    <a:pt x="119" y="209"/>
                  </a:lnTo>
                  <a:lnTo>
                    <a:pt x="119" y="213"/>
                  </a:lnTo>
                  <a:lnTo>
                    <a:pt x="119" y="220"/>
                  </a:lnTo>
                  <a:lnTo>
                    <a:pt x="118" y="225"/>
                  </a:lnTo>
                  <a:lnTo>
                    <a:pt x="120" y="236"/>
                  </a:lnTo>
                  <a:lnTo>
                    <a:pt x="125" y="250"/>
                  </a:lnTo>
                  <a:lnTo>
                    <a:pt x="131" y="269"/>
                  </a:lnTo>
                  <a:lnTo>
                    <a:pt x="138" y="289"/>
                  </a:lnTo>
                  <a:lnTo>
                    <a:pt x="148" y="311"/>
                  </a:lnTo>
                  <a:lnTo>
                    <a:pt x="156" y="334"/>
                  </a:lnTo>
                  <a:lnTo>
                    <a:pt x="168" y="359"/>
                  </a:lnTo>
                  <a:lnTo>
                    <a:pt x="178" y="380"/>
                  </a:lnTo>
                  <a:lnTo>
                    <a:pt x="189" y="401"/>
                  </a:lnTo>
                  <a:lnTo>
                    <a:pt x="200" y="419"/>
                  </a:lnTo>
                  <a:lnTo>
                    <a:pt x="212" y="437"/>
                  </a:lnTo>
                  <a:lnTo>
                    <a:pt x="220" y="448"/>
                  </a:lnTo>
                  <a:lnTo>
                    <a:pt x="231" y="457"/>
                  </a:lnTo>
                  <a:lnTo>
                    <a:pt x="239" y="460"/>
                  </a:lnTo>
                  <a:lnTo>
                    <a:pt x="248" y="457"/>
                  </a:lnTo>
                  <a:lnTo>
                    <a:pt x="250" y="453"/>
                  </a:lnTo>
                  <a:lnTo>
                    <a:pt x="254" y="451"/>
                  </a:lnTo>
                  <a:lnTo>
                    <a:pt x="260" y="448"/>
                  </a:lnTo>
                  <a:lnTo>
                    <a:pt x="265" y="444"/>
                  </a:lnTo>
                  <a:lnTo>
                    <a:pt x="272" y="440"/>
                  </a:lnTo>
                  <a:lnTo>
                    <a:pt x="279" y="437"/>
                  </a:lnTo>
                  <a:lnTo>
                    <a:pt x="286" y="434"/>
                  </a:lnTo>
                  <a:lnTo>
                    <a:pt x="294" y="431"/>
                  </a:lnTo>
                  <a:lnTo>
                    <a:pt x="301" y="427"/>
                  </a:lnTo>
                  <a:lnTo>
                    <a:pt x="309" y="423"/>
                  </a:lnTo>
                  <a:lnTo>
                    <a:pt x="316" y="419"/>
                  </a:lnTo>
                  <a:lnTo>
                    <a:pt x="324" y="416"/>
                  </a:lnTo>
                  <a:lnTo>
                    <a:pt x="330" y="411"/>
                  </a:lnTo>
                  <a:lnTo>
                    <a:pt x="338" y="408"/>
                  </a:lnTo>
                  <a:lnTo>
                    <a:pt x="342" y="404"/>
                  </a:lnTo>
                  <a:lnTo>
                    <a:pt x="349" y="401"/>
                  </a:lnTo>
                  <a:lnTo>
                    <a:pt x="353" y="397"/>
                  </a:lnTo>
                  <a:lnTo>
                    <a:pt x="362" y="390"/>
                  </a:lnTo>
                  <a:lnTo>
                    <a:pt x="368" y="385"/>
                  </a:lnTo>
                  <a:lnTo>
                    <a:pt x="373" y="381"/>
                  </a:lnTo>
                  <a:lnTo>
                    <a:pt x="381" y="375"/>
                  </a:lnTo>
                  <a:lnTo>
                    <a:pt x="388" y="371"/>
                  </a:lnTo>
                  <a:lnTo>
                    <a:pt x="394" y="365"/>
                  </a:lnTo>
                  <a:lnTo>
                    <a:pt x="398" y="359"/>
                  </a:lnTo>
                  <a:lnTo>
                    <a:pt x="402" y="352"/>
                  </a:lnTo>
                  <a:lnTo>
                    <a:pt x="406" y="347"/>
                  </a:lnTo>
                  <a:lnTo>
                    <a:pt x="409" y="336"/>
                  </a:lnTo>
                  <a:lnTo>
                    <a:pt x="402" y="329"/>
                  </a:lnTo>
                  <a:lnTo>
                    <a:pt x="394" y="324"/>
                  </a:lnTo>
                  <a:lnTo>
                    <a:pt x="386" y="322"/>
                  </a:lnTo>
                  <a:lnTo>
                    <a:pt x="379" y="322"/>
                  </a:lnTo>
                  <a:lnTo>
                    <a:pt x="373" y="325"/>
                  </a:lnTo>
                  <a:lnTo>
                    <a:pt x="365" y="330"/>
                  </a:lnTo>
                  <a:lnTo>
                    <a:pt x="361" y="336"/>
                  </a:lnTo>
                  <a:lnTo>
                    <a:pt x="357" y="339"/>
                  </a:lnTo>
                  <a:lnTo>
                    <a:pt x="351" y="340"/>
                  </a:lnTo>
                  <a:lnTo>
                    <a:pt x="346" y="343"/>
                  </a:lnTo>
                  <a:lnTo>
                    <a:pt x="339" y="345"/>
                  </a:lnTo>
                  <a:lnTo>
                    <a:pt x="331" y="347"/>
                  </a:lnTo>
                  <a:lnTo>
                    <a:pt x="324" y="349"/>
                  </a:lnTo>
                  <a:lnTo>
                    <a:pt x="316" y="352"/>
                  </a:lnTo>
                  <a:lnTo>
                    <a:pt x="309" y="355"/>
                  </a:lnTo>
                  <a:lnTo>
                    <a:pt x="299" y="358"/>
                  </a:lnTo>
                  <a:lnTo>
                    <a:pt x="291" y="359"/>
                  </a:lnTo>
                  <a:lnTo>
                    <a:pt x="282" y="363"/>
                  </a:lnTo>
                  <a:lnTo>
                    <a:pt x="275" y="366"/>
                  </a:lnTo>
                  <a:lnTo>
                    <a:pt x="267" y="367"/>
                  </a:lnTo>
                  <a:lnTo>
                    <a:pt x="261" y="371"/>
                  </a:lnTo>
                  <a:lnTo>
                    <a:pt x="253" y="375"/>
                  </a:lnTo>
                  <a:lnTo>
                    <a:pt x="249" y="380"/>
                  </a:lnTo>
                  <a:lnTo>
                    <a:pt x="241" y="382"/>
                  </a:lnTo>
                  <a:lnTo>
                    <a:pt x="233" y="382"/>
                  </a:lnTo>
                  <a:lnTo>
                    <a:pt x="224" y="378"/>
                  </a:lnTo>
                  <a:lnTo>
                    <a:pt x="218" y="371"/>
                  </a:lnTo>
                  <a:lnTo>
                    <a:pt x="213" y="365"/>
                  </a:lnTo>
                  <a:lnTo>
                    <a:pt x="211" y="359"/>
                  </a:lnTo>
                  <a:lnTo>
                    <a:pt x="207" y="352"/>
                  </a:lnTo>
                  <a:lnTo>
                    <a:pt x="204" y="345"/>
                  </a:lnTo>
                  <a:lnTo>
                    <a:pt x="200" y="336"/>
                  </a:lnTo>
                  <a:lnTo>
                    <a:pt x="197" y="328"/>
                  </a:lnTo>
                  <a:lnTo>
                    <a:pt x="193" y="318"/>
                  </a:lnTo>
                  <a:lnTo>
                    <a:pt x="190" y="310"/>
                  </a:lnTo>
                  <a:lnTo>
                    <a:pt x="186" y="296"/>
                  </a:lnTo>
                  <a:lnTo>
                    <a:pt x="183" y="281"/>
                  </a:lnTo>
                  <a:lnTo>
                    <a:pt x="181" y="262"/>
                  </a:lnTo>
                  <a:lnTo>
                    <a:pt x="177" y="240"/>
                  </a:lnTo>
                  <a:lnTo>
                    <a:pt x="174" y="216"/>
                  </a:lnTo>
                  <a:lnTo>
                    <a:pt x="172" y="192"/>
                  </a:lnTo>
                  <a:lnTo>
                    <a:pt x="170" y="168"/>
                  </a:lnTo>
                  <a:lnTo>
                    <a:pt x="168" y="143"/>
                  </a:lnTo>
                  <a:lnTo>
                    <a:pt x="164" y="117"/>
                  </a:lnTo>
                  <a:lnTo>
                    <a:pt x="160" y="94"/>
                  </a:lnTo>
                  <a:lnTo>
                    <a:pt x="157" y="71"/>
                  </a:lnTo>
                  <a:lnTo>
                    <a:pt x="155" y="52"/>
                  </a:lnTo>
                  <a:lnTo>
                    <a:pt x="149" y="35"/>
                  </a:lnTo>
                  <a:lnTo>
                    <a:pt x="145" y="21"/>
                  </a:lnTo>
                  <a:lnTo>
                    <a:pt x="140" y="12"/>
                  </a:lnTo>
                  <a:lnTo>
                    <a:pt x="134" y="8"/>
                  </a:lnTo>
                  <a:lnTo>
                    <a:pt x="126" y="5"/>
                  </a:lnTo>
                  <a:lnTo>
                    <a:pt x="119" y="4"/>
                  </a:lnTo>
                  <a:lnTo>
                    <a:pt x="111" y="2"/>
                  </a:lnTo>
                  <a:lnTo>
                    <a:pt x="103" y="1"/>
                  </a:lnTo>
                  <a:lnTo>
                    <a:pt x="93" y="0"/>
                  </a:lnTo>
                  <a:lnTo>
                    <a:pt x="84" y="0"/>
                  </a:lnTo>
                  <a:lnTo>
                    <a:pt x="75" y="0"/>
                  </a:lnTo>
                  <a:lnTo>
                    <a:pt x="67" y="1"/>
                  </a:lnTo>
                  <a:lnTo>
                    <a:pt x="58" y="1"/>
                  </a:lnTo>
                  <a:lnTo>
                    <a:pt x="48" y="2"/>
                  </a:lnTo>
                  <a:lnTo>
                    <a:pt x="40" y="2"/>
                  </a:lnTo>
                  <a:lnTo>
                    <a:pt x="34" y="5"/>
                  </a:lnTo>
                  <a:lnTo>
                    <a:pt x="28" y="6"/>
                  </a:lnTo>
                  <a:lnTo>
                    <a:pt x="22" y="9"/>
                  </a:lnTo>
                  <a:lnTo>
                    <a:pt x="18" y="12"/>
                  </a:lnTo>
                  <a:lnTo>
                    <a:pt x="15" y="16"/>
                  </a:lnTo>
                  <a:lnTo>
                    <a:pt x="10" y="21"/>
                  </a:lnTo>
                  <a:lnTo>
                    <a:pt x="6" y="30"/>
                  </a:lnTo>
                  <a:lnTo>
                    <a:pt x="3" y="36"/>
                  </a:lnTo>
                  <a:lnTo>
                    <a:pt x="2" y="45"/>
                  </a:lnTo>
                  <a:lnTo>
                    <a:pt x="0" y="50"/>
                  </a:lnTo>
                  <a:lnTo>
                    <a:pt x="3" y="54"/>
                  </a:lnTo>
                  <a:lnTo>
                    <a:pt x="7" y="57"/>
                  </a:lnTo>
                  <a:lnTo>
                    <a:pt x="15" y="56"/>
                  </a:lnTo>
                  <a:lnTo>
                    <a:pt x="15" y="56"/>
                  </a:lnTo>
                  <a:close/>
                </a:path>
              </a:pathLst>
            </a:custGeom>
            <a:solidFill>
              <a:srgbClr val="8240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31" name="Freeform 35"/>
            <p:cNvSpPr>
              <a:spLocks/>
            </p:cNvSpPr>
            <p:nvPr/>
          </p:nvSpPr>
          <p:spPr bwMode="auto">
            <a:xfrm>
              <a:off x="4815" y="2260"/>
              <a:ext cx="34" cy="271"/>
            </a:xfrm>
            <a:custGeom>
              <a:avLst/>
              <a:gdLst/>
              <a:ahLst/>
              <a:cxnLst>
                <a:cxn ang="0">
                  <a:pos x="51" y="25"/>
                </a:cxn>
                <a:cxn ang="0">
                  <a:pos x="52" y="26"/>
                </a:cxn>
                <a:cxn ang="0">
                  <a:pos x="56" y="33"/>
                </a:cxn>
                <a:cxn ang="0">
                  <a:pos x="60" y="45"/>
                </a:cxn>
                <a:cxn ang="0">
                  <a:pos x="68" y="66"/>
                </a:cxn>
                <a:cxn ang="0">
                  <a:pos x="77" y="89"/>
                </a:cxn>
                <a:cxn ang="0">
                  <a:pos x="85" y="118"/>
                </a:cxn>
                <a:cxn ang="0">
                  <a:pos x="92" y="154"/>
                </a:cxn>
                <a:cxn ang="0">
                  <a:pos x="99" y="200"/>
                </a:cxn>
                <a:cxn ang="0">
                  <a:pos x="101" y="247"/>
                </a:cxn>
                <a:cxn ang="0">
                  <a:pos x="103" y="305"/>
                </a:cxn>
                <a:cxn ang="0">
                  <a:pos x="100" y="369"/>
                </a:cxn>
                <a:cxn ang="0">
                  <a:pos x="94" y="440"/>
                </a:cxn>
                <a:cxn ang="0">
                  <a:pos x="84" y="519"/>
                </a:cxn>
                <a:cxn ang="0">
                  <a:pos x="67" y="605"/>
                </a:cxn>
                <a:cxn ang="0">
                  <a:pos x="45" y="701"/>
                </a:cxn>
                <a:cxn ang="0">
                  <a:pos x="17" y="806"/>
                </a:cxn>
                <a:cxn ang="0">
                  <a:pos x="14" y="809"/>
                </a:cxn>
                <a:cxn ang="0">
                  <a:pos x="10" y="813"/>
                </a:cxn>
                <a:cxn ang="0">
                  <a:pos x="7" y="811"/>
                </a:cxn>
                <a:cxn ang="0">
                  <a:pos x="4" y="806"/>
                </a:cxn>
                <a:cxn ang="0">
                  <a:pos x="2" y="801"/>
                </a:cxn>
                <a:cxn ang="0">
                  <a:pos x="0" y="794"/>
                </a:cxn>
                <a:cxn ang="0">
                  <a:pos x="0" y="786"/>
                </a:cxn>
                <a:cxn ang="0">
                  <a:pos x="0" y="779"/>
                </a:cxn>
                <a:cxn ang="0">
                  <a:pos x="0" y="763"/>
                </a:cxn>
                <a:cxn ang="0">
                  <a:pos x="4" y="742"/>
                </a:cxn>
                <a:cxn ang="0">
                  <a:pos x="8" y="712"/>
                </a:cxn>
                <a:cxn ang="0">
                  <a:pos x="17" y="677"/>
                </a:cxn>
                <a:cxn ang="0">
                  <a:pos x="25" y="637"/>
                </a:cxn>
                <a:cxn ang="0">
                  <a:pos x="33" y="592"/>
                </a:cxn>
                <a:cxn ang="0">
                  <a:pos x="40" y="543"/>
                </a:cxn>
                <a:cxn ang="0">
                  <a:pos x="49" y="491"/>
                </a:cxn>
                <a:cxn ang="0">
                  <a:pos x="53" y="435"/>
                </a:cxn>
                <a:cxn ang="0">
                  <a:pos x="56" y="377"/>
                </a:cxn>
                <a:cxn ang="0">
                  <a:pos x="58" y="317"/>
                </a:cxn>
                <a:cxn ang="0">
                  <a:pos x="56" y="258"/>
                </a:cxn>
                <a:cxn ang="0">
                  <a:pos x="49" y="197"/>
                </a:cxn>
                <a:cxn ang="0">
                  <a:pos x="40" y="137"/>
                </a:cxn>
                <a:cxn ang="0">
                  <a:pos x="26" y="78"/>
                </a:cxn>
                <a:cxn ang="0">
                  <a:pos x="7" y="20"/>
                </a:cxn>
                <a:cxn ang="0">
                  <a:pos x="7" y="18"/>
                </a:cxn>
                <a:cxn ang="0">
                  <a:pos x="8" y="12"/>
                </a:cxn>
                <a:cxn ang="0">
                  <a:pos x="11" y="8"/>
                </a:cxn>
                <a:cxn ang="0">
                  <a:pos x="17" y="4"/>
                </a:cxn>
                <a:cxn ang="0">
                  <a:pos x="21" y="0"/>
                </a:cxn>
                <a:cxn ang="0">
                  <a:pos x="29" y="3"/>
                </a:cxn>
                <a:cxn ang="0">
                  <a:pos x="33" y="4"/>
                </a:cxn>
                <a:cxn ang="0">
                  <a:pos x="38" y="10"/>
                </a:cxn>
                <a:cxn ang="0">
                  <a:pos x="45" y="15"/>
                </a:cxn>
                <a:cxn ang="0">
                  <a:pos x="51" y="25"/>
                </a:cxn>
                <a:cxn ang="0">
                  <a:pos x="51" y="25"/>
                </a:cxn>
              </a:cxnLst>
              <a:rect l="0" t="0" r="r" b="b"/>
              <a:pathLst>
                <a:path w="103" h="813">
                  <a:moveTo>
                    <a:pt x="51" y="25"/>
                  </a:moveTo>
                  <a:lnTo>
                    <a:pt x="52" y="26"/>
                  </a:lnTo>
                  <a:lnTo>
                    <a:pt x="56" y="33"/>
                  </a:lnTo>
                  <a:lnTo>
                    <a:pt x="60" y="45"/>
                  </a:lnTo>
                  <a:lnTo>
                    <a:pt x="68" y="66"/>
                  </a:lnTo>
                  <a:lnTo>
                    <a:pt x="77" y="89"/>
                  </a:lnTo>
                  <a:lnTo>
                    <a:pt x="85" y="118"/>
                  </a:lnTo>
                  <a:lnTo>
                    <a:pt x="92" y="154"/>
                  </a:lnTo>
                  <a:lnTo>
                    <a:pt x="99" y="200"/>
                  </a:lnTo>
                  <a:lnTo>
                    <a:pt x="101" y="247"/>
                  </a:lnTo>
                  <a:lnTo>
                    <a:pt x="103" y="305"/>
                  </a:lnTo>
                  <a:lnTo>
                    <a:pt x="100" y="369"/>
                  </a:lnTo>
                  <a:lnTo>
                    <a:pt x="94" y="440"/>
                  </a:lnTo>
                  <a:lnTo>
                    <a:pt x="84" y="519"/>
                  </a:lnTo>
                  <a:lnTo>
                    <a:pt x="67" y="605"/>
                  </a:lnTo>
                  <a:lnTo>
                    <a:pt x="45" y="701"/>
                  </a:lnTo>
                  <a:lnTo>
                    <a:pt x="17" y="806"/>
                  </a:lnTo>
                  <a:lnTo>
                    <a:pt x="14" y="809"/>
                  </a:lnTo>
                  <a:lnTo>
                    <a:pt x="10" y="813"/>
                  </a:lnTo>
                  <a:lnTo>
                    <a:pt x="7" y="811"/>
                  </a:lnTo>
                  <a:lnTo>
                    <a:pt x="4" y="806"/>
                  </a:lnTo>
                  <a:lnTo>
                    <a:pt x="2" y="801"/>
                  </a:lnTo>
                  <a:lnTo>
                    <a:pt x="0" y="794"/>
                  </a:lnTo>
                  <a:lnTo>
                    <a:pt x="0" y="786"/>
                  </a:lnTo>
                  <a:lnTo>
                    <a:pt x="0" y="779"/>
                  </a:lnTo>
                  <a:lnTo>
                    <a:pt x="0" y="763"/>
                  </a:lnTo>
                  <a:lnTo>
                    <a:pt x="4" y="742"/>
                  </a:lnTo>
                  <a:lnTo>
                    <a:pt x="8" y="712"/>
                  </a:lnTo>
                  <a:lnTo>
                    <a:pt x="17" y="677"/>
                  </a:lnTo>
                  <a:lnTo>
                    <a:pt x="25" y="637"/>
                  </a:lnTo>
                  <a:lnTo>
                    <a:pt x="33" y="592"/>
                  </a:lnTo>
                  <a:lnTo>
                    <a:pt x="40" y="543"/>
                  </a:lnTo>
                  <a:lnTo>
                    <a:pt x="49" y="491"/>
                  </a:lnTo>
                  <a:lnTo>
                    <a:pt x="53" y="435"/>
                  </a:lnTo>
                  <a:lnTo>
                    <a:pt x="56" y="377"/>
                  </a:lnTo>
                  <a:lnTo>
                    <a:pt x="58" y="317"/>
                  </a:lnTo>
                  <a:lnTo>
                    <a:pt x="56" y="258"/>
                  </a:lnTo>
                  <a:lnTo>
                    <a:pt x="49" y="197"/>
                  </a:lnTo>
                  <a:lnTo>
                    <a:pt x="40" y="137"/>
                  </a:lnTo>
                  <a:lnTo>
                    <a:pt x="26" y="78"/>
                  </a:lnTo>
                  <a:lnTo>
                    <a:pt x="7" y="20"/>
                  </a:lnTo>
                  <a:lnTo>
                    <a:pt x="7" y="18"/>
                  </a:lnTo>
                  <a:lnTo>
                    <a:pt x="8" y="12"/>
                  </a:lnTo>
                  <a:lnTo>
                    <a:pt x="11" y="8"/>
                  </a:lnTo>
                  <a:lnTo>
                    <a:pt x="17" y="4"/>
                  </a:lnTo>
                  <a:lnTo>
                    <a:pt x="21" y="0"/>
                  </a:lnTo>
                  <a:lnTo>
                    <a:pt x="29" y="3"/>
                  </a:lnTo>
                  <a:lnTo>
                    <a:pt x="33" y="4"/>
                  </a:lnTo>
                  <a:lnTo>
                    <a:pt x="38" y="10"/>
                  </a:lnTo>
                  <a:lnTo>
                    <a:pt x="45" y="15"/>
                  </a:lnTo>
                  <a:lnTo>
                    <a:pt x="51" y="25"/>
                  </a:lnTo>
                  <a:lnTo>
                    <a:pt x="51" y="25"/>
                  </a:lnTo>
                  <a:close/>
                </a:path>
              </a:pathLst>
            </a:custGeom>
            <a:solidFill>
              <a:srgbClr val="EB99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32" name="Freeform 36"/>
            <p:cNvSpPr>
              <a:spLocks/>
            </p:cNvSpPr>
            <p:nvPr/>
          </p:nvSpPr>
          <p:spPr bwMode="auto">
            <a:xfrm>
              <a:off x="4703" y="2336"/>
              <a:ext cx="52" cy="230"/>
            </a:xfrm>
            <a:custGeom>
              <a:avLst/>
              <a:gdLst/>
              <a:ahLst/>
              <a:cxnLst>
                <a:cxn ang="0">
                  <a:pos x="7" y="75"/>
                </a:cxn>
                <a:cxn ang="0">
                  <a:pos x="5" y="78"/>
                </a:cxn>
                <a:cxn ang="0">
                  <a:pos x="5" y="89"/>
                </a:cxn>
                <a:cxn ang="0">
                  <a:pos x="4" y="105"/>
                </a:cxn>
                <a:cxn ang="0">
                  <a:pos x="3" y="130"/>
                </a:cxn>
                <a:cxn ang="0">
                  <a:pos x="1" y="157"/>
                </a:cxn>
                <a:cxn ang="0">
                  <a:pos x="1" y="191"/>
                </a:cxn>
                <a:cxn ang="0">
                  <a:pos x="0" y="228"/>
                </a:cxn>
                <a:cxn ang="0">
                  <a:pos x="3" y="272"/>
                </a:cxn>
                <a:cxn ang="0">
                  <a:pos x="3" y="316"/>
                </a:cxn>
                <a:cxn ang="0">
                  <a:pos x="5" y="365"/>
                </a:cxn>
                <a:cxn ang="0">
                  <a:pos x="10" y="415"/>
                </a:cxn>
                <a:cxn ang="0">
                  <a:pos x="18" y="469"/>
                </a:cxn>
                <a:cxn ang="0">
                  <a:pos x="25" y="523"/>
                </a:cxn>
                <a:cxn ang="0">
                  <a:pos x="34" y="578"/>
                </a:cxn>
                <a:cxn ang="0">
                  <a:pos x="46" y="633"/>
                </a:cxn>
                <a:cxn ang="0">
                  <a:pos x="63" y="690"/>
                </a:cxn>
                <a:cxn ang="0">
                  <a:pos x="157" y="666"/>
                </a:cxn>
                <a:cxn ang="0">
                  <a:pos x="145" y="622"/>
                </a:cxn>
                <a:cxn ang="0">
                  <a:pos x="134" y="584"/>
                </a:cxn>
                <a:cxn ang="0">
                  <a:pos x="123" y="545"/>
                </a:cxn>
                <a:cxn ang="0">
                  <a:pos x="115" y="508"/>
                </a:cxn>
                <a:cxn ang="0">
                  <a:pos x="105" y="471"/>
                </a:cxn>
                <a:cxn ang="0">
                  <a:pos x="98" y="436"/>
                </a:cxn>
                <a:cxn ang="0">
                  <a:pos x="90" y="400"/>
                </a:cxn>
                <a:cxn ang="0">
                  <a:pos x="86" y="365"/>
                </a:cxn>
                <a:cxn ang="0">
                  <a:pos x="82" y="327"/>
                </a:cxn>
                <a:cxn ang="0">
                  <a:pos x="79" y="288"/>
                </a:cxn>
                <a:cxn ang="0">
                  <a:pos x="78" y="247"/>
                </a:cxn>
                <a:cxn ang="0">
                  <a:pos x="78" y="204"/>
                </a:cxn>
                <a:cxn ang="0">
                  <a:pos x="78" y="158"/>
                </a:cxn>
                <a:cxn ang="0">
                  <a:pos x="81" y="109"/>
                </a:cxn>
                <a:cxn ang="0">
                  <a:pos x="83" y="56"/>
                </a:cxn>
                <a:cxn ang="0">
                  <a:pos x="90" y="0"/>
                </a:cxn>
                <a:cxn ang="0">
                  <a:pos x="7" y="75"/>
                </a:cxn>
                <a:cxn ang="0">
                  <a:pos x="7" y="75"/>
                </a:cxn>
              </a:cxnLst>
              <a:rect l="0" t="0" r="r" b="b"/>
              <a:pathLst>
                <a:path w="157" h="690">
                  <a:moveTo>
                    <a:pt x="7" y="75"/>
                  </a:moveTo>
                  <a:lnTo>
                    <a:pt x="5" y="78"/>
                  </a:lnTo>
                  <a:lnTo>
                    <a:pt x="5" y="89"/>
                  </a:lnTo>
                  <a:lnTo>
                    <a:pt x="4" y="105"/>
                  </a:lnTo>
                  <a:lnTo>
                    <a:pt x="3" y="130"/>
                  </a:lnTo>
                  <a:lnTo>
                    <a:pt x="1" y="157"/>
                  </a:lnTo>
                  <a:lnTo>
                    <a:pt x="1" y="191"/>
                  </a:lnTo>
                  <a:lnTo>
                    <a:pt x="0" y="228"/>
                  </a:lnTo>
                  <a:lnTo>
                    <a:pt x="3" y="272"/>
                  </a:lnTo>
                  <a:lnTo>
                    <a:pt x="3" y="316"/>
                  </a:lnTo>
                  <a:lnTo>
                    <a:pt x="5" y="365"/>
                  </a:lnTo>
                  <a:lnTo>
                    <a:pt x="10" y="415"/>
                  </a:lnTo>
                  <a:lnTo>
                    <a:pt x="18" y="469"/>
                  </a:lnTo>
                  <a:lnTo>
                    <a:pt x="25" y="523"/>
                  </a:lnTo>
                  <a:lnTo>
                    <a:pt x="34" y="578"/>
                  </a:lnTo>
                  <a:lnTo>
                    <a:pt x="46" y="633"/>
                  </a:lnTo>
                  <a:lnTo>
                    <a:pt x="63" y="690"/>
                  </a:lnTo>
                  <a:lnTo>
                    <a:pt x="157" y="666"/>
                  </a:lnTo>
                  <a:lnTo>
                    <a:pt x="145" y="622"/>
                  </a:lnTo>
                  <a:lnTo>
                    <a:pt x="134" y="584"/>
                  </a:lnTo>
                  <a:lnTo>
                    <a:pt x="123" y="545"/>
                  </a:lnTo>
                  <a:lnTo>
                    <a:pt x="115" y="508"/>
                  </a:lnTo>
                  <a:lnTo>
                    <a:pt x="105" y="471"/>
                  </a:lnTo>
                  <a:lnTo>
                    <a:pt x="98" y="436"/>
                  </a:lnTo>
                  <a:lnTo>
                    <a:pt x="90" y="400"/>
                  </a:lnTo>
                  <a:lnTo>
                    <a:pt x="86" y="365"/>
                  </a:lnTo>
                  <a:lnTo>
                    <a:pt x="82" y="327"/>
                  </a:lnTo>
                  <a:lnTo>
                    <a:pt x="79" y="288"/>
                  </a:lnTo>
                  <a:lnTo>
                    <a:pt x="78" y="247"/>
                  </a:lnTo>
                  <a:lnTo>
                    <a:pt x="78" y="204"/>
                  </a:lnTo>
                  <a:lnTo>
                    <a:pt x="78" y="158"/>
                  </a:lnTo>
                  <a:lnTo>
                    <a:pt x="81" y="109"/>
                  </a:lnTo>
                  <a:lnTo>
                    <a:pt x="83" y="56"/>
                  </a:lnTo>
                  <a:lnTo>
                    <a:pt x="90" y="0"/>
                  </a:lnTo>
                  <a:lnTo>
                    <a:pt x="7" y="75"/>
                  </a:lnTo>
                  <a:lnTo>
                    <a:pt x="7" y="75"/>
                  </a:lnTo>
                  <a:close/>
                </a:path>
              </a:pathLst>
            </a:custGeom>
            <a:solidFill>
              <a:srgbClr val="8240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33" name="Freeform 37"/>
            <p:cNvSpPr>
              <a:spLocks/>
            </p:cNvSpPr>
            <p:nvPr/>
          </p:nvSpPr>
          <p:spPr bwMode="auto">
            <a:xfrm>
              <a:off x="4819" y="2221"/>
              <a:ext cx="87" cy="334"/>
            </a:xfrm>
            <a:custGeom>
              <a:avLst/>
              <a:gdLst/>
              <a:ahLst/>
              <a:cxnLst>
                <a:cxn ang="0">
                  <a:pos x="51" y="44"/>
                </a:cxn>
                <a:cxn ang="0">
                  <a:pos x="52" y="48"/>
                </a:cxn>
                <a:cxn ang="0">
                  <a:pos x="59" y="62"/>
                </a:cxn>
                <a:cxn ang="0">
                  <a:pos x="69" y="84"/>
                </a:cxn>
                <a:cxn ang="0">
                  <a:pos x="81" y="115"/>
                </a:cxn>
                <a:cxn ang="0">
                  <a:pos x="93" y="153"/>
                </a:cxn>
                <a:cxn ang="0">
                  <a:pos x="106" y="200"/>
                </a:cxn>
                <a:cxn ang="0">
                  <a:pos x="117" y="252"/>
                </a:cxn>
                <a:cxn ang="0">
                  <a:pos x="126" y="313"/>
                </a:cxn>
                <a:cxn ang="0">
                  <a:pos x="132" y="380"/>
                </a:cxn>
                <a:cxn ang="0">
                  <a:pos x="133" y="453"/>
                </a:cxn>
                <a:cxn ang="0">
                  <a:pos x="130" y="529"/>
                </a:cxn>
                <a:cxn ang="0">
                  <a:pos x="121" y="613"/>
                </a:cxn>
                <a:cxn ang="0">
                  <a:pos x="104" y="700"/>
                </a:cxn>
                <a:cxn ang="0">
                  <a:pos x="80" y="793"/>
                </a:cxn>
                <a:cxn ang="0">
                  <a:pos x="44" y="888"/>
                </a:cxn>
                <a:cxn ang="0">
                  <a:pos x="0" y="989"/>
                </a:cxn>
                <a:cxn ang="0">
                  <a:pos x="95" y="1002"/>
                </a:cxn>
                <a:cxn ang="0">
                  <a:pos x="97" y="995"/>
                </a:cxn>
                <a:cxn ang="0">
                  <a:pos x="108" y="978"/>
                </a:cxn>
                <a:cxn ang="0">
                  <a:pos x="125" y="948"/>
                </a:cxn>
                <a:cxn ang="0">
                  <a:pos x="145" y="909"/>
                </a:cxn>
                <a:cxn ang="0">
                  <a:pos x="169" y="862"/>
                </a:cxn>
                <a:cxn ang="0">
                  <a:pos x="192" y="805"/>
                </a:cxn>
                <a:cxn ang="0">
                  <a:pos x="214" y="743"/>
                </a:cxn>
                <a:cxn ang="0">
                  <a:pos x="234" y="673"/>
                </a:cxn>
                <a:cxn ang="0">
                  <a:pos x="248" y="596"/>
                </a:cxn>
                <a:cxn ang="0">
                  <a:pos x="259" y="518"/>
                </a:cxn>
                <a:cxn ang="0">
                  <a:pos x="260" y="435"/>
                </a:cxn>
                <a:cxn ang="0">
                  <a:pos x="255" y="350"/>
                </a:cxn>
                <a:cxn ang="0">
                  <a:pos x="237" y="263"/>
                </a:cxn>
                <a:cxn ang="0">
                  <a:pos x="207" y="175"/>
                </a:cxn>
                <a:cxn ang="0">
                  <a:pos x="164" y="87"/>
                </a:cxn>
                <a:cxn ang="0">
                  <a:pos x="106" y="0"/>
                </a:cxn>
                <a:cxn ang="0">
                  <a:pos x="51" y="44"/>
                </a:cxn>
                <a:cxn ang="0">
                  <a:pos x="51" y="44"/>
                </a:cxn>
              </a:cxnLst>
              <a:rect l="0" t="0" r="r" b="b"/>
              <a:pathLst>
                <a:path w="260" h="1002">
                  <a:moveTo>
                    <a:pt x="51" y="44"/>
                  </a:moveTo>
                  <a:lnTo>
                    <a:pt x="52" y="48"/>
                  </a:lnTo>
                  <a:lnTo>
                    <a:pt x="59" y="62"/>
                  </a:lnTo>
                  <a:lnTo>
                    <a:pt x="69" y="84"/>
                  </a:lnTo>
                  <a:lnTo>
                    <a:pt x="81" y="115"/>
                  </a:lnTo>
                  <a:lnTo>
                    <a:pt x="93" y="153"/>
                  </a:lnTo>
                  <a:lnTo>
                    <a:pt x="106" y="200"/>
                  </a:lnTo>
                  <a:lnTo>
                    <a:pt x="117" y="252"/>
                  </a:lnTo>
                  <a:lnTo>
                    <a:pt x="126" y="313"/>
                  </a:lnTo>
                  <a:lnTo>
                    <a:pt x="132" y="380"/>
                  </a:lnTo>
                  <a:lnTo>
                    <a:pt x="133" y="453"/>
                  </a:lnTo>
                  <a:lnTo>
                    <a:pt x="130" y="529"/>
                  </a:lnTo>
                  <a:lnTo>
                    <a:pt x="121" y="613"/>
                  </a:lnTo>
                  <a:lnTo>
                    <a:pt x="104" y="700"/>
                  </a:lnTo>
                  <a:lnTo>
                    <a:pt x="80" y="793"/>
                  </a:lnTo>
                  <a:lnTo>
                    <a:pt x="44" y="888"/>
                  </a:lnTo>
                  <a:lnTo>
                    <a:pt x="0" y="989"/>
                  </a:lnTo>
                  <a:lnTo>
                    <a:pt x="95" y="1002"/>
                  </a:lnTo>
                  <a:lnTo>
                    <a:pt x="97" y="995"/>
                  </a:lnTo>
                  <a:lnTo>
                    <a:pt x="108" y="978"/>
                  </a:lnTo>
                  <a:lnTo>
                    <a:pt x="125" y="948"/>
                  </a:lnTo>
                  <a:lnTo>
                    <a:pt x="145" y="909"/>
                  </a:lnTo>
                  <a:lnTo>
                    <a:pt x="169" y="862"/>
                  </a:lnTo>
                  <a:lnTo>
                    <a:pt x="192" y="805"/>
                  </a:lnTo>
                  <a:lnTo>
                    <a:pt x="214" y="743"/>
                  </a:lnTo>
                  <a:lnTo>
                    <a:pt x="234" y="673"/>
                  </a:lnTo>
                  <a:lnTo>
                    <a:pt x="248" y="596"/>
                  </a:lnTo>
                  <a:lnTo>
                    <a:pt x="259" y="518"/>
                  </a:lnTo>
                  <a:lnTo>
                    <a:pt x="260" y="435"/>
                  </a:lnTo>
                  <a:lnTo>
                    <a:pt x="255" y="350"/>
                  </a:lnTo>
                  <a:lnTo>
                    <a:pt x="237" y="263"/>
                  </a:lnTo>
                  <a:lnTo>
                    <a:pt x="207" y="175"/>
                  </a:lnTo>
                  <a:lnTo>
                    <a:pt x="164" y="87"/>
                  </a:lnTo>
                  <a:lnTo>
                    <a:pt x="106" y="0"/>
                  </a:lnTo>
                  <a:lnTo>
                    <a:pt x="51" y="44"/>
                  </a:lnTo>
                  <a:lnTo>
                    <a:pt x="51" y="44"/>
                  </a:lnTo>
                  <a:close/>
                </a:path>
              </a:pathLst>
            </a:custGeom>
            <a:solidFill>
              <a:srgbClr val="8240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34" name="Freeform 38"/>
            <p:cNvSpPr>
              <a:spLocks/>
            </p:cNvSpPr>
            <p:nvPr/>
          </p:nvSpPr>
          <p:spPr bwMode="auto">
            <a:xfrm>
              <a:off x="4771" y="2547"/>
              <a:ext cx="134" cy="27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88" y="0"/>
                </a:cxn>
                <a:cxn ang="0">
                  <a:pos x="402" y="38"/>
                </a:cxn>
                <a:cxn ang="0">
                  <a:pos x="25" y="8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402" h="80">
                  <a:moveTo>
                    <a:pt x="0" y="11"/>
                  </a:moveTo>
                  <a:lnTo>
                    <a:pt x="288" y="0"/>
                  </a:lnTo>
                  <a:lnTo>
                    <a:pt x="402" y="38"/>
                  </a:lnTo>
                  <a:lnTo>
                    <a:pt x="25" y="8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8240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35" name="Freeform 39"/>
            <p:cNvSpPr>
              <a:spLocks/>
            </p:cNvSpPr>
            <p:nvPr/>
          </p:nvSpPr>
          <p:spPr bwMode="auto">
            <a:xfrm>
              <a:off x="4783" y="2358"/>
              <a:ext cx="28" cy="210"/>
            </a:xfrm>
            <a:custGeom>
              <a:avLst/>
              <a:gdLst/>
              <a:ahLst/>
              <a:cxnLst>
                <a:cxn ang="0">
                  <a:pos x="85" y="587"/>
                </a:cxn>
                <a:cxn ang="0">
                  <a:pos x="83" y="581"/>
                </a:cxn>
                <a:cxn ang="0">
                  <a:pos x="83" y="570"/>
                </a:cxn>
                <a:cxn ang="0">
                  <a:pos x="82" y="553"/>
                </a:cxn>
                <a:cxn ang="0">
                  <a:pos x="82" y="529"/>
                </a:cxn>
                <a:cxn ang="0">
                  <a:pos x="81" y="499"/>
                </a:cxn>
                <a:cxn ang="0">
                  <a:pos x="81" y="468"/>
                </a:cxn>
                <a:cxn ang="0">
                  <a:pos x="81" y="432"/>
                </a:cxn>
                <a:cxn ang="0">
                  <a:pos x="81" y="394"/>
                </a:cxn>
                <a:cxn ang="0">
                  <a:pos x="81" y="352"/>
                </a:cxn>
                <a:cxn ang="0">
                  <a:pos x="81" y="312"/>
                </a:cxn>
                <a:cxn ang="0">
                  <a:pos x="79" y="270"/>
                </a:cxn>
                <a:cxn ang="0">
                  <a:pos x="79" y="229"/>
                </a:cxn>
                <a:cxn ang="0">
                  <a:pos x="79" y="188"/>
                </a:cxn>
                <a:cxn ang="0">
                  <a:pos x="79" y="151"/>
                </a:cxn>
                <a:cxn ang="0">
                  <a:pos x="79" y="117"/>
                </a:cxn>
                <a:cxn ang="0">
                  <a:pos x="79" y="85"/>
                </a:cxn>
                <a:cxn ang="0">
                  <a:pos x="78" y="77"/>
                </a:cxn>
                <a:cxn ang="0">
                  <a:pos x="77" y="67"/>
                </a:cxn>
                <a:cxn ang="0">
                  <a:pos x="74" y="57"/>
                </a:cxn>
                <a:cxn ang="0">
                  <a:pos x="70" y="46"/>
                </a:cxn>
                <a:cxn ang="0">
                  <a:pos x="66" y="35"/>
                </a:cxn>
                <a:cxn ang="0">
                  <a:pos x="62" y="24"/>
                </a:cxn>
                <a:cxn ang="0">
                  <a:pos x="56" y="16"/>
                </a:cxn>
                <a:cxn ang="0">
                  <a:pos x="51" y="9"/>
                </a:cxn>
                <a:cxn ang="0">
                  <a:pos x="45" y="3"/>
                </a:cxn>
                <a:cxn ang="0">
                  <a:pos x="38" y="0"/>
                </a:cxn>
                <a:cxn ang="0">
                  <a:pos x="33" y="0"/>
                </a:cxn>
                <a:cxn ang="0">
                  <a:pos x="27" y="5"/>
                </a:cxn>
                <a:cxn ang="0">
                  <a:pos x="21" y="13"/>
                </a:cxn>
                <a:cxn ang="0">
                  <a:pos x="17" y="24"/>
                </a:cxn>
                <a:cxn ang="0">
                  <a:pos x="12" y="41"/>
                </a:cxn>
                <a:cxn ang="0">
                  <a:pos x="10" y="66"/>
                </a:cxn>
                <a:cxn ang="0">
                  <a:pos x="6" y="92"/>
                </a:cxn>
                <a:cxn ang="0">
                  <a:pos x="4" y="121"/>
                </a:cxn>
                <a:cxn ang="0">
                  <a:pos x="0" y="149"/>
                </a:cxn>
                <a:cxn ang="0">
                  <a:pos x="0" y="182"/>
                </a:cxn>
                <a:cxn ang="0">
                  <a:pos x="0" y="215"/>
                </a:cxn>
                <a:cxn ang="0">
                  <a:pos x="0" y="249"/>
                </a:cxn>
                <a:cxn ang="0">
                  <a:pos x="0" y="285"/>
                </a:cxn>
                <a:cxn ang="0">
                  <a:pos x="4" y="322"/>
                </a:cxn>
                <a:cxn ang="0">
                  <a:pos x="6" y="359"/>
                </a:cxn>
                <a:cxn ang="0">
                  <a:pos x="8" y="397"/>
                </a:cxn>
                <a:cxn ang="0">
                  <a:pos x="12" y="434"/>
                </a:cxn>
                <a:cxn ang="0">
                  <a:pos x="17" y="473"/>
                </a:cxn>
                <a:cxn ang="0">
                  <a:pos x="21" y="512"/>
                </a:cxn>
                <a:cxn ang="0">
                  <a:pos x="27" y="551"/>
                </a:cxn>
                <a:cxn ang="0">
                  <a:pos x="33" y="591"/>
                </a:cxn>
                <a:cxn ang="0">
                  <a:pos x="41" y="631"/>
                </a:cxn>
                <a:cxn ang="0">
                  <a:pos x="85" y="587"/>
                </a:cxn>
                <a:cxn ang="0">
                  <a:pos x="85" y="587"/>
                </a:cxn>
              </a:cxnLst>
              <a:rect l="0" t="0" r="r" b="b"/>
              <a:pathLst>
                <a:path w="85" h="631">
                  <a:moveTo>
                    <a:pt x="85" y="587"/>
                  </a:moveTo>
                  <a:lnTo>
                    <a:pt x="83" y="581"/>
                  </a:lnTo>
                  <a:lnTo>
                    <a:pt x="83" y="570"/>
                  </a:lnTo>
                  <a:lnTo>
                    <a:pt x="82" y="553"/>
                  </a:lnTo>
                  <a:lnTo>
                    <a:pt x="82" y="529"/>
                  </a:lnTo>
                  <a:lnTo>
                    <a:pt x="81" y="499"/>
                  </a:lnTo>
                  <a:lnTo>
                    <a:pt x="81" y="468"/>
                  </a:lnTo>
                  <a:lnTo>
                    <a:pt x="81" y="432"/>
                  </a:lnTo>
                  <a:lnTo>
                    <a:pt x="81" y="394"/>
                  </a:lnTo>
                  <a:lnTo>
                    <a:pt x="81" y="352"/>
                  </a:lnTo>
                  <a:lnTo>
                    <a:pt x="81" y="312"/>
                  </a:lnTo>
                  <a:lnTo>
                    <a:pt x="79" y="270"/>
                  </a:lnTo>
                  <a:lnTo>
                    <a:pt x="79" y="229"/>
                  </a:lnTo>
                  <a:lnTo>
                    <a:pt x="79" y="188"/>
                  </a:lnTo>
                  <a:lnTo>
                    <a:pt x="79" y="151"/>
                  </a:lnTo>
                  <a:lnTo>
                    <a:pt x="79" y="117"/>
                  </a:lnTo>
                  <a:lnTo>
                    <a:pt x="79" y="85"/>
                  </a:lnTo>
                  <a:lnTo>
                    <a:pt x="78" y="77"/>
                  </a:lnTo>
                  <a:lnTo>
                    <a:pt x="77" y="67"/>
                  </a:lnTo>
                  <a:lnTo>
                    <a:pt x="74" y="57"/>
                  </a:lnTo>
                  <a:lnTo>
                    <a:pt x="70" y="46"/>
                  </a:lnTo>
                  <a:lnTo>
                    <a:pt x="66" y="35"/>
                  </a:lnTo>
                  <a:lnTo>
                    <a:pt x="62" y="24"/>
                  </a:lnTo>
                  <a:lnTo>
                    <a:pt x="56" y="16"/>
                  </a:lnTo>
                  <a:lnTo>
                    <a:pt x="51" y="9"/>
                  </a:lnTo>
                  <a:lnTo>
                    <a:pt x="45" y="3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7" y="5"/>
                  </a:lnTo>
                  <a:lnTo>
                    <a:pt x="21" y="13"/>
                  </a:lnTo>
                  <a:lnTo>
                    <a:pt x="17" y="24"/>
                  </a:lnTo>
                  <a:lnTo>
                    <a:pt x="12" y="41"/>
                  </a:lnTo>
                  <a:lnTo>
                    <a:pt x="10" y="66"/>
                  </a:lnTo>
                  <a:lnTo>
                    <a:pt x="6" y="92"/>
                  </a:lnTo>
                  <a:lnTo>
                    <a:pt x="4" y="121"/>
                  </a:lnTo>
                  <a:lnTo>
                    <a:pt x="0" y="149"/>
                  </a:lnTo>
                  <a:lnTo>
                    <a:pt x="0" y="182"/>
                  </a:lnTo>
                  <a:lnTo>
                    <a:pt x="0" y="215"/>
                  </a:lnTo>
                  <a:lnTo>
                    <a:pt x="0" y="249"/>
                  </a:lnTo>
                  <a:lnTo>
                    <a:pt x="0" y="285"/>
                  </a:lnTo>
                  <a:lnTo>
                    <a:pt x="4" y="322"/>
                  </a:lnTo>
                  <a:lnTo>
                    <a:pt x="6" y="359"/>
                  </a:lnTo>
                  <a:lnTo>
                    <a:pt x="8" y="397"/>
                  </a:lnTo>
                  <a:lnTo>
                    <a:pt x="12" y="434"/>
                  </a:lnTo>
                  <a:lnTo>
                    <a:pt x="17" y="473"/>
                  </a:lnTo>
                  <a:lnTo>
                    <a:pt x="21" y="512"/>
                  </a:lnTo>
                  <a:lnTo>
                    <a:pt x="27" y="551"/>
                  </a:lnTo>
                  <a:lnTo>
                    <a:pt x="33" y="591"/>
                  </a:lnTo>
                  <a:lnTo>
                    <a:pt x="41" y="631"/>
                  </a:lnTo>
                  <a:lnTo>
                    <a:pt x="85" y="587"/>
                  </a:lnTo>
                  <a:lnTo>
                    <a:pt x="85" y="587"/>
                  </a:lnTo>
                  <a:close/>
                </a:path>
              </a:pathLst>
            </a:custGeom>
            <a:solidFill>
              <a:srgbClr val="8240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36" name="Freeform 40"/>
            <p:cNvSpPr>
              <a:spLocks/>
            </p:cNvSpPr>
            <p:nvPr/>
          </p:nvSpPr>
          <p:spPr bwMode="auto">
            <a:xfrm>
              <a:off x="4845" y="2074"/>
              <a:ext cx="82" cy="75"/>
            </a:xfrm>
            <a:custGeom>
              <a:avLst/>
              <a:gdLst/>
              <a:ahLst/>
              <a:cxnLst>
                <a:cxn ang="0">
                  <a:pos x="35" y="1"/>
                </a:cxn>
                <a:cxn ang="0">
                  <a:pos x="36" y="0"/>
                </a:cxn>
                <a:cxn ang="0">
                  <a:pos x="44" y="0"/>
                </a:cxn>
                <a:cxn ang="0">
                  <a:pos x="56" y="0"/>
                </a:cxn>
                <a:cxn ang="0">
                  <a:pos x="74" y="1"/>
                </a:cxn>
                <a:cxn ang="0">
                  <a:pos x="92" y="2"/>
                </a:cxn>
                <a:cxn ang="0">
                  <a:pos x="112" y="5"/>
                </a:cxn>
                <a:cxn ang="0">
                  <a:pos x="134" y="10"/>
                </a:cxn>
                <a:cxn ang="0">
                  <a:pos x="157" y="20"/>
                </a:cxn>
                <a:cxn ang="0">
                  <a:pos x="178" y="30"/>
                </a:cxn>
                <a:cxn ang="0">
                  <a:pos x="198" y="43"/>
                </a:cxn>
                <a:cxn ang="0">
                  <a:pos x="216" y="60"/>
                </a:cxn>
                <a:cxn ang="0">
                  <a:pos x="230" y="82"/>
                </a:cxn>
                <a:cxn ang="0">
                  <a:pos x="239" y="105"/>
                </a:cxn>
                <a:cxn ang="0">
                  <a:pos x="245" y="135"/>
                </a:cxn>
                <a:cxn ang="0">
                  <a:pos x="244" y="168"/>
                </a:cxn>
                <a:cxn ang="0">
                  <a:pos x="237" y="209"/>
                </a:cxn>
                <a:cxn ang="0">
                  <a:pos x="177" y="226"/>
                </a:cxn>
                <a:cxn ang="0">
                  <a:pos x="177" y="224"/>
                </a:cxn>
                <a:cxn ang="0">
                  <a:pos x="178" y="217"/>
                </a:cxn>
                <a:cxn ang="0">
                  <a:pos x="181" y="205"/>
                </a:cxn>
                <a:cxn ang="0">
                  <a:pos x="185" y="192"/>
                </a:cxn>
                <a:cxn ang="0">
                  <a:pos x="186" y="176"/>
                </a:cxn>
                <a:cxn ang="0">
                  <a:pos x="189" y="159"/>
                </a:cxn>
                <a:cxn ang="0">
                  <a:pos x="189" y="140"/>
                </a:cxn>
                <a:cxn ang="0">
                  <a:pos x="189" y="123"/>
                </a:cxn>
                <a:cxn ang="0">
                  <a:pos x="185" y="105"/>
                </a:cxn>
                <a:cxn ang="0">
                  <a:pos x="178" y="88"/>
                </a:cxn>
                <a:cxn ang="0">
                  <a:pos x="168" y="73"/>
                </a:cxn>
                <a:cxn ang="0">
                  <a:pos x="155" y="61"/>
                </a:cxn>
                <a:cxn ang="0">
                  <a:pos x="136" y="51"/>
                </a:cxn>
                <a:cxn ang="0">
                  <a:pos x="115" y="46"/>
                </a:cxn>
                <a:cxn ang="0">
                  <a:pos x="86" y="46"/>
                </a:cxn>
                <a:cxn ang="0">
                  <a:pos x="54" y="50"/>
                </a:cxn>
                <a:cxn ang="0">
                  <a:pos x="51" y="50"/>
                </a:cxn>
                <a:cxn ang="0">
                  <a:pos x="48" y="47"/>
                </a:cxn>
                <a:cxn ang="0">
                  <a:pos x="43" y="45"/>
                </a:cxn>
                <a:cxn ang="0">
                  <a:pos x="39" y="42"/>
                </a:cxn>
                <a:cxn ang="0">
                  <a:pos x="30" y="38"/>
                </a:cxn>
                <a:cxn ang="0">
                  <a:pos x="25" y="34"/>
                </a:cxn>
                <a:cxn ang="0">
                  <a:pos x="18" y="30"/>
                </a:cxn>
                <a:cxn ang="0">
                  <a:pos x="13" y="25"/>
                </a:cxn>
                <a:cxn ang="0">
                  <a:pos x="7" y="21"/>
                </a:cxn>
                <a:cxn ang="0">
                  <a:pos x="3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3" y="5"/>
                </a:cxn>
                <a:cxn ang="0">
                  <a:pos x="10" y="2"/>
                </a:cxn>
                <a:cxn ang="0">
                  <a:pos x="19" y="1"/>
                </a:cxn>
                <a:cxn ang="0">
                  <a:pos x="35" y="1"/>
                </a:cxn>
                <a:cxn ang="0">
                  <a:pos x="35" y="1"/>
                </a:cxn>
              </a:cxnLst>
              <a:rect l="0" t="0" r="r" b="b"/>
              <a:pathLst>
                <a:path w="245" h="226">
                  <a:moveTo>
                    <a:pt x="35" y="1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74" y="1"/>
                  </a:lnTo>
                  <a:lnTo>
                    <a:pt x="92" y="2"/>
                  </a:lnTo>
                  <a:lnTo>
                    <a:pt x="112" y="5"/>
                  </a:lnTo>
                  <a:lnTo>
                    <a:pt x="134" y="10"/>
                  </a:lnTo>
                  <a:lnTo>
                    <a:pt x="157" y="20"/>
                  </a:lnTo>
                  <a:lnTo>
                    <a:pt x="178" y="30"/>
                  </a:lnTo>
                  <a:lnTo>
                    <a:pt x="198" y="43"/>
                  </a:lnTo>
                  <a:lnTo>
                    <a:pt x="216" y="60"/>
                  </a:lnTo>
                  <a:lnTo>
                    <a:pt x="230" y="82"/>
                  </a:lnTo>
                  <a:lnTo>
                    <a:pt x="239" y="105"/>
                  </a:lnTo>
                  <a:lnTo>
                    <a:pt x="245" y="135"/>
                  </a:lnTo>
                  <a:lnTo>
                    <a:pt x="244" y="168"/>
                  </a:lnTo>
                  <a:lnTo>
                    <a:pt x="237" y="209"/>
                  </a:lnTo>
                  <a:lnTo>
                    <a:pt x="177" y="226"/>
                  </a:lnTo>
                  <a:lnTo>
                    <a:pt x="177" y="224"/>
                  </a:lnTo>
                  <a:lnTo>
                    <a:pt x="178" y="217"/>
                  </a:lnTo>
                  <a:lnTo>
                    <a:pt x="181" y="205"/>
                  </a:lnTo>
                  <a:lnTo>
                    <a:pt x="185" y="192"/>
                  </a:lnTo>
                  <a:lnTo>
                    <a:pt x="186" y="176"/>
                  </a:lnTo>
                  <a:lnTo>
                    <a:pt x="189" y="159"/>
                  </a:lnTo>
                  <a:lnTo>
                    <a:pt x="189" y="140"/>
                  </a:lnTo>
                  <a:lnTo>
                    <a:pt x="189" y="123"/>
                  </a:lnTo>
                  <a:lnTo>
                    <a:pt x="185" y="105"/>
                  </a:lnTo>
                  <a:lnTo>
                    <a:pt x="178" y="88"/>
                  </a:lnTo>
                  <a:lnTo>
                    <a:pt x="168" y="73"/>
                  </a:lnTo>
                  <a:lnTo>
                    <a:pt x="155" y="61"/>
                  </a:lnTo>
                  <a:lnTo>
                    <a:pt x="136" y="51"/>
                  </a:lnTo>
                  <a:lnTo>
                    <a:pt x="115" y="46"/>
                  </a:lnTo>
                  <a:lnTo>
                    <a:pt x="86" y="46"/>
                  </a:lnTo>
                  <a:lnTo>
                    <a:pt x="54" y="50"/>
                  </a:lnTo>
                  <a:lnTo>
                    <a:pt x="51" y="50"/>
                  </a:lnTo>
                  <a:lnTo>
                    <a:pt x="48" y="47"/>
                  </a:lnTo>
                  <a:lnTo>
                    <a:pt x="43" y="45"/>
                  </a:lnTo>
                  <a:lnTo>
                    <a:pt x="39" y="42"/>
                  </a:lnTo>
                  <a:lnTo>
                    <a:pt x="30" y="38"/>
                  </a:lnTo>
                  <a:lnTo>
                    <a:pt x="25" y="34"/>
                  </a:lnTo>
                  <a:lnTo>
                    <a:pt x="18" y="30"/>
                  </a:lnTo>
                  <a:lnTo>
                    <a:pt x="13" y="25"/>
                  </a:lnTo>
                  <a:lnTo>
                    <a:pt x="7" y="21"/>
                  </a:lnTo>
                  <a:lnTo>
                    <a:pt x="3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3" y="5"/>
                  </a:lnTo>
                  <a:lnTo>
                    <a:pt x="10" y="2"/>
                  </a:lnTo>
                  <a:lnTo>
                    <a:pt x="19" y="1"/>
                  </a:lnTo>
                  <a:lnTo>
                    <a:pt x="35" y="1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8240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37" name="Freeform 41"/>
            <p:cNvSpPr>
              <a:spLocks/>
            </p:cNvSpPr>
            <p:nvPr/>
          </p:nvSpPr>
          <p:spPr bwMode="auto">
            <a:xfrm>
              <a:off x="4704" y="2038"/>
              <a:ext cx="222" cy="212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0" y="131"/>
                </a:cxn>
                <a:cxn ang="0">
                  <a:pos x="7" y="216"/>
                </a:cxn>
                <a:cxn ang="0">
                  <a:pos x="26" y="314"/>
                </a:cxn>
                <a:cxn ang="0">
                  <a:pos x="57" y="414"/>
                </a:cxn>
                <a:cxn ang="0">
                  <a:pos x="101" y="507"/>
                </a:cxn>
                <a:cxn ang="0">
                  <a:pos x="160" y="582"/>
                </a:cxn>
                <a:cxn ang="0">
                  <a:pos x="232" y="626"/>
                </a:cxn>
                <a:cxn ang="0">
                  <a:pos x="319" y="634"/>
                </a:cxn>
                <a:cxn ang="0">
                  <a:pos x="401" y="616"/>
                </a:cxn>
                <a:cxn ang="0">
                  <a:pos x="475" y="582"/>
                </a:cxn>
                <a:cxn ang="0">
                  <a:pos x="539" y="534"/>
                </a:cxn>
                <a:cxn ang="0">
                  <a:pos x="593" y="477"/>
                </a:cxn>
                <a:cxn ang="0">
                  <a:pos x="631" y="413"/>
                </a:cxn>
                <a:cxn ang="0">
                  <a:pos x="656" y="348"/>
                </a:cxn>
                <a:cxn ang="0">
                  <a:pos x="665" y="286"/>
                </a:cxn>
                <a:cxn ang="0">
                  <a:pos x="661" y="246"/>
                </a:cxn>
                <a:cxn ang="0">
                  <a:pos x="654" y="227"/>
                </a:cxn>
                <a:cxn ang="0">
                  <a:pos x="646" y="213"/>
                </a:cxn>
                <a:cxn ang="0">
                  <a:pos x="637" y="206"/>
                </a:cxn>
                <a:cxn ang="0">
                  <a:pos x="627" y="206"/>
                </a:cxn>
                <a:cxn ang="0">
                  <a:pos x="619" y="216"/>
                </a:cxn>
                <a:cxn ang="0">
                  <a:pos x="612" y="235"/>
                </a:cxn>
                <a:cxn ang="0">
                  <a:pos x="609" y="265"/>
                </a:cxn>
                <a:cxn ang="0">
                  <a:pos x="608" y="307"/>
                </a:cxn>
                <a:cxn ang="0">
                  <a:pos x="591" y="355"/>
                </a:cxn>
                <a:cxn ang="0">
                  <a:pos x="563" y="403"/>
                </a:cxn>
                <a:cxn ang="0">
                  <a:pos x="522" y="451"/>
                </a:cxn>
                <a:cxn ang="0">
                  <a:pos x="474" y="493"/>
                </a:cxn>
                <a:cxn ang="0">
                  <a:pos x="418" y="526"/>
                </a:cxn>
                <a:cxn ang="0">
                  <a:pos x="362" y="551"/>
                </a:cxn>
                <a:cxn ang="0">
                  <a:pos x="304" y="560"/>
                </a:cxn>
                <a:cxn ang="0">
                  <a:pos x="248" y="551"/>
                </a:cxn>
                <a:cxn ang="0">
                  <a:pos x="202" y="506"/>
                </a:cxn>
                <a:cxn ang="0">
                  <a:pos x="162" y="433"/>
                </a:cxn>
                <a:cxn ang="0">
                  <a:pos x="132" y="347"/>
                </a:cxn>
                <a:cxn ang="0">
                  <a:pos x="109" y="256"/>
                </a:cxn>
                <a:cxn ang="0">
                  <a:pos x="91" y="169"/>
                </a:cxn>
                <a:cxn ang="0">
                  <a:pos x="82" y="102"/>
                </a:cxn>
                <a:cxn ang="0">
                  <a:pos x="78" y="64"/>
                </a:cxn>
                <a:cxn ang="0">
                  <a:pos x="76" y="57"/>
                </a:cxn>
                <a:cxn ang="0">
                  <a:pos x="75" y="48"/>
                </a:cxn>
                <a:cxn ang="0">
                  <a:pos x="71" y="33"/>
                </a:cxn>
                <a:cxn ang="0">
                  <a:pos x="65" y="18"/>
                </a:cxn>
                <a:cxn ang="0">
                  <a:pos x="57" y="5"/>
                </a:cxn>
                <a:cxn ang="0">
                  <a:pos x="48" y="0"/>
                </a:cxn>
                <a:cxn ang="0">
                  <a:pos x="33" y="8"/>
                </a:cxn>
                <a:cxn ang="0">
                  <a:pos x="16" y="33"/>
                </a:cxn>
                <a:cxn ang="0">
                  <a:pos x="8" y="53"/>
                </a:cxn>
              </a:cxnLst>
              <a:rect l="0" t="0" r="r" b="b"/>
              <a:pathLst>
                <a:path w="665" h="636">
                  <a:moveTo>
                    <a:pt x="8" y="53"/>
                  </a:moveTo>
                  <a:lnTo>
                    <a:pt x="2" y="71"/>
                  </a:lnTo>
                  <a:lnTo>
                    <a:pt x="0" y="97"/>
                  </a:lnTo>
                  <a:lnTo>
                    <a:pt x="0" y="131"/>
                  </a:lnTo>
                  <a:lnTo>
                    <a:pt x="2" y="171"/>
                  </a:lnTo>
                  <a:lnTo>
                    <a:pt x="7" y="216"/>
                  </a:lnTo>
                  <a:lnTo>
                    <a:pt x="15" y="264"/>
                  </a:lnTo>
                  <a:lnTo>
                    <a:pt x="26" y="314"/>
                  </a:lnTo>
                  <a:lnTo>
                    <a:pt x="41" y="365"/>
                  </a:lnTo>
                  <a:lnTo>
                    <a:pt x="57" y="414"/>
                  </a:lnTo>
                  <a:lnTo>
                    <a:pt x="78" y="463"/>
                  </a:lnTo>
                  <a:lnTo>
                    <a:pt x="101" y="507"/>
                  </a:lnTo>
                  <a:lnTo>
                    <a:pt x="128" y="548"/>
                  </a:lnTo>
                  <a:lnTo>
                    <a:pt x="160" y="582"/>
                  </a:lnTo>
                  <a:lnTo>
                    <a:pt x="194" y="608"/>
                  </a:lnTo>
                  <a:lnTo>
                    <a:pt x="232" y="626"/>
                  </a:lnTo>
                  <a:lnTo>
                    <a:pt x="277" y="636"/>
                  </a:lnTo>
                  <a:lnTo>
                    <a:pt x="319" y="634"/>
                  </a:lnTo>
                  <a:lnTo>
                    <a:pt x="362" y="627"/>
                  </a:lnTo>
                  <a:lnTo>
                    <a:pt x="401" y="616"/>
                  </a:lnTo>
                  <a:lnTo>
                    <a:pt x="440" y="603"/>
                  </a:lnTo>
                  <a:lnTo>
                    <a:pt x="475" y="582"/>
                  </a:lnTo>
                  <a:lnTo>
                    <a:pt x="509" y="560"/>
                  </a:lnTo>
                  <a:lnTo>
                    <a:pt x="539" y="534"/>
                  </a:lnTo>
                  <a:lnTo>
                    <a:pt x="568" y="508"/>
                  </a:lnTo>
                  <a:lnTo>
                    <a:pt x="593" y="477"/>
                  </a:lnTo>
                  <a:lnTo>
                    <a:pt x="615" y="446"/>
                  </a:lnTo>
                  <a:lnTo>
                    <a:pt x="631" y="413"/>
                  </a:lnTo>
                  <a:lnTo>
                    <a:pt x="647" y="381"/>
                  </a:lnTo>
                  <a:lnTo>
                    <a:pt x="656" y="348"/>
                  </a:lnTo>
                  <a:lnTo>
                    <a:pt x="664" y="316"/>
                  </a:lnTo>
                  <a:lnTo>
                    <a:pt x="665" y="286"/>
                  </a:lnTo>
                  <a:lnTo>
                    <a:pt x="664" y="257"/>
                  </a:lnTo>
                  <a:lnTo>
                    <a:pt x="661" y="246"/>
                  </a:lnTo>
                  <a:lnTo>
                    <a:pt x="658" y="236"/>
                  </a:lnTo>
                  <a:lnTo>
                    <a:pt x="654" y="227"/>
                  </a:lnTo>
                  <a:lnTo>
                    <a:pt x="652" y="221"/>
                  </a:lnTo>
                  <a:lnTo>
                    <a:pt x="646" y="213"/>
                  </a:lnTo>
                  <a:lnTo>
                    <a:pt x="642" y="210"/>
                  </a:lnTo>
                  <a:lnTo>
                    <a:pt x="637" y="206"/>
                  </a:lnTo>
                  <a:lnTo>
                    <a:pt x="632" y="206"/>
                  </a:lnTo>
                  <a:lnTo>
                    <a:pt x="627" y="206"/>
                  </a:lnTo>
                  <a:lnTo>
                    <a:pt x="623" y="210"/>
                  </a:lnTo>
                  <a:lnTo>
                    <a:pt x="619" y="216"/>
                  </a:lnTo>
                  <a:lnTo>
                    <a:pt x="615" y="224"/>
                  </a:lnTo>
                  <a:lnTo>
                    <a:pt x="612" y="235"/>
                  </a:lnTo>
                  <a:lnTo>
                    <a:pt x="611" y="249"/>
                  </a:lnTo>
                  <a:lnTo>
                    <a:pt x="609" y="265"/>
                  </a:lnTo>
                  <a:lnTo>
                    <a:pt x="611" y="286"/>
                  </a:lnTo>
                  <a:lnTo>
                    <a:pt x="608" y="307"/>
                  </a:lnTo>
                  <a:lnTo>
                    <a:pt x="601" y="331"/>
                  </a:lnTo>
                  <a:lnTo>
                    <a:pt x="591" y="355"/>
                  </a:lnTo>
                  <a:lnTo>
                    <a:pt x="579" y="380"/>
                  </a:lnTo>
                  <a:lnTo>
                    <a:pt x="563" y="403"/>
                  </a:lnTo>
                  <a:lnTo>
                    <a:pt x="544" y="428"/>
                  </a:lnTo>
                  <a:lnTo>
                    <a:pt x="522" y="451"/>
                  </a:lnTo>
                  <a:lnTo>
                    <a:pt x="499" y="473"/>
                  </a:lnTo>
                  <a:lnTo>
                    <a:pt x="474" y="493"/>
                  </a:lnTo>
                  <a:lnTo>
                    <a:pt x="447" y="511"/>
                  </a:lnTo>
                  <a:lnTo>
                    <a:pt x="418" y="526"/>
                  </a:lnTo>
                  <a:lnTo>
                    <a:pt x="391" y="541"/>
                  </a:lnTo>
                  <a:lnTo>
                    <a:pt x="362" y="551"/>
                  </a:lnTo>
                  <a:lnTo>
                    <a:pt x="333" y="558"/>
                  </a:lnTo>
                  <a:lnTo>
                    <a:pt x="304" y="560"/>
                  </a:lnTo>
                  <a:lnTo>
                    <a:pt x="277" y="560"/>
                  </a:lnTo>
                  <a:lnTo>
                    <a:pt x="248" y="551"/>
                  </a:lnTo>
                  <a:lnTo>
                    <a:pt x="224" y="533"/>
                  </a:lnTo>
                  <a:lnTo>
                    <a:pt x="202" y="506"/>
                  </a:lnTo>
                  <a:lnTo>
                    <a:pt x="181" y="473"/>
                  </a:lnTo>
                  <a:lnTo>
                    <a:pt x="162" y="433"/>
                  </a:lnTo>
                  <a:lnTo>
                    <a:pt x="147" y="392"/>
                  </a:lnTo>
                  <a:lnTo>
                    <a:pt x="132" y="347"/>
                  </a:lnTo>
                  <a:lnTo>
                    <a:pt x="120" y="302"/>
                  </a:lnTo>
                  <a:lnTo>
                    <a:pt x="109" y="256"/>
                  </a:lnTo>
                  <a:lnTo>
                    <a:pt x="99" y="212"/>
                  </a:lnTo>
                  <a:lnTo>
                    <a:pt x="91" y="169"/>
                  </a:lnTo>
                  <a:lnTo>
                    <a:pt x="87" y="134"/>
                  </a:lnTo>
                  <a:lnTo>
                    <a:pt x="82" y="102"/>
                  </a:lnTo>
                  <a:lnTo>
                    <a:pt x="79" y="81"/>
                  </a:lnTo>
                  <a:lnTo>
                    <a:pt x="78" y="64"/>
                  </a:lnTo>
                  <a:lnTo>
                    <a:pt x="78" y="60"/>
                  </a:lnTo>
                  <a:lnTo>
                    <a:pt x="76" y="57"/>
                  </a:lnTo>
                  <a:lnTo>
                    <a:pt x="76" y="53"/>
                  </a:lnTo>
                  <a:lnTo>
                    <a:pt x="75" y="48"/>
                  </a:lnTo>
                  <a:lnTo>
                    <a:pt x="74" y="41"/>
                  </a:lnTo>
                  <a:lnTo>
                    <a:pt x="71" y="33"/>
                  </a:lnTo>
                  <a:lnTo>
                    <a:pt x="68" y="25"/>
                  </a:lnTo>
                  <a:lnTo>
                    <a:pt x="65" y="18"/>
                  </a:lnTo>
                  <a:lnTo>
                    <a:pt x="63" y="11"/>
                  </a:lnTo>
                  <a:lnTo>
                    <a:pt x="57" y="5"/>
                  </a:lnTo>
                  <a:lnTo>
                    <a:pt x="53" y="3"/>
                  </a:lnTo>
                  <a:lnTo>
                    <a:pt x="48" y="0"/>
                  </a:lnTo>
                  <a:lnTo>
                    <a:pt x="41" y="3"/>
                  </a:lnTo>
                  <a:lnTo>
                    <a:pt x="33" y="8"/>
                  </a:lnTo>
                  <a:lnTo>
                    <a:pt x="26" y="19"/>
                  </a:lnTo>
                  <a:lnTo>
                    <a:pt x="16" y="33"/>
                  </a:lnTo>
                  <a:lnTo>
                    <a:pt x="8" y="53"/>
                  </a:lnTo>
                  <a:lnTo>
                    <a:pt x="8" y="53"/>
                  </a:lnTo>
                  <a:close/>
                </a:path>
              </a:pathLst>
            </a:custGeom>
            <a:solidFill>
              <a:srgbClr val="8240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38" name="Freeform 42"/>
            <p:cNvSpPr>
              <a:spLocks/>
            </p:cNvSpPr>
            <p:nvPr/>
          </p:nvSpPr>
          <p:spPr bwMode="auto">
            <a:xfrm>
              <a:off x="4689" y="2069"/>
              <a:ext cx="56" cy="28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57" y="0"/>
                </a:cxn>
                <a:cxn ang="0">
                  <a:pos x="152" y="0"/>
                </a:cxn>
                <a:cxn ang="0">
                  <a:pos x="145" y="2"/>
                </a:cxn>
                <a:cxn ang="0">
                  <a:pos x="135" y="3"/>
                </a:cxn>
                <a:cxn ang="0">
                  <a:pos x="123" y="3"/>
                </a:cxn>
                <a:cxn ang="0">
                  <a:pos x="112" y="6"/>
                </a:cxn>
                <a:cxn ang="0">
                  <a:pos x="100" y="7"/>
                </a:cxn>
                <a:cxn ang="0">
                  <a:pos x="86" y="11"/>
                </a:cxn>
                <a:cxn ang="0">
                  <a:pos x="71" y="13"/>
                </a:cxn>
                <a:cxn ang="0">
                  <a:pos x="59" y="15"/>
                </a:cxn>
                <a:cxn ang="0">
                  <a:pos x="45" y="18"/>
                </a:cxn>
                <a:cxn ang="0">
                  <a:pos x="34" y="21"/>
                </a:cxn>
                <a:cxn ang="0">
                  <a:pos x="22" y="23"/>
                </a:cxn>
                <a:cxn ang="0">
                  <a:pos x="15" y="28"/>
                </a:cxn>
                <a:cxn ang="0">
                  <a:pos x="10" y="30"/>
                </a:cxn>
                <a:cxn ang="0">
                  <a:pos x="7" y="34"/>
                </a:cxn>
                <a:cxn ang="0">
                  <a:pos x="3" y="40"/>
                </a:cxn>
                <a:cxn ang="0">
                  <a:pos x="1" y="49"/>
                </a:cxn>
                <a:cxn ang="0">
                  <a:pos x="0" y="56"/>
                </a:cxn>
                <a:cxn ang="0">
                  <a:pos x="1" y="64"/>
                </a:cxn>
                <a:cxn ang="0">
                  <a:pos x="1" y="71"/>
                </a:cxn>
                <a:cxn ang="0">
                  <a:pos x="4" y="77"/>
                </a:cxn>
                <a:cxn ang="0">
                  <a:pos x="8" y="80"/>
                </a:cxn>
                <a:cxn ang="0">
                  <a:pos x="15" y="82"/>
                </a:cxn>
                <a:cxn ang="0">
                  <a:pos x="18" y="81"/>
                </a:cxn>
                <a:cxn ang="0">
                  <a:pos x="23" y="80"/>
                </a:cxn>
                <a:cxn ang="0">
                  <a:pos x="31" y="78"/>
                </a:cxn>
                <a:cxn ang="0">
                  <a:pos x="44" y="75"/>
                </a:cxn>
                <a:cxn ang="0">
                  <a:pos x="55" y="71"/>
                </a:cxn>
                <a:cxn ang="0">
                  <a:pos x="67" y="69"/>
                </a:cxn>
                <a:cxn ang="0">
                  <a:pos x="79" y="66"/>
                </a:cxn>
                <a:cxn ang="0">
                  <a:pos x="93" y="63"/>
                </a:cxn>
                <a:cxn ang="0">
                  <a:pos x="105" y="58"/>
                </a:cxn>
                <a:cxn ang="0">
                  <a:pos x="119" y="55"/>
                </a:cxn>
                <a:cxn ang="0">
                  <a:pos x="130" y="49"/>
                </a:cxn>
                <a:cxn ang="0">
                  <a:pos x="142" y="47"/>
                </a:cxn>
                <a:cxn ang="0">
                  <a:pos x="150" y="43"/>
                </a:cxn>
                <a:cxn ang="0">
                  <a:pos x="159" y="38"/>
                </a:cxn>
                <a:cxn ang="0">
                  <a:pos x="164" y="36"/>
                </a:cxn>
                <a:cxn ang="0">
                  <a:pos x="168" y="34"/>
                </a:cxn>
                <a:cxn ang="0">
                  <a:pos x="168" y="28"/>
                </a:cxn>
                <a:cxn ang="0">
                  <a:pos x="168" y="22"/>
                </a:cxn>
                <a:cxn ang="0">
                  <a:pos x="167" y="18"/>
                </a:cxn>
                <a:cxn ang="0">
                  <a:pos x="165" y="13"/>
                </a:cxn>
                <a:cxn ang="0">
                  <a:pos x="160" y="3"/>
                </a:cxn>
                <a:cxn ang="0">
                  <a:pos x="160" y="0"/>
                </a:cxn>
                <a:cxn ang="0">
                  <a:pos x="160" y="0"/>
                </a:cxn>
              </a:cxnLst>
              <a:rect l="0" t="0" r="r" b="b"/>
              <a:pathLst>
                <a:path w="168" h="82">
                  <a:moveTo>
                    <a:pt x="160" y="0"/>
                  </a:moveTo>
                  <a:lnTo>
                    <a:pt x="157" y="0"/>
                  </a:lnTo>
                  <a:lnTo>
                    <a:pt x="152" y="0"/>
                  </a:lnTo>
                  <a:lnTo>
                    <a:pt x="145" y="2"/>
                  </a:lnTo>
                  <a:lnTo>
                    <a:pt x="135" y="3"/>
                  </a:lnTo>
                  <a:lnTo>
                    <a:pt x="123" y="3"/>
                  </a:lnTo>
                  <a:lnTo>
                    <a:pt x="112" y="6"/>
                  </a:lnTo>
                  <a:lnTo>
                    <a:pt x="100" y="7"/>
                  </a:lnTo>
                  <a:lnTo>
                    <a:pt x="86" y="11"/>
                  </a:lnTo>
                  <a:lnTo>
                    <a:pt x="71" y="13"/>
                  </a:lnTo>
                  <a:lnTo>
                    <a:pt x="59" y="15"/>
                  </a:lnTo>
                  <a:lnTo>
                    <a:pt x="45" y="18"/>
                  </a:lnTo>
                  <a:lnTo>
                    <a:pt x="34" y="21"/>
                  </a:lnTo>
                  <a:lnTo>
                    <a:pt x="22" y="23"/>
                  </a:lnTo>
                  <a:lnTo>
                    <a:pt x="15" y="28"/>
                  </a:lnTo>
                  <a:lnTo>
                    <a:pt x="10" y="30"/>
                  </a:lnTo>
                  <a:lnTo>
                    <a:pt x="7" y="34"/>
                  </a:lnTo>
                  <a:lnTo>
                    <a:pt x="3" y="40"/>
                  </a:lnTo>
                  <a:lnTo>
                    <a:pt x="1" y="49"/>
                  </a:lnTo>
                  <a:lnTo>
                    <a:pt x="0" y="56"/>
                  </a:lnTo>
                  <a:lnTo>
                    <a:pt x="1" y="64"/>
                  </a:lnTo>
                  <a:lnTo>
                    <a:pt x="1" y="71"/>
                  </a:lnTo>
                  <a:lnTo>
                    <a:pt x="4" y="77"/>
                  </a:lnTo>
                  <a:lnTo>
                    <a:pt x="8" y="80"/>
                  </a:lnTo>
                  <a:lnTo>
                    <a:pt x="15" y="82"/>
                  </a:lnTo>
                  <a:lnTo>
                    <a:pt x="18" y="81"/>
                  </a:lnTo>
                  <a:lnTo>
                    <a:pt x="23" y="80"/>
                  </a:lnTo>
                  <a:lnTo>
                    <a:pt x="31" y="78"/>
                  </a:lnTo>
                  <a:lnTo>
                    <a:pt x="44" y="75"/>
                  </a:lnTo>
                  <a:lnTo>
                    <a:pt x="55" y="71"/>
                  </a:lnTo>
                  <a:lnTo>
                    <a:pt x="67" y="69"/>
                  </a:lnTo>
                  <a:lnTo>
                    <a:pt x="79" y="66"/>
                  </a:lnTo>
                  <a:lnTo>
                    <a:pt x="93" y="63"/>
                  </a:lnTo>
                  <a:lnTo>
                    <a:pt x="105" y="58"/>
                  </a:lnTo>
                  <a:lnTo>
                    <a:pt x="119" y="55"/>
                  </a:lnTo>
                  <a:lnTo>
                    <a:pt x="130" y="49"/>
                  </a:lnTo>
                  <a:lnTo>
                    <a:pt x="142" y="47"/>
                  </a:lnTo>
                  <a:lnTo>
                    <a:pt x="150" y="43"/>
                  </a:lnTo>
                  <a:lnTo>
                    <a:pt x="159" y="38"/>
                  </a:lnTo>
                  <a:lnTo>
                    <a:pt x="164" y="36"/>
                  </a:lnTo>
                  <a:lnTo>
                    <a:pt x="168" y="34"/>
                  </a:lnTo>
                  <a:lnTo>
                    <a:pt x="168" y="28"/>
                  </a:lnTo>
                  <a:lnTo>
                    <a:pt x="168" y="22"/>
                  </a:lnTo>
                  <a:lnTo>
                    <a:pt x="167" y="18"/>
                  </a:lnTo>
                  <a:lnTo>
                    <a:pt x="165" y="13"/>
                  </a:lnTo>
                  <a:lnTo>
                    <a:pt x="160" y="3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8240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39" name="Freeform 43"/>
            <p:cNvSpPr>
              <a:spLocks/>
            </p:cNvSpPr>
            <p:nvPr/>
          </p:nvSpPr>
          <p:spPr bwMode="auto">
            <a:xfrm>
              <a:off x="4757" y="1938"/>
              <a:ext cx="106" cy="149"/>
            </a:xfrm>
            <a:custGeom>
              <a:avLst/>
              <a:gdLst/>
              <a:ahLst/>
              <a:cxnLst>
                <a:cxn ang="0">
                  <a:pos x="67" y="309"/>
                </a:cxn>
                <a:cxn ang="0">
                  <a:pos x="94" y="305"/>
                </a:cxn>
                <a:cxn ang="0">
                  <a:pos x="114" y="291"/>
                </a:cxn>
                <a:cxn ang="0">
                  <a:pos x="109" y="264"/>
                </a:cxn>
                <a:cxn ang="0">
                  <a:pos x="83" y="239"/>
                </a:cxn>
                <a:cxn ang="0">
                  <a:pos x="50" y="227"/>
                </a:cxn>
                <a:cxn ang="0">
                  <a:pos x="24" y="218"/>
                </a:cxn>
                <a:cxn ang="0">
                  <a:pos x="19" y="204"/>
                </a:cxn>
                <a:cxn ang="0">
                  <a:pos x="32" y="156"/>
                </a:cxn>
                <a:cxn ang="0">
                  <a:pos x="60" y="88"/>
                </a:cxn>
                <a:cxn ang="0">
                  <a:pos x="98" y="28"/>
                </a:cxn>
                <a:cxn ang="0">
                  <a:pos x="139" y="4"/>
                </a:cxn>
                <a:cxn ang="0">
                  <a:pos x="191" y="0"/>
                </a:cxn>
                <a:cxn ang="0">
                  <a:pos x="250" y="15"/>
                </a:cxn>
                <a:cxn ang="0">
                  <a:pos x="296" y="64"/>
                </a:cxn>
                <a:cxn ang="0">
                  <a:pos x="315" y="133"/>
                </a:cxn>
                <a:cxn ang="0">
                  <a:pos x="303" y="145"/>
                </a:cxn>
                <a:cxn ang="0">
                  <a:pos x="287" y="133"/>
                </a:cxn>
                <a:cxn ang="0">
                  <a:pos x="265" y="101"/>
                </a:cxn>
                <a:cxn ang="0">
                  <a:pos x="231" y="67"/>
                </a:cxn>
                <a:cxn ang="0">
                  <a:pos x="192" y="41"/>
                </a:cxn>
                <a:cxn ang="0">
                  <a:pos x="151" y="41"/>
                </a:cxn>
                <a:cxn ang="0">
                  <a:pos x="112" y="71"/>
                </a:cxn>
                <a:cxn ang="0">
                  <a:pos x="80" y="118"/>
                </a:cxn>
                <a:cxn ang="0">
                  <a:pos x="60" y="164"/>
                </a:cxn>
                <a:cxn ang="0">
                  <a:pos x="57" y="196"/>
                </a:cxn>
                <a:cxn ang="0">
                  <a:pos x="72" y="207"/>
                </a:cxn>
                <a:cxn ang="0">
                  <a:pos x="99" y="219"/>
                </a:cxn>
                <a:cxn ang="0">
                  <a:pos x="127" y="235"/>
                </a:cxn>
                <a:cxn ang="0">
                  <a:pos x="143" y="256"/>
                </a:cxn>
                <a:cxn ang="0">
                  <a:pos x="144" y="280"/>
                </a:cxn>
                <a:cxn ang="0">
                  <a:pos x="142" y="315"/>
                </a:cxn>
                <a:cxn ang="0">
                  <a:pos x="113" y="330"/>
                </a:cxn>
                <a:cxn ang="0">
                  <a:pos x="71" y="330"/>
                </a:cxn>
                <a:cxn ang="0">
                  <a:pos x="38" y="341"/>
                </a:cxn>
                <a:cxn ang="0">
                  <a:pos x="37" y="360"/>
                </a:cxn>
                <a:cxn ang="0">
                  <a:pos x="43" y="382"/>
                </a:cxn>
                <a:cxn ang="0">
                  <a:pos x="73" y="395"/>
                </a:cxn>
                <a:cxn ang="0">
                  <a:pos x="128" y="405"/>
                </a:cxn>
                <a:cxn ang="0">
                  <a:pos x="181" y="401"/>
                </a:cxn>
                <a:cxn ang="0">
                  <a:pos x="216" y="382"/>
                </a:cxn>
                <a:cxn ang="0">
                  <a:pos x="236" y="357"/>
                </a:cxn>
                <a:cxn ang="0">
                  <a:pos x="258" y="331"/>
                </a:cxn>
                <a:cxn ang="0">
                  <a:pos x="280" y="320"/>
                </a:cxn>
                <a:cxn ang="0">
                  <a:pos x="298" y="342"/>
                </a:cxn>
                <a:cxn ang="0">
                  <a:pos x="282" y="369"/>
                </a:cxn>
                <a:cxn ang="0">
                  <a:pos x="252" y="392"/>
                </a:cxn>
                <a:cxn ang="0">
                  <a:pos x="210" y="420"/>
                </a:cxn>
                <a:cxn ang="0">
                  <a:pos x="164" y="442"/>
                </a:cxn>
                <a:cxn ang="0">
                  <a:pos x="117" y="447"/>
                </a:cxn>
                <a:cxn ang="0">
                  <a:pos x="71" y="438"/>
                </a:cxn>
                <a:cxn ang="0">
                  <a:pos x="30" y="418"/>
                </a:cxn>
                <a:cxn ang="0">
                  <a:pos x="4" y="392"/>
                </a:cxn>
                <a:cxn ang="0">
                  <a:pos x="0" y="364"/>
                </a:cxn>
                <a:cxn ang="0">
                  <a:pos x="16" y="334"/>
                </a:cxn>
                <a:cxn ang="0">
                  <a:pos x="42" y="310"/>
                </a:cxn>
              </a:cxnLst>
              <a:rect l="0" t="0" r="r" b="b"/>
              <a:pathLst>
                <a:path w="317" h="449">
                  <a:moveTo>
                    <a:pt x="45" y="310"/>
                  </a:moveTo>
                  <a:lnTo>
                    <a:pt x="52" y="309"/>
                  </a:lnTo>
                  <a:lnTo>
                    <a:pt x="60" y="309"/>
                  </a:lnTo>
                  <a:lnTo>
                    <a:pt x="67" y="309"/>
                  </a:lnTo>
                  <a:lnTo>
                    <a:pt x="75" y="309"/>
                  </a:lnTo>
                  <a:lnTo>
                    <a:pt x="80" y="308"/>
                  </a:lnTo>
                  <a:lnTo>
                    <a:pt x="88" y="306"/>
                  </a:lnTo>
                  <a:lnTo>
                    <a:pt x="94" y="305"/>
                  </a:lnTo>
                  <a:lnTo>
                    <a:pt x="101" y="305"/>
                  </a:lnTo>
                  <a:lnTo>
                    <a:pt x="109" y="301"/>
                  </a:lnTo>
                  <a:lnTo>
                    <a:pt x="114" y="295"/>
                  </a:lnTo>
                  <a:lnTo>
                    <a:pt x="114" y="291"/>
                  </a:lnTo>
                  <a:lnTo>
                    <a:pt x="116" y="286"/>
                  </a:lnTo>
                  <a:lnTo>
                    <a:pt x="114" y="280"/>
                  </a:lnTo>
                  <a:lnTo>
                    <a:pt x="113" y="274"/>
                  </a:lnTo>
                  <a:lnTo>
                    <a:pt x="109" y="264"/>
                  </a:lnTo>
                  <a:lnTo>
                    <a:pt x="105" y="257"/>
                  </a:lnTo>
                  <a:lnTo>
                    <a:pt x="97" y="252"/>
                  </a:lnTo>
                  <a:lnTo>
                    <a:pt x="91" y="246"/>
                  </a:lnTo>
                  <a:lnTo>
                    <a:pt x="83" y="239"/>
                  </a:lnTo>
                  <a:lnTo>
                    <a:pt x="75" y="237"/>
                  </a:lnTo>
                  <a:lnTo>
                    <a:pt x="67" y="234"/>
                  </a:lnTo>
                  <a:lnTo>
                    <a:pt x="60" y="231"/>
                  </a:lnTo>
                  <a:lnTo>
                    <a:pt x="50" y="227"/>
                  </a:lnTo>
                  <a:lnTo>
                    <a:pt x="43" y="224"/>
                  </a:lnTo>
                  <a:lnTo>
                    <a:pt x="37" y="223"/>
                  </a:lnTo>
                  <a:lnTo>
                    <a:pt x="31" y="220"/>
                  </a:lnTo>
                  <a:lnTo>
                    <a:pt x="24" y="218"/>
                  </a:lnTo>
                  <a:lnTo>
                    <a:pt x="21" y="215"/>
                  </a:lnTo>
                  <a:lnTo>
                    <a:pt x="19" y="212"/>
                  </a:lnTo>
                  <a:lnTo>
                    <a:pt x="19" y="211"/>
                  </a:lnTo>
                  <a:lnTo>
                    <a:pt x="19" y="204"/>
                  </a:lnTo>
                  <a:lnTo>
                    <a:pt x="20" y="196"/>
                  </a:lnTo>
                  <a:lnTo>
                    <a:pt x="23" y="183"/>
                  </a:lnTo>
                  <a:lnTo>
                    <a:pt x="28" y="171"/>
                  </a:lnTo>
                  <a:lnTo>
                    <a:pt x="32" y="156"/>
                  </a:lnTo>
                  <a:lnTo>
                    <a:pt x="39" y="140"/>
                  </a:lnTo>
                  <a:lnTo>
                    <a:pt x="45" y="122"/>
                  </a:lnTo>
                  <a:lnTo>
                    <a:pt x="53" y="105"/>
                  </a:lnTo>
                  <a:lnTo>
                    <a:pt x="60" y="88"/>
                  </a:lnTo>
                  <a:lnTo>
                    <a:pt x="69" y="71"/>
                  </a:lnTo>
                  <a:lnTo>
                    <a:pt x="79" y="55"/>
                  </a:lnTo>
                  <a:lnTo>
                    <a:pt x="88" y="41"/>
                  </a:lnTo>
                  <a:lnTo>
                    <a:pt x="98" y="28"/>
                  </a:lnTo>
                  <a:lnTo>
                    <a:pt x="109" y="17"/>
                  </a:lnTo>
                  <a:lnTo>
                    <a:pt x="117" y="10"/>
                  </a:lnTo>
                  <a:lnTo>
                    <a:pt x="129" y="7"/>
                  </a:lnTo>
                  <a:lnTo>
                    <a:pt x="139" y="4"/>
                  </a:lnTo>
                  <a:lnTo>
                    <a:pt x="151" y="2"/>
                  </a:lnTo>
                  <a:lnTo>
                    <a:pt x="164" y="0"/>
                  </a:lnTo>
                  <a:lnTo>
                    <a:pt x="177" y="0"/>
                  </a:lnTo>
                  <a:lnTo>
                    <a:pt x="191" y="0"/>
                  </a:lnTo>
                  <a:lnTo>
                    <a:pt x="206" y="2"/>
                  </a:lnTo>
                  <a:lnTo>
                    <a:pt x="221" y="4"/>
                  </a:lnTo>
                  <a:lnTo>
                    <a:pt x="236" y="10"/>
                  </a:lnTo>
                  <a:lnTo>
                    <a:pt x="250" y="15"/>
                  </a:lnTo>
                  <a:lnTo>
                    <a:pt x="262" y="25"/>
                  </a:lnTo>
                  <a:lnTo>
                    <a:pt x="274" y="34"/>
                  </a:lnTo>
                  <a:lnTo>
                    <a:pt x="287" y="49"/>
                  </a:lnTo>
                  <a:lnTo>
                    <a:pt x="296" y="64"/>
                  </a:lnTo>
                  <a:lnTo>
                    <a:pt x="306" y="84"/>
                  </a:lnTo>
                  <a:lnTo>
                    <a:pt x="311" y="105"/>
                  </a:lnTo>
                  <a:lnTo>
                    <a:pt x="317" y="131"/>
                  </a:lnTo>
                  <a:lnTo>
                    <a:pt x="315" y="133"/>
                  </a:lnTo>
                  <a:lnTo>
                    <a:pt x="314" y="136"/>
                  </a:lnTo>
                  <a:lnTo>
                    <a:pt x="310" y="140"/>
                  </a:lnTo>
                  <a:lnTo>
                    <a:pt x="308" y="144"/>
                  </a:lnTo>
                  <a:lnTo>
                    <a:pt x="303" y="145"/>
                  </a:lnTo>
                  <a:lnTo>
                    <a:pt x="299" y="144"/>
                  </a:lnTo>
                  <a:lnTo>
                    <a:pt x="293" y="141"/>
                  </a:lnTo>
                  <a:lnTo>
                    <a:pt x="291" y="138"/>
                  </a:lnTo>
                  <a:lnTo>
                    <a:pt x="287" y="133"/>
                  </a:lnTo>
                  <a:lnTo>
                    <a:pt x="284" y="127"/>
                  </a:lnTo>
                  <a:lnTo>
                    <a:pt x="278" y="119"/>
                  </a:lnTo>
                  <a:lnTo>
                    <a:pt x="272" y="111"/>
                  </a:lnTo>
                  <a:lnTo>
                    <a:pt x="265" y="101"/>
                  </a:lnTo>
                  <a:lnTo>
                    <a:pt x="258" y="95"/>
                  </a:lnTo>
                  <a:lnTo>
                    <a:pt x="248" y="85"/>
                  </a:lnTo>
                  <a:lnTo>
                    <a:pt x="240" y="77"/>
                  </a:lnTo>
                  <a:lnTo>
                    <a:pt x="231" y="67"/>
                  </a:lnTo>
                  <a:lnTo>
                    <a:pt x="222" y="62"/>
                  </a:lnTo>
                  <a:lnTo>
                    <a:pt x="213" y="53"/>
                  </a:lnTo>
                  <a:lnTo>
                    <a:pt x="202" y="47"/>
                  </a:lnTo>
                  <a:lnTo>
                    <a:pt x="192" y="41"/>
                  </a:lnTo>
                  <a:lnTo>
                    <a:pt x="181" y="40"/>
                  </a:lnTo>
                  <a:lnTo>
                    <a:pt x="172" y="37"/>
                  </a:lnTo>
                  <a:lnTo>
                    <a:pt x="161" y="38"/>
                  </a:lnTo>
                  <a:lnTo>
                    <a:pt x="151" y="41"/>
                  </a:lnTo>
                  <a:lnTo>
                    <a:pt x="142" y="47"/>
                  </a:lnTo>
                  <a:lnTo>
                    <a:pt x="131" y="53"/>
                  </a:lnTo>
                  <a:lnTo>
                    <a:pt x="121" y="62"/>
                  </a:lnTo>
                  <a:lnTo>
                    <a:pt x="112" y="71"/>
                  </a:lnTo>
                  <a:lnTo>
                    <a:pt x="103" y="82"/>
                  </a:lnTo>
                  <a:lnTo>
                    <a:pt x="94" y="95"/>
                  </a:lnTo>
                  <a:lnTo>
                    <a:pt x="87" y="105"/>
                  </a:lnTo>
                  <a:lnTo>
                    <a:pt x="80" y="118"/>
                  </a:lnTo>
                  <a:lnTo>
                    <a:pt x="75" y="131"/>
                  </a:lnTo>
                  <a:lnTo>
                    <a:pt x="69" y="142"/>
                  </a:lnTo>
                  <a:lnTo>
                    <a:pt x="64" y="155"/>
                  </a:lnTo>
                  <a:lnTo>
                    <a:pt x="60" y="164"/>
                  </a:lnTo>
                  <a:lnTo>
                    <a:pt x="57" y="175"/>
                  </a:lnTo>
                  <a:lnTo>
                    <a:pt x="56" y="183"/>
                  </a:lnTo>
                  <a:lnTo>
                    <a:pt x="56" y="190"/>
                  </a:lnTo>
                  <a:lnTo>
                    <a:pt x="57" y="196"/>
                  </a:lnTo>
                  <a:lnTo>
                    <a:pt x="60" y="198"/>
                  </a:lnTo>
                  <a:lnTo>
                    <a:pt x="61" y="201"/>
                  </a:lnTo>
                  <a:lnTo>
                    <a:pt x="67" y="202"/>
                  </a:lnTo>
                  <a:lnTo>
                    <a:pt x="72" y="207"/>
                  </a:lnTo>
                  <a:lnTo>
                    <a:pt x="79" y="209"/>
                  </a:lnTo>
                  <a:lnTo>
                    <a:pt x="84" y="212"/>
                  </a:lnTo>
                  <a:lnTo>
                    <a:pt x="93" y="215"/>
                  </a:lnTo>
                  <a:lnTo>
                    <a:pt x="99" y="219"/>
                  </a:lnTo>
                  <a:lnTo>
                    <a:pt x="108" y="223"/>
                  </a:lnTo>
                  <a:lnTo>
                    <a:pt x="113" y="227"/>
                  </a:lnTo>
                  <a:lnTo>
                    <a:pt x="121" y="231"/>
                  </a:lnTo>
                  <a:lnTo>
                    <a:pt x="127" y="235"/>
                  </a:lnTo>
                  <a:lnTo>
                    <a:pt x="134" y="241"/>
                  </a:lnTo>
                  <a:lnTo>
                    <a:pt x="138" y="245"/>
                  </a:lnTo>
                  <a:lnTo>
                    <a:pt x="142" y="250"/>
                  </a:lnTo>
                  <a:lnTo>
                    <a:pt x="143" y="256"/>
                  </a:lnTo>
                  <a:lnTo>
                    <a:pt x="144" y="263"/>
                  </a:lnTo>
                  <a:lnTo>
                    <a:pt x="144" y="268"/>
                  </a:lnTo>
                  <a:lnTo>
                    <a:pt x="144" y="274"/>
                  </a:lnTo>
                  <a:lnTo>
                    <a:pt x="144" y="280"/>
                  </a:lnTo>
                  <a:lnTo>
                    <a:pt x="144" y="286"/>
                  </a:lnTo>
                  <a:lnTo>
                    <a:pt x="144" y="297"/>
                  </a:lnTo>
                  <a:lnTo>
                    <a:pt x="144" y="306"/>
                  </a:lnTo>
                  <a:lnTo>
                    <a:pt x="142" y="315"/>
                  </a:lnTo>
                  <a:lnTo>
                    <a:pt x="138" y="321"/>
                  </a:lnTo>
                  <a:lnTo>
                    <a:pt x="132" y="327"/>
                  </a:lnTo>
                  <a:lnTo>
                    <a:pt x="125" y="330"/>
                  </a:lnTo>
                  <a:lnTo>
                    <a:pt x="113" y="330"/>
                  </a:lnTo>
                  <a:lnTo>
                    <a:pt x="103" y="330"/>
                  </a:lnTo>
                  <a:lnTo>
                    <a:pt x="93" y="330"/>
                  </a:lnTo>
                  <a:lnTo>
                    <a:pt x="82" y="330"/>
                  </a:lnTo>
                  <a:lnTo>
                    <a:pt x="71" y="330"/>
                  </a:lnTo>
                  <a:lnTo>
                    <a:pt x="60" y="332"/>
                  </a:lnTo>
                  <a:lnTo>
                    <a:pt x="52" y="332"/>
                  </a:lnTo>
                  <a:lnTo>
                    <a:pt x="45" y="336"/>
                  </a:lnTo>
                  <a:lnTo>
                    <a:pt x="38" y="341"/>
                  </a:lnTo>
                  <a:lnTo>
                    <a:pt x="37" y="345"/>
                  </a:lnTo>
                  <a:lnTo>
                    <a:pt x="35" y="349"/>
                  </a:lnTo>
                  <a:lnTo>
                    <a:pt x="37" y="354"/>
                  </a:lnTo>
                  <a:lnTo>
                    <a:pt x="37" y="360"/>
                  </a:lnTo>
                  <a:lnTo>
                    <a:pt x="39" y="365"/>
                  </a:lnTo>
                  <a:lnTo>
                    <a:pt x="41" y="372"/>
                  </a:lnTo>
                  <a:lnTo>
                    <a:pt x="42" y="379"/>
                  </a:lnTo>
                  <a:lnTo>
                    <a:pt x="43" y="382"/>
                  </a:lnTo>
                  <a:lnTo>
                    <a:pt x="47" y="386"/>
                  </a:lnTo>
                  <a:lnTo>
                    <a:pt x="53" y="388"/>
                  </a:lnTo>
                  <a:lnTo>
                    <a:pt x="64" y="392"/>
                  </a:lnTo>
                  <a:lnTo>
                    <a:pt x="73" y="395"/>
                  </a:lnTo>
                  <a:lnTo>
                    <a:pt x="86" y="398"/>
                  </a:lnTo>
                  <a:lnTo>
                    <a:pt x="99" y="401"/>
                  </a:lnTo>
                  <a:lnTo>
                    <a:pt x="114" y="403"/>
                  </a:lnTo>
                  <a:lnTo>
                    <a:pt x="128" y="405"/>
                  </a:lnTo>
                  <a:lnTo>
                    <a:pt x="142" y="406"/>
                  </a:lnTo>
                  <a:lnTo>
                    <a:pt x="157" y="405"/>
                  </a:lnTo>
                  <a:lnTo>
                    <a:pt x="170" y="405"/>
                  </a:lnTo>
                  <a:lnTo>
                    <a:pt x="181" y="401"/>
                  </a:lnTo>
                  <a:lnTo>
                    <a:pt x="194" y="398"/>
                  </a:lnTo>
                  <a:lnTo>
                    <a:pt x="202" y="394"/>
                  </a:lnTo>
                  <a:lnTo>
                    <a:pt x="210" y="390"/>
                  </a:lnTo>
                  <a:lnTo>
                    <a:pt x="216" y="382"/>
                  </a:lnTo>
                  <a:lnTo>
                    <a:pt x="221" y="376"/>
                  </a:lnTo>
                  <a:lnTo>
                    <a:pt x="225" y="369"/>
                  </a:lnTo>
                  <a:lnTo>
                    <a:pt x="232" y="364"/>
                  </a:lnTo>
                  <a:lnTo>
                    <a:pt x="236" y="357"/>
                  </a:lnTo>
                  <a:lnTo>
                    <a:pt x="241" y="351"/>
                  </a:lnTo>
                  <a:lnTo>
                    <a:pt x="246" y="345"/>
                  </a:lnTo>
                  <a:lnTo>
                    <a:pt x="250" y="341"/>
                  </a:lnTo>
                  <a:lnTo>
                    <a:pt x="258" y="331"/>
                  </a:lnTo>
                  <a:lnTo>
                    <a:pt x="265" y="324"/>
                  </a:lnTo>
                  <a:lnTo>
                    <a:pt x="270" y="320"/>
                  </a:lnTo>
                  <a:lnTo>
                    <a:pt x="276" y="320"/>
                  </a:lnTo>
                  <a:lnTo>
                    <a:pt x="280" y="320"/>
                  </a:lnTo>
                  <a:lnTo>
                    <a:pt x="287" y="324"/>
                  </a:lnTo>
                  <a:lnTo>
                    <a:pt x="291" y="328"/>
                  </a:lnTo>
                  <a:lnTo>
                    <a:pt x="295" y="336"/>
                  </a:lnTo>
                  <a:lnTo>
                    <a:pt x="298" y="342"/>
                  </a:lnTo>
                  <a:lnTo>
                    <a:pt x="298" y="350"/>
                  </a:lnTo>
                  <a:lnTo>
                    <a:pt x="293" y="357"/>
                  </a:lnTo>
                  <a:lnTo>
                    <a:pt x="289" y="365"/>
                  </a:lnTo>
                  <a:lnTo>
                    <a:pt x="282" y="369"/>
                  </a:lnTo>
                  <a:lnTo>
                    <a:pt x="277" y="373"/>
                  </a:lnTo>
                  <a:lnTo>
                    <a:pt x="270" y="379"/>
                  </a:lnTo>
                  <a:lnTo>
                    <a:pt x="262" y="386"/>
                  </a:lnTo>
                  <a:lnTo>
                    <a:pt x="252" y="392"/>
                  </a:lnTo>
                  <a:lnTo>
                    <a:pt x="243" y="399"/>
                  </a:lnTo>
                  <a:lnTo>
                    <a:pt x="233" y="406"/>
                  </a:lnTo>
                  <a:lnTo>
                    <a:pt x="222" y="413"/>
                  </a:lnTo>
                  <a:lnTo>
                    <a:pt x="210" y="420"/>
                  </a:lnTo>
                  <a:lnTo>
                    <a:pt x="199" y="425"/>
                  </a:lnTo>
                  <a:lnTo>
                    <a:pt x="187" y="431"/>
                  </a:lnTo>
                  <a:lnTo>
                    <a:pt x="176" y="438"/>
                  </a:lnTo>
                  <a:lnTo>
                    <a:pt x="164" y="442"/>
                  </a:lnTo>
                  <a:lnTo>
                    <a:pt x="151" y="446"/>
                  </a:lnTo>
                  <a:lnTo>
                    <a:pt x="140" y="447"/>
                  </a:lnTo>
                  <a:lnTo>
                    <a:pt x="129" y="449"/>
                  </a:lnTo>
                  <a:lnTo>
                    <a:pt x="117" y="447"/>
                  </a:lnTo>
                  <a:lnTo>
                    <a:pt x="105" y="446"/>
                  </a:lnTo>
                  <a:lnTo>
                    <a:pt x="94" y="443"/>
                  </a:lnTo>
                  <a:lnTo>
                    <a:pt x="83" y="442"/>
                  </a:lnTo>
                  <a:lnTo>
                    <a:pt x="71" y="438"/>
                  </a:lnTo>
                  <a:lnTo>
                    <a:pt x="60" y="433"/>
                  </a:lnTo>
                  <a:lnTo>
                    <a:pt x="49" y="429"/>
                  </a:lnTo>
                  <a:lnTo>
                    <a:pt x="41" y="425"/>
                  </a:lnTo>
                  <a:lnTo>
                    <a:pt x="30" y="418"/>
                  </a:lnTo>
                  <a:lnTo>
                    <a:pt x="21" y="413"/>
                  </a:lnTo>
                  <a:lnTo>
                    <a:pt x="15" y="406"/>
                  </a:lnTo>
                  <a:lnTo>
                    <a:pt x="9" y="399"/>
                  </a:lnTo>
                  <a:lnTo>
                    <a:pt x="4" y="392"/>
                  </a:lnTo>
                  <a:lnTo>
                    <a:pt x="1" y="386"/>
                  </a:lnTo>
                  <a:lnTo>
                    <a:pt x="0" y="377"/>
                  </a:lnTo>
                  <a:lnTo>
                    <a:pt x="0" y="372"/>
                  </a:lnTo>
                  <a:lnTo>
                    <a:pt x="0" y="364"/>
                  </a:lnTo>
                  <a:lnTo>
                    <a:pt x="2" y="357"/>
                  </a:lnTo>
                  <a:lnTo>
                    <a:pt x="5" y="350"/>
                  </a:lnTo>
                  <a:lnTo>
                    <a:pt x="8" y="345"/>
                  </a:lnTo>
                  <a:lnTo>
                    <a:pt x="16" y="334"/>
                  </a:lnTo>
                  <a:lnTo>
                    <a:pt x="24" y="326"/>
                  </a:lnTo>
                  <a:lnTo>
                    <a:pt x="31" y="319"/>
                  </a:lnTo>
                  <a:lnTo>
                    <a:pt x="37" y="313"/>
                  </a:lnTo>
                  <a:lnTo>
                    <a:pt x="42" y="310"/>
                  </a:lnTo>
                  <a:lnTo>
                    <a:pt x="45" y="310"/>
                  </a:lnTo>
                  <a:lnTo>
                    <a:pt x="45" y="310"/>
                  </a:lnTo>
                  <a:close/>
                </a:path>
              </a:pathLst>
            </a:custGeom>
            <a:solidFill>
              <a:srgbClr val="8240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40" name="Freeform 44"/>
            <p:cNvSpPr>
              <a:spLocks/>
            </p:cNvSpPr>
            <p:nvPr/>
          </p:nvSpPr>
          <p:spPr bwMode="auto">
            <a:xfrm>
              <a:off x="4676" y="2550"/>
              <a:ext cx="91" cy="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2" y="3"/>
                </a:cxn>
                <a:cxn ang="0">
                  <a:pos x="267" y="67"/>
                </a:cxn>
                <a:cxn ang="0">
                  <a:pos x="25" y="6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2" h="67">
                  <a:moveTo>
                    <a:pt x="0" y="0"/>
                  </a:moveTo>
                  <a:lnTo>
                    <a:pt x="272" y="3"/>
                  </a:lnTo>
                  <a:lnTo>
                    <a:pt x="267" y="67"/>
                  </a:lnTo>
                  <a:lnTo>
                    <a:pt x="25" y="6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41" name="Freeform 45"/>
            <p:cNvSpPr>
              <a:spLocks/>
            </p:cNvSpPr>
            <p:nvPr/>
          </p:nvSpPr>
          <p:spPr bwMode="auto">
            <a:xfrm>
              <a:off x="4787" y="2099"/>
              <a:ext cx="113" cy="121"/>
            </a:xfrm>
            <a:custGeom>
              <a:avLst/>
              <a:gdLst/>
              <a:ahLst/>
              <a:cxnLst>
                <a:cxn ang="0">
                  <a:pos x="306" y="2"/>
                </a:cxn>
                <a:cxn ang="0">
                  <a:pos x="320" y="14"/>
                </a:cxn>
                <a:cxn ang="0">
                  <a:pos x="326" y="31"/>
                </a:cxn>
                <a:cxn ang="0">
                  <a:pos x="333" y="51"/>
                </a:cxn>
                <a:cxn ang="0">
                  <a:pos x="336" y="74"/>
                </a:cxn>
                <a:cxn ang="0">
                  <a:pos x="335" y="99"/>
                </a:cxn>
                <a:cxn ang="0">
                  <a:pos x="330" y="126"/>
                </a:cxn>
                <a:cxn ang="0">
                  <a:pos x="321" y="154"/>
                </a:cxn>
                <a:cxn ang="0">
                  <a:pos x="299" y="188"/>
                </a:cxn>
                <a:cxn ang="0">
                  <a:pos x="268" y="229"/>
                </a:cxn>
                <a:cxn ang="0">
                  <a:pos x="231" y="268"/>
                </a:cxn>
                <a:cxn ang="0">
                  <a:pos x="192" y="305"/>
                </a:cxn>
                <a:cxn ang="0">
                  <a:pos x="151" y="335"/>
                </a:cxn>
                <a:cxn ang="0">
                  <a:pos x="113" y="356"/>
                </a:cxn>
                <a:cxn ang="0">
                  <a:pos x="82" y="363"/>
                </a:cxn>
                <a:cxn ang="0">
                  <a:pos x="57" y="353"/>
                </a:cxn>
                <a:cxn ang="0">
                  <a:pos x="38" y="341"/>
                </a:cxn>
                <a:cxn ang="0">
                  <a:pos x="24" y="328"/>
                </a:cxn>
                <a:cxn ang="0">
                  <a:pos x="13" y="318"/>
                </a:cxn>
                <a:cxn ang="0">
                  <a:pos x="4" y="303"/>
                </a:cxn>
                <a:cxn ang="0">
                  <a:pos x="0" y="292"/>
                </a:cxn>
                <a:cxn ang="0">
                  <a:pos x="0" y="289"/>
                </a:cxn>
                <a:cxn ang="0">
                  <a:pos x="7" y="285"/>
                </a:cxn>
                <a:cxn ang="0">
                  <a:pos x="18" y="285"/>
                </a:cxn>
                <a:cxn ang="0">
                  <a:pos x="27" y="289"/>
                </a:cxn>
                <a:cxn ang="0">
                  <a:pos x="35" y="300"/>
                </a:cxn>
                <a:cxn ang="0">
                  <a:pos x="44" y="312"/>
                </a:cxn>
                <a:cxn ang="0">
                  <a:pos x="54" y="320"/>
                </a:cxn>
                <a:cxn ang="0">
                  <a:pos x="67" y="324"/>
                </a:cxn>
                <a:cxn ang="0">
                  <a:pos x="83" y="324"/>
                </a:cxn>
                <a:cxn ang="0">
                  <a:pos x="100" y="322"/>
                </a:cxn>
                <a:cxn ang="0">
                  <a:pos x="117" y="313"/>
                </a:cxn>
                <a:cxn ang="0">
                  <a:pos x="135" y="305"/>
                </a:cxn>
                <a:cxn ang="0">
                  <a:pos x="156" y="297"/>
                </a:cxn>
                <a:cxn ang="0">
                  <a:pos x="176" y="283"/>
                </a:cxn>
                <a:cxn ang="0">
                  <a:pos x="198" y="262"/>
                </a:cxn>
                <a:cxn ang="0">
                  <a:pos x="221" y="233"/>
                </a:cxn>
                <a:cxn ang="0">
                  <a:pos x="244" y="196"/>
                </a:cxn>
                <a:cxn ang="0">
                  <a:pos x="266" y="159"/>
                </a:cxn>
                <a:cxn ang="0">
                  <a:pos x="284" y="121"/>
                </a:cxn>
                <a:cxn ang="0">
                  <a:pos x="296" y="87"/>
                </a:cxn>
                <a:cxn ang="0">
                  <a:pos x="302" y="59"/>
                </a:cxn>
                <a:cxn ang="0">
                  <a:pos x="300" y="47"/>
                </a:cxn>
                <a:cxn ang="0">
                  <a:pos x="287" y="35"/>
                </a:cxn>
                <a:cxn ang="0">
                  <a:pos x="277" y="18"/>
                </a:cxn>
                <a:cxn ang="0">
                  <a:pos x="279" y="6"/>
                </a:cxn>
                <a:cxn ang="0">
                  <a:pos x="288" y="0"/>
                </a:cxn>
                <a:cxn ang="0">
                  <a:pos x="296" y="0"/>
                </a:cxn>
              </a:cxnLst>
              <a:rect l="0" t="0" r="r" b="b"/>
              <a:pathLst>
                <a:path w="337" h="363">
                  <a:moveTo>
                    <a:pt x="296" y="0"/>
                  </a:moveTo>
                  <a:lnTo>
                    <a:pt x="306" y="2"/>
                  </a:lnTo>
                  <a:lnTo>
                    <a:pt x="315" y="10"/>
                  </a:lnTo>
                  <a:lnTo>
                    <a:pt x="320" y="14"/>
                  </a:lnTo>
                  <a:lnTo>
                    <a:pt x="324" y="22"/>
                  </a:lnTo>
                  <a:lnTo>
                    <a:pt x="326" y="31"/>
                  </a:lnTo>
                  <a:lnTo>
                    <a:pt x="330" y="41"/>
                  </a:lnTo>
                  <a:lnTo>
                    <a:pt x="333" y="51"/>
                  </a:lnTo>
                  <a:lnTo>
                    <a:pt x="335" y="62"/>
                  </a:lnTo>
                  <a:lnTo>
                    <a:pt x="336" y="74"/>
                  </a:lnTo>
                  <a:lnTo>
                    <a:pt x="337" y="87"/>
                  </a:lnTo>
                  <a:lnTo>
                    <a:pt x="335" y="99"/>
                  </a:lnTo>
                  <a:lnTo>
                    <a:pt x="333" y="113"/>
                  </a:lnTo>
                  <a:lnTo>
                    <a:pt x="330" y="126"/>
                  </a:lnTo>
                  <a:lnTo>
                    <a:pt x="328" y="140"/>
                  </a:lnTo>
                  <a:lnTo>
                    <a:pt x="321" y="154"/>
                  </a:lnTo>
                  <a:lnTo>
                    <a:pt x="311" y="171"/>
                  </a:lnTo>
                  <a:lnTo>
                    <a:pt x="299" y="188"/>
                  </a:lnTo>
                  <a:lnTo>
                    <a:pt x="284" y="208"/>
                  </a:lnTo>
                  <a:lnTo>
                    <a:pt x="268" y="229"/>
                  </a:lnTo>
                  <a:lnTo>
                    <a:pt x="250" y="249"/>
                  </a:lnTo>
                  <a:lnTo>
                    <a:pt x="231" y="268"/>
                  </a:lnTo>
                  <a:lnTo>
                    <a:pt x="213" y="289"/>
                  </a:lnTo>
                  <a:lnTo>
                    <a:pt x="192" y="305"/>
                  </a:lnTo>
                  <a:lnTo>
                    <a:pt x="172" y="322"/>
                  </a:lnTo>
                  <a:lnTo>
                    <a:pt x="151" y="335"/>
                  </a:lnTo>
                  <a:lnTo>
                    <a:pt x="132" y="348"/>
                  </a:lnTo>
                  <a:lnTo>
                    <a:pt x="113" y="356"/>
                  </a:lnTo>
                  <a:lnTo>
                    <a:pt x="97" y="361"/>
                  </a:lnTo>
                  <a:lnTo>
                    <a:pt x="82" y="363"/>
                  </a:lnTo>
                  <a:lnTo>
                    <a:pt x="69" y="359"/>
                  </a:lnTo>
                  <a:lnTo>
                    <a:pt x="57" y="353"/>
                  </a:lnTo>
                  <a:lnTo>
                    <a:pt x="48" y="346"/>
                  </a:lnTo>
                  <a:lnTo>
                    <a:pt x="38" y="341"/>
                  </a:lnTo>
                  <a:lnTo>
                    <a:pt x="31" y="334"/>
                  </a:lnTo>
                  <a:lnTo>
                    <a:pt x="24" y="328"/>
                  </a:lnTo>
                  <a:lnTo>
                    <a:pt x="19" y="323"/>
                  </a:lnTo>
                  <a:lnTo>
                    <a:pt x="13" y="318"/>
                  </a:lnTo>
                  <a:lnTo>
                    <a:pt x="11" y="313"/>
                  </a:lnTo>
                  <a:lnTo>
                    <a:pt x="4" y="303"/>
                  </a:lnTo>
                  <a:lnTo>
                    <a:pt x="1" y="297"/>
                  </a:lnTo>
                  <a:lnTo>
                    <a:pt x="0" y="292"/>
                  </a:lnTo>
                  <a:lnTo>
                    <a:pt x="0" y="290"/>
                  </a:lnTo>
                  <a:lnTo>
                    <a:pt x="0" y="289"/>
                  </a:lnTo>
                  <a:lnTo>
                    <a:pt x="3" y="287"/>
                  </a:lnTo>
                  <a:lnTo>
                    <a:pt x="7" y="285"/>
                  </a:lnTo>
                  <a:lnTo>
                    <a:pt x="12" y="285"/>
                  </a:lnTo>
                  <a:lnTo>
                    <a:pt x="18" y="285"/>
                  </a:lnTo>
                  <a:lnTo>
                    <a:pt x="24" y="287"/>
                  </a:lnTo>
                  <a:lnTo>
                    <a:pt x="27" y="289"/>
                  </a:lnTo>
                  <a:lnTo>
                    <a:pt x="31" y="293"/>
                  </a:lnTo>
                  <a:lnTo>
                    <a:pt x="35" y="300"/>
                  </a:lnTo>
                  <a:lnTo>
                    <a:pt x="39" y="307"/>
                  </a:lnTo>
                  <a:lnTo>
                    <a:pt x="44" y="312"/>
                  </a:lnTo>
                  <a:lnTo>
                    <a:pt x="49" y="318"/>
                  </a:lnTo>
                  <a:lnTo>
                    <a:pt x="54" y="320"/>
                  </a:lnTo>
                  <a:lnTo>
                    <a:pt x="61" y="323"/>
                  </a:lnTo>
                  <a:lnTo>
                    <a:pt x="67" y="324"/>
                  </a:lnTo>
                  <a:lnTo>
                    <a:pt x="75" y="326"/>
                  </a:lnTo>
                  <a:lnTo>
                    <a:pt x="83" y="324"/>
                  </a:lnTo>
                  <a:lnTo>
                    <a:pt x="91" y="324"/>
                  </a:lnTo>
                  <a:lnTo>
                    <a:pt x="100" y="322"/>
                  </a:lnTo>
                  <a:lnTo>
                    <a:pt x="108" y="318"/>
                  </a:lnTo>
                  <a:lnTo>
                    <a:pt x="117" y="313"/>
                  </a:lnTo>
                  <a:lnTo>
                    <a:pt x="127" y="311"/>
                  </a:lnTo>
                  <a:lnTo>
                    <a:pt x="135" y="305"/>
                  </a:lnTo>
                  <a:lnTo>
                    <a:pt x="146" y="301"/>
                  </a:lnTo>
                  <a:lnTo>
                    <a:pt x="156" y="297"/>
                  </a:lnTo>
                  <a:lnTo>
                    <a:pt x="167" y="292"/>
                  </a:lnTo>
                  <a:lnTo>
                    <a:pt x="176" y="283"/>
                  </a:lnTo>
                  <a:lnTo>
                    <a:pt x="187" y="274"/>
                  </a:lnTo>
                  <a:lnTo>
                    <a:pt x="198" y="262"/>
                  </a:lnTo>
                  <a:lnTo>
                    <a:pt x="210" y="249"/>
                  </a:lnTo>
                  <a:lnTo>
                    <a:pt x="221" y="233"/>
                  </a:lnTo>
                  <a:lnTo>
                    <a:pt x="233" y="215"/>
                  </a:lnTo>
                  <a:lnTo>
                    <a:pt x="244" y="196"/>
                  </a:lnTo>
                  <a:lnTo>
                    <a:pt x="257" y="178"/>
                  </a:lnTo>
                  <a:lnTo>
                    <a:pt x="266" y="159"/>
                  </a:lnTo>
                  <a:lnTo>
                    <a:pt x="277" y="140"/>
                  </a:lnTo>
                  <a:lnTo>
                    <a:pt x="284" y="121"/>
                  </a:lnTo>
                  <a:lnTo>
                    <a:pt x="292" y="104"/>
                  </a:lnTo>
                  <a:lnTo>
                    <a:pt x="296" y="87"/>
                  </a:lnTo>
                  <a:lnTo>
                    <a:pt x="300" y="73"/>
                  </a:lnTo>
                  <a:lnTo>
                    <a:pt x="302" y="59"/>
                  </a:lnTo>
                  <a:lnTo>
                    <a:pt x="303" y="51"/>
                  </a:lnTo>
                  <a:lnTo>
                    <a:pt x="300" y="47"/>
                  </a:lnTo>
                  <a:lnTo>
                    <a:pt x="295" y="41"/>
                  </a:lnTo>
                  <a:lnTo>
                    <a:pt x="287" y="35"/>
                  </a:lnTo>
                  <a:lnTo>
                    <a:pt x="281" y="26"/>
                  </a:lnTo>
                  <a:lnTo>
                    <a:pt x="277" y="18"/>
                  </a:lnTo>
                  <a:lnTo>
                    <a:pt x="277" y="10"/>
                  </a:lnTo>
                  <a:lnTo>
                    <a:pt x="279" y="6"/>
                  </a:lnTo>
                  <a:lnTo>
                    <a:pt x="283" y="3"/>
                  </a:lnTo>
                  <a:lnTo>
                    <a:pt x="288" y="0"/>
                  </a:lnTo>
                  <a:lnTo>
                    <a:pt x="296" y="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EB99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42" name="Freeform 46"/>
            <p:cNvSpPr>
              <a:spLocks/>
            </p:cNvSpPr>
            <p:nvPr/>
          </p:nvSpPr>
          <p:spPr bwMode="auto">
            <a:xfrm>
              <a:off x="4583" y="2085"/>
              <a:ext cx="204" cy="492"/>
            </a:xfrm>
            <a:custGeom>
              <a:avLst/>
              <a:gdLst/>
              <a:ahLst/>
              <a:cxnLst>
                <a:cxn ang="0">
                  <a:pos x="149" y="17"/>
                </a:cxn>
                <a:cxn ang="0">
                  <a:pos x="364" y="0"/>
                </a:cxn>
                <a:cxn ang="0">
                  <a:pos x="428" y="64"/>
                </a:cxn>
                <a:cxn ang="0">
                  <a:pos x="537" y="76"/>
                </a:cxn>
                <a:cxn ang="0">
                  <a:pos x="614" y="171"/>
                </a:cxn>
                <a:cxn ang="0">
                  <a:pos x="529" y="382"/>
                </a:cxn>
                <a:cxn ang="0">
                  <a:pos x="383" y="496"/>
                </a:cxn>
                <a:cxn ang="0">
                  <a:pos x="526" y="887"/>
                </a:cxn>
                <a:cxn ang="0">
                  <a:pos x="361" y="1475"/>
                </a:cxn>
                <a:cxn ang="0">
                  <a:pos x="250" y="1466"/>
                </a:cxn>
                <a:cxn ang="0">
                  <a:pos x="40" y="1475"/>
                </a:cxn>
                <a:cxn ang="0">
                  <a:pos x="0" y="697"/>
                </a:cxn>
                <a:cxn ang="0">
                  <a:pos x="149" y="17"/>
                </a:cxn>
                <a:cxn ang="0">
                  <a:pos x="149" y="17"/>
                </a:cxn>
              </a:cxnLst>
              <a:rect l="0" t="0" r="r" b="b"/>
              <a:pathLst>
                <a:path w="614" h="1475">
                  <a:moveTo>
                    <a:pt x="149" y="17"/>
                  </a:moveTo>
                  <a:lnTo>
                    <a:pt x="364" y="0"/>
                  </a:lnTo>
                  <a:lnTo>
                    <a:pt x="428" y="64"/>
                  </a:lnTo>
                  <a:lnTo>
                    <a:pt x="537" y="76"/>
                  </a:lnTo>
                  <a:lnTo>
                    <a:pt x="614" y="171"/>
                  </a:lnTo>
                  <a:lnTo>
                    <a:pt x="529" y="382"/>
                  </a:lnTo>
                  <a:lnTo>
                    <a:pt x="383" y="496"/>
                  </a:lnTo>
                  <a:lnTo>
                    <a:pt x="526" y="887"/>
                  </a:lnTo>
                  <a:lnTo>
                    <a:pt x="361" y="1475"/>
                  </a:lnTo>
                  <a:lnTo>
                    <a:pt x="250" y="1466"/>
                  </a:lnTo>
                  <a:lnTo>
                    <a:pt x="40" y="1475"/>
                  </a:lnTo>
                  <a:lnTo>
                    <a:pt x="0" y="697"/>
                  </a:lnTo>
                  <a:lnTo>
                    <a:pt x="149" y="17"/>
                  </a:lnTo>
                  <a:lnTo>
                    <a:pt x="149" y="17"/>
                  </a:lnTo>
                  <a:close/>
                </a:path>
              </a:pathLst>
            </a:custGeom>
            <a:solidFill>
              <a:srgbClr val="7A85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43" name="Freeform 47"/>
            <p:cNvSpPr>
              <a:spLocks/>
            </p:cNvSpPr>
            <p:nvPr/>
          </p:nvSpPr>
          <p:spPr bwMode="auto">
            <a:xfrm>
              <a:off x="4570" y="2360"/>
              <a:ext cx="53" cy="229"/>
            </a:xfrm>
            <a:custGeom>
              <a:avLst/>
              <a:gdLst/>
              <a:ahLst/>
              <a:cxnLst>
                <a:cxn ang="0">
                  <a:pos x="7" y="73"/>
                </a:cxn>
                <a:cxn ang="0">
                  <a:pos x="6" y="75"/>
                </a:cxn>
                <a:cxn ang="0">
                  <a:pos x="4" y="86"/>
                </a:cxn>
                <a:cxn ang="0">
                  <a:pos x="4" y="103"/>
                </a:cxn>
                <a:cxn ang="0">
                  <a:pos x="3" y="127"/>
                </a:cxn>
                <a:cxn ang="0">
                  <a:pos x="0" y="155"/>
                </a:cxn>
                <a:cxn ang="0">
                  <a:pos x="0" y="188"/>
                </a:cxn>
                <a:cxn ang="0">
                  <a:pos x="0" y="226"/>
                </a:cxn>
                <a:cxn ang="0">
                  <a:pos x="2" y="268"/>
                </a:cxn>
                <a:cxn ang="0">
                  <a:pos x="3" y="313"/>
                </a:cxn>
                <a:cxn ang="0">
                  <a:pos x="6" y="361"/>
                </a:cxn>
                <a:cxn ang="0">
                  <a:pos x="10" y="413"/>
                </a:cxn>
                <a:cxn ang="0">
                  <a:pos x="17" y="466"/>
                </a:cxn>
                <a:cxn ang="0">
                  <a:pos x="25" y="520"/>
                </a:cxn>
                <a:cxn ang="0">
                  <a:pos x="36" y="576"/>
                </a:cxn>
                <a:cxn ang="0">
                  <a:pos x="48" y="630"/>
                </a:cxn>
                <a:cxn ang="0">
                  <a:pos x="65" y="686"/>
                </a:cxn>
                <a:cxn ang="0">
                  <a:pos x="158" y="665"/>
                </a:cxn>
                <a:cxn ang="0">
                  <a:pos x="145" y="621"/>
                </a:cxn>
                <a:cxn ang="0">
                  <a:pos x="134" y="583"/>
                </a:cxn>
                <a:cxn ang="0">
                  <a:pos x="123" y="544"/>
                </a:cxn>
                <a:cxn ang="0">
                  <a:pos x="114" y="507"/>
                </a:cxn>
                <a:cxn ang="0">
                  <a:pos x="106" y="471"/>
                </a:cxn>
                <a:cxn ang="0">
                  <a:pos x="97" y="435"/>
                </a:cxn>
                <a:cxn ang="0">
                  <a:pos x="91" y="398"/>
                </a:cxn>
                <a:cxn ang="0">
                  <a:pos x="86" y="363"/>
                </a:cxn>
                <a:cxn ang="0">
                  <a:pos x="81" y="324"/>
                </a:cxn>
                <a:cxn ang="0">
                  <a:pos x="80" y="285"/>
                </a:cxn>
                <a:cxn ang="0">
                  <a:pos x="77" y="244"/>
                </a:cxn>
                <a:cxn ang="0">
                  <a:pos x="77" y="203"/>
                </a:cxn>
                <a:cxn ang="0">
                  <a:pos x="77" y="156"/>
                </a:cxn>
                <a:cxn ang="0">
                  <a:pos x="81" y="107"/>
                </a:cxn>
                <a:cxn ang="0">
                  <a:pos x="85" y="55"/>
                </a:cxn>
                <a:cxn ang="0">
                  <a:pos x="91" y="0"/>
                </a:cxn>
                <a:cxn ang="0">
                  <a:pos x="7" y="73"/>
                </a:cxn>
                <a:cxn ang="0">
                  <a:pos x="7" y="73"/>
                </a:cxn>
              </a:cxnLst>
              <a:rect l="0" t="0" r="r" b="b"/>
              <a:pathLst>
                <a:path w="158" h="686">
                  <a:moveTo>
                    <a:pt x="7" y="73"/>
                  </a:moveTo>
                  <a:lnTo>
                    <a:pt x="6" y="75"/>
                  </a:lnTo>
                  <a:lnTo>
                    <a:pt x="4" y="86"/>
                  </a:lnTo>
                  <a:lnTo>
                    <a:pt x="4" y="103"/>
                  </a:lnTo>
                  <a:lnTo>
                    <a:pt x="3" y="127"/>
                  </a:lnTo>
                  <a:lnTo>
                    <a:pt x="0" y="155"/>
                  </a:lnTo>
                  <a:lnTo>
                    <a:pt x="0" y="188"/>
                  </a:lnTo>
                  <a:lnTo>
                    <a:pt x="0" y="226"/>
                  </a:lnTo>
                  <a:lnTo>
                    <a:pt x="2" y="268"/>
                  </a:lnTo>
                  <a:lnTo>
                    <a:pt x="3" y="313"/>
                  </a:lnTo>
                  <a:lnTo>
                    <a:pt x="6" y="361"/>
                  </a:lnTo>
                  <a:lnTo>
                    <a:pt x="10" y="413"/>
                  </a:lnTo>
                  <a:lnTo>
                    <a:pt x="17" y="466"/>
                  </a:lnTo>
                  <a:lnTo>
                    <a:pt x="25" y="520"/>
                  </a:lnTo>
                  <a:lnTo>
                    <a:pt x="36" y="576"/>
                  </a:lnTo>
                  <a:lnTo>
                    <a:pt x="48" y="630"/>
                  </a:lnTo>
                  <a:lnTo>
                    <a:pt x="65" y="686"/>
                  </a:lnTo>
                  <a:lnTo>
                    <a:pt x="158" y="665"/>
                  </a:lnTo>
                  <a:lnTo>
                    <a:pt x="145" y="621"/>
                  </a:lnTo>
                  <a:lnTo>
                    <a:pt x="134" y="583"/>
                  </a:lnTo>
                  <a:lnTo>
                    <a:pt x="123" y="544"/>
                  </a:lnTo>
                  <a:lnTo>
                    <a:pt x="114" y="507"/>
                  </a:lnTo>
                  <a:lnTo>
                    <a:pt x="106" y="471"/>
                  </a:lnTo>
                  <a:lnTo>
                    <a:pt x="97" y="435"/>
                  </a:lnTo>
                  <a:lnTo>
                    <a:pt x="91" y="398"/>
                  </a:lnTo>
                  <a:lnTo>
                    <a:pt x="86" y="363"/>
                  </a:lnTo>
                  <a:lnTo>
                    <a:pt x="81" y="324"/>
                  </a:lnTo>
                  <a:lnTo>
                    <a:pt x="80" y="285"/>
                  </a:lnTo>
                  <a:lnTo>
                    <a:pt x="77" y="244"/>
                  </a:lnTo>
                  <a:lnTo>
                    <a:pt x="77" y="203"/>
                  </a:lnTo>
                  <a:lnTo>
                    <a:pt x="77" y="156"/>
                  </a:lnTo>
                  <a:lnTo>
                    <a:pt x="81" y="107"/>
                  </a:lnTo>
                  <a:lnTo>
                    <a:pt x="85" y="55"/>
                  </a:lnTo>
                  <a:lnTo>
                    <a:pt x="91" y="0"/>
                  </a:lnTo>
                  <a:lnTo>
                    <a:pt x="7" y="73"/>
                  </a:lnTo>
                  <a:lnTo>
                    <a:pt x="7" y="73"/>
                  </a:lnTo>
                  <a:close/>
                </a:path>
              </a:pathLst>
            </a:custGeom>
            <a:solidFill>
              <a:srgbClr val="314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44" name="Freeform 48"/>
            <p:cNvSpPr>
              <a:spLocks/>
            </p:cNvSpPr>
            <p:nvPr/>
          </p:nvSpPr>
          <p:spPr bwMode="auto">
            <a:xfrm>
              <a:off x="4337" y="2051"/>
              <a:ext cx="304" cy="550"/>
            </a:xfrm>
            <a:custGeom>
              <a:avLst/>
              <a:gdLst/>
              <a:ahLst/>
              <a:cxnLst>
                <a:cxn ang="0">
                  <a:pos x="240" y="1650"/>
                </a:cxn>
                <a:cxn ang="0">
                  <a:pos x="621" y="1625"/>
                </a:cxn>
                <a:cxn ang="0">
                  <a:pos x="713" y="1092"/>
                </a:cxn>
                <a:cxn ang="0">
                  <a:pos x="732" y="957"/>
                </a:cxn>
                <a:cxn ang="0">
                  <a:pos x="911" y="633"/>
                </a:cxn>
                <a:cxn ang="0">
                  <a:pos x="896" y="405"/>
                </a:cxn>
                <a:cxn ang="0">
                  <a:pos x="826" y="233"/>
                </a:cxn>
                <a:cxn ang="0">
                  <a:pos x="727" y="92"/>
                </a:cxn>
                <a:cxn ang="0">
                  <a:pos x="549" y="0"/>
                </a:cxn>
                <a:cxn ang="0">
                  <a:pos x="382" y="34"/>
                </a:cxn>
                <a:cxn ang="0">
                  <a:pos x="232" y="148"/>
                </a:cxn>
                <a:cxn ang="0">
                  <a:pos x="99" y="298"/>
                </a:cxn>
                <a:cxn ang="0">
                  <a:pos x="4" y="525"/>
                </a:cxn>
                <a:cxn ang="0">
                  <a:pos x="0" y="715"/>
                </a:cxn>
                <a:cxn ang="0">
                  <a:pos x="60" y="946"/>
                </a:cxn>
                <a:cxn ang="0">
                  <a:pos x="91" y="1326"/>
                </a:cxn>
                <a:cxn ang="0">
                  <a:pos x="240" y="1650"/>
                </a:cxn>
                <a:cxn ang="0">
                  <a:pos x="240" y="1650"/>
                </a:cxn>
              </a:cxnLst>
              <a:rect l="0" t="0" r="r" b="b"/>
              <a:pathLst>
                <a:path w="911" h="1650">
                  <a:moveTo>
                    <a:pt x="240" y="1650"/>
                  </a:moveTo>
                  <a:lnTo>
                    <a:pt x="621" y="1625"/>
                  </a:lnTo>
                  <a:lnTo>
                    <a:pt x="713" y="1092"/>
                  </a:lnTo>
                  <a:lnTo>
                    <a:pt x="732" y="957"/>
                  </a:lnTo>
                  <a:lnTo>
                    <a:pt x="911" y="633"/>
                  </a:lnTo>
                  <a:lnTo>
                    <a:pt x="896" y="405"/>
                  </a:lnTo>
                  <a:lnTo>
                    <a:pt x="826" y="233"/>
                  </a:lnTo>
                  <a:lnTo>
                    <a:pt x="727" y="92"/>
                  </a:lnTo>
                  <a:lnTo>
                    <a:pt x="549" y="0"/>
                  </a:lnTo>
                  <a:lnTo>
                    <a:pt x="382" y="34"/>
                  </a:lnTo>
                  <a:lnTo>
                    <a:pt x="232" y="148"/>
                  </a:lnTo>
                  <a:lnTo>
                    <a:pt x="99" y="298"/>
                  </a:lnTo>
                  <a:lnTo>
                    <a:pt x="4" y="525"/>
                  </a:lnTo>
                  <a:lnTo>
                    <a:pt x="0" y="715"/>
                  </a:lnTo>
                  <a:lnTo>
                    <a:pt x="60" y="946"/>
                  </a:lnTo>
                  <a:lnTo>
                    <a:pt x="91" y="1326"/>
                  </a:lnTo>
                  <a:lnTo>
                    <a:pt x="240" y="1650"/>
                  </a:lnTo>
                  <a:lnTo>
                    <a:pt x="240" y="1650"/>
                  </a:lnTo>
                  <a:close/>
                </a:path>
              </a:pathLst>
            </a:custGeom>
            <a:solidFill>
              <a:srgbClr val="E6803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45" name="Freeform 49"/>
            <p:cNvSpPr>
              <a:spLocks/>
            </p:cNvSpPr>
            <p:nvPr/>
          </p:nvSpPr>
          <p:spPr bwMode="auto">
            <a:xfrm>
              <a:off x="4501" y="1943"/>
              <a:ext cx="114" cy="153"/>
            </a:xfrm>
            <a:custGeom>
              <a:avLst/>
              <a:gdLst/>
              <a:ahLst/>
              <a:cxnLst>
                <a:cxn ang="0">
                  <a:pos x="0" y="213"/>
                </a:cxn>
                <a:cxn ang="0">
                  <a:pos x="0" y="222"/>
                </a:cxn>
                <a:cxn ang="0">
                  <a:pos x="4" y="236"/>
                </a:cxn>
                <a:cxn ang="0">
                  <a:pos x="8" y="251"/>
                </a:cxn>
                <a:cxn ang="0">
                  <a:pos x="17" y="270"/>
                </a:cxn>
                <a:cxn ang="0">
                  <a:pos x="22" y="287"/>
                </a:cxn>
                <a:cxn ang="0">
                  <a:pos x="32" y="307"/>
                </a:cxn>
                <a:cxn ang="0">
                  <a:pos x="41" y="326"/>
                </a:cxn>
                <a:cxn ang="0">
                  <a:pos x="51" y="347"/>
                </a:cxn>
                <a:cxn ang="0">
                  <a:pos x="59" y="365"/>
                </a:cxn>
                <a:cxn ang="0">
                  <a:pos x="69" y="381"/>
                </a:cxn>
                <a:cxn ang="0">
                  <a:pos x="77" y="396"/>
                </a:cxn>
                <a:cxn ang="0">
                  <a:pos x="85" y="412"/>
                </a:cxn>
                <a:cxn ang="0">
                  <a:pos x="89" y="425"/>
                </a:cxn>
                <a:cxn ang="0">
                  <a:pos x="96" y="433"/>
                </a:cxn>
                <a:cxn ang="0">
                  <a:pos x="99" y="438"/>
                </a:cxn>
                <a:cxn ang="0">
                  <a:pos x="101" y="441"/>
                </a:cxn>
                <a:cxn ang="0">
                  <a:pos x="162" y="458"/>
                </a:cxn>
                <a:cxn ang="0">
                  <a:pos x="269" y="333"/>
                </a:cxn>
                <a:cxn ang="0">
                  <a:pos x="330" y="190"/>
                </a:cxn>
                <a:cxn ang="0">
                  <a:pos x="343" y="114"/>
                </a:cxn>
                <a:cxn ang="0">
                  <a:pos x="306" y="45"/>
                </a:cxn>
                <a:cxn ang="0">
                  <a:pos x="302" y="43"/>
                </a:cxn>
                <a:cxn ang="0">
                  <a:pos x="295" y="41"/>
                </a:cxn>
                <a:cxn ang="0">
                  <a:pos x="285" y="35"/>
                </a:cxn>
                <a:cxn ang="0">
                  <a:pos x="271" y="30"/>
                </a:cxn>
                <a:cxn ang="0">
                  <a:pos x="252" y="23"/>
                </a:cxn>
                <a:cxn ang="0">
                  <a:pos x="233" y="16"/>
                </a:cxn>
                <a:cxn ang="0">
                  <a:pos x="209" y="11"/>
                </a:cxn>
                <a:cxn ang="0">
                  <a:pos x="189" y="6"/>
                </a:cxn>
                <a:cxn ang="0">
                  <a:pos x="166" y="1"/>
                </a:cxn>
                <a:cxn ang="0">
                  <a:pos x="141" y="0"/>
                </a:cxn>
                <a:cxn ang="0">
                  <a:pos x="119" y="0"/>
                </a:cxn>
                <a:cxn ang="0">
                  <a:pos x="99" y="4"/>
                </a:cxn>
                <a:cxn ang="0">
                  <a:pos x="80" y="11"/>
                </a:cxn>
                <a:cxn ang="0">
                  <a:pos x="63" y="21"/>
                </a:cxn>
                <a:cxn ang="0">
                  <a:pos x="48" y="36"/>
                </a:cxn>
                <a:cxn ang="0">
                  <a:pos x="40" y="57"/>
                </a:cxn>
                <a:cxn ang="0">
                  <a:pos x="30" y="78"/>
                </a:cxn>
                <a:cxn ang="0">
                  <a:pos x="25" y="94"/>
                </a:cxn>
                <a:cxn ang="0">
                  <a:pos x="18" y="109"/>
                </a:cxn>
                <a:cxn ang="0">
                  <a:pos x="15" y="123"/>
                </a:cxn>
                <a:cxn ang="0">
                  <a:pos x="10" y="134"/>
                </a:cxn>
                <a:cxn ang="0">
                  <a:pos x="7" y="143"/>
                </a:cxn>
                <a:cxn ang="0">
                  <a:pos x="4" y="150"/>
                </a:cxn>
                <a:cxn ang="0">
                  <a:pos x="3" y="158"/>
                </a:cxn>
                <a:cxn ang="0">
                  <a:pos x="0" y="164"/>
                </a:cxn>
                <a:cxn ang="0">
                  <a:pos x="0" y="169"/>
                </a:cxn>
                <a:cxn ang="0">
                  <a:pos x="0" y="176"/>
                </a:cxn>
                <a:cxn ang="0">
                  <a:pos x="0" y="181"/>
                </a:cxn>
                <a:cxn ang="0">
                  <a:pos x="0" y="188"/>
                </a:cxn>
                <a:cxn ang="0">
                  <a:pos x="0" y="195"/>
                </a:cxn>
                <a:cxn ang="0">
                  <a:pos x="0" y="202"/>
                </a:cxn>
                <a:cxn ang="0">
                  <a:pos x="0" y="213"/>
                </a:cxn>
                <a:cxn ang="0">
                  <a:pos x="0" y="213"/>
                </a:cxn>
              </a:cxnLst>
              <a:rect l="0" t="0" r="r" b="b"/>
              <a:pathLst>
                <a:path w="343" h="458">
                  <a:moveTo>
                    <a:pt x="0" y="213"/>
                  </a:moveTo>
                  <a:lnTo>
                    <a:pt x="0" y="222"/>
                  </a:lnTo>
                  <a:lnTo>
                    <a:pt x="4" y="236"/>
                  </a:lnTo>
                  <a:lnTo>
                    <a:pt x="8" y="251"/>
                  </a:lnTo>
                  <a:lnTo>
                    <a:pt x="17" y="270"/>
                  </a:lnTo>
                  <a:lnTo>
                    <a:pt x="22" y="287"/>
                  </a:lnTo>
                  <a:lnTo>
                    <a:pt x="32" y="307"/>
                  </a:lnTo>
                  <a:lnTo>
                    <a:pt x="41" y="326"/>
                  </a:lnTo>
                  <a:lnTo>
                    <a:pt x="51" y="347"/>
                  </a:lnTo>
                  <a:lnTo>
                    <a:pt x="59" y="365"/>
                  </a:lnTo>
                  <a:lnTo>
                    <a:pt x="69" y="381"/>
                  </a:lnTo>
                  <a:lnTo>
                    <a:pt x="77" y="396"/>
                  </a:lnTo>
                  <a:lnTo>
                    <a:pt x="85" y="412"/>
                  </a:lnTo>
                  <a:lnTo>
                    <a:pt x="89" y="425"/>
                  </a:lnTo>
                  <a:lnTo>
                    <a:pt x="96" y="433"/>
                  </a:lnTo>
                  <a:lnTo>
                    <a:pt x="99" y="438"/>
                  </a:lnTo>
                  <a:lnTo>
                    <a:pt x="101" y="441"/>
                  </a:lnTo>
                  <a:lnTo>
                    <a:pt x="162" y="458"/>
                  </a:lnTo>
                  <a:lnTo>
                    <a:pt x="269" y="333"/>
                  </a:lnTo>
                  <a:lnTo>
                    <a:pt x="330" y="190"/>
                  </a:lnTo>
                  <a:lnTo>
                    <a:pt x="343" y="114"/>
                  </a:lnTo>
                  <a:lnTo>
                    <a:pt x="306" y="45"/>
                  </a:lnTo>
                  <a:lnTo>
                    <a:pt x="302" y="43"/>
                  </a:lnTo>
                  <a:lnTo>
                    <a:pt x="295" y="41"/>
                  </a:lnTo>
                  <a:lnTo>
                    <a:pt x="285" y="35"/>
                  </a:lnTo>
                  <a:lnTo>
                    <a:pt x="271" y="30"/>
                  </a:lnTo>
                  <a:lnTo>
                    <a:pt x="252" y="23"/>
                  </a:lnTo>
                  <a:lnTo>
                    <a:pt x="233" y="16"/>
                  </a:lnTo>
                  <a:lnTo>
                    <a:pt x="209" y="11"/>
                  </a:lnTo>
                  <a:lnTo>
                    <a:pt x="189" y="6"/>
                  </a:lnTo>
                  <a:lnTo>
                    <a:pt x="166" y="1"/>
                  </a:lnTo>
                  <a:lnTo>
                    <a:pt x="141" y="0"/>
                  </a:lnTo>
                  <a:lnTo>
                    <a:pt x="119" y="0"/>
                  </a:lnTo>
                  <a:lnTo>
                    <a:pt x="99" y="4"/>
                  </a:lnTo>
                  <a:lnTo>
                    <a:pt x="80" y="11"/>
                  </a:lnTo>
                  <a:lnTo>
                    <a:pt x="63" y="21"/>
                  </a:lnTo>
                  <a:lnTo>
                    <a:pt x="48" y="36"/>
                  </a:lnTo>
                  <a:lnTo>
                    <a:pt x="40" y="57"/>
                  </a:lnTo>
                  <a:lnTo>
                    <a:pt x="30" y="78"/>
                  </a:lnTo>
                  <a:lnTo>
                    <a:pt x="25" y="94"/>
                  </a:lnTo>
                  <a:lnTo>
                    <a:pt x="18" y="109"/>
                  </a:lnTo>
                  <a:lnTo>
                    <a:pt x="15" y="123"/>
                  </a:lnTo>
                  <a:lnTo>
                    <a:pt x="10" y="134"/>
                  </a:lnTo>
                  <a:lnTo>
                    <a:pt x="7" y="143"/>
                  </a:lnTo>
                  <a:lnTo>
                    <a:pt x="4" y="150"/>
                  </a:lnTo>
                  <a:lnTo>
                    <a:pt x="3" y="158"/>
                  </a:lnTo>
                  <a:lnTo>
                    <a:pt x="0" y="164"/>
                  </a:lnTo>
                  <a:lnTo>
                    <a:pt x="0" y="169"/>
                  </a:lnTo>
                  <a:lnTo>
                    <a:pt x="0" y="176"/>
                  </a:lnTo>
                  <a:lnTo>
                    <a:pt x="0" y="181"/>
                  </a:lnTo>
                  <a:lnTo>
                    <a:pt x="0" y="188"/>
                  </a:lnTo>
                  <a:lnTo>
                    <a:pt x="0" y="195"/>
                  </a:lnTo>
                  <a:lnTo>
                    <a:pt x="0" y="202"/>
                  </a:lnTo>
                  <a:lnTo>
                    <a:pt x="0" y="213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FFE6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46" name="Freeform 50"/>
            <p:cNvSpPr>
              <a:spLocks/>
            </p:cNvSpPr>
            <p:nvPr/>
          </p:nvSpPr>
          <p:spPr bwMode="auto">
            <a:xfrm>
              <a:off x="4564" y="2096"/>
              <a:ext cx="61" cy="245"/>
            </a:xfrm>
            <a:custGeom>
              <a:avLst/>
              <a:gdLst/>
              <a:ahLst/>
              <a:cxnLst>
                <a:cxn ang="0">
                  <a:pos x="51" y="5"/>
                </a:cxn>
                <a:cxn ang="0">
                  <a:pos x="54" y="8"/>
                </a:cxn>
                <a:cxn ang="0">
                  <a:pos x="63" y="20"/>
                </a:cxn>
                <a:cxn ang="0">
                  <a:pos x="77" y="38"/>
                </a:cxn>
                <a:cxn ang="0">
                  <a:pos x="95" y="65"/>
                </a:cxn>
                <a:cxn ang="0">
                  <a:pos x="112" y="96"/>
                </a:cxn>
                <a:cxn ang="0">
                  <a:pos x="133" y="135"/>
                </a:cxn>
                <a:cxn ang="0">
                  <a:pos x="151" y="178"/>
                </a:cxn>
                <a:cxn ang="0">
                  <a:pos x="167" y="227"/>
                </a:cxn>
                <a:cxn ang="0">
                  <a:pos x="178" y="279"/>
                </a:cxn>
                <a:cxn ang="0">
                  <a:pos x="183" y="335"/>
                </a:cxn>
                <a:cxn ang="0">
                  <a:pos x="181" y="395"/>
                </a:cxn>
                <a:cxn ang="0">
                  <a:pos x="171" y="459"/>
                </a:cxn>
                <a:cxn ang="0">
                  <a:pos x="151" y="523"/>
                </a:cxn>
                <a:cxn ang="0">
                  <a:pos x="118" y="592"/>
                </a:cxn>
                <a:cxn ang="0">
                  <a:pos x="73" y="661"/>
                </a:cxn>
                <a:cxn ang="0">
                  <a:pos x="14" y="733"/>
                </a:cxn>
                <a:cxn ang="0">
                  <a:pos x="13" y="731"/>
                </a:cxn>
                <a:cxn ang="0">
                  <a:pos x="10" y="727"/>
                </a:cxn>
                <a:cxn ang="0">
                  <a:pos x="7" y="720"/>
                </a:cxn>
                <a:cxn ang="0">
                  <a:pos x="4" y="716"/>
                </a:cxn>
                <a:cxn ang="0">
                  <a:pos x="0" y="708"/>
                </a:cxn>
                <a:cxn ang="0">
                  <a:pos x="0" y="702"/>
                </a:cxn>
                <a:cxn ang="0">
                  <a:pos x="2" y="696"/>
                </a:cxn>
                <a:cxn ang="0">
                  <a:pos x="7" y="693"/>
                </a:cxn>
                <a:cxn ang="0">
                  <a:pos x="11" y="686"/>
                </a:cxn>
                <a:cxn ang="0">
                  <a:pos x="22" y="672"/>
                </a:cxn>
                <a:cxn ang="0">
                  <a:pos x="37" y="652"/>
                </a:cxn>
                <a:cxn ang="0">
                  <a:pos x="56" y="626"/>
                </a:cxn>
                <a:cxn ang="0">
                  <a:pos x="74" y="594"/>
                </a:cxn>
                <a:cxn ang="0">
                  <a:pos x="95" y="558"/>
                </a:cxn>
                <a:cxn ang="0">
                  <a:pos x="112" y="517"/>
                </a:cxn>
                <a:cxn ang="0">
                  <a:pos x="130" y="473"/>
                </a:cxn>
                <a:cxn ang="0">
                  <a:pos x="144" y="422"/>
                </a:cxn>
                <a:cxn ang="0">
                  <a:pos x="153" y="370"/>
                </a:cxn>
                <a:cxn ang="0">
                  <a:pos x="156" y="316"/>
                </a:cxn>
                <a:cxn ang="0">
                  <a:pos x="153" y="260"/>
                </a:cxn>
                <a:cxn ang="0">
                  <a:pos x="141" y="201"/>
                </a:cxn>
                <a:cxn ang="0">
                  <a:pos x="120" y="142"/>
                </a:cxn>
                <a:cxn ang="0">
                  <a:pos x="88" y="83"/>
                </a:cxn>
                <a:cxn ang="0">
                  <a:pos x="47" y="24"/>
                </a:cxn>
                <a:cxn ang="0">
                  <a:pos x="45" y="23"/>
                </a:cxn>
                <a:cxn ang="0">
                  <a:pos x="44" y="19"/>
                </a:cxn>
                <a:cxn ang="0">
                  <a:pos x="43" y="14"/>
                </a:cxn>
                <a:cxn ang="0">
                  <a:pos x="43" y="8"/>
                </a:cxn>
                <a:cxn ang="0">
                  <a:pos x="41" y="3"/>
                </a:cxn>
                <a:cxn ang="0">
                  <a:pos x="43" y="0"/>
                </a:cxn>
                <a:cxn ang="0">
                  <a:pos x="44" y="0"/>
                </a:cxn>
                <a:cxn ang="0">
                  <a:pos x="51" y="5"/>
                </a:cxn>
                <a:cxn ang="0">
                  <a:pos x="51" y="5"/>
                </a:cxn>
              </a:cxnLst>
              <a:rect l="0" t="0" r="r" b="b"/>
              <a:pathLst>
                <a:path w="183" h="733">
                  <a:moveTo>
                    <a:pt x="51" y="5"/>
                  </a:moveTo>
                  <a:lnTo>
                    <a:pt x="54" y="8"/>
                  </a:lnTo>
                  <a:lnTo>
                    <a:pt x="63" y="20"/>
                  </a:lnTo>
                  <a:lnTo>
                    <a:pt x="77" y="38"/>
                  </a:lnTo>
                  <a:lnTo>
                    <a:pt x="95" y="65"/>
                  </a:lnTo>
                  <a:lnTo>
                    <a:pt x="112" y="96"/>
                  </a:lnTo>
                  <a:lnTo>
                    <a:pt x="133" y="135"/>
                  </a:lnTo>
                  <a:lnTo>
                    <a:pt x="151" y="178"/>
                  </a:lnTo>
                  <a:lnTo>
                    <a:pt x="167" y="227"/>
                  </a:lnTo>
                  <a:lnTo>
                    <a:pt x="178" y="279"/>
                  </a:lnTo>
                  <a:lnTo>
                    <a:pt x="183" y="335"/>
                  </a:lnTo>
                  <a:lnTo>
                    <a:pt x="181" y="395"/>
                  </a:lnTo>
                  <a:lnTo>
                    <a:pt x="171" y="459"/>
                  </a:lnTo>
                  <a:lnTo>
                    <a:pt x="151" y="523"/>
                  </a:lnTo>
                  <a:lnTo>
                    <a:pt x="118" y="592"/>
                  </a:lnTo>
                  <a:lnTo>
                    <a:pt x="73" y="661"/>
                  </a:lnTo>
                  <a:lnTo>
                    <a:pt x="14" y="733"/>
                  </a:lnTo>
                  <a:lnTo>
                    <a:pt x="13" y="731"/>
                  </a:lnTo>
                  <a:lnTo>
                    <a:pt x="10" y="727"/>
                  </a:lnTo>
                  <a:lnTo>
                    <a:pt x="7" y="720"/>
                  </a:lnTo>
                  <a:lnTo>
                    <a:pt x="4" y="716"/>
                  </a:lnTo>
                  <a:lnTo>
                    <a:pt x="0" y="708"/>
                  </a:lnTo>
                  <a:lnTo>
                    <a:pt x="0" y="702"/>
                  </a:lnTo>
                  <a:lnTo>
                    <a:pt x="2" y="696"/>
                  </a:lnTo>
                  <a:lnTo>
                    <a:pt x="7" y="693"/>
                  </a:lnTo>
                  <a:lnTo>
                    <a:pt x="11" y="686"/>
                  </a:lnTo>
                  <a:lnTo>
                    <a:pt x="22" y="672"/>
                  </a:lnTo>
                  <a:lnTo>
                    <a:pt x="37" y="652"/>
                  </a:lnTo>
                  <a:lnTo>
                    <a:pt x="56" y="626"/>
                  </a:lnTo>
                  <a:lnTo>
                    <a:pt x="74" y="594"/>
                  </a:lnTo>
                  <a:lnTo>
                    <a:pt x="95" y="558"/>
                  </a:lnTo>
                  <a:lnTo>
                    <a:pt x="112" y="517"/>
                  </a:lnTo>
                  <a:lnTo>
                    <a:pt x="130" y="473"/>
                  </a:lnTo>
                  <a:lnTo>
                    <a:pt x="144" y="422"/>
                  </a:lnTo>
                  <a:lnTo>
                    <a:pt x="153" y="370"/>
                  </a:lnTo>
                  <a:lnTo>
                    <a:pt x="156" y="316"/>
                  </a:lnTo>
                  <a:lnTo>
                    <a:pt x="153" y="260"/>
                  </a:lnTo>
                  <a:lnTo>
                    <a:pt x="141" y="201"/>
                  </a:lnTo>
                  <a:lnTo>
                    <a:pt x="120" y="142"/>
                  </a:lnTo>
                  <a:lnTo>
                    <a:pt x="88" y="83"/>
                  </a:lnTo>
                  <a:lnTo>
                    <a:pt x="47" y="24"/>
                  </a:lnTo>
                  <a:lnTo>
                    <a:pt x="45" y="23"/>
                  </a:lnTo>
                  <a:lnTo>
                    <a:pt x="44" y="19"/>
                  </a:lnTo>
                  <a:lnTo>
                    <a:pt x="43" y="14"/>
                  </a:lnTo>
                  <a:lnTo>
                    <a:pt x="43" y="8"/>
                  </a:lnTo>
                  <a:lnTo>
                    <a:pt x="41" y="3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51" y="5"/>
                  </a:lnTo>
                  <a:lnTo>
                    <a:pt x="51" y="5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47" name="Freeform 51"/>
            <p:cNvSpPr>
              <a:spLocks/>
            </p:cNvSpPr>
            <p:nvPr/>
          </p:nvSpPr>
          <p:spPr bwMode="auto">
            <a:xfrm>
              <a:off x="4455" y="2076"/>
              <a:ext cx="81" cy="208"/>
            </a:xfrm>
            <a:custGeom>
              <a:avLst/>
              <a:gdLst/>
              <a:ahLst/>
              <a:cxnLst>
                <a:cxn ang="0">
                  <a:pos x="215" y="1"/>
                </a:cxn>
                <a:cxn ang="0">
                  <a:pos x="203" y="13"/>
                </a:cxn>
                <a:cxn ang="0">
                  <a:pos x="181" y="34"/>
                </a:cxn>
                <a:cxn ang="0">
                  <a:pos x="155" y="63"/>
                </a:cxn>
                <a:cxn ang="0">
                  <a:pos x="127" y="93"/>
                </a:cxn>
                <a:cxn ang="0">
                  <a:pos x="101" y="121"/>
                </a:cxn>
                <a:cxn ang="0">
                  <a:pos x="86" y="147"/>
                </a:cxn>
                <a:cxn ang="0">
                  <a:pos x="78" y="164"/>
                </a:cxn>
                <a:cxn ang="0">
                  <a:pos x="85" y="173"/>
                </a:cxn>
                <a:cxn ang="0">
                  <a:pos x="96" y="183"/>
                </a:cxn>
                <a:cxn ang="0">
                  <a:pos x="107" y="195"/>
                </a:cxn>
                <a:cxn ang="0">
                  <a:pos x="119" y="209"/>
                </a:cxn>
                <a:cxn ang="0">
                  <a:pos x="129" y="224"/>
                </a:cxn>
                <a:cxn ang="0">
                  <a:pos x="134" y="239"/>
                </a:cxn>
                <a:cxn ang="0">
                  <a:pos x="134" y="253"/>
                </a:cxn>
                <a:cxn ang="0">
                  <a:pos x="126" y="266"/>
                </a:cxn>
                <a:cxn ang="0">
                  <a:pos x="108" y="277"/>
                </a:cxn>
                <a:cxn ang="0">
                  <a:pos x="88" y="290"/>
                </a:cxn>
                <a:cxn ang="0">
                  <a:pos x="66" y="306"/>
                </a:cxn>
                <a:cxn ang="0">
                  <a:pos x="47" y="325"/>
                </a:cxn>
                <a:cxn ang="0">
                  <a:pos x="29" y="341"/>
                </a:cxn>
                <a:cxn ang="0">
                  <a:pos x="14" y="358"/>
                </a:cxn>
                <a:cxn ang="0">
                  <a:pos x="3" y="373"/>
                </a:cxn>
                <a:cxn ang="0">
                  <a:pos x="0" y="385"/>
                </a:cxn>
                <a:cxn ang="0">
                  <a:pos x="6" y="395"/>
                </a:cxn>
                <a:cxn ang="0">
                  <a:pos x="13" y="417"/>
                </a:cxn>
                <a:cxn ang="0">
                  <a:pos x="24" y="452"/>
                </a:cxn>
                <a:cxn ang="0">
                  <a:pos x="36" y="496"/>
                </a:cxn>
                <a:cxn ang="0">
                  <a:pos x="49" y="538"/>
                </a:cxn>
                <a:cxn ang="0">
                  <a:pos x="63" y="578"/>
                </a:cxn>
                <a:cxn ang="0">
                  <a:pos x="78" y="608"/>
                </a:cxn>
                <a:cxn ang="0">
                  <a:pos x="92" y="623"/>
                </a:cxn>
                <a:cxn ang="0">
                  <a:pos x="105" y="613"/>
                </a:cxn>
                <a:cxn ang="0">
                  <a:pos x="122" y="562"/>
                </a:cxn>
                <a:cxn ang="0">
                  <a:pos x="146" y="478"/>
                </a:cxn>
                <a:cxn ang="0">
                  <a:pos x="171" y="374"/>
                </a:cxn>
                <a:cxn ang="0">
                  <a:pos x="194" y="266"/>
                </a:cxn>
                <a:cxn ang="0">
                  <a:pos x="216" y="165"/>
                </a:cxn>
                <a:cxn ang="0">
                  <a:pos x="234" y="84"/>
                </a:cxn>
                <a:cxn ang="0">
                  <a:pos x="244" y="38"/>
                </a:cxn>
                <a:cxn ang="0">
                  <a:pos x="218" y="0"/>
                </a:cxn>
              </a:cxnLst>
              <a:rect l="0" t="0" r="r" b="b"/>
              <a:pathLst>
                <a:path w="245" h="624">
                  <a:moveTo>
                    <a:pt x="218" y="0"/>
                  </a:moveTo>
                  <a:lnTo>
                    <a:pt x="215" y="1"/>
                  </a:lnTo>
                  <a:lnTo>
                    <a:pt x="211" y="7"/>
                  </a:lnTo>
                  <a:lnTo>
                    <a:pt x="203" y="13"/>
                  </a:lnTo>
                  <a:lnTo>
                    <a:pt x="193" y="23"/>
                  </a:lnTo>
                  <a:lnTo>
                    <a:pt x="181" y="34"/>
                  </a:lnTo>
                  <a:lnTo>
                    <a:pt x="168" y="48"/>
                  </a:lnTo>
                  <a:lnTo>
                    <a:pt x="155" y="63"/>
                  </a:lnTo>
                  <a:lnTo>
                    <a:pt x="142" y="79"/>
                  </a:lnTo>
                  <a:lnTo>
                    <a:pt x="127" y="93"/>
                  </a:lnTo>
                  <a:lnTo>
                    <a:pt x="114" y="108"/>
                  </a:lnTo>
                  <a:lnTo>
                    <a:pt x="101" y="121"/>
                  </a:lnTo>
                  <a:lnTo>
                    <a:pt x="95" y="135"/>
                  </a:lnTo>
                  <a:lnTo>
                    <a:pt x="86" y="147"/>
                  </a:lnTo>
                  <a:lnTo>
                    <a:pt x="81" y="157"/>
                  </a:lnTo>
                  <a:lnTo>
                    <a:pt x="78" y="164"/>
                  </a:lnTo>
                  <a:lnTo>
                    <a:pt x="82" y="171"/>
                  </a:lnTo>
                  <a:lnTo>
                    <a:pt x="85" y="173"/>
                  </a:lnTo>
                  <a:lnTo>
                    <a:pt x="90" y="177"/>
                  </a:lnTo>
                  <a:lnTo>
                    <a:pt x="96" y="183"/>
                  </a:lnTo>
                  <a:lnTo>
                    <a:pt x="101" y="188"/>
                  </a:lnTo>
                  <a:lnTo>
                    <a:pt x="107" y="195"/>
                  </a:lnTo>
                  <a:lnTo>
                    <a:pt x="114" y="202"/>
                  </a:lnTo>
                  <a:lnTo>
                    <a:pt x="119" y="209"/>
                  </a:lnTo>
                  <a:lnTo>
                    <a:pt x="126" y="217"/>
                  </a:lnTo>
                  <a:lnTo>
                    <a:pt x="129" y="224"/>
                  </a:lnTo>
                  <a:lnTo>
                    <a:pt x="133" y="232"/>
                  </a:lnTo>
                  <a:lnTo>
                    <a:pt x="134" y="239"/>
                  </a:lnTo>
                  <a:lnTo>
                    <a:pt x="136" y="247"/>
                  </a:lnTo>
                  <a:lnTo>
                    <a:pt x="134" y="253"/>
                  </a:lnTo>
                  <a:lnTo>
                    <a:pt x="130" y="261"/>
                  </a:lnTo>
                  <a:lnTo>
                    <a:pt x="126" y="266"/>
                  </a:lnTo>
                  <a:lnTo>
                    <a:pt x="118" y="273"/>
                  </a:lnTo>
                  <a:lnTo>
                    <a:pt x="108" y="277"/>
                  </a:lnTo>
                  <a:lnTo>
                    <a:pt x="99" y="284"/>
                  </a:lnTo>
                  <a:lnTo>
                    <a:pt x="88" y="290"/>
                  </a:lnTo>
                  <a:lnTo>
                    <a:pt x="78" y="298"/>
                  </a:lnTo>
                  <a:lnTo>
                    <a:pt x="66" y="306"/>
                  </a:lnTo>
                  <a:lnTo>
                    <a:pt x="56" y="315"/>
                  </a:lnTo>
                  <a:lnTo>
                    <a:pt x="47" y="325"/>
                  </a:lnTo>
                  <a:lnTo>
                    <a:pt x="37" y="335"/>
                  </a:lnTo>
                  <a:lnTo>
                    <a:pt x="29" y="341"/>
                  </a:lnTo>
                  <a:lnTo>
                    <a:pt x="21" y="350"/>
                  </a:lnTo>
                  <a:lnTo>
                    <a:pt x="14" y="358"/>
                  </a:lnTo>
                  <a:lnTo>
                    <a:pt x="8" y="366"/>
                  </a:lnTo>
                  <a:lnTo>
                    <a:pt x="3" y="373"/>
                  </a:lnTo>
                  <a:lnTo>
                    <a:pt x="2" y="380"/>
                  </a:lnTo>
                  <a:lnTo>
                    <a:pt x="0" y="385"/>
                  </a:lnTo>
                  <a:lnTo>
                    <a:pt x="3" y="391"/>
                  </a:lnTo>
                  <a:lnTo>
                    <a:pt x="6" y="395"/>
                  </a:lnTo>
                  <a:lnTo>
                    <a:pt x="10" y="404"/>
                  </a:lnTo>
                  <a:lnTo>
                    <a:pt x="13" y="417"/>
                  </a:lnTo>
                  <a:lnTo>
                    <a:pt x="18" y="434"/>
                  </a:lnTo>
                  <a:lnTo>
                    <a:pt x="24" y="452"/>
                  </a:lnTo>
                  <a:lnTo>
                    <a:pt x="30" y="474"/>
                  </a:lnTo>
                  <a:lnTo>
                    <a:pt x="36" y="496"/>
                  </a:lnTo>
                  <a:lnTo>
                    <a:pt x="43" y="518"/>
                  </a:lnTo>
                  <a:lnTo>
                    <a:pt x="49" y="538"/>
                  </a:lnTo>
                  <a:lnTo>
                    <a:pt x="56" y="560"/>
                  </a:lnTo>
                  <a:lnTo>
                    <a:pt x="63" y="578"/>
                  </a:lnTo>
                  <a:lnTo>
                    <a:pt x="71" y="596"/>
                  </a:lnTo>
                  <a:lnTo>
                    <a:pt x="78" y="608"/>
                  </a:lnTo>
                  <a:lnTo>
                    <a:pt x="85" y="618"/>
                  </a:lnTo>
                  <a:lnTo>
                    <a:pt x="92" y="623"/>
                  </a:lnTo>
                  <a:lnTo>
                    <a:pt x="99" y="624"/>
                  </a:lnTo>
                  <a:lnTo>
                    <a:pt x="105" y="613"/>
                  </a:lnTo>
                  <a:lnTo>
                    <a:pt x="114" y="593"/>
                  </a:lnTo>
                  <a:lnTo>
                    <a:pt x="122" y="562"/>
                  </a:lnTo>
                  <a:lnTo>
                    <a:pt x="134" y="525"/>
                  </a:lnTo>
                  <a:lnTo>
                    <a:pt x="146" y="478"/>
                  </a:lnTo>
                  <a:lnTo>
                    <a:pt x="159" y="429"/>
                  </a:lnTo>
                  <a:lnTo>
                    <a:pt x="171" y="374"/>
                  </a:lnTo>
                  <a:lnTo>
                    <a:pt x="183" y="322"/>
                  </a:lnTo>
                  <a:lnTo>
                    <a:pt x="194" y="266"/>
                  </a:lnTo>
                  <a:lnTo>
                    <a:pt x="207" y="214"/>
                  </a:lnTo>
                  <a:lnTo>
                    <a:pt x="216" y="165"/>
                  </a:lnTo>
                  <a:lnTo>
                    <a:pt x="227" y="123"/>
                  </a:lnTo>
                  <a:lnTo>
                    <a:pt x="234" y="84"/>
                  </a:lnTo>
                  <a:lnTo>
                    <a:pt x="239" y="57"/>
                  </a:lnTo>
                  <a:lnTo>
                    <a:pt x="244" y="38"/>
                  </a:lnTo>
                  <a:lnTo>
                    <a:pt x="245" y="33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48" name="Freeform 52"/>
            <p:cNvSpPr>
              <a:spLocks/>
            </p:cNvSpPr>
            <p:nvPr/>
          </p:nvSpPr>
          <p:spPr bwMode="auto">
            <a:xfrm>
              <a:off x="4422" y="2084"/>
              <a:ext cx="81" cy="198"/>
            </a:xfrm>
            <a:custGeom>
              <a:avLst/>
              <a:gdLst/>
              <a:ahLst/>
              <a:cxnLst>
                <a:cxn ang="0">
                  <a:pos x="209" y="9"/>
                </a:cxn>
                <a:cxn ang="0">
                  <a:pos x="171" y="37"/>
                </a:cxn>
                <a:cxn ang="0">
                  <a:pos x="128" y="78"/>
                </a:cxn>
                <a:cxn ang="0">
                  <a:pos x="91" y="125"/>
                </a:cxn>
                <a:cxn ang="0">
                  <a:pos x="89" y="175"/>
                </a:cxn>
                <a:cxn ang="0">
                  <a:pos x="112" y="202"/>
                </a:cxn>
                <a:cxn ang="0">
                  <a:pos x="94" y="218"/>
                </a:cxn>
                <a:cxn ang="0">
                  <a:pos x="63" y="248"/>
                </a:cxn>
                <a:cxn ang="0">
                  <a:pos x="30" y="284"/>
                </a:cxn>
                <a:cxn ang="0">
                  <a:pos x="5" y="318"/>
                </a:cxn>
                <a:cxn ang="0">
                  <a:pos x="3" y="347"/>
                </a:cxn>
                <a:cxn ang="0">
                  <a:pos x="15" y="382"/>
                </a:cxn>
                <a:cxn ang="0">
                  <a:pos x="33" y="441"/>
                </a:cxn>
                <a:cxn ang="0">
                  <a:pos x="50" y="505"/>
                </a:cxn>
                <a:cxn ang="0">
                  <a:pos x="67" y="560"/>
                </a:cxn>
                <a:cxn ang="0">
                  <a:pos x="75" y="591"/>
                </a:cxn>
                <a:cxn ang="0">
                  <a:pos x="81" y="594"/>
                </a:cxn>
                <a:cxn ang="0">
                  <a:pos x="100" y="591"/>
                </a:cxn>
                <a:cxn ang="0">
                  <a:pos x="112" y="576"/>
                </a:cxn>
                <a:cxn ang="0">
                  <a:pos x="104" y="546"/>
                </a:cxn>
                <a:cxn ang="0">
                  <a:pos x="90" y="494"/>
                </a:cxn>
                <a:cxn ang="0">
                  <a:pos x="72" y="433"/>
                </a:cxn>
                <a:cxn ang="0">
                  <a:pos x="57" y="377"/>
                </a:cxn>
                <a:cxn ang="0">
                  <a:pos x="50" y="339"/>
                </a:cxn>
                <a:cxn ang="0">
                  <a:pos x="59" y="321"/>
                </a:cxn>
                <a:cxn ang="0">
                  <a:pos x="89" y="296"/>
                </a:cxn>
                <a:cxn ang="0">
                  <a:pos x="128" y="270"/>
                </a:cxn>
                <a:cxn ang="0">
                  <a:pos x="165" y="243"/>
                </a:cxn>
                <a:cxn ang="0">
                  <a:pos x="190" y="222"/>
                </a:cxn>
                <a:cxn ang="0">
                  <a:pos x="184" y="209"/>
                </a:cxn>
                <a:cxn ang="0">
                  <a:pos x="165" y="195"/>
                </a:cxn>
                <a:cxn ang="0">
                  <a:pos x="147" y="181"/>
                </a:cxn>
                <a:cxn ang="0">
                  <a:pos x="135" y="166"/>
                </a:cxn>
                <a:cxn ang="0">
                  <a:pos x="127" y="150"/>
                </a:cxn>
                <a:cxn ang="0">
                  <a:pos x="131" y="131"/>
                </a:cxn>
                <a:cxn ang="0">
                  <a:pos x="154" y="105"/>
                </a:cxn>
                <a:cxn ang="0">
                  <a:pos x="186" y="79"/>
                </a:cxn>
                <a:cxn ang="0">
                  <a:pos x="216" y="54"/>
                </a:cxn>
                <a:cxn ang="0">
                  <a:pos x="238" y="41"/>
                </a:cxn>
                <a:cxn ang="0">
                  <a:pos x="242" y="34"/>
                </a:cxn>
                <a:cxn ang="0">
                  <a:pos x="236" y="16"/>
                </a:cxn>
                <a:cxn ang="0">
                  <a:pos x="223" y="0"/>
                </a:cxn>
              </a:cxnLst>
              <a:rect l="0" t="0" r="r" b="b"/>
              <a:pathLst>
                <a:path w="243" h="594">
                  <a:moveTo>
                    <a:pt x="217" y="4"/>
                  </a:moveTo>
                  <a:lnTo>
                    <a:pt x="214" y="5"/>
                  </a:lnTo>
                  <a:lnTo>
                    <a:pt x="209" y="9"/>
                  </a:lnTo>
                  <a:lnTo>
                    <a:pt x="198" y="16"/>
                  </a:lnTo>
                  <a:lnTo>
                    <a:pt x="186" y="26"/>
                  </a:lnTo>
                  <a:lnTo>
                    <a:pt x="171" y="37"/>
                  </a:lnTo>
                  <a:lnTo>
                    <a:pt x="156" y="49"/>
                  </a:lnTo>
                  <a:lnTo>
                    <a:pt x="142" y="62"/>
                  </a:lnTo>
                  <a:lnTo>
                    <a:pt x="128" y="78"/>
                  </a:lnTo>
                  <a:lnTo>
                    <a:pt x="112" y="93"/>
                  </a:lnTo>
                  <a:lnTo>
                    <a:pt x="101" y="109"/>
                  </a:lnTo>
                  <a:lnTo>
                    <a:pt x="91" y="125"/>
                  </a:lnTo>
                  <a:lnTo>
                    <a:pt x="87" y="142"/>
                  </a:lnTo>
                  <a:lnTo>
                    <a:pt x="85" y="158"/>
                  </a:lnTo>
                  <a:lnTo>
                    <a:pt x="89" y="175"/>
                  </a:lnTo>
                  <a:lnTo>
                    <a:pt x="98" y="188"/>
                  </a:lnTo>
                  <a:lnTo>
                    <a:pt x="115" y="202"/>
                  </a:lnTo>
                  <a:lnTo>
                    <a:pt x="112" y="202"/>
                  </a:lnTo>
                  <a:lnTo>
                    <a:pt x="108" y="206"/>
                  </a:lnTo>
                  <a:lnTo>
                    <a:pt x="102" y="211"/>
                  </a:lnTo>
                  <a:lnTo>
                    <a:pt x="94" y="218"/>
                  </a:lnTo>
                  <a:lnTo>
                    <a:pt x="83" y="226"/>
                  </a:lnTo>
                  <a:lnTo>
                    <a:pt x="74" y="237"/>
                  </a:lnTo>
                  <a:lnTo>
                    <a:pt x="63" y="248"/>
                  </a:lnTo>
                  <a:lnTo>
                    <a:pt x="52" y="261"/>
                  </a:lnTo>
                  <a:lnTo>
                    <a:pt x="40" y="272"/>
                  </a:lnTo>
                  <a:lnTo>
                    <a:pt x="30" y="284"/>
                  </a:lnTo>
                  <a:lnTo>
                    <a:pt x="19" y="296"/>
                  </a:lnTo>
                  <a:lnTo>
                    <a:pt x="12" y="307"/>
                  </a:lnTo>
                  <a:lnTo>
                    <a:pt x="5" y="318"/>
                  </a:lnTo>
                  <a:lnTo>
                    <a:pt x="3" y="329"/>
                  </a:lnTo>
                  <a:lnTo>
                    <a:pt x="0" y="337"/>
                  </a:lnTo>
                  <a:lnTo>
                    <a:pt x="3" y="347"/>
                  </a:lnTo>
                  <a:lnTo>
                    <a:pt x="7" y="355"/>
                  </a:lnTo>
                  <a:lnTo>
                    <a:pt x="11" y="367"/>
                  </a:lnTo>
                  <a:lnTo>
                    <a:pt x="15" y="382"/>
                  </a:lnTo>
                  <a:lnTo>
                    <a:pt x="20" y="401"/>
                  </a:lnTo>
                  <a:lnTo>
                    <a:pt x="27" y="421"/>
                  </a:lnTo>
                  <a:lnTo>
                    <a:pt x="33" y="441"/>
                  </a:lnTo>
                  <a:lnTo>
                    <a:pt x="38" y="462"/>
                  </a:lnTo>
                  <a:lnTo>
                    <a:pt x="45" y="485"/>
                  </a:lnTo>
                  <a:lnTo>
                    <a:pt x="50" y="505"/>
                  </a:lnTo>
                  <a:lnTo>
                    <a:pt x="56" y="526"/>
                  </a:lnTo>
                  <a:lnTo>
                    <a:pt x="61" y="542"/>
                  </a:lnTo>
                  <a:lnTo>
                    <a:pt x="67" y="560"/>
                  </a:lnTo>
                  <a:lnTo>
                    <a:pt x="70" y="574"/>
                  </a:lnTo>
                  <a:lnTo>
                    <a:pt x="72" y="585"/>
                  </a:lnTo>
                  <a:lnTo>
                    <a:pt x="75" y="591"/>
                  </a:lnTo>
                  <a:lnTo>
                    <a:pt x="75" y="594"/>
                  </a:lnTo>
                  <a:lnTo>
                    <a:pt x="76" y="594"/>
                  </a:lnTo>
                  <a:lnTo>
                    <a:pt x="81" y="594"/>
                  </a:lnTo>
                  <a:lnTo>
                    <a:pt x="87" y="594"/>
                  </a:lnTo>
                  <a:lnTo>
                    <a:pt x="94" y="594"/>
                  </a:lnTo>
                  <a:lnTo>
                    <a:pt x="100" y="591"/>
                  </a:lnTo>
                  <a:lnTo>
                    <a:pt x="106" y="589"/>
                  </a:lnTo>
                  <a:lnTo>
                    <a:pt x="111" y="583"/>
                  </a:lnTo>
                  <a:lnTo>
                    <a:pt x="112" y="576"/>
                  </a:lnTo>
                  <a:lnTo>
                    <a:pt x="111" y="570"/>
                  </a:lnTo>
                  <a:lnTo>
                    <a:pt x="108" y="559"/>
                  </a:lnTo>
                  <a:lnTo>
                    <a:pt x="104" y="546"/>
                  </a:lnTo>
                  <a:lnTo>
                    <a:pt x="101" y="530"/>
                  </a:lnTo>
                  <a:lnTo>
                    <a:pt x="96" y="512"/>
                  </a:lnTo>
                  <a:lnTo>
                    <a:pt x="90" y="494"/>
                  </a:lnTo>
                  <a:lnTo>
                    <a:pt x="83" y="474"/>
                  </a:lnTo>
                  <a:lnTo>
                    <a:pt x="79" y="453"/>
                  </a:lnTo>
                  <a:lnTo>
                    <a:pt x="72" y="433"/>
                  </a:lnTo>
                  <a:lnTo>
                    <a:pt x="67" y="414"/>
                  </a:lnTo>
                  <a:lnTo>
                    <a:pt x="60" y="393"/>
                  </a:lnTo>
                  <a:lnTo>
                    <a:pt x="57" y="377"/>
                  </a:lnTo>
                  <a:lnTo>
                    <a:pt x="53" y="360"/>
                  </a:lnTo>
                  <a:lnTo>
                    <a:pt x="50" y="348"/>
                  </a:lnTo>
                  <a:lnTo>
                    <a:pt x="50" y="339"/>
                  </a:lnTo>
                  <a:lnTo>
                    <a:pt x="50" y="333"/>
                  </a:lnTo>
                  <a:lnTo>
                    <a:pt x="53" y="328"/>
                  </a:lnTo>
                  <a:lnTo>
                    <a:pt x="59" y="321"/>
                  </a:lnTo>
                  <a:lnTo>
                    <a:pt x="67" y="313"/>
                  </a:lnTo>
                  <a:lnTo>
                    <a:pt x="78" y="306"/>
                  </a:lnTo>
                  <a:lnTo>
                    <a:pt x="89" y="296"/>
                  </a:lnTo>
                  <a:lnTo>
                    <a:pt x="101" y="288"/>
                  </a:lnTo>
                  <a:lnTo>
                    <a:pt x="115" y="280"/>
                  </a:lnTo>
                  <a:lnTo>
                    <a:pt x="128" y="270"/>
                  </a:lnTo>
                  <a:lnTo>
                    <a:pt x="141" y="261"/>
                  </a:lnTo>
                  <a:lnTo>
                    <a:pt x="154" y="251"/>
                  </a:lnTo>
                  <a:lnTo>
                    <a:pt x="165" y="243"/>
                  </a:lnTo>
                  <a:lnTo>
                    <a:pt x="176" y="235"/>
                  </a:lnTo>
                  <a:lnTo>
                    <a:pt x="184" y="228"/>
                  </a:lnTo>
                  <a:lnTo>
                    <a:pt x="190" y="222"/>
                  </a:lnTo>
                  <a:lnTo>
                    <a:pt x="193" y="218"/>
                  </a:lnTo>
                  <a:lnTo>
                    <a:pt x="193" y="216"/>
                  </a:lnTo>
                  <a:lnTo>
                    <a:pt x="184" y="209"/>
                  </a:lnTo>
                  <a:lnTo>
                    <a:pt x="176" y="202"/>
                  </a:lnTo>
                  <a:lnTo>
                    <a:pt x="171" y="199"/>
                  </a:lnTo>
                  <a:lnTo>
                    <a:pt x="165" y="195"/>
                  </a:lnTo>
                  <a:lnTo>
                    <a:pt x="160" y="190"/>
                  </a:lnTo>
                  <a:lnTo>
                    <a:pt x="154" y="187"/>
                  </a:lnTo>
                  <a:lnTo>
                    <a:pt x="147" y="181"/>
                  </a:lnTo>
                  <a:lnTo>
                    <a:pt x="143" y="176"/>
                  </a:lnTo>
                  <a:lnTo>
                    <a:pt x="138" y="170"/>
                  </a:lnTo>
                  <a:lnTo>
                    <a:pt x="135" y="166"/>
                  </a:lnTo>
                  <a:lnTo>
                    <a:pt x="131" y="162"/>
                  </a:lnTo>
                  <a:lnTo>
                    <a:pt x="128" y="157"/>
                  </a:lnTo>
                  <a:lnTo>
                    <a:pt x="127" y="150"/>
                  </a:lnTo>
                  <a:lnTo>
                    <a:pt x="128" y="146"/>
                  </a:lnTo>
                  <a:lnTo>
                    <a:pt x="128" y="138"/>
                  </a:lnTo>
                  <a:lnTo>
                    <a:pt x="131" y="131"/>
                  </a:lnTo>
                  <a:lnTo>
                    <a:pt x="138" y="123"/>
                  </a:lnTo>
                  <a:lnTo>
                    <a:pt x="146" y="114"/>
                  </a:lnTo>
                  <a:lnTo>
                    <a:pt x="154" y="105"/>
                  </a:lnTo>
                  <a:lnTo>
                    <a:pt x="164" y="97"/>
                  </a:lnTo>
                  <a:lnTo>
                    <a:pt x="175" y="87"/>
                  </a:lnTo>
                  <a:lnTo>
                    <a:pt x="186" y="79"/>
                  </a:lnTo>
                  <a:lnTo>
                    <a:pt x="197" y="69"/>
                  </a:lnTo>
                  <a:lnTo>
                    <a:pt x="206" y="62"/>
                  </a:lnTo>
                  <a:lnTo>
                    <a:pt x="216" y="54"/>
                  </a:lnTo>
                  <a:lnTo>
                    <a:pt x="224" y="49"/>
                  </a:lnTo>
                  <a:lnTo>
                    <a:pt x="232" y="43"/>
                  </a:lnTo>
                  <a:lnTo>
                    <a:pt x="238" y="41"/>
                  </a:lnTo>
                  <a:lnTo>
                    <a:pt x="240" y="37"/>
                  </a:lnTo>
                  <a:lnTo>
                    <a:pt x="243" y="37"/>
                  </a:lnTo>
                  <a:lnTo>
                    <a:pt x="242" y="34"/>
                  </a:lnTo>
                  <a:lnTo>
                    <a:pt x="240" y="28"/>
                  </a:lnTo>
                  <a:lnTo>
                    <a:pt x="239" y="21"/>
                  </a:lnTo>
                  <a:lnTo>
                    <a:pt x="236" y="16"/>
                  </a:lnTo>
                  <a:lnTo>
                    <a:pt x="232" y="8"/>
                  </a:lnTo>
                  <a:lnTo>
                    <a:pt x="228" y="4"/>
                  </a:lnTo>
                  <a:lnTo>
                    <a:pt x="223" y="0"/>
                  </a:lnTo>
                  <a:lnTo>
                    <a:pt x="217" y="4"/>
                  </a:lnTo>
                  <a:lnTo>
                    <a:pt x="217" y="4"/>
                  </a:lnTo>
                  <a:close/>
                </a:path>
              </a:pathLst>
            </a:custGeom>
            <a:solidFill>
              <a:srgbClr val="8529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49" name="Freeform 53"/>
            <p:cNvSpPr>
              <a:spLocks/>
            </p:cNvSpPr>
            <p:nvPr/>
          </p:nvSpPr>
          <p:spPr bwMode="auto">
            <a:xfrm>
              <a:off x="4324" y="2049"/>
              <a:ext cx="164" cy="313"/>
            </a:xfrm>
            <a:custGeom>
              <a:avLst/>
              <a:gdLst/>
              <a:ahLst/>
              <a:cxnLst>
                <a:cxn ang="0">
                  <a:pos x="467" y="5"/>
                </a:cxn>
                <a:cxn ang="0">
                  <a:pos x="459" y="8"/>
                </a:cxn>
                <a:cxn ang="0">
                  <a:pos x="438" y="19"/>
                </a:cxn>
                <a:cxn ang="0">
                  <a:pos x="407" y="38"/>
                </a:cxn>
                <a:cxn ang="0">
                  <a:pos x="366" y="65"/>
                </a:cxn>
                <a:cxn ang="0">
                  <a:pos x="319" y="99"/>
                </a:cxn>
                <a:cxn ang="0">
                  <a:pos x="269" y="141"/>
                </a:cxn>
                <a:cxn ang="0">
                  <a:pos x="217" y="190"/>
                </a:cxn>
                <a:cxn ang="0">
                  <a:pos x="168" y="246"/>
                </a:cxn>
                <a:cxn ang="0">
                  <a:pos x="119" y="307"/>
                </a:cxn>
                <a:cxn ang="0">
                  <a:pos x="76" y="378"/>
                </a:cxn>
                <a:cxn ang="0">
                  <a:pos x="39" y="454"/>
                </a:cxn>
                <a:cxn ang="0">
                  <a:pos x="15" y="538"/>
                </a:cxn>
                <a:cxn ang="0">
                  <a:pos x="0" y="627"/>
                </a:cxn>
                <a:cxn ang="0">
                  <a:pos x="2" y="724"/>
                </a:cxn>
                <a:cxn ang="0">
                  <a:pos x="20" y="828"/>
                </a:cxn>
                <a:cxn ang="0">
                  <a:pos x="58" y="939"/>
                </a:cxn>
                <a:cxn ang="0">
                  <a:pos x="61" y="936"/>
                </a:cxn>
                <a:cxn ang="0">
                  <a:pos x="69" y="929"/>
                </a:cxn>
                <a:cxn ang="0">
                  <a:pos x="74" y="922"/>
                </a:cxn>
                <a:cxn ang="0">
                  <a:pos x="79" y="914"/>
                </a:cxn>
                <a:cxn ang="0">
                  <a:pos x="84" y="906"/>
                </a:cxn>
                <a:cxn ang="0">
                  <a:pos x="91" y="898"/>
                </a:cxn>
                <a:cxn ang="0">
                  <a:pos x="97" y="890"/>
                </a:cxn>
                <a:cxn ang="0">
                  <a:pos x="101" y="881"/>
                </a:cxn>
                <a:cxn ang="0">
                  <a:pos x="106" y="873"/>
                </a:cxn>
                <a:cxn ang="0">
                  <a:pos x="112" y="866"/>
                </a:cxn>
                <a:cxn ang="0">
                  <a:pos x="115" y="859"/>
                </a:cxn>
                <a:cxn ang="0">
                  <a:pos x="119" y="855"/>
                </a:cxn>
                <a:cxn ang="0">
                  <a:pos x="120" y="853"/>
                </a:cxn>
                <a:cxn ang="0">
                  <a:pos x="121" y="853"/>
                </a:cxn>
                <a:cxn ang="0">
                  <a:pos x="119" y="846"/>
                </a:cxn>
                <a:cxn ang="0">
                  <a:pos x="112" y="829"/>
                </a:cxn>
                <a:cxn ang="0">
                  <a:pos x="104" y="801"/>
                </a:cxn>
                <a:cxn ang="0">
                  <a:pos x="94" y="765"/>
                </a:cxn>
                <a:cxn ang="0">
                  <a:pos x="84" y="720"/>
                </a:cxn>
                <a:cxn ang="0">
                  <a:pos x="78" y="671"/>
                </a:cxn>
                <a:cxn ang="0">
                  <a:pos x="75" y="615"/>
                </a:cxn>
                <a:cxn ang="0">
                  <a:pos x="79" y="553"/>
                </a:cxn>
                <a:cxn ang="0">
                  <a:pos x="89" y="489"/>
                </a:cxn>
                <a:cxn ang="0">
                  <a:pos x="106" y="422"/>
                </a:cxn>
                <a:cxn ang="0">
                  <a:pos x="135" y="355"/>
                </a:cxn>
                <a:cxn ang="0">
                  <a:pos x="176" y="287"/>
                </a:cxn>
                <a:cxn ang="0">
                  <a:pos x="228" y="220"/>
                </a:cxn>
                <a:cxn ang="0">
                  <a:pos x="296" y="156"/>
                </a:cxn>
                <a:cxn ang="0">
                  <a:pos x="381" y="93"/>
                </a:cxn>
                <a:cxn ang="0">
                  <a:pos x="483" y="35"/>
                </a:cxn>
                <a:cxn ang="0">
                  <a:pos x="483" y="33"/>
                </a:cxn>
                <a:cxn ang="0">
                  <a:pos x="488" y="27"/>
                </a:cxn>
                <a:cxn ang="0">
                  <a:pos x="489" y="20"/>
                </a:cxn>
                <a:cxn ang="0">
                  <a:pos x="492" y="13"/>
                </a:cxn>
                <a:cxn ang="0">
                  <a:pos x="492" y="7"/>
                </a:cxn>
                <a:cxn ang="0">
                  <a:pos x="488" y="2"/>
                </a:cxn>
                <a:cxn ang="0">
                  <a:pos x="483" y="0"/>
                </a:cxn>
                <a:cxn ang="0">
                  <a:pos x="479" y="0"/>
                </a:cxn>
                <a:cxn ang="0">
                  <a:pos x="473" y="1"/>
                </a:cxn>
                <a:cxn ang="0">
                  <a:pos x="467" y="5"/>
                </a:cxn>
                <a:cxn ang="0">
                  <a:pos x="467" y="5"/>
                </a:cxn>
              </a:cxnLst>
              <a:rect l="0" t="0" r="r" b="b"/>
              <a:pathLst>
                <a:path w="492" h="939">
                  <a:moveTo>
                    <a:pt x="467" y="5"/>
                  </a:moveTo>
                  <a:lnTo>
                    <a:pt x="459" y="8"/>
                  </a:lnTo>
                  <a:lnTo>
                    <a:pt x="438" y="19"/>
                  </a:lnTo>
                  <a:lnTo>
                    <a:pt x="407" y="38"/>
                  </a:lnTo>
                  <a:lnTo>
                    <a:pt x="366" y="65"/>
                  </a:lnTo>
                  <a:lnTo>
                    <a:pt x="319" y="99"/>
                  </a:lnTo>
                  <a:lnTo>
                    <a:pt x="269" y="141"/>
                  </a:lnTo>
                  <a:lnTo>
                    <a:pt x="217" y="190"/>
                  </a:lnTo>
                  <a:lnTo>
                    <a:pt x="168" y="246"/>
                  </a:lnTo>
                  <a:lnTo>
                    <a:pt x="119" y="307"/>
                  </a:lnTo>
                  <a:lnTo>
                    <a:pt x="76" y="378"/>
                  </a:lnTo>
                  <a:lnTo>
                    <a:pt x="39" y="454"/>
                  </a:lnTo>
                  <a:lnTo>
                    <a:pt x="15" y="538"/>
                  </a:lnTo>
                  <a:lnTo>
                    <a:pt x="0" y="627"/>
                  </a:lnTo>
                  <a:lnTo>
                    <a:pt x="2" y="724"/>
                  </a:lnTo>
                  <a:lnTo>
                    <a:pt x="20" y="828"/>
                  </a:lnTo>
                  <a:lnTo>
                    <a:pt x="58" y="939"/>
                  </a:lnTo>
                  <a:lnTo>
                    <a:pt x="61" y="936"/>
                  </a:lnTo>
                  <a:lnTo>
                    <a:pt x="69" y="929"/>
                  </a:lnTo>
                  <a:lnTo>
                    <a:pt x="74" y="922"/>
                  </a:lnTo>
                  <a:lnTo>
                    <a:pt x="79" y="914"/>
                  </a:lnTo>
                  <a:lnTo>
                    <a:pt x="84" y="906"/>
                  </a:lnTo>
                  <a:lnTo>
                    <a:pt x="91" y="898"/>
                  </a:lnTo>
                  <a:lnTo>
                    <a:pt x="97" y="890"/>
                  </a:lnTo>
                  <a:lnTo>
                    <a:pt x="101" y="881"/>
                  </a:lnTo>
                  <a:lnTo>
                    <a:pt x="106" y="873"/>
                  </a:lnTo>
                  <a:lnTo>
                    <a:pt x="112" y="866"/>
                  </a:lnTo>
                  <a:lnTo>
                    <a:pt x="115" y="859"/>
                  </a:lnTo>
                  <a:lnTo>
                    <a:pt x="119" y="855"/>
                  </a:lnTo>
                  <a:lnTo>
                    <a:pt x="120" y="853"/>
                  </a:lnTo>
                  <a:lnTo>
                    <a:pt x="121" y="853"/>
                  </a:lnTo>
                  <a:lnTo>
                    <a:pt x="119" y="846"/>
                  </a:lnTo>
                  <a:lnTo>
                    <a:pt x="112" y="829"/>
                  </a:lnTo>
                  <a:lnTo>
                    <a:pt x="104" y="801"/>
                  </a:lnTo>
                  <a:lnTo>
                    <a:pt x="94" y="765"/>
                  </a:lnTo>
                  <a:lnTo>
                    <a:pt x="84" y="720"/>
                  </a:lnTo>
                  <a:lnTo>
                    <a:pt x="78" y="671"/>
                  </a:lnTo>
                  <a:lnTo>
                    <a:pt x="75" y="615"/>
                  </a:lnTo>
                  <a:lnTo>
                    <a:pt x="79" y="553"/>
                  </a:lnTo>
                  <a:lnTo>
                    <a:pt x="89" y="489"/>
                  </a:lnTo>
                  <a:lnTo>
                    <a:pt x="106" y="422"/>
                  </a:lnTo>
                  <a:lnTo>
                    <a:pt x="135" y="355"/>
                  </a:lnTo>
                  <a:lnTo>
                    <a:pt x="176" y="287"/>
                  </a:lnTo>
                  <a:lnTo>
                    <a:pt x="228" y="220"/>
                  </a:lnTo>
                  <a:lnTo>
                    <a:pt x="296" y="156"/>
                  </a:lnTo>
                  <a:lnTo>
                    <a:pt x="381" y="93"/>
                  </a:lnTo>
                  <a:lnTo>
                    <a:pt x="483" y="35"/>
                  </a:lnTo>
                  <a:lnTo>
                    <a:pt x="483" y="33"/>
                  </a:lnTo>
                  <a:lnTo>
                    <a:pt x="488" y="27"/>
                  </a:lnTo>
                  <a:lnTo>
                    <a:pt x="489" y="20"/>
                  </a:lnTo>
                  <a:lnTo>
                    <a:pt x="492" y="13"/>
                  </a:lnTo>
                  <a:lnTo>
                    <a:pt x="492" y="7"/>
                  </a:lnTo>
                  <a:lnTo>
                    <a:pt x="488" y="2"/>
                  </a:lnTo>
                  <a:lnTo>
                    <a:pt x="483" y="0"/>
                  </a:lnTo>
                  <a:lnTo>
                    <a:pt x="479" y="0"/>
                  </a:lnTo>
                  <a:lnTo>
                    <a:pt x="473" y="1"/>
                  </a:lnTo>
                  <a:lnTo>
                    <a:pt x="467" y="5"/>
                  </a:lnTo>
                  <a:lnTo>
                    <a:pt x="467" y="5"/>
                  </a:lnTo>
                  <a:close/>
                </a:path>
              </a:pathLst>
            </a:custGeom>
            <a:solidFill>
              <a:srgbClr val="8529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50" name="Freeform 54"/>
            <p:cNvSpPr>
              <a:spLocks/>
            </p:cNvSpPr>
            <p:nvPr/>
          </p:nvSpPr>
          <p:spPr bwMode="auto">
            <a:xfrm>
              <a:off x="4380" y="2121"/>
              <a:ext cx="60" cy="176"/>
            </a:xfrm>
            <a:custGeom>
              <a:avLst/>
              <a:gdLst/>
              <a:ahLst/>
              <a:cxnLst>
                <a:cxn ang="0">
                  <a:pos x="157" y="12"/>
                </a:cxn>
                <a:cxn ang="0">
                  <a:pos x="155" y="15"/>
                </a:cxn>
                <a:cxn ang="0">
                  <a:pos x="148" y="27"/>
                </a:cxn>
                <a:cxn ang="0">
                  <a:pos x="137" y="46"/>
                </a:cxn>
                <a:cxn ang="0">
                  <a:pos x="123" y="71"/>
                </a:cxn>
                <a:cxn ang="0">
                  <a:pos x="105" y="99"/>
                </a:cxn>
                <a:cxn ang="0">
                  <a:pos x="89" y="134"/>
                </a:cxn>
                <a:cxn ang="0">
                  <a:pos x="71" y="172"/>
                </a:cxn>
                <a:cxn ang="0">
                  <a:pos x="55" y="212"/>
                </a:cxn>
                <a:cxn ang="0">
                  <a:pos x="37" y="253"/>
                </a:cxn>
                <a:cxn ang="0">
                  <a:pos x="23" y="296"/>
                </a:cxn>
                <a:cxn ang="0">
                  <a:pos x="12" y="339"/>
                </a:cxn>
                <a:cxn ang="0">
                  <a:pos x="4" y="382"/>
                </a:cxn>
                <a:cxn ang="0">
                  <a:pos x="0" y="422"/>
                </a:cxn>
                <a:cxn ang="0">
                  <a:pos x="3" y="460"/>
                </a:cxn>
                <a:cxn ang="0">
                  <a:pos x="11" y="496"/>
                </a:cxn>
                <a:cxn ang="0">
                  <a:pos x="28" y="527"/>
                </a:cxn>
                <a:cxn ang="0">
                  <a:pos x="74" y="479"/>
                </a:cxn>
                <a:cxn ang="0">
                  <a:pos x="73" y="475"/>
                </a:cxn>
                <a:cxn ang="0">
                  <a:pos x="73" y="467"/>
                </a:cxn>
                <a:cxn ang="0">
                  <a:pos x="73" y="452"/>
                </a:cxn>
                <a:cxn ang="0">
                  <a:pos x="73" y="434"/>
                </a:cxn>
                <a:cxn ang="0">
                  <a:pos x="73" y="411"/>
                </a:cxn>
                <a:cxn ang="0">
                  <a:pos x="73" y="387"/>
                </a:cxn>
                <a:cxn ang="0">
                  <a:pos x="74" y="356"/>
                </a:cxn>
                <a:cxn ang="0">
                  <a:pos x="78" y="325"/>
                </a:cxn>
                <a:cxn ang="0">
                  <a:pos x="81" y="291"/>
                </a:cxn>
                <a:cxn ang="0">
                  <a:pos x="88" y="257"/>
                </a:cxn>
                <a:cxn ang="0">
                  <a:pos x="96" y="220"/>
                </a:cxn>
                <a:cxn ang="0">
                  <a:pos x="107" y="183"/>
                </a:cxn>
                <a:cxn ang="0">
                  <a:pos x="119" y="145"/>
                </a:cxn>
                <a:cxn ang="0">
                  <a:pos x="135" y="109"/>
                </a:cxn>
                <a:cxn ang="0">
                  <a:pos x="155" y="72"/>
                </a:cxn>
                <a:cxn ang="0">
                  <a:pos x="176" y="38"/>
                </a:cxn>
                <a:cxn ang="0">
                  <a:pos x="179" y="32"/>
                </a:cxn>
                <a:cxn ang="0">
                  <a:pos x="181" y="24"/>
                </a:cxn>
                <a:cxn ang="0">
                  <a:pos x="179" y="16"/>
                </a:cxn>
                <a:cxn ang="0">
                  <a:pos x="178" y="8"/>
                </a:cxn>
                <a:cxn ang="0">
                  <a:pos x="174" y="1"/>
                </a:cxn>
                <a:cxn ang="0">
                  <a:pos x="168" y="0"/>
                </a:cxn>
                <a:cxn ang="0">
                  <a:pos x="166" y="0"/>
                </a:cxn>
                <a:cxn ang="0">
                  <a:pos x="163" y="2"/>
                </a:cxn>
                <a:cxn ang="0">
                  <a:pos x="160" y="5"/>
                </a:cxn>
                <a:cxn ang="0">
                  <a:pos x="157" y="12"/>
                </a:cxn>
                <a:cxn ang="0">
                  <a:pos x="157" y="12"/>
                </a:cxn>
              </a:cxnLst>
              <a:rect l="0" t="0" r="r" b="b"/>
              <a:pathLst>
                <a:path w="181" h="527">
                  <a:moveTo>
                    <a:pt x="157" y="12"/>
                  </a:moveTo>
                  <a:lnTo>
                    <a:pt x="155" y="15"/>
                  </a:lnTo>
                  <a:lnTo>
                    <a:pt x="148" y="27"/>
                  </a:lnTo>
                  <a:lnTo>
                    <a:pt x="137" y="46"/>
                  </a:lnTo>
                  <a:lnTo>
                    <a:pt x="123" y="71"/>
                  </a:lnTo>
                  <a:lnTo>
                    <a:pt x="105" y="99"/>
                  </a:lnTo>
                  <a:lnTo>
                    <a:pt x="89" y="134"/>
                  </a:lnTo>
                  <a:lnTo>
                    <a:pt x="71" y="172"/>
                  </a:lnTo>
                  <a:lnTo>
                    <a:pt x="55" y="212"/>
                  </a:lnTo>
                  <a:lnTo>
                    <a:pt x="37" y="253"/>
                  </a:lnTo>
                  <a:lnTo>
                    <a:pt x="23" y="296"/>
                  </a:lnTo>
                  <a:lnTo>
                    <a:pt x="12" y="339"/>
                  </a:lnTo>
                  <a:lnTo>
                    <a:pt x="4" y="382"/>
                  </a:lnTo>
                  <a:lnTo>
                    <a:pt x="0" y="422"/>
                  </a:lnTo>
                  <a:lnTo>
                    <a:pt x="3" y="460"/>
                  </a:lnTo>
                  <a:lnTo>
                    <a:pt x="11" y="496"/>
                  </a:lnTo>
                  <a:lnTo>
                    <a:pt x="28" y="527"/>
                  </a:lnTo>
                  <a:lnTo>
                    <a:pt x="74" y="479"/>
                  </a:lnTo>
                  <a:lnTo>
                    <a:pt x="73" y="475"/>
                  </a:lnTo>
                  <a:lnTo>
                    <a:pt x="73" y="467"/>
                  </a:lnTo>
                  <a:lnTo>
                    <a:pt x="73" y="452"/>
                  </a:lnTo>
                  <a:lnTo>
                    <a:pt x="73" y="434"/>
                  </a:lnTo>
                  <a:lnTo>
                    <a:pt x="73" y="411"/>
                  </a:lnTo>
                  <a:lnTo>
                    <a:pt x="73" y="387"/>
                  </a:lnTo>
                  <a:lnTo>
                    <a:pt x="74" y="356"/>
                  </a:lnTo>
                  <a:lnTo>
                    <a:pt x="78" y="325"/>
                  </a:lnTo>
                  <a:lnTo>
                    <a:pt x="81" y="291"/>
                  </a:lnTo>
                  <a:lnTo>
                    <a:pt x="88" y="257"/>
                  </a:lnTo>
                  <a:lnTo>
                    <a:pt x="96" y="220"/>
                  </a:lnTo>
                  <a:lnTo>
                    <a:pt x="107" y="183"/>
                  </a:lnTo>
                  <a:lnTo>
                    <a:pt x="119" y="145"/>
                  </a:lnTo>
                  <a:lnTo>
                    <a:pt x="135" y="109"/>
                  </a:lnTo>
                  <a:lnTo>
                    <a:pt x="155" y="72"/>
                  </a:lnTo>
                  <a:lnTo>
                    <a:pt x="176" y="38"/>
                  </a:lnTo>
                  <a:lnTo>
                    <a:pt x="179" y="32"/>
                  </a:lnTo>
                  <a:lnTo>
                    <a:pt x="181" y="24"/>
                  </a:lnTo>
                  <a:lnTo>
                    <a:pt x="179" y="16"/>
                  </a:lnTo>
                  <a:lnTo>
                    <a:pt x="178" y="8"/>
                  </a:lnTo>
                  <a:lnTo>
                    <a:pt x="174" y="1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3" y="2"/>
                  </a:lnTo>
                  <a:lnTo>
                    <a:pt x="160" y="5"/>
                  </a:lnTo>
                  <a:lnTo>
                    <a:pt x="157" y="12"/>
                  </a:lnTo>
                  <a:lnTo>
                    <a:pt x="157" y="12"/>
                  </a:lnTo>
                  <a:close/>
                </a:path>
              </a:pathLst>
            </a:custGeom>
            <a:solidFill>
              <a:srgbClr val="8529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51" name="Freeform 55"/>
            <p:cNvSpPr>
              <a:spLocks/>
            </p:cNvSpPr>
            <p:nvPr/>
          </p:nvSpPr>
          <p:spPr bwMode="auto">
            <a:xfrm>
              <a:off x="4343" y="2274"/>
              <a:ext cx="89" cy="327"/>
            </a:xfrm>
            <a:custGeom>
              <a:avLst/>
              <a:gdLst/>
              <a:ahLst/>
              <a:cxnLst>
                <a:cxn ang="0">
                  <a:pos x="144" y="12"/>
                </a:cxn>
                <a:cxn ang="0">
                  <a:pos x="140" y="16"/>
                </a:cxn>
                <a:cxn ang="0">
                  <a:pos x="129" y="30"/>
                </a:cxn>
                <a:cxn ang="0">
                  <a:pos x="114" y="53"/>
                </a:cxn>
                <a:cxn ang="0">
                  <a:pos x="96" y="86"/>
                </a:cxn>
                <a:cxn ang="0">
                  <a:pos x="75" y="126"/>
                </a:cxn>
                <a:cxn ang="0">
                  <a:pos x="55" y="174"/>
                </a:cxn>
                <a:cxn ang="0">
                  <a:pos x="34" y="230"/>
                </a:cxn>
                <a:cxn ang="0">
                  <a:pos x="19" y="291"/>
                </a:cxn>
                <a:cxn ang="0">
                  <a:pos x="7" y="359"/>
                </a:cxn>
                <a:cxn ang="0">
                  <a:pos x="0" y="433"/>
                </a:cxn>
                <a:cxn ang="0">
                  <a:pos x="1" y="513"/>
                </a:cxn>
                <a:cxn ang="0">
                  <a:pos x="11" y="597"/>
                </a:cxn>
                <a:cxn ang="0">
                  <a:pos x="32" y="685"/>
                </a:cxn>
                <a:cxn ang="0">
                  <a:pos x="64" y="778"/>
                </a:cxn>
                <a:cxn ang="0">
                  <a:pos x="111" y="875"/>
                </a:cxn>
                <a:cxn ang="0">
                  <a:pos x="172" y="976"/>
                </a:cxn>
                <a:cxn ang="0">
                  <a:pos x="176" y="979"/>
                </a:cxn>
                <a:cxn ang="0">
                  <a:pos x="186" y="980"/>
                </a:cxn>
                <a:cxn ang="0">
                  <a:pos x="191" y="980"/>
                </a:cxn>
                <a:cxn ang="0">
                  <a:pos x="197" y="980"/>
                </a:cxn>
                <a:cxn ang="0">
                  <a:pos x="205" y="979"/>
                </a:cxn>
                <a:cxn ang="0">
                  <a:pos x="212" y="979"/>
                </a:cxn>
                <a:cxn ang="0">
                  <a:pos x="219" y="976"/>
                </a:cxn>
                <a:cxn ang="0">
                  <a:pos x="227" y="975"/>
                </a:cxn>
                <a:cxn ang="0">
                  <a:pos x="232" y="972"/>
                </a:cxn>
                <a:cxn ang="0">
                  <a:pos x="241" y="969"/>
                </a:cxn>
                <a:cxn ang="0">
                  <a:pos x="249" y="966"/>
                </a:cxn>
                <a:cxn ang="0">
                  <a:pos x="256" y="964"/>
                </a:cxn>
                <a:cxn ang="0">
                  <a:pos x="261" y="960"/>
                </a:cxn>
                <a:cxn ang="0">
                  <a:pos x="268" y="955"/>
                </a:cxn>
                <a:cxn ang="0">
                  <a:pos x="265" y="946"/>
                </a:cxn>
                <a:cxn ang="0">
                  <a:pos x="254" y="927"/>
                </a:cxn>
                <a:cxn ang="0">
                  <a:pos x="238" y="895"/>
                </a:cxn>
                <a:cxn ang="0">
                  <a:pos x="217" y="854"/>
                </a:cxn>
                <a:cxn ang="0">
                  <a:pos x="193" y="805"/>
                </a:cxn>
                <a:cxn ang="0">
                  <a:pos x="168" y="749"/>
                </a:cxn>
                <a:cxn ang="0">
                  <a:pos x="144" y="686"/>
                </a:cxn>
                <a:cxn ang="0">
                  <a:pos x="120" y="619"/>
                </a:cxn>
                <a:cxn ang="0">
                  <a:pos x="100" y="547"/>
                </a:cxn>
                <a:cxn ang="0">
                  <a:pos x="83" y="474"/>
                </a:cxn>
                <a:cxn ang="0">
                  <a:pos x="74" y="398"/>
                </a:cxn>
                <a:cxn ang="0">
                  <a:pos x="73" y="323"/>
                </a:cxn>
                <a:cxn ang="0">
                  <a:pos x="79" y="247"/>
                </a:cxn>
                <a:cxn ang="0">
                  <a:pos x="97" y="174"/>
                </a:cxn>
                <a:cxn ang="0">
                  <a:pos x="127" y="104"/>
                </a:cxn>
                <a:cxn ang="0">
                  <a:pos x="172" y="38"/>
                </a:cxn>
                <a:cxn ang="0">
                  <a:pos x="171" y="35"/>
                </a:cxn>
                <a:cxn ang="0">
                  <a:pos x="171" y="29"/>
                </a:cxn>
                <a:cxn ang="0">
                  <a:pos x="170" y="19"/>
                </a:cxn>
                <a:cxn ang="0">
                  <a:pos x="168" y="11"/>
                </a:cxn>
                <a:cxn ang="0">
                  <a:pos x="164" y="3"/>
                </a:cxn>
                <a:cxn ang="0">
                  <a:pos x="160" y="0"/>
                </a:cxn>
                <a:cxn ang="0">
                  <a:pos x="156" y="0"/>
                </a:cxn>
                <a:cxn ang="0">
                  <a:pos x="152" y="1"/>
                </a:cxn>
                <a:cxn ang="0">
                  <a:pos x="148" y="4"/>
                </a:cxn>
                <a:cxn ang="0">
                  <a:pos x="144" y="12"/>
                </a:cxn>
                <a:cxn ang="0">
                  <a:pos x="144" y="12"/>
                </a:cxn>
              </a:cxnLst>
              <a:rect l="0" t="0" r="r" b="b"/>
              <a:pathLst>
                <a:path w="268" h="980">
                  <a:moveTo>
                    <a:pt x="144" y="12"/>
                  </a:moveTo>
                  <a:lnTo>
                    <a:pt x="140" y="16"/>
                  </a:lnTo>
                  <a:lnTo>
                    <a:pt x="129" y="30"/>
                  </a:lnTo>
                  <a:lnTo>
                    <a:pt x="114" y="53"/>
                  </a:lnTo>
                  <a:lnTo>
                    <a:pt x="96" y="86"/>
                  </a:lnTo>
                  <a:lnTo>
                    <a:pt x="75" y="126"/>
                  </a:lnTo>
                  <a:lnTo>
                    <a:pt x="55" y="174"/>
                  </a:lnTo>
                  <a:lnTo>
                    <a:pt x="34" y="230"/>
                  </a:lnTo>
                  <a:lnTo>
                    <a:pt x="19" y="291"/>
                  </a:lnTo>
                  <a:lnTo>
                    <a:pt x="7" y="359"/>
                  </a:lnTo>
                  <a:lnTo>
                    <a:pt x="0" y="433"/>
                  </a:lnTo>
                  <a:lnTo>
                    <a:pt x="1" y="513"/>
                  </a:lnTo>
                  <a:lnTo>
                    <a:pt x="11" y="597"/>
                  </a:lnTo>
                  <a:lnTo>
                    <a:pt x="32" y="685"/>
                  </a:lnTo>
                  <a:lnTo>
                    <a:pt x="64" y="778"/>
                  </a:lnTo>
                  <a:lnTo>
                    <a:pt x="111" y="875"/>
                  </a:lnTo>
                  <a:lnTo>
                    <a:pt x="172" y="976"/>
                  </a:lnTo>
                  <a:lnTo>
                    <a:pt x="176" y="979"/>
                  </a:lnTo>
                  <a:lnTo>
                    <a:pt x="186" y="980"/>
                  </a:lnTo>
                  <a:lnTo>
                    <a:pt x="191" y="980"/>
                  </a:lnTo>
                  <a:lnTo>
                    <a:pt x="197" y="980"/>
                  </a:lnTo>
                  <a:lnTo>
                    <a:pt x="205" y="979"/>
                  </a:lnTo>
                  <a:lnTo>
                    <a:pt x="212" y="979"/>
                  </a:lnTo>
                  <a:lnTo>
                    <a:pt x="219" y="976"/>
                  </a:lnTo>
                  <a:lnTo>
                    <a:pt x="227" y="975"/>
                  </a:lnTo>
                  <a:lnTo>
                    <a:pt x="232" y="972"/>
                  </a:lnTo>
                  <a:lnTo>
                    <a:pt x="241" y="969"/>
                  </a:lnTo>
                  <a:lnTo>
                    <a:pt x="249" y="966"/>
                  </a:lnTo>
                  <a:lnTo>
                    <a:pt x="256" y="964"/>
                  </a:lnTo>
                  <a:lnTo>
                    <a:pt x="261" y="960"/>
                  </a:lnTo>
                  <a:lnTo>
                    <a:pt x="268" y="955"/>
                  </a:lnTo>
                  <a:lnTo>
                    <a:pt x="265" y="946"/>
                  </a:lnTo>
                  <a:lnTo>
                    <a:pt x="254" y="927"/>
                  </a:lnTo>
                  <a:lnTo>
                    <a:pt x="238" y="895"/>
                  </a:lnTo>
                  <a:lnTo>
                    <a:pt x="217" y="854"/>
                  </a:lnTo>
                  <a:lnTo>
                    <a:pt x="193" y="805"/>
                  </a:lnTo>
                  <a:lnTo>
                    <a:pt x="168" y="749"/>
                  </a:lnTo>
                  <a:lnTo>
                    <a:pt x="144" y="686"/>
                  </a:lnTo>
                  <a:lnTo>
                    <a:pt x="120" y="619"/>
                  </a:lnTo>
                  <a:lnTo>
                    <a:pt x="100" y="547"/>
                  </a:lnTo>
                  <a:lnTo>
                    <a:pt x="83" y="474"/>
                  </a:lnTo>
                  <a:lnTo>
                    <a:pt x="74" y="398"/>
                  </a:lnTo>
                  <a:lnTo>
                    <a:pt x="73" y="323"/>
                  </a:lnTo>
                  <a:lnTo>
                    <a:pt x="79" y="247"/>
                  </a:lnTo>
                  <a:lnTo>
                    <a:pt x="97" y="174"/>
                  </a:lnTo>
                  <a:lnTo>
                    <a:pt x="127" y="104"/>
                  </a:lnTo>
                  <a:lnTo>
                    <a:pt x="172" y="38"/>
                  </a:lnTo>
                  <a:lnTo>
                    <a:pt x="171" y="35"/>
                  </a:lnTo>
                  <a:lnTo>
                    <a:pt x="171" y="29"/>
                  </a:lnTo>
                  <a:lnTo>
                    <a:pt x="170" y="19"/>
                  </a:lnTo>
                  <a:lnTo>
                    <a:pt x="168" y="11"/>
                  </a:lnTo>
                  <a:lnTo>
                    <a:pt x="164" y="3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1"/>
                  </a:lnTo>
                  <a:lnTo>
                    <a:pt x="148" y="4"/>
                  </a:lnTo>
                  <a:lnTo>
                    <a:pt x="144" y="12"/>
                  </a:lnTo>
                  <a:lnTo>
                    <a:pt x="144" y="12"/>
                  </a:lnTo>
                  <a:close/>
                </a:path>
              </a:pathLst>
            </a:custGeom>
            <a:solidFill>
              <a:srgbClr val="8529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52" name="Freeform 56"/>
            <p:cNvSpPr>
              <a:spLocks/>
            </p:cNvSpPr>
            <p:nvPr/>
          </p:nvSpPr>
          <p:spPr bwMode="auto">
            <a:xfrm>
              <a:off x="4454" y="2348"/>
              <a:ext cx="18" cy="257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2" y="6"/>
                </a:cxn>
                <a:cxn ang="0">
                  <a:pos x="18" y="4"/>
                </a:cxn>
                <a:cxn ang="0">
                  <a:pos x="23" y="2"/>
                </a:cxn>
                <a:cxn ang="0">
                  <a:pos x="31" y="2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0" y="6"/>
                </a:cxn>
                <a:cxn ang="0">
                  <a:pos x="52" y="15"/>
                </a:cxn>
                <a:cxn ang="0">
                  <a:pos x="33" y="759"/>
                </a:cxn>
                <a:cxn ang="0">
                  <a:pos x="31" y="759"/>
                </a:cxn>
                <a:cxn ang="0">
                  <a:pos x="27" y="763"/>
                </a:cxn>
                <a:cxn ang="0">
                  <a:pos x="22" y="766"/>
                </a:cxn>
                <a:cxn ang="0">
                  <a:pos x="16" y="770"/>
                </a:cxn>
                <a:cxn ang="0">
                  <a:pos x="11" y="771"/>
                </a:cxn>
                <a:cxn ang="0">
                  <a:pos x="5" y="771"/>
                </a:cxn>
                <a:cxn ang="0">
                  <a:pos x="3" y="767"/>
                </a:cxn>
                <a:cxn ang="0">
                  <a:pos x="1" y="766"/>
                </a:cxn>
                <a:cxn ang="0">
                  <a:pos x="0" y="762"/>
                </a:cxn>
                <a:cxn ang="0">
                  <a:pos x="0" y="756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52" h="771">
                  <a:moveTo>
                    <a:pt x="11" y="7"/>
                  </a:moveTo>
                  <a:lnTo>
                    <a:pt x="12" y="6"/>
                  </a:lnTo>
                  <a:lnTo>
                    <a:pt x="18" y="4"/>
                  </a:lnTo>
                  <a:lnTo>
                    <a:pt x="23" y="2"/>
                  </a:lnTo>
                  <a:lnTo>
                    <a:pt x="31" y="2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0" y="6"/>
                  </a:lnTo>
                  <a:lnTo>
                    <a:pt x="52" y="15"/>
                  </a:lnTo>
                  <a:lnTo>
                    <a:pt x="33" y="759"/>
                  </a:lnTo>
                  <a:lnTo>
                    <a:pt x="31" y="759"/>
                  </a:lnTo>
                  <a:lnTo>
                    <a:pt x="27" y="763"/>
                  </a:lnTo>
                  <a:lnTo>
                    <a:pt x="22" y="766"/>
                  </a:lnTo>
                  <a:lnTo>
                    <a:pt x="16" y="770"/>
                  </a:lnTo>
                  <a:lnTo>
                    <a:pt x="11" y="771"/>
                  </a:lnTo>
                  <a:lnTo>
                    <a:pt x="5" y="771"/>
                  </a:lnTo>
                  <a:lnTo>
                    <a:pt x="3" y="767"/>
                  </a:lnTo>
                  <a:lnTo>
                    <a:pt x="1" y="766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8529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53" name="Freeform 57"/>
            <p:cNvSpPr>
              <a:spLocks/>
            </p:cNvSpPr>
            <p:nvPr/>
          </p:nvSpPr>
          <p:spPr bwMode="auto">
            <a:xfrm>
              <a:off x="4499" y="1949"/>
              <a:ext cx="119" cy="155"/>
            </a:xfrm>
            <a:custGeom>
              <a:avLst/>
              <a:gdLst/>
              <a:ahLst/>
              <a:cxnLst>
                <a:cxn ang="0">
                  <a:pos x="5" y="235"/>
                </a:cxn>
                <a:cxn ang="0">
                  <a:pos x="22" y="276"/>
                </a:cxn>
                <a:cxn ang="0">
                  <a:pos x="49" y="338"/>
                </a:cxn>
                <a:cxn ang="0">
                  <a:pos x="78" y="397"/>
                </a:cxn>
                <a:cxn ang="0">
                  <a:pos x="105" y="443"/>
                </a:cxn>
                <a:cxn ang="0">
                  <a:pos x="126" y="456"/>
                </a:cxn>
                <a:cxn ang="0">
                  <a:pos x="145" y="460"/>
                </a:cxn>
                <a:cxn ang="0">
                  <a:pos x="164" y="462"/>
                </a:cxn>
                <a:cxn ang="0">
                  <a:pos x="183" y="464"/>
                </a:cxn>
                <a:cxn ang="0">
                  <a:pos x="202" y="462"/>
                </a:cxn>
                <a:cxn ang="0">
                  <a:pos x="218" y="451"/>
                </a:cxn>
                <a:cxn ang="0">
                  <a:pos x="239" y="420"/>
                </a:cxn>
                <a:cxn ang="0">
                  <a:pos x="266" y="376"/>
                </a:cxn>
                <a:cxn ang="0">
                  <a:pos x="294" y="319"/>
                </a:cxn>
                <a:cxn ang="0">
                  <a:pos x="320" y="259"/>
                </a:cxn>
                <a:cxn ang="0">
                  <a:pos x="335" y="214"/>
                </a:cxn>
                <a:cxn ang="0">
                  <a:pos x="340" y="197"/>
                </a:cxn>
                <a:cxn ang="0">
                  <a:pos x="344" y="177"/>
                </a:cxn>
                <a:cxn ang="0">
                  <a:pos x="350" y="152"/>
                </a:cxn>
                <a:cxn ang="0">
                  <a:pos x="355" y="125"/>
                </a:cxn>
                <a:cxn ang="0">
                  <a:pos x="356" y="100"/>
                </a:cxn>
                <a:cxn ang="0">
                  <a:pos x="348" y="73"/>
                </a:cxn>
                <a:cxn ang="0">
                  <a:pos x="336" y="47"/>
                </a:cxn>
                <a:cxn ang="0">
                  <a:pos x="318" y="21"/>
                </a:cxn>
                <a:cxn ang="0">
                  <a:pos x="299" y="4"/>
                </a:cxn>
                <a:cxn ang="0">
                  <a:pos x="280" y="0"/>
                </a:cxn>
                <a:cxn ang="0">
                  <a:pos x="266" y="3"/>
                </a:cxn>
                <a:cxn ang="0">
                  <a:pos x="266" y="10"/>
                </a:cxn>
                <a:cxn ang="0">
                  <a:pos x="302" y="39"/>
                </a:cxn>
                <a:cxn ang="0">
                  <a:pos x="326" y="80"/>
                </a:cxn>
                <a:cxn ang="0">
                  <a:pos x="333" y="119"/>
                </a:cxn>
                <a:cxn ang="0">
                  <a:pos x="329" y="149"/>
                </a:cxn>
                <a:cxn ang="0">
                  <a:pos x="324" y="168"/>
                </a:cxn>
                <a:cxn ang="0">
                  <a:pos x="320" y="177"/>
                </a:cxn>
                <a:cxn ang="0">
                  <a:pos x="307" y="212"/>
                </a:cxn>
                <a:cxn ang="0">
                  <a:pos x="280" y="274"/>
                </a:cxn>
                <a:cxn ang="0">
                  <a:pos x="243" y="343"/>
                </a:cxn>
                <a:cxn ang="0">
                  <a:pos x="195" y="399"/>
                </a:cxn>
                <a:cxn ang="0">
                  <a:pos x="145" y="424"/>
                </a:cxn>
                <a:cxn ang="0">
                  <a:pos x="130" y="423"/>
                </a:cxn>
                <a:cxn ang="0">
                  <a:pos x="115" y="415"/>
                </a:cxn>
                <a:cxn ang="0">
                  <a:pos x="105" y="395"/>
                </a:cxn>
                <a:cxn ang="0">
                  <a:pos x="91" y="364"/>
                </a:cxn>
                <a:cxn ang="0">
                  <a:pos x="71" y="319"/>
                </a:cxn>
                <a:cxn ang="0">
                  <a:pos x="50" y="275"/>
                </a:cxn>
                <a:cxn ang="0">
                  <a:pos x="34" y="240"/>
                </a:cxn>
                <a:cxn ang="0">
                  <a:pos x="30" y="226"/>
                </a:cxn>
                <a:cxn ang="0">
                  <a:pos x="18" y="219"/>
                </a:cxn>
                <a:cxn ang="0">
                  <a:pos x="1" y="215"/>
                </a:cxn>
                <a:cxn ang="0">
                  <a:pos x="1" y="226"/>
                </a:cxn>
              </a:cxnLst>
              <a:rect l="0" t="0" r="r" b="b"/>
              <a:pathLst>
                <a:path w="356" h="465">
                  <a:moveTo>
                    <a:pt x="1" y="226"/>
                  </a:moveTo>
                  <a:lnTo>
                    <a:pt x="1" y="229"/>
                  </a:lnTo>
                  <a:lnTo>
                    <a:pt x="5" y="235"/>
                  </a:lnTo>
                  <a:lnTo>
                    <a:pt x="9" y="246"/>
                  </a:lnTo>
                  <a:lnTo>
                    <a:pt x="15" y="260"/>
                  </a:lnTo>
                  <a:lnTo>
                    <a:pt x="22" y="276"/>
                  </a:lnTo>
                  <a:lnTo>
                    <a:pt x="30" y="296"/>
                  </a:lnTo>
                  <a:lnTo>
                    <a:pt x="38" y="316"/>
                  </a:lnTo>
                  <a:lnTo>
                    <a:pt x="49" y="338"/>
                  </a:lnTo>
                  <a:lnTo>
                    <a:pt x="57" y="358"/>
                  </a:lnTo>
                  <a:lnTo>
                    <a:pt x="68" y="379"/>
                  </a:lnTo>
                  <a:lnTo>
                    <a:pt x="78" y="397"/>
                  </a:lnTo>
                  <a:lnTo>
                    <a:pt x="87" y="416"/>
                  </a:lnTo>
                  <a:lnTo>
                    <a:pt x="95" y="431"/>
                  </a:lnTo>
                  <a:lnTo>
                    <a:pt x="105" y="443"/>
                  </a:lnTo>
                  <a:lnTo>
                    <a:pt x="112" y="450"/>
                  </a:lnTo>
                  <a:lnTo>
                    <a:pt x="119" y="456"/>
                  </a:lnTo>
                  <a:lnTo>
                    <a:pt x="126" y="456"/>
                  </a:lnTo>
                  <a:lnTo>
                    <a:pt x="131" y="457"/>
                  </a:lnTo>
                  <a:lnTo>
                    <a:pt x="138" y="457"/>
                  </a:lnTo>
                  <a:lnTo>
                    <a:pt x="145" y="460"/>
                  </a:lnTo>
                  <a:lnTo>
                    <a:pt x="150" y="461"/>
                  </a:lnTo>
                  <a:lnTo>
                    <a:pt x="157" y="461"/>
                  </a:lnTo>
                  <a:lnTo>
                    <a:pt x="164" y="462"/>
                  </a:lnTo>
                  <a:lnTo>
                    <a:pt x="171" y="464"/>
                  </a:lnTo>
                  <a:lnTo>
                    <a:pt x="176" y="464"/>
                  </a:lnTo>
                  <a:lnTo>
                    <a:pt x="183" y="464"/>
                  </a:lnTo>
                  <a:lnTo>
                    <a:pt x="187" y="464"/>
                  </a:lnTo>
                  <a:lnTo>
                    <a:pt x="194" y="465"/>
                  </a:lnTo>
                  <a:lnTo>
                    <a:pt x="202" y="462"/>
                  </a:lnTo>
                  <a:lnTo>
                    <a:pt x="210" y="461"/>
                  </a:lnTo>
                  <a:lnTo>
                    <a:pt x="214" y="457"/>
                  </a:lnTo>
                  <a:lnTo>
                    <a:pt x="218" y="451"/>
                  </a:lnTo>
                  <a:lnTo>
                    <a:pt x="224" y="442"/>
                  </a:lnTo>
                  <a:lnTo>
                    <a:pt x="232" y="432"/>
                  </a:lnTo>
                  <a:lnTo>
                    <a:pt x="239" y="420"/>
                  </a:lnTo>
                  <a:lnTo>
                    <a:pt x="247" y="408"/>
                  </a:lnTo>
                  <a:lnTo>
                    <a:pt x="257" y="391"/>
                  </a:lnTo>
                  <a:lnTo>
                    <a:pt x="266" y="376"/>
                  </a:lnTo>
                  <a:lnTo>
                    <a:pt x="276" y="357"/>
                  </a:lnTo>
                  <a:lnTo>
                    <a:pt x="284" y="339"/>
                  </a:lnTo>
                  <a:lnTo>
                    <a:pt x="294" y="319"/>
                  </a:lnTo>
                  <a:lnTo>
                    <a:pt x="303" y="298"/>
                  </a:lnTo>
                  <a:lnTo>
                    <a:pt x="311" y="278"/>
                  </a:lnTo>
                  <a:lnTo>
                    <a:pt x="320" y="259"/>
                  </a:lnTo>
                  <a:lnTo>
                    <a:pt x="328" y="238"/>
                  </a:lnTo>
                  <a:lnTo>
                    <a:pt x="335" y="218"/>
                  </a:lnTo>
                  <a:lnTo>
                    <a:pt x="335" y="214"/>
                  </a:lnTo>
                  <a:lnTo>
                    <a:pt x="336" y="207"/>
                  </a:lnTo>
                  <a:lnTo>
                    <a:pt x="337" y="201"/>
                  </a:lnTo>
                  <a:lnTo>
                    <a:pt x="340" y="197"/>
                  </a:lnTo>
                  <a:lnTo>
                    <a:pt x="340" y="190"/>
                  </a:lnTo>
                  <a:lnTo>
                    <a:pt x="344" y="185"/>
                  </a:lnTo>
                  <a:lnTo>
                    <a:pt x="344" y="177"/>
                  </a:lnTo>
                  <a:lnTo>
                    <a:pt x="347" y="168"/>
                  </a:lnTo>
                  <a:lnTo>
                    <a:pt x="348" y="160"/>
                  </a:lnTo>
                  <a:lnTo>
                    <a:pt x="350" y="152"/>
                  </a:lnTo>
                  <a:lnTo>
                    <a:pt x="351" y="143"/>
                  </a:lnTo>
                  <a:lnTo>
                    <a:pt x="352" y="133"/>
                  </a:lnTo>
                  <a:lnTo>
                    <a:pt x="355" y="125"/>
                  </a:lnTo>
                  <a:lnTo>
                    <a:pt x="356" y="115"/>
                  </a:lnTo>
                  <a:lnTo>
                    <a:pt x="356" y="108"/>
                  </a:lnTo>
                  <a:lnTo>
                    <a:pt x="356" y="100"/>
                  </a:lnTo>
                  <a:lnTo>
                    <a:pt x="355" y="92"/>
                  </a:lnTo>
                  <a:lnTo>
                    <a:pt x="352" y="84"/>
                  </a:lnTo>
                  <a:lnTo>
                    <a:pt x="348" y="73"/>
                  </a:lnTo>
                  <a:lnTo>
                    <a:pt x="346" y="63"/>
                  </a:lnTo>
                  <a:lnTo>
                    <a:pt x="340" y="55"/>
                  </a:lnTo>
                  <a:lnTo>
                    <a:pt x="336" y="47"/>
                  </a:lnTo>
                  <a:lnTo>
                    <a:pt x="331" y="37"/>
                  </a:lnTo>
                  <a:lnTo>
                    <a:pt x="324" y="29"/>
                  </a:lnTo>
                  <a:lnTo>
                    <a:pt x="318" y="21"/>
                  </a:lnTo>
                  <a:lnTo>
                    <a:pt x="311" y="15"/>
                  </a:lnTo>
                  <a:lnTo>
                    <a:pt x="306" y="9"/>
                  </a:lnTo>
                  <a:lnTo>
                    <a:pt x="299" y="4"/>
                  </a:lnTo>
                  <a:lnTo>
                    <a:pt x="294" y="2"/>
                  </a:lnTo>
                  <a:lnTo>
                    <a:pt x="288" y="2"/>
                  </a:lnTo>
                  <a:lnTo>
                    <a:pt x="280" y="0"/>
                  </a:lnTo>
                  <a:lnTo>
                    <a:pt x="276" y="0"/>
                  </a:lnTo>
                  <a:lnTo>
                    <a:pt x="269" y="0"/>
                  </a:lnTo>
                  <a:lnTo>
                    <a:pt x="266" y="3"/>
                  </a:lnTo>
                  <a:lnTo>
                    <a:pt x="264" y="3"/>
                  </a:lnTo>
                  <a:lnTo>
                    <a:pt x="264" y="7"/>
                  </a:lnTo>
                  <a:lnTo>
                    <a:pt x="266" y="10"/>
                  </a:lnTo>
                  <a:lnTo>
                    <a:pt x="272" y="15"/>
                  </a:lnTo>
                  <a:lnTo>
                    <a:pt x="288" y="28"/>
                  </a:lnTo>
                  <a:lnTo>
                    <a:pt x="302" y="39"/>
                  </a:lnTo>
                  <a:lnTo>
                    <a:pt x="311" y="52"/>
                  </a:lnTo>
                  <a:lnTo>
                    <a:pt x="321" y="67"/>
                  </a:lnTo>
                  <a:lnTo>
                    <a:pt x="326" y="80"/>
                  </a:lnTo>
                  <a:lnTo>
                    <a:pt x="331" y="93"/>
                  </a:lnTo>
                  <a:lnTo>
                    <a:pt x="332" y="106"/>
                  </a:lnTo>
                  <a:lnTo>
                    <a:pt x="333" y="119"/>
                  </a:lnTo>
                  <a:lnTo>
                    <a:pt x="332" y="129"/>
                  </a:lnTo>
                  <a:lnTo>
                    <a:pt x="332" y="141"/>
                  </a:lnTo>
                  <a:lnTo>
                    <a:pt x="329" y="149"/>
                  </a:lnTo>
                  <a:lnTo>
                    <a:pt x="328" y="158"/>
                  </a:lnTo>
                  <a:lnTo>
                    <a:pt x="324" y="164"/>
                  </a:lnTo>
                  <a:lnTo>
                    <a:pt x="324" y="168"/>
                  </a:lnTo>
                  <a:lnTo>
                    <a:pt x="322" y="173"/>
                  </a:lnTo>
                  <a:lnTo>
                    <a:pt x="322" y="174"/>
                  </a:lnTo>
                  <a:lnTo>
                    <a:pt x="320" y="177"/>
                  </a:lnTo>
                  <a:lnTo>
                    <a:pt x="318" y="185"/>
                  </a:lnTo>
                  <a:lnTo>
                    <a:pt x="313" y="196"/>
                  </a:lnTo>
                  <a:lnTo>
                    <a:pt x="307" y="212"/>
                  </a:lnTo>
                  <a:lnTo>
                    <a:pt x="299" y="230"/>
                  </a:lnTo>
                  <a:lnTo>
                    <a:pt x="291" y="252"/>
                  </a:lnTo>
                  <a:lnTo>
                    <a:pt x="280" y="274"/>
                  </a:lnTo>
                  <a:lnTo>
                    <a:pt x="269" y="298"/>
                  </a:lnTo>
                  <a:lnTo>
                    <a:pt x="255" y="320"/>
                  </a:lnTo>
                  <a:lnTo>
                    <a:pt x="243" y="343"/>
                  </a:lnTo>
                  <a:lnTo>
                    <a:pt x="227" y="364"/>
                  </a:lnTo>
                  <a:lnTo>
                    <a:pt x="213" y="383"/>
                  </a:lnTo>
                  <a:lnTo>
                    <a:pt x="195" y="399"/>
                  </a:lnTo>
                  <a:lnTo>
                    <a:pt x="179" y="412"/>
                  </a:lnTo>
                  <a:lnTo>
                    <a:pt x="162" y="420"/>
                  </a:lnTo>
                  <a:lnTo>
                    <a:pt x="145" y="424"/>
                  </a:lnTo>
                  <a:lnTo>
                    <a:pt x="139" y="424"/>
                  </a:lnTo>
                  <a:lnTo>
                    <a:pt x="134" y="424"/>
                  </a:lnTo>
                  <a:lnTo>
                    <a:pt x="130" y="423"/>
                  </a:lnTo>
                  <a:lnTo>
                    <a:pt x="124" y="421"/>
                  </a:lnTo>
                  <a:lnTo>
                    <a:pt x="119" y="417"/>
                  </a:lnTo>
                  <a:lnTo>
                    <a:pt x="115" y="415"/>
                  </a:lnTo>
                  <a:lnTo>
                    <a:pt x="111" y="408"/>
                  </a:lnTo>
                  <a:lnTo>
                    <a:pt x="108" y="401"/>
                  </a:lnTo>
                  <a:lnTo>
                    <a:pt x="105" y="395"/>
                  </a:lnTo>
                  <a:lnTo>
                    <a:pt x="102" y="387"/>
                  </a:lnTo>
                  <a:lnTo>
                    <a:pt x="97" y="376"/>
                  </a:lnTo>
                  <a:lnTo>
                    <a:pt x="91" y="364"/>
                  </a:lnTo>
                  <a:lnTo>
                    <a:pt x="85" y="349"/>
                  </a:lnTo>
                  <a:lnTo>
                    <a:pt x="78" y="335"/>
                  </a:lnTo>
                  <a:lnTo>
                    <a:pt x="71" y="319"/>
                  </a:lnTo>
                  <a:lnTo>
                    <a:pt x="65" y="305"/>
                  </a:lnTo>
                  <a:lnTo>
                    <a:pt x="57" y="290"/>
                  </a:lnTo>
                  <a:lnTo>
                    <a:pt x="50" y="275"/>
                  </a:lnTo>
                  <a:lnTo>
                    <a:pt x="45" y="261"/>
                  </a:lnTo>
                  <a:lnTo>
                    <a:pt x="39" y="251"/>
                  </a:lnTo>
                  <a:lnTo>
                    <a:pt x="34" y="240"/>
                  </a:lnTo>
                  <a:lnTo>
                    <a:pt x="31" y="233"/>
                  </a:lnTo>
                  <a:lnTo>
                    <a:pt x="30" y="227"/>
                  </a:lnTo>
                  <a:lnTo>
                    <a:pt x="30" y="226"/>
                  </a:lnTo>
                  <a:lnTo>
                    <a:pt x="27" y="225"/>
                  </a:lnTo>
                  <a:lnTo>
                    <a:pt x="23" y="222"/>
                  </a:lnTo>
                  <a:lnTo>
                    <a:pt x="18" y="219"/>
                  </a:lnTo>
                  <a:lnTo>
                    <a:pt x="12" y="218"/>
                  </a:lnTo>
                  <a:lnTo>
                    <a:pt x="5" y="214"/>
                  </a:lnTo>
                  <a:lnTo>
                    <a:pt x="1" y="215"/>
                  </a:lnTo>
                  <a:lnTo>
                    <a:pt x="0" y="219"/>
                  </a:lnTo>
                  <a:lnTo>
                    <a:pt x="1" y="226"/>
                  </a:lnTo>
                  <a:lnTo>
                    <a:pt x="1" y="226"/>
                  </a:lnTo>
                  <a:close/>
                </a:path>
              </a:pathLst>
            </a:custGeom>
            <a:solidFill>
              <a:srgbClr val="8529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54" name="Freeform 58"/>
            <p:cNvSpPr>
              <a:spLocks/>
            </p:cNvSpPr>
            <p:nvPr/>
          </p:nvSpPr>
          <p:spPr bwMode="auto">
            <a:xfrm>
              <a:off x="4564" y="2078"/>
              <a:ext cx="81" cy="320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65" y="9"/>
                </a:cxn>
                <a:cxn ang="0">
                  <a:pos x="80" y="30"/>
                </a:cxn>
                <a:cxn ang="0">
                  <a:pos x="101" y="59"/>
                </a:cxn>
                <a:cxn ang="0">
                  <a:pos x="126" y="98"/>
                </a:cxn>
                <a:cxn ang="0">
                  <a:pos x="152" y="143"/>
                </a:cxn>
                <a:cxn ang="0">
                  <a:pos x="178" y="197"/>
                </a:cxn>
                <a:cxn ang="0">
                  <a:pos x="202" y="255"/>
                </a:cxn>
                <a:cxn ang="0">
                  <a:pos x="223" y="321"/>
                </a:cxn>
                <a:cxn ang="0">
                  <a:pos x="236" y="391"/>
                </a:cxn>
                <a:cxn ang="0">
                  <a:pos x="244" y="466"/>
                </a:cxn>
                <a:cxn ang="0">
                  <a:pos x="242" y="544"/>
                </a:cxn>
                <a:cxn ang="0">
                  <a:pos x="228" y="624"/>
                </a:cxn>
                <a:cxn ang="0">
                  <a:pos x="201" y="707"/>
                </a:cxn>
                <a:cxn ang="0">
                  <a:pos x="158" y="791"/>
                </a:cxn>
                <a:cxn ang="0">
                  <a:pos x="100" y="876"/>
                </a:cxn>
                <a:cxn ang="0">
                  <a:pos x="23" y="962"/>
                </a:cxn>
                <a:cxn ang="0">
                  <a:pos x="20" y="962"/>
                </a:cxn>
                <a:cxn ang="0">
                  <a:pos x="18" y="959"/>
                </a:cxn>
                <a:cxn ang="0">
                  <a:pos x="16" y="954"/>
                </a:cxn>
                <a:cxn ang="0">
                  <a:pos x="15" y="950"/>
                </a:cxn>
                <a:cxn ang="0">
                  <a:pos x="12" y="942"/>
                </a:cxn>
                <a:cxn ang="0">
                  <a:pos x="11" y="933"/>
                </a:cxn>
                <a:cxn ang="0">
                  <a:pos x="8" y="922"/>
                </a:cxn>
                <a:cxn ang="0">
                  <a:pos x="8" y="913"/>
                </a:cxn>
                <a:cxn ang="0">
                  <a:pos x="5" y="902"/>
                </a:cxn>
                <a:cxn ang="0">
                  <a:pos x="4" y="892"/>
                </a:cxn>
                <a:cxn ang="0">
                  <a:pos x="1" y="883"/>
                </a:cxn>
                <a:cxn ang="0">
                  <a:pos x="1" y="875"/>
                </a:cxn>
                <a:cxn ang="0">
                  <a:pos x="0" y="868"/>
                </a:cxn>
                <a:cxn ang="0">
                  <a:pos x="0" y="862"/>
                </a:cxn>
                <a:cxn ang="0">
                  <a:pos x="0" y="858"/>
                </a:cxn>
                <a:cxn ang="0">
                  <a:pos x="4" y="853"/>
                </a:cxn>
                <a:cxn ang="0">
                  <a:pos x="18" y="842"/>
                </a:cxn>
                <a:cxn ang="0">
                  <a:pos x="38" y="823"/>
                </a:cxn>
                <a:cxn ang="0">
                  <a:pos x="65" y="798"/>
                </a:cxn>
                <a:cxn ang="0">
                  <a:pos x="93" y="764"/>
                </a:cxn>
                <a:cxn ang="0">
                  <a:pos x="121" y="724"/>
                </a:cxn>
                <a:cxn ang="0">
                  <a:pos x="150" y="678"/>
                </a:cxn>
                <a:cxn ang="0">
                  <a:pos x="176" y="627"/>
                </a:cxn>
                <a:cxn ang="0">
                  <a:pos x="195" y="568"/>
                </a:cxn>
                <a:cxn ang="0">
                  <a:pos x="209" y="504"/>
                </a:cxn>
                <a:cxn ang="0">
                  <a:pos x="213" y="434"/>
                </a:cxn>
                <a:cxn ang="0">
                  <a:pos x="208" y="362"/>
                </a:cxn>
                <a:cxn ang="0">
                  <a:pos x="187" y="281"/>
                </a:cxn>
                <a:cxn ang="0">
                  <a:pos x="154" y="198"/>
                </a:cxn>
                <a:cxn ang="0">
                  <a:pos x="101" y="109"/>
                </a:cxn>
                <a:cxn ang="0">
                  <a:pos x="33" y="18"/>
                </a:cxn>
                <a:cxn ang="0">
                  <a:pos x="57" y="0"/>
                </a:cxn>
                <a:cxn ang="0">
                  <a:pos x="57" y="0"/>
                </a:cxn>
              </a:cxnLst>
              <a:rect l="0" t="0" r="r" b="b"/>
              <a:pathLst>
                <a:path w="244" h="962">
                  <a:moveTo>
                    <a:pt x="57" y="0"/>
                  </a:moveTo>
                  <a:lnTo>
                    <a:pt x="65" y="9"/>
                  </a:lnTo>
                  <a:lnTo>
                    <a:pt x="80" y="30"/>
                  </a:lnTo>
                  <a:lnTo>
                    <a:pt x="101" y="59"/>
                  </a:lnTo>
                  <a:lnTo>
                    <a:pt x="126" y="98"/>
                  </a:lnTo>
                  <a:lnTo>
                    <a:pt x="152" y="143"/>
                  </a:lnTo>
                  <a:lnTo>
                    <a:pt x="178" y="197"/>
                  </a:lnTo>
                  <a:lnTo>
                    <a:pt x="202" y="255"/>
                  </a:lnTo>
                  <a:lnTo>
                    <a:pt x="223" y="321"/>
                  </a:lnTo>
                  <a:lnTo>
                    <a:pt x="236" y="391"/>
                  </a:lnTo>
                  <a:lnTo>
                    <a:pt x="244" y="466"/>
                  </a:lnTo>
                  <a:lnTo>
                    <a:pt x="242" y="544"/>
                  </a:lnTo>
                  <a:lnTo>
                    <a:pt x="228" y="624"/>
                  </a:lnTo>
                  <a:lnTo>
                    <a:pt x="201" y="707"/>
                  </a:lnTo>
                  <a:lnTo>
                    <a:pt x="158" y="791"/>
                  </a:lnTo>
                  <a:lnTo>
                    <a:pt x="100" y="876"/>
                  </a:lnTo>
                  <a:lnTo>
                    <a:pt x="23" y="962"/>
                  </a:lnTo>
                  <a:lnTo>
                    <a:pt x="20" y="962"/>
                  </a:lnTo>
                  <a:lnTo>
                    <a:pt x="18" y="959"/>
                  </a:lnTo>
                  <a:lnTo>
                    <a:pt x="16" y="954"/>
                  </a:lnTo>
                  <a:lnTo>
                    <a:pt x="15" y="950"/>
                  </a:lnTo>
                  <a:lnTo>
                    <a:pt x="12" y="942"/>
                  </a:lnTo>
                  <a:lnTo>
                    <a:pt x="11" y="933"/>
                  </a:lnTo>
                  <a:lnTo>
                    <a:pt x="8" y="922"/>
                  </a:lnTo>
                  <a:lnTo>
                    <a:pt x="8" y="913"/>
                  </a:lnTo>
                  <a:lnTo>
                    <a:pt x="5" y="902"/>
                  </a:lnTo>
                  <a:lnTo>
                    <a:pt x="4" y="892"/>
                  </a:lnTo>
                  <a:lnTo>
                    <a:pt x="1" y="883"/>
                  </a:lnTo>
                  <a:lnTo>
                    <a:pt x="1" y="875"/>
                  </a:lnTo>
                  <a:lnTo>
                    <a:pt x="0" y="868"/>
                  </a:lnTo>
                  <a:lnTo>
                    <a:pt x="0" y="862"/>
                  </a:lnTo>
                  <a:lnTo>
                    <a:pt x="0" y="858"/>
                  </a:lnTo>
                  <a:lnTo>
                    <a:pt x="4" y="853"/>
                  </a:lnTo>
                  <a:lnTo>
                    <a:pt x="18" y="842"/>
                  </a:lnTo>
                  <a:lnTo>
                    <a:pt x="38" y="823"/>
                  </a:lnTo>
                  <a:lnTo>
                    <a:pt x="65" y="798"/>
                  </a:lnTo>
                  <a:lnTo>
                    <a:pt x="93" y="764"/>
                  </a:lnTo>
                  <a:lnTo>
                    <a:pt x="121" y="724"/>
                  </a:lnTo>
                  <a:lnTo>
                    <a:pt x="150" y="678"/>
                  </a:lnTo>
                  <a:lnTo>
                    <a:pt x="176" y="627"/>
                  </a:lnTo>
                  <a:lnTo>
                    <a:pt x="195" y="568"/>
                  </a:lnTo>
                  <a:lnTo>
                    <a:pt x="209" y="504"/>
                  </a:lnTo>
                  <a:lnTo>
                    <a:pt x="213" y="434"/>
                  </a:lnTo>
                  <a:lnTo>
                    <a:pt x="208" y="362"/>
                  </a:lnTo>
                  <a:lnTo>
                    <a:pt x="187" y="281"/>
                  </a:lnTo>
                  <a:lnTo>
                    <a:pt x="154" y="198"/>
                  </a:lnTo>
                  <a:lnTo>
                    <a:pt x="101" y="109"/>
                  </a:lnTo>
                  <a:lnTo>
                    <a:pt x="33" y="18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8529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55" name="Freeform 59"/>
            <p:cNvSpPr>
              <a:spLocks/>
            </p:cNvSpPr>
            <p:nvPr/>
          </p:nvSpPr>
          <p:spPr bwMode="auto">
            <a:xfrm>
              <a:off x="4546" y="2141"/>
              <a:ext cx="41" cy="179"/>
            </a:xfrm>
            <a:custGeom>
              <a:avLst/>
              <a:gdLst/>
              <a:ahLst/>
              <a:cxnLst>
                <a:cxn ang="0">
                  <a:pos x="108" y="13"/>
                </a:cxn>
                <a:cxn ang="0">
                  <a:pos x="108" y="18"/>
                </a:cxn>
                <a:cxn ang="0">
                  <a:pos x="109" y="31"/>
                </a:cxn>
                <a:cxn ang="0">
                  <a:pos x="112" y="52"/>
                </a:cxn>
                <a:cxn ang="0">
                  <a:pos x="115" y="80"/>
                </a:cxn>
                <a:cxn ang="0">
                  <a:pos x="117" y="113"/>
                </a:cxn>
                <a:cxn ang="0">
                  <a:pos x="120" y="152"/>
                </a:cxn>
                <a:cxn ang="0">
                  <a:pos x="122" y="193"/>
                </a:cxn>
                <a:cxn ang="0">
                  <a:pos x="123" y="238"/>
                </a:cxn>
                <a:cxn ang="0">
                  <a:pos x="120" y="281"/>
                </a:cxn>
                <a:cxn ang="0">
                  <a:pos x="117" y="327"/>
                </a:cxn>
                <a:cxn ang="0">
                  <a:pos x="111" y="370"/>
                </a:cxn>
                <a:cxn ang="0">
                  <a:pos x="101" y="414"/>
                </a:cxn>
                <a:cxn ang="0">
                  <a:pos x="87" y="452"/>
                </a:cxn>
                <a:cxn ang="0">
                  <a:pos x="71" y="486"/>
                </a:cxn>
                <a:cxn ang="0">
                  <a:pos x="49" y="515"/>
                </a:cxn>
                <a:cxn ang="0">
                  <a:pos x="25" y="537"/>
                </a:cxn>
                <a:cxn ang="0">
                  <a:pos x="0" y="476"/>
                </a:cxn>
                <a:cxn ang="0">
                  <a:pos x="1" y="473"/>
                </a:cxn>
                <a:cxn ang="0">
                  <a:pos x="7" y="465"/>
                </a:cxn>
                <a:cxn ang="0">
                  <a:pos x="14" y="452"/>
                </a:cxn>
                <a:cxn ang="0">
                  <a:pos x="25" y="434"/>
                </a:cxn>
                <a:cxn ang="0">
                  <a:pos x="34" y="411"/>
                </a:cxn>
                <a:cxn ang="0">
                  <a:pos x="45" y="387"/>
                </a:cxn>
                <a:cxn ang="0">
                  <a:pos x="57" y="359"/>
                </a:cxn>
                <a:cxn ang="0">
                  <a:pos x="70" y="329"/>
                </a:cxn>
                <a:cxn ang="0">
                  <a:pos x="79" y="295"/>
                </a:cxn>
                <a:cxn ang="0">
                  <a:pos x="89" y="260"/>
                </a:cxn>
                <a:cxn ang="0">
                  <a:pos x="96" y="221"/>
                </a:cxn>
                <a:cxn ang="0">
                  <a:pos x="101" y="184"/>
                </a:cxn>
                <a:cxn ang="0">
                  <a:pos x="101" y="146"/>
                </a:cxn>
                <a:cxn ang="0">
                  <a:pos x="98" y="108"/>
                </a:cxn>
                <a:cxn ang="0">
                  <a:pos x="91" y="67"/>
                </a:cxn>
                <a:cxn ang="0">
                  <a:pos x="79" y="30"/>
                </a:cxn>
                <a:cxn ang="0">
                  <a:pos x="79" y="27"/>
                </a:cxn>
                <a:cxn ang="0">
                  <a:pos x="82" y="23"/>
                </a:cxn>
                <a:cxn ang="0">
                  <a:pos x="85" y="15"/>
                </a:cxn>
                <a:cxn ang="0">
                  <a:pos x="90" y="8"/>
                </a:cxn>
                <a:cxn ang="0">
                  <a:pos x="96" y="3"/>
                </a:cxn>
                <a:cxn ang="0">
                  <a:pos x="101" y="0"/>
                </a:cxn>
                <a:cxn ang="0">
                  <a:pos x="101" y="0"/>
                </a:cxn>
                <a:cxn ang="0">
                  <a:pos x="104" y="3"/>
                </a:cxn>
                <a:cxn ang="0">
                  <a:pos x="105" y="7"/>
                </a:cxn>
                <a:cxn ang="0">
                  <a:pos x="108" y="13"/>
                </a:cxn>
                <a:cxn ang="0">
                  <a:pos x="108" y="13"/>
                </a:cxn>
              </a:cxnLst>
              <a:rect l="0" t="0" r="r" b="b"/>
              <a:pathLst>
                <a:path w="123" h="537">
                  <a:moveTo>
                    <a:pt x="108" y="13"/>
                  </a:moveTo>
                  <a:lnTo>
                    <a:pt x="108" y="18"/>
                  </a:lnTo>
                  <a:lnTo>
                    <a:pt x="109" y="31"/>
                  </a:lnTo>
                  <a:lnTo>
                    <a:pt x="112" y="52"/>
                  </a:lnTo>
                  <a:lnTo>
                    <a:pt x="115" y="80"/>
                  </a:lnTo>
                  <a:lnTo>
                    <a:pt x="117" y="113"/>
                  </a:lnTo>
                  <a:lnTo>
                    <a:pt x="120" y="152"/>
                  </a:lnTo>
                  <a:lnTo>
                    <a:pt x="122" y="193"/>
                  </a:lnTo>
                  <a:lnTo>
                    <a:pt x="123" y="238"/>
                  </a:lnTo>
                  <a:lnTo>
                    <a:pt x="120" y="281"/>
                  </a:lnTo>
                  <a:lnTo>
                    <a:pt x="117" y="327"/>
                  </a:lnTo>
                  <a:lnTo>
                    <a:pt x="111" y="370"/>
                  </a:lnTo>
                  <a:lnTo>
                    <a:pt x="101" y="414"/>
                  </a:lnTo>
                  <a:lnTo>
                    <a:pt x="87" y="452"/>
                  </a:lnTo>
                  <a:lnTo>
                    <a:pt x="71" y="486"/>
                  </a:lnTo>
                  <a:lnTo>
                    <a:pt x="49" y="515"/>
                  </a:lnTo>
                  <a:lnTo>
                    <a:pt x="25" y="537"/>
                  </a:lnTo>
                  <a:lnTo>
                    <a:pt x="0" y="476"/>
                  </a:lnTo>
                  <a:lnTo>
                    <a:pt x="1" y="473"/>
                  </a:lnTo>
                  <a:lnTo>
                    <a:pt x="7" y="465"/>
                  </a:lnTo>
                  <a:lnTo>
                    <a:pt x="14" y="452"/>
                  </a:lnTo>
                  <a:lnTo>
                    <a:pt x="25" y="434"/>
                  </a:lnTo>
                  <a:lnTo>
                    <a:pt x="34" y="411"/>
                  </a:lnTo>
                  <a:lnTo>
                    <a:pt x="45" y="387"/>
                  </a:lnTo>
                  <a:lnTo>
                    <a:pt x="57" y="359"/>
                  </a:lnTo>
                  <a:lnTo>
                    <a:pt x="70" y="329"/>
                  </a:lnTo>
                  <a:lnTo>
                    <a:pt x="79" y="295"/>
                  </a:lnTo>
                  <a:lnTo>
                    <a:pt x="89" y="260"/>
                  </a:lnTo>
                  <a:lnTo>
                    <a:pt x="96" y="221"/>
                  </a:lnTo>
                  <a:lnTo>
                    <a:pt x="101" y="184"/>
                  </a:lnTo>
                  <a:lnTo>
                    <a:pt x="101" y="146"/>
                  </a:lnTo>
                  <a:lnTo>
                    <a:pt x="98" y="108"/>
                  </a:lnTo>
                  <a:lnTo>
                    <a:pt x="91" y="67"/>
                  </a:lnTo>
                  <a:lnTo>
                    <a:pt x="79" y="30"/>
                  </a:lnTo>
                  <a:lnTo>
                    <a:pt x="79" y="27"/>
                  </a:lnTo>
                  <a:lnTo>
                    <a:pt x="82" y="23"/>
                  </a:lnTo>
                  <a:lnTo>
                    <a:pt x="85" y="15"/>
                  </a:lnTo>
                  <a:lnTo>
                    <a:pt x="90" y="8"/>
                  </a:lnTo>
                  <a:lnTo>
                    <a:pt x="96" y="3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04" y="3"/>
                  </a:lnTo>
                  <a:lnTo>
                    <a:pt x="105" y="7"/>
                  </a:lnTo>
                  <a:lnTo>
                    <a:pt x="108" y="13"/>
                  </a:lnTo>
                  <a:lnTo>
                    <a:pt x="108" y="13"/>
                  </a:lnTo>
                  <a:close/>
                </a:path>
              </a:pathLst>
            </a:custGeom>
            <a:solidFill>
              <a:srgbClr val="8529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56" name="Freeform 60"/>
            <p:cNvSpPr>
              <a:spLocks/>
            </p:cNvSpPr>
            <p:nvPr/>
          </p:nvSpPr>
          <p:spPr bwMode="auto">
            <a:xfrm>
              <a:off x="4528" y="2294"/>
              <a:ext cx="25" cy="218"/>
            </a:xfrm>
            <a:custGeom>
              <a:avLst/>
              <a:gdLst/>
              <a:ahLst/>
              <a:cxnLst>
                <a:cxn ang="0">
                  <a:pos x="17" y="15"/>
                </a:cxn>
                <a:cxn ang="0">
                  <a:pos x="17" y="17"/>
                </a:cxn>
                <a:cxn ang="0">
                  <a:pos x="21" y="25"/>
                </a:cxn>
                <a:cxn ang="0">
                  <a:pos x="26" y="38"/>
                </a:cxn>
                <a:cxn ang="0">
                  <a:pos x="33" y="58"/>
                </a:cxn>
                <a:cxn ang="0">
                  <a:pos x="40" y="81"/>
                </a:cxn>
                <a:cxn ang="0">
                  <a:pos x="48" y="109"/>
                </a:cxn>
                <a:cxn ang="0">
                  <a:pos x="55" y="142"/>
                </a:cxn>
                <a:cxn ang="0">
                  <a:pos x="63" y="181"/>
                </a:cxn>
                <a:cxn ang="0">
                  <a:pos x="69" y="222"/>
                </a:cxn>
                <a:cxn ang="0">
                  <a:pos x="73" y="268"/>
                </a:cxn>
                <a:cxn ang="0">
                  <a:pos x="75" y="317"/>
                </a:cxn>
                <a:cxn ang="0">
                  <a:pos x="75" y="373"/>
                </a:cxn>
                <a:cxn ang="0">
                  <a:pos x="70" y="431"/>
                </a:cxn>
                <a:cxn ang="0">
                  <a:pos x="63" y="492"/>
                </a:cxn>
                <a:cxn ang="0">
                  <a:pos x="51" y="558"/>
                </a:cxn>
                <a:cxn ang="0">
                  <a:pos x="36" y="628"/>
                </a:cxn>
                <a:cxn ang="0">
                  <a:pos x="34" y="629"/>
                </a:cxn>
                <a:cxn ang="0">
                  <a:pos x="32" y="633"/>
                </a:cxn>
                <a:cxn ang="0">
                  <a:pos x="28" y="640"/>
                </a:cxn>
                <a:cxn ang="0">
                  <a:pos x="24" y="645"/>
                </a:cxn>
                <a:cxn ang="0">
                  <a:pos x="18" y="651"/>
                </a:cxn>
                <a:cxn ang="0">
                  <a:pos x="15" y="653"/>
                </a:cxn>
                <a:cxn ang="0">
                  <a:pos x="11" y="651"/>
                </a:cxn>
                <a:cxn ang="0">
                  <a:pos x="13" y="645"/>
                </a:cxn>
                <a:cxn ang="0">
                  <a:pos x="13" y="636"/>
                </a:cxn>
                <a:cxn ang="0">
                  <a:pos x="15" y="621"/>
                </a:cxn>
                <a:cxn ang="0">
                  <a:pos x="19" y="600"/>
                </a:cxn>
                <a:cxn ang="0">
                  <a:pos x="24" y="576"/>
                </a:cxn>
                <a:cxn ang="0">
                  <a:pos x="28" y="544"/>
                </a:cxn>
                <a:cxn ang="0">
                  <a:pos x="32" y="511"/>
                </a:cxn>
                <a:cxn ang="0">
                  <a:pos x="36" y="472"/>
                </a:cxn>
                <a:cxn ang="0">
                  <a:pos x="40" y="431"/>
                </a:cxn>
                <a:cxn ang="0">
                  <a:pos x="43" y="386"/>
                </a:cxn>
                <a:cxn ang="0">
                  <a:pos x="43" y="339"/>
                </a:cxn>
                <a:cxn ang="0">
                  <a:pos x="43" y="290"/>
                </a:cxn>
                <a:cxn ang="0">
                  <a:pos x="40" y="239"/>
                </a:cxn>
                <a:cxn ang="0">
                  <a:pos x="34" y="187"/>
                </a:cxn>
                <a:cxn ang="0">
                  <a:pos x="28" y="137"/>
                </a:cxn>
                <a:cxn ang="0">
                  <a:pos x="15" y="85"/>
                </a:cxn>
                <a:cxn ang="0">
                  <a:pos x="2" y="34"/>
                </a:cxn>
                <a:cxn ang="0">
                  <a:pos x="0" y="32"/>
                </a:cxn>
                <a:cxn ang="0">
                  <a:pos x="0" y="25"/>
                </a:cxn>
                <a:cxn ang="0">
                  <a:pos x="0" y="17"/>
                </a:cxn>
                <a:cxn ang="0">
                  <a:pos x="2" y="10"/>
                </a:cxn>
                <a:cxn ang="0">
                  <a:pos x="2" y="3"/>
                </a:cxn>
                <a:cxn ang="0">
                  <a:pos x="6" y="0"/>
                </a:cxn>
                <a:cxn ang="0">
                  <a:pos x="7" y="0"/>
                </a:cxn>
                <a:cxn ang="0">
                  <a:pos x="10" y="4"/>
                </a:cxn>
                <a:cxn ang="0">
                  <a:pos x="13" y="8"/>
                </a:cxn>
                <a:cxn ang="0">
                  <a:pos x="17" y="15"/>
                </a:cxn>
                <a:cxn ang="0">
                  <a:pos x="17" y="15"/>
                </a:cxn>
              </a:cxnLst>
              <a:rect l="0" t="0" r="r" b="b"/>
              <a:pathLst>
                <a:path w="75" h="653">
                  <a:moveTo>
                    <a:pt x="17" y="15"/>
                  </a:moveTo>
                  <a:lnTo>
                    <a:pt x="17" y="17"/>
                  </a:lnTo>
                  <a:lnTo>
                    <a:pt x="21" y="25"/>
                  </a:lnTo>
                  <a:lnTo>
                    <a:pt x="26" y="38"/>
                  </a:lnTo>
                  <a:lnTo>
                    <a:pt x="33" y="58"/>
                  </a:lnTo>
                  <a:lnTo>
                    <a:pt x="40" y="81"/>
                  </a:lnTo>
                  <a:lnTo>
                    <a:pt x="48" y="109"/>
                  </a:lnTo>
                  <a:lnTo>
                    <a:pt x="55" y="142"/>
                  </a:lnTo>
                  <a:lnTo>
                    <a:pt x="63" y="181"/>
                  </a:lnTo>
                  <a:lnTo>
                    <a:pt x="69" y="222"/>
                  </a:lnTo>
                  <a:lnTo>
                    <a:pt x="73" y="268"/>
                  </a:lnTo>
                  <a:lnTo>
                    <a:pt x="75" y="317"/>
                  </a:lnTo>
                  <a:lnTo>
                    <a:pt x="75" y="373"/>
                  </a:lnTo>
                  <a:lnTo>
                    <a:pt x="70" y="431"/>
                  </a:lnTo>
                  <a:lnTo>
                    <a:pt x="63" y="492"/>
                  </a:lnTo>
                  <a:lnTo>
                    <a:pt x="51" y="558"/>
                  </a:lnTo>
                  <a:lnTo>
                    <a:pt x="36" y="628"/>
                  </a:lnTo>
                  <a:lnTo>
                    <a:pt x="34" y="629"/>
                  </a:lnTo>
                  <a:lnTo>
                    <a:pt x="32" y="633"/>
                  </a:lnTo>
                  <a:lnTo>
                    <a:pt x="28" y="640"/>
                  </a:lnTo>
                  <a:lnTo>
                    <a:pt x="24" y="645"/>
                  </a:lnTo>
                  <a:lnTo>
                    <a:pt x="18" y="651"/>
                  </a:lnTo>
                  <a:lnTo>
                    <a:pt x="15" y="653"/>
                  </a:lnTo>
                  <a:lnTo>
                    <a:pt x="11" y="651"/>
                  </a:lnTo>
                  <a:lnTo>
                    <a:pt x="13" y="645"/>
                  </a:lnTo>
                  <a:lnTo>
                    <a:pt x="13" y="636"/>
                  </a:lnTo>
                  <a:lnTo>
                    <a:pt x="15" y="621"/>
                  </a:lnTo>
                  <a:lnTo>
                    <a:pt x="19" y="600"/>
                  </a:lnTo>
                  <a:lnTo>
                    <a:pt x="24" y="576"/>
                  </a:lnTo>
                  <a:lnTo>
                    <a:pt x="28" y="544"/>
                  </a:lnTo>
                  <a:lnTo>
                    <a:pt x="32" y="511"/>
                  </a:lnTo>
                  <a:lnTo>
                    <a:pt x="36" y="472"/>
                  </a:lnTo>
                  <a:lnTo>
                    <a:pt x="40" y="431"/>
                  </a:lnTo>
                  <a:lnTo>
                    <a:pt x="43" y="386"/>
                  </a:lnTo>
                  <a:lnTo>
                    <a:pt x="43" y="339"/>
                  </a:lnTo>
                  <a:lnTo>
                    <a:pt x="43" y="290"/>
                  </a:lnTo>
                  <a:lnTo>
                    <a:pt x="40" y="239"/>
                  </a:lnTo>
                  <a:lnTo>
                    <a:pt x="34" y="187"/>
                  </a:lnTo>
                  <a:lnTo>
                    <a:pt x="28" y="137"/>
                  </a:lnTo>
                  <a:lnTo>
                    <a:pt x="15" y="85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10"/>
                  </a:lnTo>
                  <a:lnTo>
                    <a:pt x="2" y="3"/>
                  </a:lnTo>
                  <a:lnTo>
                    <a:pt x="6" y="0"/>
                  </a:lnTo>
                  <a:lnTo>
                    <a:pt x="7" y="0"/>
                  </a:lnTo>
                  <a:lnTo>
                    <a:pt x="10" y="4"/>
                  </a:lnTo>
                  <a:lnTo>
                    <a:pt x="13" y="8"/>
                  </a:lnTo>
                  <a:lnTo>
                    <a:pt x="17" y="15"/>
                  </a:lnTo>
                  <a:lnTo>
                    <a:pt x="17" y="15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57" name="Freeform 61"/>
            <p:cNvSpPr>
              <a:spLocks/>
            </p:cNvSpPr>
            <p:nvPr/>
          </p:nvSpPr>
          <p:spPr bwMode="auto">
            <a:xfrm>
              <a:off x="4686" y="2244"/>
              <a:ext cx="88" cy="334"/>
            </a:xfrm>
            <a:custGeom>
              <a:avLst/>
              <a:gdLst/>
              <a:ahLst/>
              <a:cxnLst>
                <a:cxn ang="0">
                  <a:pos x="54" y="45"/>
                </a:cxn>
                <a:cxn ang="0">
                  <a:pos x="55" y="49"/>
                </a:cxn>
                <a:cxn ang="0">
                  <a:pos x="61" y="61"/>
                </a:cxn>
                <a:cxn ang="0">
                  <a:pos x="70" y="84"/>
                </a:cxn>
                <a:cxn ang="0">
                  <a:pos x="82" y="116"/>
                </a:cxn>
                <a:cxn ang="0">
                  <a:pos x="93" y="154"/>
                </a:cxn>
                <a:cxn ang="0">
                  <a:pos x="106" y="201"/>
                </a:cxn>
                <a:cxn ang="0">
                  <a:pos x="117" y="254"/>
                </a:cxn>
                <a:cxn ang="0">
                  <a:pos x="128" y="315"/>
                </a:cxn>
                <a:cxn ang="0">
                  <a:pos x="133" y="381"/>
                </a:cxn>
                <a:cxn ang="0">
                  <a:pos x="134" y="454"/>
                </a:cxn>
                <a:cxn ang="0">
                  <a:pos x="132" y="531"/>
                </a:cxn>
                <a:cxn ang="0">
                  <a:pos x="122" y="615"/>
                </a:cxn>
                <a:cxn ang="0">
                  <a:pos x="106" y="702"/>
                </a:cxn>
                <a:cxn ang="0">
                  <a:pos x="80" y="795"/>
                </a:cxn>
                <a:cxn ang="0">
                  <a:pos x="44" y="891"/>
                </a:cxn>
                <a:cxn ang="0">
                  <a:pos x="0" y="991"/>
                </a:cxn>
                <a:cxn ang="0">
                  <a:pos x="95" y="1002"/>
                </a:cxn>
                <a:cxn ang="0">
                  <a:pos x="97" y="995"/>
                </a:cxn>
                <a:cxn ang="0">
                  <a:pos x="110" y="977"/>
                </a:cxn>
                <a:cxn ang="0">
                  <a:pos x="125" y="947"/>
                </a:cxn>
                <a:cxn ang="0">
                  <a:pos x="145" y="909"/>
                </a:cxn>
                <a:cxn ang="0">
                  <a:pos x="169" y="861"/>
                </a:cxn>
                <a:cxn ang="0">
                  <a:pos x="192" y="805"/>
                </a:cxn>
                <a:cxn ang="0">
                  <a:pos x="214" y="742"/>
                </a:cxn>
                <a:cxn ang="0">
                  <a:pos x="234" y="674"/>
                </a:cxn>
                <a:cxn ang="0">
                  <a:pos x="249" y="597"/>
                </a:cxn>
                <a:cxn ang="0">
                  <a:pos x="259" y="518"/>
                </a:cxn>
                <a:cxn ang="0">
                  <a:pos x="263" y="434"/>
                </a:cxn>
                <a:cxn ang="0">
                  <a:pos x="256" y="350"/>
                </a:cxn>
                <a:cxn ang="0">
                  <a:pos x="238" y="262"/>
                </a:cxn>
                <a:cxn ang="0">
                  <a:pos x="210" y="175"/>
                </a:cxn>
                <a:cxn ang="0">
                  <a:pos x="166" y="86"/>
                </a:cxn>
                <a:cxn ang="0">
                  <a:pos x="108" y="0"/>
                </a:cxn>
                <a:cxn ang="0">
                  <a:pos x="54" y="45"/>
                </a:cxn>
                <a:cxn ang="0">
                  <a:pos x="54" y="45"/>
                </a:cxn>
              </a:cxnLst>
              <a:rect l="0" t="0" r="r" b="b"/>
              <a:pathLst>
                <a:path w="263" h="1002">
                  <a:moveTo>
                    <a:pt x="54" y="45"/>
                  </a:moveTo>
                  <a:lnTo>
                    <a:pt x="55" y="49"/>
                  </a:lnTo>
                  <a:lnTo>
                    <a:pt x="61" y="61"/>
                  </a:lnTo>
                  <a:lnTo>
                    <a:pt x="70" y="84"/>
                  </a:lnTo>
                  <a:lnTo>
                    <a:pt x="82" y="116"/>
                  </a:lnTo>
                  <a:lnTo>
                    <a:pt x="93" y="154"/>
                  </a:lnTo>
                  <a:lnTo>
                    <a:pt x="106" y="201"/>
                  </a:lnTo>
                  <a:lnTo>
                    <a:pt x="117" y="254"/>
                  </a:lnTo>
                  <a:lnTo>
                    <a:pt x="128" y="315"/>
                  </a:lnTo>
                  <a:lnTo>
                    <a:pt x="133" y="381"/>
                  </a:lnTo>
                  <a:lnTo>
                    <a:pt x="134" y="454"/>
                  </a:lnTo>
                  <a:lnTo>
                    <a:pt x="132" y="531"/>
                  </a:lnTo>
                  <a:lnTo>
                    <a:pt x="122" y="615"/>
                  </a:lnTo>
                  <a:lnTo>
                    <a:pt x="106" y="702"/>
                  </a:lnTo>
                  <a:lnTo>
                    <a:pt x="80" y="795"/>
                  </a:lnTo>
                  <a:lnTo>
                    <a:pt x="44" y="891"/>
                  </a:lnTo>
                  <a:lnTo>
                    <a:pt x="0" y="991"/>
                  </a:lnTo>
                  <a:lnTo>
                    <a:pt x="95" y="1002"/>
                  </a:lnTo>
                  <a:lnTo>
                    <a:pt x="97" y="995"/>
                  </a:lnTo>
                  <a:lnTo>
                    <a:pt x="110" y="977"/>
                  </a:lnTo>
                  <a:lnTo>
                    <a:pt x="125" y="947"/>
                  </a:lnTo>
                  <a:lnTo>
                    <a:pt x="145" y="909"/>
                  </a:lnTo>
                  <a:lnTo>
                    <a:pt x="169" y="861"/>
                  </a:lnTo>
                  <a:lnTo>
                    <a:pt x="192" y="805"/>
                  </a:lnTo>
                  <a:lnTo>
                    <a:pt x="214" y="742"/>
                  </a:lnTo>
                  <a:lnTo>
                    <a:pt x="234" y="674"/>
                  </a:lnTo>
                  <a:lnTo>
                    <a:pt x="249" y="597"/>
                  </a:lnTo>
                  <a:lnTo>
                    <a:pt x="259" y="518"/>
                  </a:lnTo>
                  <a:lnTo>
                    <a:pt x="263" y="434"/>
                  </a:lnTo>
                  <a:lnTo>
                    <a:pt x="256" y="350"/>
                  </a:lnTo>
                  <a:lnTo>
                    <a:pt x="238" y="262"/>
                  </a:lnTo>
                  <a:lnTo>
                    <a:pt x="210" y="175"/>
                  </a:lnTo>
                  <a:lnTo>
                    <a:pt x="166" y="86"/>
                  </a:lnTo>
                  <a:lnTo>
                    <a:pt x="108" y="0"/>
                  </a:lnTo>
                  <a:lnTo>
                    <a:pt x="54" y="45"/>
                  </a:lnTo>
                  <a:lnTo>
                    <a:pt x="54" y="45"/>
                  </a:lnTo>
                  <a:close/>
                </a:path>
              </a:pathLst>
            </a:custGeom>
            <a:solidFill>
              <a:srgbClr val="314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58" name="Freeform 62"/>
            <p:cNvSpPr>
              <a:spLocks/>
            </p:cNvSpPr>
            <p:nvPr/>
          </p:nvSpPr>
          <p:spPr bwMode="auto">
            <a:xfrm>
              <a:off x="4639" y="2570"/>
              <a:ext cx="133" cy="27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287" y="0"/>
                </a:cxn>
                <a:cxn ang="0">
                  <a:pos x="399" y="38"/>
                </a:cxn>
                <a:cxn ang="0">
                  <a:pos x="23" y="83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399" h="83">
                  <a:moveTo>
                    <a:pt x="0" y="14"/>
                  </a:moveTo>
                  <a:lnTo>
                    <a:pt x="287" y="0"/>
                  </a:lnTo>
                  <a:lnTo>
                    <a:pt x="399" y="38"/>
                  </a:lnTo>
                  <a:lnTo>
                    <a:pt x="23" y="83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314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59" name="Freeform 63"/>
            <p:cNvSpPr>
              <a:spLocks/>
            </p:cNvSpPr>
            <p:nvPr/>
          </p:nvSpPr>
          <p:spPr bwMode="auto">
            <a:xfrm>
              <a:off x="4650" y="2381"/>
              <a:ext cx="29" cy="210"/>
            </a:xfrm>
            <a:custGeom>
              <a:avLst/>
              <a:gdLst/>
              <a:ahLst/>
              <a:cxnLst>
                <a:cxn ang="0">
                  <a:pos x="88" y="588"/>
                </a:cxn>
                <a:cxn ang="0">
                  <a:pos x="86" y="582"/>
                </a:cxn>
                <a:cxn ang="0">
                  <a:pos x="86" y="571"/>
                </a:cxn>
                <a:cxn ang="0">
                  <a:pos x="85" y="553"/>
                </a:cxn>
                <a:cxn ang="0">
                  <a:pos x="85" y="530"/>
                </a:cxn>
                <a:cxn ang="0">
                  <a:pos x="85" y="500"/>
                </a:cxn>
                <a:cxn ang="0">
                  <a:pos x="85" y="469"/>
                </a:cxn>
                <a:cxn ang="0">
                  <a:pos x="83" y="432"/>
                </a:cxn>
                <a:cxn ang="0">
                  <a:pos x="83" y="393"/>
                </a:cxn>
                <a:cxn ang="0">
                  <a:pos x="82" y="352"/>
                </a:cxn>
                <a:cxn ang="0">
                  <a:pos x="81" y="311"/>
                </a:cxn>
                <a:cxn ang="0">
                  <a:pos x="81" y="269"/>
                </a:cxn>
                <a:cxn ang="0">
                  <a:pos x="81" y="228"/>
                </a:cxn>
                <a:cxn ang="0">
                  <a:pos x="79" y="187"/>
                </a:cxn>
                <a:cxn ang="0">
                  <a:pos x="79" y="150"/>
                </a:cxn>
                <a:cxn ang="0">
                  <a:pos x="79" y="116"/>
                </a:cxn>
                <a:cxn ang="0">
                  <a:pos x="79" y="85"/>
                </a:cxn>
                <a:cxn ang="0">
                  <a:pos x="78" y="76"/>
                </a:cxn>
                <a:cxn ang="0">
                  <a:pos x="77" y="67"/>
                </a:cxn>
                <a:cxn ang="0">
                  <a:pos x="73" y="57"/>
                </a:cxn>
                <a:cxn ang="0">
                  <a:pos x="70" y="46"/>
                </a:cxn>
                <a:cxn ang="0">
                  <a:pos x="66" y="35"/>
                </a:cxn>
                <a:cxn ang="0">
                  <a:pos x="60" y="24"/>
                </a:cxn>
                <a:cxn ang="0">
                  <a:pos x="56" y="16"/>
                </a:cxn>
                <a:cxn ang="0">
                  <a:pos x="52" y="9"/>
                </a:cxn>
                <a:cxn ang="0">
                  <a:pos x="45" y="4"/>
                </a:cxn>
                <a:cxn ang="0">
                  <a:pos x="40" y="0"/>
                </a:cxn>
                <a:cxn ang="0">
                  <a:pos x="33" y="0"/>
                </a:cxn>
                <a:cxn ang="0">
                  <a:pos x="29" y="4"/>
                </a:cxn>
                <a:cxn ang="0">
                  <a:pos x="22" y="12"/>
                </a:cxn>
                <a:cxn ang="0">
                  <a:pos x="17" y="24"/>
                </a:cxn>
                <a:cxn ang="0">
                  <a:pos x="12" y="42"/>
                </a:cxn>
                <a:cxn ang="0">
                  <a:pos x="10" y="65"/>
                </a:cxn>
                <a:cxn ang="0">
                  <a:pos x="6" y="93"/>
                </a:cxn>
                <a:cxn ang="0">
                  <a:pos x="4" y="121"/>
                </a:cxn>
                <a:cxn ang="0">
                  <a:pos x="1" y="150"/>
                </a:cxn>
                <a:cxn ang="0">
                  <a:pos x="1" y="183"/>
                </a:cxn>
                <a:cxn ang="0">
                  <a:pos x="0" y="216"/>
                </a:cxn>
                <a:cxn ang="0">
                  <a:pos x="1" y="250"/>
                </a:cxn>
                <a:cxn ang="0">
                  <a:pos x="1" y="285"/>
                </a:cxn>
                <a:cxn ang="0">
                  <a:pos x="4" y="322"/>
                </a:cxn>
                <a:cxn ang="0">
                  <a:pos x="7" y="359"/>
                </a:cxn>
                <a:cxn ang="0">
                  <a:pos x="10" y="396"/>
                </a:cxn>
                <a:cxn ang="0">
                  <a:pos x="12" y="434"/>
                </a:cxn>
                <a:cxn ang="0">
                  <a:pos x="18" y="474"/>
                </a:cxn>
                <a:cxn ang="0">
                  <a:pos x="22" y="512"/>
                </a:cxn>
                <a:cxn ang="0">
                  <a:pos x="29" y="552"/>
                </a:cxn>
                <a:cxn ang="0">
                  <a:pos x="34" y="592"/>
                </a:cxn>
                <a:cxn ang="0">
                  <a:pos x="42" y="631"/>
                </a:cxn>
                <a:cxn ang="0">
                  <a:pos x="88" y="588"/>
                </a:cxn>
                <a:cxn ang="0">
                  <a:pos x="88" y="588"/>
                </a:cxn>
              </a:cxnLst>
              <a:rect l="0" t="0" r="r" b="b"/>
              <a:pathLst>
                <a:path w="88" h="631">
                  <a:moveTo>
                    <a:pt x="88" y="588"/>
                  </a:moveTo>
                  <a:lnTo>
                    <a:pt x="86" y="582"/>
                  </a:lnTo>
                  <a:lnTo>
                    <a:pt x="86" y="571"/>
                  </a:lnTo>
                  <a:lnTo>
                    <a:pt x="85" y="553"/>
                  </a:lnTo>
                  <a:lnTo>
                    <a:pt x="85" y="530"/>
                  </a:lnTo>
                  <a:lnTo>
                    <a:pt x="85" y="500"/>
                  </a:lnTo>
                  <a:lnTo>
                    <a:pt x="85" y="469"/>
                  </a:lnTo>
                  <a:lnTo>
                    <a:pt x="83" y="432"/>
                  </a:lnTo>
                  <a:lnTo>
                    <a:pt x="83" y="393"/>
                  </a:lnTo>
                  <a:lnTo>
                    <a:pt x="82" y="352"/>
                  </a:lnTo>
                  <a:lnTo>
                    <a:pt x="81" y="311"/>
                  </a:lnTo>
                  <a:lnTo>
                    <a:pt x="81" y="269"/>
                  </a:lnTo>
                  <a:lnTo>
                    <a:pt x="81" y="228"/>
                  </a:lnTo>
                  <a:lnTo>
                    <a:pt x="79" y="187"/>
                  </a:lnTo>
                  <a:lnTo>
                    <a:pt x="79" y="150"/>
                  </a:lnTo>
                  <a:lnTo>
                    <a:pt x="79" y="116"/>
                  </a:lnTo>
                  <a:lnTo>
                    <a:pt x="79" y="85"/>
                  </a:lnTo>
                  <a:lnTo>
                    <a:pt x="78" y="76"/>
                  </a:lnTo>
                  <a:lnTo>
                    <a:pt x="77" y="67"/>
                  </a:lnTo>
                  <a:lnTo>
                    <a:pt x="73" y="57"/>
                  </a:lnTo>
                  <a:lnTo>
                    <a:pt x="70" y="46"/>
                  </a:lnTo>
                  <a:lnTo>
                    <a:pt x="66" y="35"/>
                  </a:lnTo>
                  <a:lnTo>
                    <a:pt x="60" y="24"/>
                  </a:lnTo>
                  <a:lnTo>
                    <a:pt x="56" y="16"/>
                  </a:lnTo>
                  <a:lnTo>
                    <a:pt x="52" y="9"/>
                  </a:lnTo>
                  <a:lnTo>
                    <a:pt x="45" y="4"/>
                  </a:lnTo>
                  <a:lnTo>
                    <a:pt x="40" y="0"/>
                  </a:lnTo>
                  <a:lnTo>
                    <a:pt x="33" y="0"/>
                  </a:lnTo>
                  <a:lnTo>
                    <a:pt x="29" y="4"/>
                  </a:lnTo>
                  <a:lnTo>
                    <a:pt x="22" y="12"/>
                  </a:lnTo>
                  <a:lnTo>
                    <a:pt x="17" y="24"/>
                  </a:lnTo>
                  <a:lnTo>
                    <a:pt x="12" y="42"/>
                  </a:lnTo>
                  <a:lnTo>
                    <a:pt x="10" y="65"/>
                  </a:lnTo>
                  <a:lnTo>
                    <a:pt x="6" y="93"/>
                  </a:lnTo>
                  <a:lnTo>
                    <a:pt x="4" y="121"/>
                  </a:lnTo>
                  <a:lnTo>
                    <a:pt x="1" y="150"/>
                  </a:lnTo>
                  <a:lnTo>
                    <a:pt x="1" y="183"/>
                  </a:lnTo>
                  <a:lnTo>
                    <a:pt x="0" y="216"/>
                  </a:lnTo>
                  <a:lnTo>
                    <a:pt x="1" y="250"/>
                  </a:lnTo>
                  <a:lnTo>
                    <a:pt x="1" y="285"/>
                  </a:lnTo>
                  <a:lnTo>
                    <a:pt x="4" y="322"/>
                  </a:lnTo>
                  <a:lnTo>
                    <a:pt x="7" y="359"/>
                  </a:lnTo>
                  <a:lnTo>
                    <a:pt x="10" y="396"/>
                  </a:lnTo>
                  <a:lnTo>
                    <a:pt x="12" y="434"/>
                  </a:lnTo>
                  <a:lnTo>
                    <a:pt x="18" y="474"/>
                  </a:lnTo>
                  <a:lnTo>
                    <a:pt x="22" y="512"/>
                  </a:lnTo>
                  <a:lnTo>
                    <a:pt x="29" y="552"/>
                  </a:lnTo>
                  <a:lnTo>
                    <a:pt x="34" y="592"/>
                  </a:lnTo>
                  <a:lnTo>
                    <a:pt x="42" y="631"/>
                  </a:lnTo>
                  <a:lnTo>
                    <a:pt x="88" y="588"/>
                  </a:lnTo>
                  <a:lnTo>
                    <a:pt x="88" y="588"/>
                  </a:lnTo>
                  <a:close/>
                </a:path>
              </a:pathLst>
            </a:custGeom>
            <a:solidFill>
              <a:srgbClr val="314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60" name="Freeform 64"/>
            <p:cNvSpPr>
              <a:spLocks/>
            </p:cNvSpPr>
            <p:nvPr/>
          </p:nvSpPr>
          <p:spPr bwMode="auto">
            <a:xfrm>
              <a:off x="4587" y="2048"/>
              <a:ext cx="36" cy="55"/>
            </a:xfrm>
            <a:custGeom>
              <a:avLst/>
              <a:gdLst/>
              <a:ahLst/>
              <a:cxnLst>
                <a:cxn ang="0">
                  <a:pos x="0" y="129"/>
                </a:cxn>
                <a:cxn ang="0">
                  <a:pos x="8" y="0"/>
                </a:cxn>
                <a:cxn ang="0">
                  <a:pos x="101" y="0"/>
                </a:cxn>
                <a:cxn ang="0">
                  <a:pos x="108" y="129"/>
                </a:cxn>
                <a:cxn ang="0">
                  <a:pos x="54" y="155"/>
                </a:cxn>
                <a:cxn ang="0">
                  <a:pos x="1" y="166"/>
                </a:cxn>
                <a:cxn ang="0">
                  <a:pos x="0" y="129"/>
                </a:cxn>
                <a:cxn ang="0">
                  <a:pos x="0" y="129"/>
                </a:cxn>
              </a:cxnLst>
              <a:rect l="0" t="0" r="r" b="b"/>
              <a:pathLst>
                <a:path w="108" h="166">
                  <a:moveTo>
                    <a:pt x="0" y="129"/>
                  </a:moveTo>
                  <a:lnTo>
                    <a:pt x="8" y="0"/>
                  </a:lnTo>
                  <a:lnTo>
                    <a:pt x="101" y="0"/>
                  </a:lnTo>
                  <a:lnTo>
                    <a:pt x="108" y="129"/>
                  </a:lnTo>
                  <a:lnTo>
                    <a:pt x="54" y="155"/>
                  </a:lnTo>
                  <a:lnTo>
                    <a:pt x="1" y="166"/>
                  </a:lnTo>
                  <a:lnTo>
                    <a:pt x="0" y="129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61" name="Freeform 65"/>
            <p:cNvSpPr>
              <a:spLocks/>
            </p:cNvSpPr>
            <p:nvPr/>
          </p:nvSpPr>
          <p:spPr bwMode="auto">
            <a:xfrm>
              <a:off x="4579" y="2085"/>
              <a:ext cx="97" cy="177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139" y="0"/>
                </a:cxn>
                <a:cxn ang="0">
                  <a:pos x="168" y="164"/>
                </a:cxn>
                <a:cxn ang="0">
                  <a:pos x="223" y="287"/>
                </a:cxn>
                <a:cxn ang="0">
                  <a:pos x="268" y="264"/>
                </a:cxn>
                <a:cxn ang="0">
                  <a:pos x="292" y="530"/>
                </a:cxn>
                <a:cxn ang="0">
                  <a:pos x="179" y="490"/>
                </a:cxn>
                <a:cxn ang="0">
                  <a:pos x="51" y="302"/>
                </a:cxn>
                <a:cxn ang="0">
                  <a:pos x="0" y="65"/>
                </a:cxn>
                <a:cxn ang="0">
                  <a:pos x="0" y="65"/>
                </a:cxn>
              </a:cxnLst>
              <a:rect l="0" t="0" r="r" b="b"/>
              <a:pathLst>
                <a:path w="292" h="530">
                  <a:moveTo>
                    <a:pt x="0" y="65"/>
                  </a:moveTo>
                  <a:lnTo>
                    <a:pt x="139" y="0"/>
                  </a:lnTo>
                  <a:lnTo>
                    <a:pt x="168" y="164"/>
                  </a:lnTo>
                  <a:lnTo>
                    <a:pt x="223" y="287"/>
                  </a:lnTo>
                  <a:lnTo>
                    <a:pt x="268" y="264"/>
                  </a:lnTo>
                  <a:lnTo>
                    <a:pt x="292" y="530"/>
                  </a:lnTo>
                  <a:lnTo>
                    <a:pt x="179" y="490"/>
                  </a:lnTo>
                  <a:lnTo>
                    <a:pt x="51" y="302"/>
                  </a:lnTo>
                  <a:lnTo>
                    <a:pt x="0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7A85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62" name="Freeform 66"/>
            <p:cNvSpPr>
              <a:spLocks/>
            </p:cNvSpPr>
            <p:nvPr/>
          </p:nvSpPr>
          <p:spPr bwMode="auto">
            <a:xfrm>
              <a:off x="4571" y="2061"/>
              <a:ext cx="223" cy="213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0" y="131"/>
                </a:cxn>
                <a:cxn ang="0">
                  <a:pos x="8" y="218"/>
                </a:cxn>
                <a:cxn ang="0">
                  <a:pos x="27" y="316"/>
                </a:cxn>
                <a:cxn ang="0">
                  <a:pos x="58" y="416"/>
                </a:cxn>
                <a:cxn ang="0">
                  <a:pos x="104" y="510"/>
                </a:cxn>
                <a:cxn ang="0">
                  <a:pos x="161" y="584"/>
                </a:cxn>
                <a:cxn ang="0">
                  <a:pos x="235" y="629"/>
                </a:cxn>
                <a:cxn ang="0">
                  <a:pos x="321" y="636"/>
                </a:cxn>
                <a:cxn ang="0">
                  <a:pos x="403" y="618"/>
                </a:cxn>
                <a:cxn ang="0">
                  <a:pos x="478" y="584"/>
                </a:cxn>
                <a:cxn ang="0">
                  <a:pos x="542" y="536"/>
                </a:cxn>
                <a:cxn ang="0">
                  <a:pos x="596" y="479"/>
                </a:cxn>
                <a:cxn ang="0">
                  <a:pos x="634" y="414"/>
                </a:cxn>
                <a:cxn ang="0">
                  <a:pos x="658" y="350"/>
                </a:cxn>
                <a:cxn ang="0">
                  <a:pos x="668" y="287"/>
                </a:cxn>
                <a:cxn ang="0">
                  <a:pos x="664" y="248"/>
                </a:cxn>
                <a:cxn ang="0">
                  <a:pos x="656" y="229"/>
                </a:cxn>
                <a:cxn ang="0">
                  <a:pos x="647" y="215"/>
                </a:cxn>
                <a:cxn ang="0">
                  <a:pos x="638" y="207"/>
                </a:cxn>
                <a:cxn ang="0">
                  <a:pos x="628" y="207"/>
                </a:cxn>
                <a:cxn ang="0">
                  <a:pos x="620" y="216"/>
                </a:cxn>
                <a:cxn ang="0">
                  <a:pos x="613" y="235"/>
                </a:cxn>
                <a:cxn ang="0">
                  <a:pos x="611" y="265"/>
                </a:cxn>
                <a:cxn ang="0">
                  <a:pos x="608" y="308"/>
                </a:cxn>
                <a:cxn ang="0">
                  <a:pos x="591" y="357"/>
                </a:cxn>
                <a:cxn ang="0">
                  <a:pos x="563" y="405"/>
                </a:cxn>
                <a:cxn ang="0">
                  <a:pos x="523" y="453"/>
                </a:cxn>
                <a:cxn ang="0">
                  <a:pos x="475" y="495"/>
                </a:cxn>
                <a:cxn ang="0">
                  <a:pos x="421" y="529"/>
                </a:cxn>
                <a:cxn ang="0">
                  <a:pos x="363" y="554"/>
                </a:cxn>
                <a:cxn ang="0">
                  <a:pos x="306" y="563"/>
                </a:cxn>
                <a:cxn ang="0">
                  <a:pos x="250" y="554"/>
                </a:cxn>
                <a:cxn ang="0">
                  <a:pos x="203" y="509"/>
                </a:cxn>
                <a:cxn ang="0">
                  <a:pos x="164" y="436"/>
                </a:cxn>
                <a:cxn ang="0">
                  <a:pos x="132" y="349"/>
                </a:cxn>
                <a:cxn ang="0">
                  <a:pos x="109" y="257"/>
                </a:cxn>
                <a:cxn ang="0">
                  <a:pos x="91" y="171"/>
                </a:cxn>
                <a:cxn ang="0">
                  <a:pos x="82" y="104"/>
                </a:cxn>
                <a:cxn ang="0">
                  <a:pos x="78" y="64"/>
                </a:cxn>
                <a:cxn ang="0">
                  <a:pos x="76" y="58"/>
                </a:cxn>
                <a:cxn ang="0">
                  <a:pos x="75" y="48"/>
                </a:cxn>
                <a:cxn ang="0">
                  <a:pos x="71" y="33"/>
                </a:cxn>
                <a:cxn ang="0">
                  <a:pos x="65" y="18"/>
                </a:cxn>
                <a:cxn ang="0">
                  <a:pos x="57" y="6"/>
                </a:cxn>
                <a:cxn ang="0">
                  <a:pos x="48" y="0"/>
                </a:cxn>
                <a:cxn ang="0">
                  <a:pos x="33" y="10"/>
                </a:cxn>
                <a:cxn ang="0">
                  <a:pos x="16" y="34"/>
                </a:cxn>
                <a:cxn ang="0">
                  <a:pos x="8" y="55"/>
                </a:cxn>
              </a:cxnLst>
              <a:rect l="0" t="0" r="r" b="b"/>
              <a:pathLst>
                <a:path w="668" h="639">
                  <a:moveTo>
                    <a:pt x="8" y="55"/>
                  </a:moveTo>
                  <a:lnTo>
                    <a:pt x="2" y="71"/>
                  </a:lnTo>
                  <a:lnTo>
                    <a:pt x="0" y="97"/>
                  </a:lnTo>
                  <a:lnTo>
                    <a:pt x="0" y="131"/>
                  </a:lnTo>
                  <a:lnTo>
                    <a:pt x="2" y="172"/>
                  </a:lnTo>
                  <a:lnTo>
                    <a:pt x="8" y="218"/>
                  </a:lnTo>
                  <a:lnTo>
                    <a:pt x="16" y="265"/>
                  </a:lnTo>
                  <a:lnTo>
                    <a:pt x="27" y="316"/>
                  </a:lnTo>
                  <a:lnTo>
                    <a:pt x="42" y="367"/>
                  </a:lnTo>
                  <a:lnTo>
                    <a:pt x="58" y="416"/>
                  </a:lnTo>
                  <a:lnTo>
                    <a:pt x="79" y="465"/>
                  </a:lnTo>
                  <a:lnTo>
                    <a:pt x="104" y="510"/>
                  </a:lnTo>
                  <a:lnTo>
                    <a:pt x="131" y="551"/>
                  </a:lnTo>
                  <a:lnTo>
                    <a:pt x="161" y="584"/>
                  </a:lnTo>
                  <a:lnTo>
                    <a:pt x="197" y="611"/>
                  </a:lnTo>
                  <a:lnTo>
                    <a:pt x="235" y="629"/>
                  </a:lnTo>
                  <a:lnTo>
                    <a:pt x="278" y="639"/>
                  </a:lnTo>
                  <a:lnTo>
                    <a:pt x="321" y="636"/>
                  </a:lnTo>
                  <a:lnTo>
                    <a:pt x="363" y="630"/>
                  </a:lnTo>
                  <a:lnTo>
                    <a:pt x="403" y="618"/>
                  </a:lnTo>
                  <a:lnTo>
                    <a:pt x="442" y="603"/>
                  </a:lnTo>
                  <a:lnTo>
                    <a:pt x="478" y="584"/>
                  </a:lnTo>
                  <a:lnTo>
                    <a:pt x="511" y="562"/>
                  </a:lnTo>
                  <a:lnTo>
                    <a:pt x="542" y="536"/>
                  </a:lnTo>
                  <a:lnTo>
                    <a:pt x="571" y="509"/>
                  </a:lnTo>
                  <a:lnTo>
                    <a:pt x="596" y="479"/>
                  </a:lnTo>
                  <a:lnTo>
                    <a:pt x="616" y="447"/>
                  </a:lnTo>
                  <a:lnTo>
                    <a:pt x="634" y="414"/>
                  </a:lnTo>
                  <a:lnTo>
                    <a:pt x="649" y="383"/>
                  </a:lnTo>
                  <a:lnTo>
                    <a:pt x="658" y="350"/>
                  </a:lnTo>
                  <a:lnTo>
                    <a:pt x="665" y="319"/>
                  </a:lnTo>
                  <a:lnTo>
                    <a:pt x="668" y="287"/>
                  </a:lnTo>
                  <a:lnTo>
                    <a:pt x="667" y="260"/>
                  </a:lnTo>
                  <a:lnTo>
                    <a:pt x="664" y="248"/>
                  </a:lnTo>
                  <a:lnTo>
                    <a:pt x="660" y="239"/>
                  </a:lnTo>
                  <a:lnTo>
                    <a:pt x="656" y="229"/>
                  </a:lnTo>
                  <a:lnTo>
                    <a:pt x="652" y="222"/>
                  </a:lnTo>
                  <a:lnTo>
                    <a:pt x="647" y="215"/>
                  </a:lnTo>
                  <a:lnTo>
                    <a:pt x="643" y="211"/>
                  </a:lnTo>
                  <a:lnTo>
                    <a:pt x="638" y="207"/>
                  </a:lnTo>
                  <a:lnTo>
                    <a:pt x="634" y="207"/>
                  </a:lnTo>
                  <a:lnTo>
                    <a:pt x="628" y="207"/>
                  </a:lnTo>
                  <a:lnTo>
                    <a:pt x="624" y="211"/>
                  </a:lnTo>
                  <a:lnTo>
                    <a:pt x="620" y="216"/>
                  </a:lnTo>
                  <a:lnTo>
                    <a:pt x="617" y="224"/>
                  </a:lnTo>
                  <a:lnTo>
                    <a:pt x="613" y="235"/>
                  </a:lnTo>
                  <a:lnTo>
                    <a:pt x="612" y="249"/>
                  </a:lnTo>
                  <a:lnTo>
                    <a:pt x="611" y="265"/>
                  </a:lnTo>
                  <a:lnTo>
                    <a:pt x="611" y="287"/>
                  </a:lnTo>
                  <a:lnTo>
                    <a:pt x="608" y="308"/>
                  </a:lnTo>
                  <a:lnTo>
                    <a:pt x="602" y="332"/>
                  </a:lnTo>
                  <a:lnTo>
                    <a:pt x="591" y="357"/>
                  </a:lnTo>
                  <a:lnTo>
                    <a:pt x="579" y="382"/>
                  </a:lnTo>
                  <a:lnTo>
                    <a:pt x="563" y="405"/>
                  </a:lnTo>
                  <a:lnTo>
                    <a:pt x="545" y="429"/>
                  </a:lnTo>
                  <a:lnTo>
                    <a:pt x="523" y="453"/>
                  </a:lnTo>
                  <a:lnTo>
                    <a:pt x="501" y="475"/>
                  </a:lnTo>
                  <a:lnTo>
                    <a:pt x="475" y="495"/>
                  </a:lnTo>
                  <a:lnTo>
                    <a:pt x="449" y="514"/>
                  </a:lnTo>
                  <a:lnTo>
                    <a:pt x="421" y="529"/>
                  </a:lnTo>
                  <a:lnTo>
                    <a:pt x="393" y="543"/>
                  </a:lnTo>
                  <a:lnTo>
                    <a:pt x="363" y="554"/>
                  </a:lnTo>
                  <a:lnTo>
                    <a:pt x="335" y="561"/>
                  </a:lnTo>
                  <a:lnTo>
                    <a:pt x="306" y="563"/>
                  </a:lnTo>
                  <a:lnTo>
                    <a:pt x="278" y="563"/>
                  </a:lnTo>
                  <a:lnTo>
                    <a:pt x="250" y="554"/>
                  </a:lnTo>
                  <a:lnTo>
                    <a:pt x="225" y="535"/>
                  </a:lnTo>
                  <a:lnTo>
                    <a:pt x="203" y="509"/>
                  </a:lnTo>
                  <a:lnTo>
                    <a:pt x="183" y="476"/>
                  </a:lnTo>
                  <a:lnTo>
                    <a:pt x="164" y="436"/>
                  </a:lnTo>
                  <a:lnTo>
                    <a:pt x="147" y="394"/>
                  </a:lnTo>
                  <a:lnTo>
                    <a:pt x="132" y="349"/>
                  </a:lnTo>
                  <a:lnTo>
                    <a:pt x="121" y="304"/>
                  </a:lnTo>
                  <a:lnTo>
                    <a:pt x="109" y="257"/>
                  </a:lnTo>
                  <a:lnTo>
                    <a:pt x="99" y="213"/>
                  </a:lnTo>
                  <a:lnTo>
                    <a:pt x="91" y="171"/>
                  </a:lnTo>
                  <a:lnTo>
                    <a:pt x="87" y="136"/>
                  </a:lnTo>
                  <a:lnTo>
                    <a:pt x="82" y="104"/>
                  </a:lnTo>
                  <a:lnTo>
                    <a:pt x="79" y="81"/>
                  </a:lnTo>
                  <a:lnTo>
                    <a:pt x="78" y="64"/>
                  </a:lnTo>
                  <a:lnTo>
                    <a:pt x="78" y="60"/>
                  </a:lnTo>
                  <a:lnTo>
                    <a:pt x="76" y="58"/>
                  </a:lnTo>
                  <a:lnTo>
                    <a:pt x="76" y="54"/>
                  </a:lnTo>
                  <a:lnTo>
                    <a:pt x="75" y="48"/>
                  </a:lnTo>
                  <a:lnTo>
                    <a:pt x="74" y="41"/>
                  </a:lnTo>
                  <a:lnTo>
                    <a:pt x="71" y="33"/>
                  </a:lnTo>
                  <a:lnTo>
                    <a:pt x="68" y="25"/>
                  </a:lnTo>
                  <a:lnTo>
                    <a:pt x="65" y="18"/>
                  </a:lnTo>
                  <a:lnTo>
                    <a:pt x="63" y="13"/>
                  </a:lnTo>
                  <a:lnTo>
                    <a:pt x="57" y="6"/>
                  </a:lnTo>
                  <a:lnTo>
                    <a:pt x="53" y="3"/>
                  </a:lnTo>
                  <a:lnTo>
                    <a:pt x="48" y="0"/>
                  </a:lnTo>
                  <a:lnTo>
                    <a:pt x="41" y="4"/>
                  </a:lnTo>
                  <a:lnTo>
                    <a:pt x="33" y="10"/>
                  </a:lnTo>
                  <a:lnTo>
                    <a:pt x="26" y="21"/>
                  </a:lnTo>
                  <a:lnTo>
                    <a:pt x="16" y="34"/>
                  </a:lnTo>
                  <a:lnTo>
                    <a:pt x="8" y="55"/>
                  </a:lnTo>
                  <a:lnTo>
                    <a:pt x="8" y="55"/>
                  </a:lnTo>
                  <a:close/>
                </a:path>
              </a:pathLst>
            </a:custGeom>
            <a:solidFill>
              <a:srgbClr val="314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63" name="Freeform 67"/>
            <p:cNvSpPr>
              <a:spLocks/>
            </p:cNvSpPr>
            <p:nvPr/>
          </p:nvSpPr>
          <p:spPr bwMode="auto">
            <a:xfrm>
              <a:off x="4579" y="2039"/>
              <a:ext cx="135" cy="153"/>
            </a:xfrm>
            <a:custGeom>
              <a:avLst/>
              <a:gdLst/>
              <a:ahLst/>
              <a:cxnLst>
                <a:cxn ang="0">
                  <a:pos x="18" y="53"/>
                </a:cxn>
                <a:cxn ang="0">
                  <a:pos x="35" y="46"/>
                </a:cxn>
                <a:cxn ang="0">
                  <a:pos x="61" y="41"/>
                </a:cxn>
                <a:cxn ang="0">
                  <a:pos x="87" y="39"/>
                </a:cxn>
                <a:cxn ang="0">
                  <a:pos x="107" y="49"/>
                </a:cxn>
                <a:cxn ang="0">
                  <a:pos x="113" y="69"/>
                </a:cxn>
                <a:cxn ang="0">
                  <a:pos x="117" y="101"/>
                </a:cxn>
                <a:cxn ang="0">
                  <a:pos x="117" y="136"/>
                </a:cxn>
                <a:cxn ang="0">
                  <a:pos x="117" y="171"/>
                </a:cxn>
                <a:cxn ang="0">
                  <a:pos x="117" y="199"/>
                </a:cxn>
                <a:cxn ang="0">
                  <a:pos x="116" y="218"/>
                </a:cxn>
                <a:cxn ang="0">
                  <a:pos x="123" y="248"/>
                </a:cxn>
                <a:cxn ang="0">
                  <a:pos x="145" y="309"/>
                </a:cxn>
                <a:cxn ang="0">
                  <a:pos x="176" y="377"/>
                </a:cxn>
                <a:cxn ang="0">
                  <a:pos x="209" y="434"/>
                </a:cxn>
                <a:cxn ang="0">
                  <a:pos x="236" y="458"/>
                </a:cxn>
                <a:cxn ang="0">
                  <a:pos x="251" y="449"/>
                </a:cxn>
                <a:cxn ang="0">
                  <a:pos x="271" y="438"/>
                </a:cxn>
                <a:cxn ang="0">
                  <a:pos x="294" y="430"/>
                </a:cxn>
                <a:cxn ang="0">
                  <a:pos x="314" y="418"/>
                </a:cxn>
                <a:cxn ang="0">
                  <a:pos x="336" y="407"/>
                </a:cxn>
                <a:cxn ang="0">
                  <a:pos x="351" y="396"/>
                </a:cxn>
                <a:cxn ang="0">
                  <a:pos x="373" y="380"/>
                </a:cxn>
                <a:cxn ang="0">
                  <a:pos x="391" y="363"/>
                </a:cxn>
                <a:cxn ang="0">
                  <a:pos x="404" y="345"/>
                </a:cxn>
                <a:cxn ang="0">
                  <a:pos x="403" y="330"/>
                </a:cxn>
                <a:cxn ang="0">
                  <a:pos x="384" y="321"/>
                </a:cxn>
                <a:cxn ang="0">
                  <a:pos x="363" y="329"/>
                </a:cxn>
                <a:cxn ang="0">
                  <a:pos x="351" y="339"/>
                </a:cxn>
                <a:cxn ang="0">
                  <a:pos x="331" y="345"/>
                </a:cxn>
                <a:cxn ang="0">
                  <a:pos x="307" y="352"/>
                </a:cxn>
                <a:cxn ang="0">
                  <a:pos x="281" y="360"/>
                </a:cxn>
                <a:cxn ang="0">
                  <a:pos x="260" y="369"/>
                </a:cxn>
                <a:cxn ang="0">
                  <a:pos x="239" y="380"/>
                </a:cxn>
                <a:cxn ang="0">
                  <a:pos x="217" y="369"/>
                </a:cxn>
                <a:cxn ang="0">
                  <a:pos x="205" y="351"/>
                </a:cxn>
                <a:cxn ang="0">
                  <a:pos x="195" y="328"/>
                </a:cxn>
                <a:cxn ang="0">
                  <a:pos x="186" y="295"/>
                </a:cxn>
                <a:cxn ang="0">
                  <a:pos x="176" y="239"/>
                </a:cxn>
                <a:cxn ang="0">
                  <a:pos x="169" y="166"/>
                </a:cxn>
                <a:cxn ang="0">
                  <a:pos x="160" y="93"/>
                </a:cxn>
                <a:cxn ang="0">
                  <a:pos x="149" y="34"/>
                </a:cxn>
                <a:cxn ang="0">
                  <a:pos x="133" y="8"/>
                </a:cxn>
                <a:cxn ang="0">
                  <a:pos x="109" y="1"/>
                </a:cxn>
                <a:cxn ang="0">
                  <a:pos x="82" y="0"/>
                </a:cxn>
                <a:cxn ang="0">
                  <a:pos x="56" y="0"/>
                </a:cxn>
                <a:cxn ang="0">
                  <a:pos x="33" y="4"/>
                </a:cxn>
                <a:cxn ang="0">
                  <a:pos x="16" y="11"/>
                </a:cxn>
                <a:cxn ang="0">
                  <a:pos x="4" y="27"/>
                </a:cxn>
                <a:cxn ang="0">
                  <a:pos x="0" y="49"/>
                </a:cxn>
                <a:cxn ang="0">
                  <a:pos x="15" y="54"/>
                </a:cxn>
              </a:cxnLst>
              <a:rect l="0" t="0" r="r" b="b"/>
              <a:pathLst>
                <a:path w="406" h="458">
                  <a:moveTo>
                    <a:pt x="15" y="54"/>
                  </a:moveTo>
                  <a:lnTo>
                    <a:pt x="15" y="53"/>
                  </a:lnTo>
                  <a:lnTo>
                    <a:pt x="18" y="53"/>
                  </a:lnTo>
                  <a:lnTo>
                    <a:pt x="22" y="50"/>
                  </a:lnTo>
                  <a:lnTo>
                    <a:pt x="29" y="49"/>
                  </a:lnTo>
                  <a:lnTo>
                    <a:pt x="35" y="46"/>
                  </a:lnTo>
                  <a:lnTo>
                    <a:pt x="44" y="45"/>
                  </a:lnTo>
                  <a:lnTo>
                    <a:pt x="52" y="42"/>
                  </a:lnTo>
                  <a:lnTo>
                    <a:pt x="61" y="41"/>
                  </a:lnTo>
                  <a:lnTo>
                    <a:pt x="70" y="39"/>
                  </a:lnTo>
                  <a:lnTo>
                    <a:pt x="79" y="39"/>
                  </a:lnTo>
                  <a:lnTo>
                    <a:pt x="87" y="39"/>
                  </a:lnTo>
                  <a:lnTo>
                    <a:pt x="96" y="41"/>
                  </a:lnTo>
                  <a:lnTo>
                    <a:pt x="101" y="43"/>
                  </a:lnTo>
                  <a:lnTo>
                    <a:pt x="107" y="49"/>
                  </a:lnTo>
                  <a:lnTo>
                    <a:pt x="111" y="53"/>
                  </a:lnTo>
                  <a:lnTo>
                    <a:pt x="113" y="61"/>
                  </a:lnTo>
                  <a:lnTo>
                    <a:pt x="113" y="69"/>
                  </a:lnTo>
                  <a:lnTo>
                    <a:pt x="115" y="79"/>
                  </a:lnTo>
                  <a:lnTo>
                    <a:pt x="116" y="90"/>
                  </a:lnTo>
                  <a:lnTo>
                    <a:pt x="117" y="101"/>
                  </a:lnTo>
                  <a:lnTo>
                    <a:pt x="117" y="112"/>
                  </a:lnTo>
                  <a:lnTo>
                    <a:pt x="117" y="124"/>
                  </a:lnTo>
                  <a:lnTo>
                    <a:pt x="117" y="136"/>
                  </a:lnTo>
                  <a:lnTo>
                    <a:pt x="117" y="149"/>
                  </a:lnTo>
                  <a:lnTo>
                    <a:pt x="117" y="158"/>
                  </a:lnTo>
                  <a:lnTo>
                    <a:pt x="117" y="171"/>
                  </a:lnTo>
                  <a:lnTo>
                    <a:pt x="117" y="180"/>
                  </a:lnTo>
                  <a:lnTo>
                    <a:pt x="117" y="191"/>
                  </a:lnTo>
                  <a:lnTo>
                    <a:pt x="117" y="199"/>
                  </a:lnTo>
                  <a:lnTo>
                    <a:pt x="117" y="207"/>
                  </a:lnTo>
                  <a:lnTo>
                    <a:pt x="116" y="212"/>
                  </a:lnTo>
                  <a:lnTo>
                    <a:pt x="116" y="218"/>
                  </a:lnTo>
                  <a:lnTo>
                    <a:pt x="116" y="222"/>
                  </a:lnTo>
                  <a:lnTo>
                    <a:pt x="119" y="235"/>
                  </a:lnTo>
                  <a:lnTo>
                    <a:pt x="123" y="248"/>
                  </a:lnTo>
                  <a:lnTo>
                    <a:pt x="130" y="268"/>
                  </a:lnTo>
                  <a:lnTo>
                    <a:pt x="137" y="287"/>
                  </a:lnTo>
                  <a:lnTo>
                    <a:pt x="145" y="309"/>
                  </a:lnTo>
                  <a:lnTo>
                    <a:pt x="154" y="333"/>
                  </a:lnTo>
                  <a:lnTo>
                    <a:pt x="165" y="356"/>
                  </a:lnTo>
                  <a:lnTo>
                    <a:pt x="176" y="377"/>
                  </a:lnTo>
                  <a:lnTo>
                    <a:pt x="187" y="399"/>
                  </a:lnTo>
                  <a:lnTo>
                    <a:pt x="198" y="418"/>
                  </a:lnTo>
                  <a:lnTo>
                    <a:pt x="209" y="434"/>
                  </a:lnTo>
                  <a:lnTo>
                    <a:pt x="217" y="447"/>
                  </a:lnTo>
                  <a:lnTo>
                    <a:pt x="228" y="455"/>
                  </a:lnTo>
                  <a:lnTo>
                    <a:pt x="236" y="458"/>
                  </a:lnTo>
                  <a:lnTo>
                    <a:pt x="245" y="456"/>
                  </a:lnTo>
                  <a:lnTo>
                    <a:pt x="247" y="452"/>
                  </a:lnTo>
                  <a:lnTo>
                    <a:pt x="251" y="449"/>
                  </a:lnTo>
                  <a:lnTo>
                    <a:pt x="257" y="447"/>
                  </a:lnTo>
                  <a:lnTo>
                    <a:pt x="264" y="443"/>
                  </a:lnTo>
                  <a:lnTo>
                    <a:pt x="271" y="438"/>
                  </a:lnTo>
                  <a:lnTo>
                    <a:pt x="277" y="436"/>
                  </a:lnTo>
                  <a:lnTo>
                    <a:pt x="284" y="433"/>
                  </a:lnTo>
                  <a:lnTo>
                    <a:pt x="294" y="430"/>
                  </a:lnTo>
                  <a:lnTo>
                    <a:pt x="301" y="425"/>
                  </a:lnTo>
                  <a:lnTo>
                    <a:pt x="307" y="422"/>
                  </a:lnTo>
                  <a:lnTo>
                    <a:pt x="314" y="418"/>
                  </a:lnTo>
                  <a:lnTo>
                    <a:pt x="322" y="415"/>
                  </a:lnTo>
                  <a:lnTo>
                    <a:pt x="329" y="411"/>
                  </a:lnTo>
                  <a:lnTo>
                    <a:pt x="336" y="407"/>
                  </a:lnTo>
                  <a:lnTo>
                    <a:pt x="343" y="403"/>
                  </a:lnTo>
                  <a:lnTo>
                    <a:pt x="348" y="400"/>
                  </a:lnTo>
                  <a:lnTo>
                    <a:pt x="351" y="396"/>
                  </a:lnTo>
                  <a:lnTo>
                    <a:pt x="361" y="389"/>
                  </a:lnTo>
                  <a:lnTo>
                    <a:pt x="366" y="385"/>
                  </a:lnTo>
                  <a:lnTo>
                    <a:pt x="373" y="380"/>
                  </a:lnTo>
                  <a:lnTo>
                    <a:pt x="378" y="374"/>
                  </a:lnTo>
                  <a:lnTo>
                    <a:pt x="387" y="369"/>
                  </a:lnTo>
                  <a:lnTo>
                    <a:pt x="391" y="363"/>
                  </a:lnTo>
                  <a:lnTo>
                    <a:pt x="396" y="356"/>
                  </a:lnTo>
                  <a:lnTo>
                    <a:pt x="400" y="351"/>
                  </a:lnTo>
                  <a:lnTo>
                    <a:pt x="404" y="345"/>
                  </a:lnTo>
                  <a:lnTo>
                    <a:pt x="406" y="340"/>
                  </a:lnTo>
                  <a:lnTo>
                    <a:pt x="406" y="335"/>
                  </a:lnTo>
                  <a:lnTo>
                    <a:pt x="403" y="330"/>
                  </a:lnTo>
                  <a:lnTo>
                    <a:pt x="399" y="328"/>
                  </a:lnTo>
                  <a:lnTo>
                    <a:pt x="391" y="322"/>
                  </a:lnTo>
                  <a:lnTo>
                    <a:pt x="384" y="321"/>
                  </a:lnTo>
                  <a:lnTo>
                    <a:pt x="377" y="321"/>
                  </a:lnTo>
                  <a:lnTo>
                    <a:pt x="373" y="324"/>
                  </a:lnTo>
                  <a:lnTo>
                    <a:pt x="363" y="329"/>
                  </a:lnTo>
                  <a:lnTo>
                    <a:pt x="359" y="335"/>
                  </a:lnTo>
                  <a:lnTo>
                    <a:pt x="355" y="336"/>
                  </a:lnTo>
                  <a:lnTo>
                    <a:pt x="351" y="339"/>
                  </a:lnTo>
                  <a:lnTo>
                    <a:pt x="344" y="340"/>
                  </a:lnTo>
                  <a:lnTo>
                    <a:pt x="339" y="344"/>
                  </a:lnTo>
                  <a:lnTo>
                    <a:pt x="331" y="345"/>
                  </a:lnTo>
                  <a:lnTo>
                    <a:pt x="322" y="348"/>
                  </a:lnTo>
                  <a:lnTo>
                    <a:pt x="314" y="350"/>
                  </a:lnTo>
                  <a:lnTo>
                    <a:pt x="307" y="352"/>
                  </a:lnTo>
                  <a:lnTo>
                    <a:pt x="298" y="355"/>
                  </a:lnTo>
                  <a:lnTo>
                    <a:pt x="290" y="358"/>
                  </a:lnTo>
                  <a:lnTo>
                    <a:pt x="281" y="360"/>
                  </a:lnTo>
                  <a:lnTo>
                    <a:pt x="273" y="363"/>
                  </a:lnTo>
                  <a:lnTo>
                    <a:pt x="266" y="366"/>
                  </a:lnTo>
                  <a:lnTo>
                    <a:pt x="260" y="369"/>
                  </a:lnTo>
                  <a:lnTo>
                    <a:pt x="253" y="373"/>
                  </a:lnTo>
                  <a:lnTo>
                    <a:pt x="249" y="377"/>
                  </a:lnTo>
                  <a:lnTo>
                    <a:pt x="239" y="380"/>
                  </a:lnTo>
                  <a:lnTo>
                    <a:pt x="231" y="381"/>
                  </a:lnTo>
                  <a:lnTo>
                    <a:pt x="223" y="377"/>
                  </a:lnTo>
                  <a:lnTo>
                    <a:pt x="217" y="369"/>
                  </a:lnTo>
                  <a:lnTo>
                    <a:pt x="213" y="363"/>
                  </a:lnTo>
                  <a:lnTo>
                    <a:pt x="209" y="358"/>
                  </a:lnTo>
                  <a:lnTo>
                    <a:pt x="205" y="351"/>
                  </a:lnTo>
                  <a:lnTo>
                    <a:pt x="202" y="345"/>
                  </a:lnTo>
                  <a:lnTo>
                    <a:pt x="198" y="336"/>
                  </a:lnTo>
                  <a:lnTo>
                    <a:pt x="195" y="328"/>
                  </a:lnTo>
                  <a:lnTo>
                    <a:pt x="193" y="317"/>
                  </a:lnTo>
                  <a:lnTo>
                    <a:pt x="190" y="309"/>
                  </a:lnTo>
                  <a:lnTo>
                    <a:pt x="186" y="295"/>
                  </a:lnTo>
                  <a:lnTo>
                    <a:pt x="182" y="278"/>
                  </a:lnTo>
                  <a:lnTo>
                    <a:pt x="179" y="259"/>
                  </a:lnTo>
                  <a:lnTo>
                    <a:pt x="176" y="239"/>
                  </a:lnTo>
                  <a:lnTo>
                    <a:pt x="174" y="214"/>
                  </a:lnTo>
                  <a:lnTo>
                    <a:pt x="171" y="191"/>
                  </a:lnTo>
                  <a:lnTo>
                    <a:pt x="169" y="166"/>
                  </a:lnTo>
                  <a:lnTo>
                    <a:pt x="167" y="142"/>
                  </a:lnTo>
                  <a:lnTo>
                    <a:pt x="163" y="116"/>
                  </a:lnTo>
                  <a:lnTo>
                    <a:pt x="160" y="93"/>
                  </a:lnTo>
                  <a:lnTo>
                    <a:pt x="157" y="69"/>
                  </a:lnTo>
                  <a:lnTo>
                    <a:pt x="153" y="52"/>
                  </a:lnTo>
                  <a:lnTo>
                    <a:pt x="149" y="34"/>
                  </a:lnTo>
                  <a:lnTo>
                    <a:pt x="145" y="20"/>
                  </a:lnTo>
                  <a:lnTo>
                    <a:pt x="138" y="12"/>
                  </a:lnTo>
                  <a:lnTo>
                    <a:pt x="133" y="8"/>
                  </a:lnTo>
                  <a:lnTo>
                    <a:pt x="124" y="5"/>
                  </a:lnTo>
                  <a:lnTo>
                    <a:pt x="117" y="4"/>
                  </a:lnTo>
                  <a:lnTo>
                    <a:pt x="109" y="1"/>
                  </a:lnTo>
                  <a:lnTo>
                    <a:pt x="101" y="1"/>
                  </a:lnTo>
                  <a:lnTo>
                    <a:pt x="92" y="0"/>
                  </a:lnTo>
                  <a:lnTo>
                    <a:pt x="82" y="0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6" y="0"/>
                  </a:lnTo>
                  <a:lnTo>
                    <a:pt x="38" y="1"/>
                  </a:lnTo>
                  <a:lnTo>
                    <a:pt x="33" y="4"/>
                  </a:lnTo>
                  <a:lnTo>
                    <a:pt x="26" y="5"/>
                  </a:lnTo>
                  <a:lnTo>
                    <a:pt x="20" y="8"/>
                  </a:lnTo>
                  <a:lnTo>
                    <a:pt x="16" y="11"/>
                  </a:lnTo>
                  <a:lnTo>
                    <a:pt x="15" y="13"/>
                  </a:lnTo>
                  <a:lnTo>
                    <a:pt x="8" y="19"/>
                  </a:lnTo>
                  <a:lnTo>
                    <a:pt x="4" y="27"/>
                  </a:lnTo>
                  <a:lnTo>
                    <a:pt x="1" y="35"/>
                  </a:lnTo>
                  <a:lnTo>
                    <a:pt x="0" y="43"/>
                  </a:lnTo>
                  <a:lnTo>
                    <a:pt x="0" y="49"/>
                  </a:lnTo>
                  <a:lnTo>
                    <a:pt x="3" y="53"/>
                  </a:lnTo>
                  <a:lnTo>
                    <a:pt x="7" y="56"/>
                  </a:lnTo>
                  <a:lnTo>
                    <a:pt x="15" y="54"/>
                  </a:lnTo>
                  <a:lnTo>
                    <a:pt x="15" y="54"/>
                  </a:lnTo>
                  <a:close/>
                </a:path>
              </a:pathLst>
            </a:custGeom>
            <a:solidFill>
              <a:srgbClr val="314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64" name="Freeform 68"/>
            <p:cNvSpPr>
              <a:spLocks/>
            </p:cNvSpPr>
            <p:nvPr/>
          </p:nvSpPr>
          <p:spPr bwMode="auto">
            <a:xfrm>
              <a:off x="4557" y="2093"/>
              <a:ext cx="56" cy="27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159" y="0"/>
                </a:cxn>
                <a:cxn ang="0">
                  <a:pos x="155" y="0"/>
                </a:cxn>
                <a:cxn ang="0">
                  <a:pos x="147" y="0"/>
                </a:cxn>
                <a:cxn ang="0">
                  <a:pos x="138" y="2"/>
                </a:cxn>
                <a:cxn ang="0">
                  <a:pos x="126" y="2"/>
                </a:cxn>
                <a:cxn ang="0">
                  <a:pos x="115" y="4"/>
                </a:cxn>
                <a:cxn ang="0">
                  <a:pos x="101" y="6"/>
                </a:cxn>
                <a:cxn ang="0">
                  <a:pos x="88" y="9"/>
                </a:cxn>
                <a:cxn ang="0">
                  <a:pos x="73" y="11"/>
                </a:cxn>
                <a:cxn ang="0">
                  <a:pos x="59" y="14"/>
                </a:cxn>
                <a:cxn ang="0">
                  <a:pos x="45" y="17"/>
                </a:cxn>
                <a:cxn ang="0">
                  <a:pos x="35" y="21"/>
                </a:cxn>
                <a:cxn ang="0">
                  <a:pos x="24" y="24"/>
                </a:cxn>
                <a:cxn ang="0">
                  <a:pos x="17" y="26"/>
                </a:cxn>
                <a:cxn ang="0">
                  <a:pos x="10" y="30"/>
                </a:cxn>
                <a:cxn ang="0">
                  <a:pos x="7" y="34"/>
                </a:cxn>
                <a:cxn ang="0">
                  <a:pos x="3" y="41"/>
                </a:cxn>
                <a:cxn ang="0">
                  <a:pos x="2" y="48"/>
                </a:cxn>
                <a:cxn ang="0">
                  <a:pos x="0" y="55"/>
                </a:cxn>
                <a:cxn ang="0">
                  <a:pos x="2" y="63"/>
                </a:cxn>
                <a:cxn ang="0">
                  <a:pos x="2" y="70"/>
                </a:cxn>
                <a:cxn ang="0">
                  <a:pos x="4" y="75"/>
                </a:cxn>
                <a:cxn ang="0">
                  <a:pos x="7" y="78"/>
                </a:cxn>
                <a:cxn ang="0">
                  <a:pos x="14" y="81"/>
                </a:cxn>
                <a:cxn ang="0">
                  <a:pos x="17" y="80"/>
                </a:cxn>
                <a:cxn ang="0">
                  <a:pos x="22" y="78"/>
                </a:cxn>
                <a:cxn ang="0">
                  <a:pos x="30" y="77"/>
                </a:cxn>
                <a:cxn ang="0">
                  <a:pos x="41" y="74"/>
                </a:cxn>
                <a:cxn ang="0">
                  <a:pos x="54" y="70"/>
                </a:cxn>
                <a:cxn ang="0">
                  <a:pos x="66" y="67"/>
                </a:cxn>
                <a:cxn ang="0">
                  <a:pos x="78" y="65"/>
                </a:cxn>
                <a:cxn ang="0">
                  <a:pos x="93" y="60"/>
                </a:cxn>
                <a:cxn ang="0">
                  <a:pos x="106" y="56"/>
                </a:cxn>
                <a:cxn ang="0">
                  <a:pos x="118" y="54"/>
                </a:cxn>
                <a:cxn ang="0">
                  <a:pos x="130" y="48"/>
                </a:cxn>
                <a:cxn ang="0">
                  <a:pos x="142" y="45"/>
                </a:cxn>
                <a:cxn ang="0">
                  <a:pos x="151" y="41"/>
                </a:cxn>
                <a:cxn ang="0">
                  <a:pos x="159" y="39"/>
                </a:cxn>
                <a:cxn ang="0">
                  <a:pos x="163" y="36"/>
                </a:cxn>
                <a:cxn ang="0">
                  <a:pos x="167" y="34"/>
                </a:cxn>
                <a:cxn ang="0">
                  <a:pos x="167" y="29"/>
                </a:cxn>
                <a:cxn ang="0">
                  <a:pos x="168" y="24"/>
                </a:cxn>
                <a:cxn ang="0">
                  <a:pos x="167" y="17"/>
                </a:cxn>
                <a:cxn ang="0">
                  <a:pos x="167" y="13"/>
                </a:cxn>
                <a:cxn ang="0">
                  <a:pos x="163" y="3"/>
                </a:cxn>
                <a:cxn ang="0">
                  <a:pos x="162" y="0"/>
                </a:cxn>
                <a:cxn ang="0">
                  <a:pos x="162" y="0"/>
                </a:cxn>
              </a:cxnLst>
              <a:rect l="0" t="0" r="r" b="b"/>
              <a:pathLst>
                <a:path w="168" h="81">
                  <a:moveTo>
                    <a:pt x="162" y="0"/>
                  </a:moveTo>
                  <a:lnTo>
                    <a:pt x="159" y="0"/>
                  </a:lnTo>
                  <a:lnTo>
                    <a:pt x="155" y="0"/>
                  </a:lnTo>
                  <a:lnTo>
                    <a:pt x="147" y="0"/>
                  </a:lnTo>
                  <a:lnTo>
                    <a:pt x="138" y="2"/>
                  </a:lnTo>
                  <a:lnTo>
                    <a:pt x="126" y="2"/>
                  </a:lnTo>
                  <a:lnTo>
                    <a:pt x="115" y="4"/>
                  </a:lnTo>
                  <a:lnTo>
                    <a:pt x="101" y="6"/>
                  </a:lnTo>
                  <a:lnTo>
                    <a:pt x="88" y="9"/>
                  </a:lnTo>
                  <a:lnTo>
                    <a:pt x="73" y="11"/>
                  </a:lnTo>
                  <a:lnTo>
                    <a:pt x="59" y="14"/>
                  </a:lnTo>
                  <a:lnTo>
                    <a:pt x="45" y="17"/>
                  </a:lnTo>
                  <a:lnTo>
                    <a:pt x="35" y="21"/>
                  </a:lnTo>
                  <a:lnTo>
                    <a:pt x="24" y="24"/>
                  </a:lnTo>
                  <a:lnTo>
                    <a:pt x="17" y="26"/>
                  </a:lnTo>
                  <a:lnTo>
                    <a:pt x="10" y="30"/>
                  </a:lnTo>
                  <a:lnTo>
                    <a:pt x="7" y="34"/>
                  </a:lnTo>
                  <a:lnTo>
                    <a:pt x="3" y="41"/>
                  </a:lnTo>
                  <a:lnTo>
                    <a:pt x="2" y="48"/>
                  </a:lnTo>
                  <a:lnTo>
                    <a:pt x="0" y="55"/>
                  </a:lnTo>
                  <a:lnTo>
                    <a:pt x="2" y="63"/>
                  </a:lnTo>
                  <a:lnTo>
                    <a:pt x="2" y="70"/>
                  </a:lnTo>
                  <a:lnTo>
                    <a:pt x="4" y="75"/>
                  </a:lnTo>
                  <a:lnTo>
                    <a:pt x="7" y="78"/>
                  </a:lnTo>
                  <a:lnTo>
                    <a:pt x="14" y="81"/>
                  </a:lnTo>
                  <a:lnTo>
                    <a:pt x="17" y="80"/>
                  </a:lnTo>
                  <a:lnTo>
                    <a:pt x="22" y="78"/>
                  </a:lnTo>
                  <a:lnTo>
                    <a:pt x="30" y="77"/>
                  </a:lnTo>
                  <a:lnTo>
                    <a:pt x="41" y="74"/>
                  </a:lnTo>
                  <a:lnTo>
                    <a:pt x="54" y="70"/>
                  </a:lnTo>
                  <a:lnTo>
                    <a:pt x="66" y="67"/>
                  </a:lnTo>
                  <a:lnTo>
                    <a:pt x="78" y="65"/>
                  </a:lnTo>
                  <a:lnTo>
                    <a:pt x="93" y="60"/>
                  </a:lnTo>
                  <a:lnTo>
                    <a:pt x="106" y="56"/>
                  </a:lnTo>
                  <a:lnTo>
                    <a:pt x="118" y="54"/>
                  </a:lnTo>
                  <a:lnTo>
                    <a:pt x="130" y="48"/>
                  </a:lnTo>
                  <a:lnTo>
                    <a:pt x="142" y="45"/>
                  </a:lnTo>
                  <a:lnTo>
                    <a:pt x="151" y="41"/>
                  </a:lnTo>
                  <a:lnTo>
                    <a:pt x="159" y="39"/>
                  </a:lnTo>
                  <a:lnTo>
                    <a:pt x="163" y="36"/>
                  </a:lnTo>
                  <a:lnTo>
                    <a:pt x="167" y="34"/>
                  </a:lnTo>
                  <a:lnTo>
                    <a:pt x="167" y="29"/>
                  </a:lnTo>
                  <a:lnTo>
                    <a:pt x="168" y="24"/>
                  </a:lnTo>
                  <a:lnTo>
                    <a:pt x="167" y="17"/>
                  </a:lnTo>
                  <a:lnTo>
                    <a:pt x="167" y="13"/>
                  </a:lnTo>
                  <a:lnTo>
                    <a:pt x="163" y="3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314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65" name="Freeform 69"/>
            <p:cNvSpPr>
              <a:spLocks/>
            </p:cNvSpPr>
            <p:nvPr/>
          </p:nvSpPr>
          <p:spPr bwMode="auto">
            <a:xfrm>
              <a:off x="4628" y="1967"/>
              <a:ext cx="100" cy="134"/>
            </a:xfrm>
            <a:custGeom>
              <a:avLst/>
              <a:gdLst/>
              <a:ahLst/>
              <a:cxnLst>
                <a:cxn ang="0">
                  <a:pos x="268" y="327"/>
                </a:cxn>
                <a:cxn ang="0">
                  <a:pos x="268" y="324"/>
                </a:cxn>
                <a:cxn ang="0">
                  <a:pos x="269" y="321"/>
                </a:cxn>
                <a:cxn ang="0">
                  <a:pos x="270" y="317"/>
                </a:cxn>
                <a:cxn ang="0">
                  <a:pos x="273" y="312"/>
                </a:cxn>
                <a:cxn ang="0">
                  <a:pos x="275" y="303"/>
                </a:cxn>
                <a:cxn ang="0">
                  <a:pos x="279" y="295"/>
                </a:cxn>
                <a:cxn ang="0">
                  <a:pos x="281" y="286"/>
                </a:cxn>
                <a:cxn ang="0">
                  <a:pos x="284" y="276"/>
                </a:cxn>
                <a:cxn ang="0">
                  <a:pos x="285" y="265"/>
                </a:cxn>
                <a:cxn ang="0">
                  <a:pos x="290" y="254"/>
                </a:cxn>
                <a:cxn ang="0">
                  <a:pos x="291" y="243"/>
                </a:cxn>
                <a:cxn ang="0">
                  <a:pos x="295" y="232"/>
                </a:cxn>
                <a:cxn ang="0">
                  <a:pos x="295" y="220"/>
                </a:cxn>
                <a:cxn ang="0">
                  <a:pos x="298" y="211"/>
                </a:cxn>
                <a:cxn ang="0">
                  <a:pos x="298" y="201"/>
                </a:cxn>
                <a:cxn ang="0">
                  <a:pos x="298" y="193"/>
                </a:cxn>
                <a:cxn ang="0">
                  <a:pos x="296" y="183"/>
                </a:cxn>
                <a:cxn ang="0">
                  <a:pos x="295" y="172"/>
                </a:cxn>
                <a:cxn ang="0">
                  <a:pos x="295" y="163"/>
                </a:cxn>
                <a:cxn ang="0">
                  <a:pos x="294" y="152"/>
                </a:cxn>
                <a:cxn ang="0">
                  <a:pos x="291" y="141"/>
                </a:cxn>
                <a:cxn ang="0">
                  <a:pos x="290" y="131"/>
                </a:cxn>
                <a:cxn ang="0">
                  <a:pos x="287" y="122"/>
                </a:cxn>
                <a:cxn ang="0">
                  <a:pos x="285" y="112"/>
                </a:cxn>
                <a:cxn ang="0">
                  <a:pos x="283" y="103"/>
                </a:cxn>
                <a:cxn ang="0">
                  <a:pos x="280" y="94"/>
                </a:cxn>
                <a:cxn ang="0">
                  <a:pos x="279" y="86"/>
                </a:cxn>
                <a:cxn ang="0">
                  <a:pos x="277" y="82"/>
                </a:cxn>
                <a:cxn ang="0">
                  <a:pos x="275" y="75"/>
                </a:cxn>
                <a:cxn ang="0">
                  <a:pos x="275" y="72"/>
                </a:cxn>
                <a:cxn ang="0">
                  <a:pos x="275" y="70"/>
                </a:cxn>
                <a:cxn ang="0">
                  <a:pos x="187" y="0"/>
                </a:cxn>
                <a:cxn ang="0">
                  <a:pos x="130" y="0"/>
                </a:cxn>
                <a:cxn ang="0">
                  <a:pos x="60" y="60"/>
                </a:cxn>
                <a:cxn ang="0">
                  <a:pos x="25" y="185"/>
                </a:cxn>
                <a:cxn ang="0">
                  <a:pos x="113" y="235"/>
                </a:cxn>
                <a:cxn ang="0">
                  <a:pos x="113" y="287"/>
                </a:cxn>
                <a:cxn ang="0">
                  <a:pos x="41" y="302"/>
                </a:cxn>
                <a:cxn ang="0">
                  <a:pos x="0" y="327"/>
                </a:cxn>
                <a:cxn ang="0">
                  <a:pos x="8" y="377"/>
                </a:cxn>
                <a:cxn ang="0">
                  <a:pos x="105" y="402"/>
                </a:cxn>
                <a:cxn ang="0">
                  <a:pos x="190" y="396"/>
                </a:cxn>
                <a:cxn ang="0">
                  <a:pos x="268" y="327"/>
                </a:cxn>
                <a:cxn ang="0">
                  <a:pos x="268" y="327"/>
                </a:cxn>
              </a:cxnLst>
              <a:rect l="0" t="0" r="r" b="b"/>
              <a:pathLst>
                <a:path w="298" h="402">
                  <a:moveTo>
                    <a:pt x="268" y="327"/>
                  </a:moveTo>
                  <a:lnTo>
                    <a:pt x="268" y="324"/>
                  </a:lnTo>
                  <a:lnTo>
                    <a:pt x="269" y="321"/>
                  </a:lnTo>
                  <a:lnTo>
                    <a:pt x="270" y="317"/>
                  </a:lnTo>
                  <a:lnTo>
                    <a:pt x="273" y="312"/>
                  </a:lnTo>
                  <a:lnTo>
                    <a:pt x="275" y="303"/>
                  </a:lnTo>
                  <a:lnTo>
                    <a:pt x="279" y="295"/>
                  </a:lnTo>
                  <a:lnTo>
                    <a:pt x="281" y="286"/>
                  </a:lnTo>
                  <a:lnTo>
                    <a:pt x="284" y="276"/>
                  </a:lnTo>
                  <a:lnTo>
                    <a:pt x="285" y="265"/>
                  </a:lnTo>
                  <a:lnTo>
                    <a:pt x="290" y="254"/>
                  </a:lnTo>
                  <a:lnTo>
                    <a:pt x="291" y="243"/>
                  </a:lnTo>
                  <a:lnTo>
                    <a:pt x="295" y="232"/>
                  </a:lnTo>
                  <a:lnTo>
                    <a:pt x="295" y="220"/>
                  </a:lnTo>
                  <a:lnTo>
                    <a:pt x="298" y="211"/>
                  </a:lnTo>
                  <a:lnTo>
                    <a:pt x="298" y="201"/>
                  </a:lnTo>
                  <a:lnTo>
                    <a:pt x="298" y="193"/>
                  </a:lnTo>
                  <a:lnTo>
                    <a:pt x="296" y="183"/>
                  </a:lnTo>
                  <a:lnTo>
                    <a:pt x="295" y="172"/>
                  </a:lnTo>
                  <a:lnTo>
                    <a:pt x="295" y="163"/>
                  </a:lnTo>
                  <a:lnTo>
                    <a:pt x="294" y="152"/>
                  </a:lnTo>
                  <a:lnTo>
                    <a:pt x="291" y="141"/>
                  </a:lnTo>
                  <a:lnTo>
                    <a:pt x="290" y="131"/>
                  </a:lnTo>
                  <a:lnTo>
                    <a:pt x="287" y="122"/>
                  </a:lnTo>
                  <a:lnTo>
                    <a:pt x="285" y="112"/>
                  </a:lnTo>
                  <a:lnTo>
                    <a:pt x="283" y="103"/>
                  </a:lnTo>
                  <a:lnTo>
                    <a:pt x="280" y="94"/>
                  </a:lnTo>
                  <a:lnTo>
                    <a:pt x="279" y="86"/>
                  </a:lnTo>
                  <a:lnTo>
                    <a:pt x="277" y="82"/>
                  </a:lnTo>
                  <a:lnTo>
                    <a:pt x="275" y="75"/>
                  </a:lnTo>
                  <a:lnTo>
                    <a:pt x="275" y="72"/>
                  </a:lnTo>
                  <a:lnTo>
                    <a:pt x="275" y="70"/>
                  </a:lnTo>
                  <a:lnTo>
                    <a:pt x="187" y="0"/>
                  </a:lnTo>
                  <a:lnTo>
                    <a:pt x="130" y="0"/>
                  </a:lnTo>
                  <a:lnTo>
                    <a:pt x="60" y="60"/>
                  </a:lnTo>
                  <a:lnTo>
                    <a:pt x="25" y="185"/>
                  </a:lnTo>
                  <a:lnTo>
                    <a:pt x="113" y="235"/>
                  </a:lnTo>
                  <a:lnTo>
                    <a:pt x="113" y="287"/>
                  </a:lnTo>
                  <a:lnTo>
                    <a:pt x="41" y="302"/>
                  </a:lnTo>
                  <a:lnTo>
                    <a:pt x="0" y="327"/>
                  </a:lnTo>
                  <a:lnTo>
                    <a:pt x="8" y="377"/>
                  </a:lnTo>
                  <a:lnTo>
                    <a:pt x="105" y="402"/>
                  </a:lnTo>
                  <a:lnTo>
                    <a:pt x="190" y="396"/>
                  </a:lnTo>
                  <a:lnTo>
                    <a:pt x="268" y="327"/>
                  </a:lnTo>
                  <a:lnTo>
                    <a:pt x="268" y="327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66" name="Freeform 70"/>
            <p:cNvSpPr>
              <a:spLocks/>
            </p:cNvSpPr>
            <p:nvPr/>
          </p:nvSpPr>
          <p:spPr bwMode="auto">
            <a:xfrm>
              <a:off x="4624" y="1961"/>
              <a:ext cx="106" cy="149"/>
            </a:xfrm>
            <a:custGeom>
              <a:avLst/>
              <a:gdLst/>
              <a:ahLst/>
              <a:cxnLst>
                <a:cxn ang="0">
                  <a:pos x="67" y="307"/>
                </a:cxn>
                <a:cxn ang="0">
                  <a:pos x="95" y="306"/>
                </a:cxn>
                <a:cxn ang="0">
                  <a:pos x="117" y="291"/>
                </a:cxn>
                <a:cxn ang="0">
                  <a:pos x="110" y="264"/>
                </a:cxn>
                <a:cxn ang="0">
                  <a:pos x="84" y="242"/>
                </a:cxn>
                <a:cxn ang="0">
                  <a:pos x="53" y="230"/>
                </a:cxn>
                <a:cxn ang="0">
                  <a:pos x="24" y="215"/>
                </a:cxn>
                <a:cxn ang="0">
                  <a:pos x="26" y="183"/>
                </a:cxn>
                <a:cxn ang="0">
                  <a:pos x="47" y="122"/>
                </a:cxn>
                <a:cxn ang="0">
                  <a:pos x="80" y="55"/>
                </a:cxn>
                <a:cxn ang="0">
                  <a:pos x="120" y="9"/>
                </a:cxn>
                <a:cxn ang="0">
                  <a:pos x="165" y="0"/>
                </a:cxn>
                <a:cxn ang="0">
                  <a:pos x="222" y="4"/>
                </a:cxn>
                <a:cxn ang="0">
                  <a:pos x="277" y="34"/>
                </a:cxn>
                <a:cxn ang="0">
                  <a:pos x="314" y="105"/>
                </a:cxn>
                <a:cxn ang="0">
                  <a:pos x="313" y="139"/>
                </a:cxn>
                <a:cxn ang="0">
                  <a:pos x="295" y="141"/>
                </a:cxn>
                <a:cxn ang="0">
                  <a:pos x="278" y="120"/>
                </a:cxn>
                <a:cxn ang="0">
                  <a:pos x="250" y="85"/>
                </a:cxn>
                <a:cxn ang="0">
                  <a:pos x="214" y="52"/>
                </a:cxn>
                <a:cxn ang="0">
                  <a:pos x="173" y="37"/>
                </a:cxn>
                <a:cxn ang="0">
                  <a:pos x="134" y="52"/>
                </a:cxn>
                <a:cxn ang="0">
                  <a:pos x="97" y="93"/>
                </a:cxn>
                <a:cxn ang="0">
                  <a:pos x="69" y="141"/>
                </a:cxn>
                <a:cxn ang="0">
                  <a:pos x="56" y="182"/>
                </a:cxn>
                <a:cxn ang="0">
                  <a:pos x="64" y="201"/>
                </a:cxn>
                <a:cxn ang="0">
                  <a:pos x="87" y="212"/>
                </a:cxn>
                <a:cxn ang="0">
                  <a:pos x="116" y="227"/>
                </a:cxn>
                <a:cxn ang="0">
                  <a:pos x="138" y="245"/>
                </a:cxn>
                <a:cxn ang="0">
                  <a:pos x="146" y="268"/>
                </a:cxn>
                <a:cxn ang="0">
                  <a:pos x="146" y="295"/>
                </a:cxn>
                <a:cxn ang="0">
                  <a:pos x="134" y="325"/>
                </a:cxn>
                <a:cxn ang="0">
                  <a:pos x="94" y="329"/>
                </a:cxn>
                <a:cxn ang="0">
                  <a:pos x="53" y="332"/>
                </a:cxn>
                <a:cxn ang="0">
                  <a:pos x="37" y="347"/>
                </a:cxn>
                <a:cxn ang="0">
                  <a:pos x="42" y="370"/>
                </a:cxn>
                <a:cxn ang="0">
                  <a:pos x="56" y="388"/>
                </a:cxn>
                <a:cxn ang="0">
                  <a:pos x="101" y="400"/>
                </a:cxn>
                <a:cxn ang="0">
                  <a:pos x="157" y="403"/>
                </a:cxn>
                <a:cxn ang="0">
                  <a:pos x="205" y="394"/>
                </a:cxn>
                <a:cxn ang="0">
                  <a:pos x="228" y="369"/>
                </a:cxn>
                <a:cxn ang="0">
                  <a:pos x="246" y="344"/>
                </a:cxn>
                <a:cxn ang="0">
                  <a:pos x="272" y="320"/>
                </a:cxn>
                <a:cxn ang="0">
                  <a:pos x="292" y="328"/>
                </a:cxn>
                <a:cxn ang="0">
                  <a:pos x="296" y="359"/>
                </a:cxn>
                <a:cxn ang="0">
                  <a:pos x="270" y="380"/>
                </a:cxn>
                <a:cxn ang="0">
                  <a:pos x="233" y="407"/>
                </a:cxn>
                <a:cxn ang="0">
                  <a:pos x="188" y="432"/>
                </a:cxn>
                <a:cxn ang="0">
                  <a:pos x="142" y="447"/>
                </a:cxn>
                <a:cxn ang="0">
                  <a:pos x="95" y="443"/>
                </a:cxn>
                <a:cxn ang="0">
                  <a:pos x="50" y="429"/>
                </a:cxn>
                <a:cxn ang="0">
                  <a:pos x="16" y="406"/>
                </a:cxn>
                <a:cxn ang="0">
                  <a:pos x="0" y="379"/>
                </a:cxn>
                <a:cxn ang="0">
                  <a:pos x="5" y="351"/>
                </a:cxn>
                <a:cxn ang="0">
                  <a:pos x="31" y="317"/>
                </a:cxn>
                <a:cxn ang="0">
                  <a:pos x="45" y="309"/>
                </a:cxn>
              </a:cxnLst>
              <a:rect l="0" t="0" r="r" b="b"/>
              <a:pathLst>
                <a:path w="318" h="448">
                  <a:moveTo>
                    <a:pt x="45" y="309"/>
                  </a:moveTo>
                  <a:lnTo>
                    <a:pt x="52" y="307"/>
                  </a:lnTo>
                  <a:lnTo>
                    <a:pt x="60" y="307"/>
                  </a:lnTo>
                  <a:lnTo>
                    <a:pt x="67" y="307"/>
                  </a:lnTo>
                  <a:lnTo>
                    <a:pt x="75" y="307"/>
                  </a:lnTo>
                  <a:lnTo>
                    <a:pt x="82" y="306"/>
                  </a:lnTo>
                  <a:lnTo>
                    <a:pt x="88" y="306"/>
                  </a:lnTo>
                  <a:lnTo>
                    <a:pt x="95" y="306"/>
                  </a:lnTo>
                  <a:lnTo>
                    <a:pt x="101" y="306"/>
                  </a:lnTo>
                  <a:lnTo>
                    <a:pt x="109" y="302"/>
                  </a:lnTo>
                  <a:lnTo>
                    <a:pt x="116" y="295"/>
                  </a:lnTo>
                  <a:lnTo>
                    <a:pt x="117" y="291"/>
                  </a:lnTo>
                  <a:lnTo>
                    <a:pt x="117" y="286"/>
                  </a:lnTo>
                  <a:lnTo>
                    <a:pt x="117" y="279"/>
                  </a:lnTo>
                  <a:lnTo>
                    <a:pt x="116" y="273"/>
                  </a:lnTo>
                  <a:lnTo>
                    <a:pt x="110" y="264"/>
                  </a:lnTo>
                  <a:lnTo>
                    <a:pt x="105" y="258"/>
                  </a:lnTo>
                  <a:lnTo>
                    <a:pt x="99" y="250"/>
                  </a:lnTo>
                  <a:lnTo>
                    <a:pt x="93" y="246"/>
                  </a:lnTo>
                  <a:lnTo>
                    <a:pt x="84" y="242"/>
                  </a:lnTo>
                  <a:lnTo>
                    <a:pt x="76" y="238"/>
                  </a:lnTo>
                  <a:lnTo>
                    <a:pt x="68" y="234"/>
                  </a:lnTo>
                  <a:lnTo>
                    <a:pt x="61" y="232"/>
                  </a:lnTo>
                  <a:lnTo>
                    <a:pt x="53" y="230"/>
                  </a:lnTo>
                  <a:lnTo>
                    <a:pt x="45" y="227"/>
                  </a:lnTo>
                  <a:lnTo>
                    <a:pt x="38" y="223"/>
                  </a:lnTo>
                  <a:lnTo>
                    <a:pt x="32" y="221"/>
                  </a:lnTo>
                  <a:lnTo>
                    <a:pt x="24" y="215"/>
                  </a:lnTo>
                  <a:lnTo>
                    <a:pt x="21" y="210"/>
                  </a:lnTo>
                  <a:lnTo>
                    <a:pt x="21" y="204"/>
                  </a:lnTo>
                  <a:lnTo>
                    <a:pt x="24" y="195"/>
                  </a:lnTo>
                  <a:lnTo>
                    <a:pt x="26" y="183"/>
                  </a:lnTo>
                  <a:lnTo>
                    <a:pt x="31" y="171"/>
                  </a:lnTo>
                  <a:lnTo>
                    <a:pt x="35" y="156"/>
                  </a:lnTo>
                  <a:lnTo>
                    <a:pt x="41" y="139"/>
                  </a:lnTo>
                  <a:lnTo>
                    <a:pt x="47" y="122"/>
                  </a:lnTo>
                  <a:lnTo>
                    <a:pt x="56" y="105"/>
                  </a:lnTo>
                  <a:lnTo>
                    <a:pt x="62" y="87"/>
                  </a:lnTo>
                  <a:lnTo>
                    <a:pt x="71" y="71"/>
                  </a:lnTo>
                  <a:lnTo>
                    <a:pt x="80" y="55"/>
                  </a:lnTo>
                  <a:lnTo>
                    <a:pt x="90" y="40"/>
                  </a:lnTo>
                  <a:lnTo>
                    <a:pt x="99" y="27"/>
                  </a:lnTo>
                  <a:lnTo>
                    <a:pt x="109" y="16"/>
                  </a:lnTo>
                  <a:lnTo>
                    <a:pt x="120" y="9"/>
                  </a:lnTo>
                  <a:lnTo>
                    <a:pt x="131" y="7"/>
                  </a:lnTo>
                  <a:lnTo>
                    <a:pt x="142" y="3"/>
                  </a:lnTo>
                  <a:lnTo>
                    <a:pt x="153" y="1"/>
                  </a:lnTo>
                  <a:lnTo>
                    <a:pt x="165" y="0"/>
                  </a:lnTo>
                  <a:lnTo>
                    <a:pt x="180" y="0"/>
                  </a:lnTo>
                  <a:lnTo>
                    <a:pt x="194" y="0"/>
                  </a:lnTo>
                  <a:lnTo>
                    <a:pt x="209" y="1"/>
                  </a:lnTo>
                  <a:lnTo>
                    <a:pt x="222" y="4"/>
                  </a:lnTo>
                  <a:lnTo>
                    <a:pt x="239" y="9"/>
                  </a:lnTo>
                  <a:lnTo>
                    <a:pt x="251" y="15"/>
                  </a:lnTo>
                  <a:lnTo>
                    <a:pt x="265" y="25"/>
                  </a:lnTo>
                  <a:lnTo>
                    <a:pt x="277" y="34"/>
                  </a:lnTo>
                  <a:lnTo>
                    <a:pt x="289" y="48"/>
                  </a:lnTo>
                  <a:lnTo>
                    <a:pt x="297" y="64"/>
                  </a:lnTo>
                  <a:lnTo>
                    <a:pt x="307" y="83"/>
                  </a:lnTo>
                  <a:lnTo>
                    <a:pt x="314" y="105"/>
                  </a:lnTo>
                  <a:lnTo>
                    <a:pt x="318" y="131"/>
                  </a:lnTo>
                  <a:lnTo>
                    <a:pt x="318" y="132"/>
                  </a:lnTo>
                  <a:lnTo>
                    <a:pt x="315" y="135"/>
                  </a:lnTo>
                  <a:lnTo>
                    <a:pt x="313" y="139"/>
                  </a:lnTo>
                  <a:lnTo>
                    <a:pt x="310" y="143"/>
                  </a:lnTo>
                  <a:lnTo>
                    <a:pt x="304" y="145"/>
                  </a:lnTo>
                  <a:lnTo>
                    <a:pt x="299" y="145"/>
                  </a:lnTo>
                  <a:lnTo>
                    <a:pt x="295" y="141"/>
                  </a:lnTo>
                  <a:lnTo>
                    <a:pt x="292" y="139"/>
                  </a:lnTo>
                  <a:lnTo>
                    <a:pt x="288" y="134"/>
                  </a:lnTo>
                  <a:lnTo>
                    <a:pt x="284" y="128"/>
                  </a:lnTo>
                  <a:lnTo>
                    <a:pt x="278" y="120"/>
                  </a:lnTo>
                  <a:lnTo>
                    <a:pt x="273" y="112"/>
                  </a:lnTo>
                  <a:lnTo>
                    <a:pt x="266" y="102"/>
                  </a:lnTo>
                  <a:lnTo>
                    <a:pt x="258" y="94"/>
                  </a:lnTo>
                  <a:lnTo>
                    <a:pt x="250" y="85"/>
                  </a:lnTo>
                  <a:lnTo>
                    <a:pt x="241" y="76"/>
                  </a:lnTo>
                  <a:lnTo>
                    <a:pt x="232" y="67"/>
                  </a:lnTo>
                  <a:lnTo>
                    <a:pt x="224" y="60"/>
                  </a:lnTo>
                  <a:lnTo>
                    <a:pt x="214" y="52"/>
                  </a:lnTo>
                  <a:lnTo>
                    <a:pt x="203" y="46"/>
                  </a:lnTo>
                  <a:lnTo>
                    <a:pt x="194" y="41"/>
                  </a:lnTo>
                  <a:lnTo>
                    <a:pt x="184" y="40"/>
                  </a:lnTo>
                  <a:lnTo>
                    <a:pt x="173" y="37"/>
                  </a:lnTo>
                  <a:lnTo>
                    <a:pt x="162" y="38"/>
                  </a:lnTo>
                  <a:lnTo>
                    <a:pt x="153" y="40"/>
                  </a:lnTo>
                  <a:lnTo>
                    <a:pt x="144" y="46"/>
                  </a:lnTo>
                  <a:lnTo>
                    <a:pt x="134" y="52"/>
                  </a:lnTo>
                  <a:lnTo>
                    <a:pt x="123" y="61"/>
                  </a:lnTo>
                  <a:lnTo>
                    <a:pt x="113" y="71"/>
                  </a:lnTo>
                  <a:lnTo>
                    <a:pt x="105" y="82"/>
                  </a:lnTo>
                  <a:lnTo>
                    <a:pt x="97" y="93"/>
                  </a:lnTo>
                  <a:lnTo>
                    <a:pt x="88" y="105"/>
                  </a:lnTo>
                  <a:lnTo>
                    <a:pt x="82" y="117"/>
                  </a:lnTo>
                  <a:lnTo>
                    <a:pt x="76" y="130"/>
                  </a:lnTo>
                  <a:lnTo>
                    <a:pt x="69" y="141"/>
                  </a:lnTo>
                  <a:lnTo>
                    <a:pt x="65" y="153"/>
                  </a:lnTo>
                  <a:lnTo>
                    <a:pt x="61" y="164"/>
                  </a:lnTo>
                  <a:lnTo>
                    <a:pt x="58" y="173"/>
                  </a:lnTo>
                  <a:lnTo>
                    <a:pt x="56" y="182"/>
                  </a:lnTo>
                  <a:lnTo>
                    <a:pt x="56" y="190"/>
                  </a:lnTo>
                  <a:lnTo>
                    <a:pt x="57" y="194"/>
                  </a:lnTo>
                  <a:lnTo>
                    <a:pt x="61" y="198"/>
                  </a:lnTo>
                  <a:lnTo>
                    <a:pt x="64" y="201"/>
                  </a:lnTo>
                  <a:lnTo>
                    <a:pt x="68" y="202"/>
                  </a:lnTo>
                  <a:lnTo>
                    <a:pt x="73" y="206"/>
                  </a:lnTo>
                  <a:lnTo>
                    <a:pt x="80" y="209"/>
                  </a:lnTo>
                  <a:lnTo>
                    <a:pt x="87" y="212"/>
                  </a:lnTo>
                  <a:lnTo>
                    <a:pt x="94" y="215"/>
                  </a:lnTo>
                  <a:lnTo>
                    <a:pt x="101" y="219"/>
                  </a:lnTo>
                  <a:lnTo>
                    <a:pt x="109" y="223"/>
                  </a:lnTo>
                  <a:lnTo>
                    <a:pt x="116" y="227"/>
                  </a:lnTo>
                  <a:lnTo>
                    <a:pt x="123" y="230"/>
                  </a:lnTo>
                  <a:lnTo>
                    <a:pt x="129" y="234"/>
                  </a:lnTo>
                  <a:lnTo>
                    <a:pt x="135" y="240"/>
                  </a:lnTo>
                  <a:lnTo>
                    <a:pt x="138" y="245"/>
                  </a:lnTo>
                  <a:lnTo>
                    <a:pt x="142" y="250"/>
                  </a:lnTo>
                  <a:lnTo>
                    <a:pt x="144" y="257"/>
                  </a:lnTo>
                  <a:lnTo>
                    <a:pt x="146" y="262"/>
                  </a:lnTo>
                  <a:lnTo>
                    <a:pt x="146" y="268"/>
                  </a:lnTo>
                  <a:lnTo>
                    <a:pt x="146" y="275"/>
                  </a:lnTo>
                  <a:lnTo>
                    <a:pt x="146" y="279"/>
                  </a:lnTo>
                  <a:lnTo>
                    <a:pt x="146" y="286"/>
                  </a:lnTo>
                  <a:lnTo>
                    <a:pt x="146" y="295"/>
                  </a:lnTo>
                  <a:lnTo>
                    <a:pt x="146" y="306"/>
                  </a:lnTo>
                  <a:lnTo>
                    <a:pt x="142" y="314"/>
                  </a:lnTo>
                  <a:lnTo>
                    <a:pt x="139" y="320"/>
                  </a:lnTo>
                  <a:lnTo>
                    <a:pt x="134" y="325"/>
                  </a:lnTo>
                  <a:lnTo>
                    <a:pt x="127" y="328"/>
                  </a:lnTo>
                  <a:lnTo>
                    <a:pt x="116" y="328"/>
                  </a:lnTo>
                  <a:lnTo>
                    <a:pt x="105" y="329"/>
                  </a:lnTo>
                  <a:lnTo>
                    <a:pt x="94" y="329"/>
                  </a:lnTo>
                  <a:lnTo>
                    <a:pt x="84" y="329"/>
                  </a:lnTo>
                  <a:lnTo>
                    <a:pt x="72" y="329"/>
                  </a:lnTo>
                  <a:lnTo>
                    <a:pt x="62" y="331"/>
                  </a:lnTo>
                  <a:lnTo>
                    <a:pt x="53" y="332"/>
                  </a:lnTo>
                  <a:lnTo>
                    <a:pt x="46" y="336"/>
                  </a:lnTo>
                  <a:lnTo>
                    <a:pt x="41" y="340"/>
                  </a:lnTo>
                  <a:lnTo>
                    <a:pt x="37" y="343"/>
                  </a:lnTo>
                  <a:lnTo>
                    <a:pt x="37" y="347"/>
                  </a:lnTo>
                  <a:lnTo>
                    <a:pt x="37" y="353"/>
                  </a:lnTo>
                  <a:lnTo>
                    <a:pt x="38" y="358"/>
                  </a:lnTo>
                  <a:lnTo>
                    <a:pt x="41" y="363"/>
                  </a:lnTo>
                  <a:lnTo>
                    <a:pt x="42" y="370"/>
                  </a:lnTo>
                  <a:lnTo>
                    <a:pt x="45" y="379"/>
                  </a:lnTo>
                  <a:lnTo>
                    <a:pt x="45" y="381"/>
                  </a:lnTo>
                  <a:lnTo>
                    <a:pt x="49" y="384"/>
                  </a:lnTo>
                  <a:lnTo>
                    <a:pt x="56" y="388"/>
                  </a:lnTo>
                  <a:lnTo>
                    <a:pt x="65" y="392"/>
                  </a:lnTo>
                  <a:lnTo>
                    <a:pt x="76" y="395"/>
                  </a:lnTo>
                  <a:lnTo>
                    <a:pt x="88" y="398"/>
                  </a:lnTo>
                  <a:lnTo>
                    <a:pt x="101" y="400"/>
                  </a:lnTo>
                  <a:lnTo>
                    <a:pt x="116" y="403"/>
                  </a:lnTo>
                  <a:lnTo>
                    <a:pt x="129" y="403"/>
                  </a:lnTo>
                  <a:lnTo>
                    <a:pt x="143" y="405"/>
                  </a:lnTo>
                  <a:lnTo>
                    <a:pt x="157" y="403"/>
                  </a:lnTo>
                  <a:lnTo>
                    <a:pt x="172" y="403"/>
                  </a:lnTo>
                  <a:lnTo>
                    <a:pt x="183" y="400"/>
                  </a:lnTo>
                  <a:lnTo>
                    <a:pt x="195" y="398"/>
                  </a:lnTo>
                  <a:lnTo>
                    <a:pt x="205" y="394"/>
                  </a:lnTo>
                  <a:lnTo>
                    <a:pt x="213" y="388"/>
                  </a:lnTo>
                  <a:lnTo>
                    <a:pt x="217" y="381"/>
                  </a:lnTo>
                  <a:lnTo>
                    <a:pt x="222" y="376"/>
                  </a:lnTo>
                  <a:lnTo>
                    <a:pt x="228" y="369"/>
                  </a:lnTo>
                  <a:lnTo>
                    <a:pt x="233" y="363"/>
                  </a:lnTo>
                  <a:lnTo>
                    <a:pt x="237" y="357"/>
                  </a:lnTo>
                  <a:lnTo>
                    <a:pt x="241" y="351"/>
                  </a:lnTo>
                  <a:lnTo>
                    <a:pt x="246" y="344"/>
                  </a:lnTo>
                  <a:lnTo>
                    <a:pt x="251" y="340"/>
                  </a:lnTo>
                  <a:lnTo>
                    <a:pt x="258" y="331"/>
                  </a:lnTo>
                  <a:lnTo>
                    <a:pt x="266" y="324"/>
                  </a:lnTo>
                  <a:lnTo>
                    <a:pt x="272" y="320"/>
                  </a:lnTo>
                  <a:lnTo>
                    <a:pt x="278" y="320"/>
                  </a:lnTo>
                  <a:lnTo>
                    <a:pt x="282" y="320"/>
                  </a:lnTo>
                  <a:lnTo>
                    <a:pt x="287" y="324"/>
                  </a:lnTo>
                  <a:lnTo>
                    <a:pt x="292" y="328"/>
                  </a:lnTo>
                  <a:lnTo>
                    <a:pt x="296" y="336"/>
                  </a:lnTo>
                  <a:lnTo>
                    <a:pt x="297" y="342"/>
                  </a:lnTo>
                  <a:lnTo>
                    <a:pt x="299" y="351"/>
                  </a:lnTo>
                  <a:lnTo>
                    <a:pt x="296" y="359"/>
                  </a:lnTo>
                  <a:lnTo>
                    <a:pt x="291" y="368"/>
                  </a:lnTo>
                  <a:lnTo>
                    <a:pt x="284" y="370"/>
                  </a:lnTo>
                  <a:lnTo>
                    <a:pt x="278" y="376"/>
                  </a:lnTo>
                  <a:lnTo>
                    <a:pt x="270" y="380"/>
                  </a:lnTo>
                  <a:lnTo>
                    <a:pt x="263" y="388"/>
                  </a:lnTo>
                  <a:lnTo>
                    <a:pt x="254" y="394"/>
                  </a:lnTo>
                  <a:lnTo>
                    <a:pt x="246" y="400"/>
                  </a:lnTo>
                  <a:lnTo>
                    <a:pt x="233" y="407"/>
                  </a:lnTo>
                  <a:lnTo>
                    <a:pt x="224" y="414"/>
                  </a:lnTo>
                  <a:lnTo>
                    <a:pt x="211" y="421"/>
                  </a:lnTo>
                  <a:lnTo>
                    <a:pt x="200" y="426"/>
                  </a:lnTo>
                  <a:lnTo>
                    <a:pt x="188" y="432"/>
                  </a:lnTo>
                  <a:lnTo>
                    <a:pt x="177" y="437"/>
                  </a:lnTo>
                  <a:lnTo>
                    <a:pt x="165" y="441"/>
                  </a:lnTo>
                  <a:lnTo>
                    <a:pt x="153" y="444"/>
                  </a:lnTo>
                  <a:lnTo>
                    <a:pt x="142" y="447"/>
                  </a:lnTo>
                  <a:lnTo>
                    <a:pt x="131" y="448"/>
                  </a:lnTo>
                  <a:lnTo>
                    <a:pt x="118" y="447"/>
                  </a:lnTo>
                  <a:lnTo>
                    <a:pt x="108" y="446"/>
                  </a:lnTo>
                  <a:lnTo>
                    <a:pt x="95" y="443"/>
                  </a:lnTo>
                  <a:lnTo>
                    <a:pt x="84" y="441"/>
                  </a:lnTo>
                  <a:lnTo>
                    <a:pt x="72" y="437"/>
                  </a:lnTo>
                  <a:lnTo>
                    <a:pt x="61" y="433"/>
                  </a:lnTo>
                  <a:lnTo>
                    <a:pt x="50" y="429"/>
                  </a:lnTo>
                  <a:lnTo>
                    <a:pt x="41" y="425"/>
                  </a:lnTo>
                  <a:lnTo>
                    <a:pt x="31" y="418"/>
                  </a:lnTo>
                  <a:lnTo>
                    <a:pt x="23" y="413"/>
                  </a:lnTo>
                  <a:lnTo>
                    <a:pt x="16" y="406"/>
                  </a:lnTo>
                  <a:lnTo>
                    <a:pt x="9" y="400"/>
                  </a:lnTo>
                  <a:lnTo>
                    <a:pt x="4" y="392"/>
                  </a:lnTo>
                  <a:lnTo>
                    <a:pt x="1" y="385"/>
                  </a:lnTo>
                  <a:lnTo>
                    <a:pt x="0" y="379"/>
                  </a:lnTo>
                  <a:lnTo>
                    <a:pt x="0" y="372"/>
                  </a:lnTo>
                  <a:lnTo>
                    <a:pt x="0" y="363"/>
                  </a:lnTo>
                  <a:lnTo>
                    <a:pt x="2" y="357"/>
                  </a:lnTo>
                  <a:lnTo>
                    <a:pt x="5" y="351"/>
                  </a:lnTo>
                  <a:lnTo>
                    <a:pt x="8" y="344"/>
                  </a:lnTo>
                  <a:lnTo>
                    <a:pt x="16" y="333"/>
                  </a:lnTo>
                  <a:lnTo>
                    <a:pt x="24" y="325"/>
                  </a:lnTo>
                  <a:lnTo>
                    <a:pt x="31" y="317"/>
                  </a:lnTo>
                  <a:lnTo>
                    <a:pt x="37" y="312"/>
                  </a:lnTo>
                  <a:lnTo>
                    <a:pt x="42" y="309"/>
                  </a:lnTo>
                  <a:lnTo>
                    <a:pt x="45" y="309"/>
                  </a:lnTo>
                  <a:lnTo>
                    <a:pt x="45" y="309"/>
                  </a:lnTo>
                  <a:close/>
                </a:path>
              </a:pathLst>
            </a:custGeom>
            <a:solidFill>
              <a:srgbClr val="314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67" name="Freeform 71"/>
            <p:cNvSpPr>
              <a:spLocks/>
            </p:cNvSpPr>
            <p:nvPr/>
          </p:nvSpPr>
          <p:spPr bwMode="auto">
            <a:xfrm>
              <a:off x="4543" y="2574"/>
              <a:ext cx="92" cy="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5" y="2"/>
                </a:cxn>
                <a:cxn ang="0">
                  <a:pos x="267" y="66"/>
                </a:cxn>
                <a:cxn ang="0">
                  <a:pos x="28" y="6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5" h="66">
                  <a:moveTo>
                    <a:pt x="0" y="0"/>
                  </a:moveTo>
                  <a:lnTo>
                    <a:pt x="275" y="2"/>
                  </a:lnTo>
                  <a:lnTo>
                    <a:pt x="267" y="66"/>
                  </a:lnTo>
                  <a:lnTo>
                    <a:pt x="28" y="6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4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68" name="Freeform 72"/>
            <p:cNvSpPr>
              <a:spLocks/>
            </p:cNvSpPr>
            <p:nvPr/>
          </p:nvSpPr>
          <p:spPr bwMode="auto">
            <a:xfrm>
              <a:off x="4368" y="2581"/>
              <a:ext cx="219" cy="33"/>
            </a:xfrm>
            <a:custGeom>
              <a:avLst/>
              <a:gdLst/>
              <a:ahLst/>
              <a:cxnLst>
                <a:cxn ang="0">
                  <a:pos x="45" y="35"/>
                </a:cxn>
                <a:cxn ang="0">
                  <a:pos x="585" y="0"/>
                </a:cxn>
                <a:cxn ang="0">
                  <a:pos x="589" y="1"/>
                </a:cxn>
                <a:cxn ang="0">
                  <a:pos x="593" y="4"/>
                </a:cxn>
                <a:cxn ang="0">
                  <a:pos x="602" y="7"/>
                </a:cxn>
                <a:cxn ang="0">
                  <a:pos x="607" y="9"/>
                </a:cxn>
                <a:cxn ang="0">
                  <a:pos x="617" y="12"/>
                </a:cxn>
                <a:cxn ang="0">
                  <a:pos x="625" y="16"/>
                </a:cxn>
                <a:cxn ang="0">
                  <a:pos x="633" y="22"/>
                </a:cxn>
                <a:cxn ang="0">
                  <a:pos x="641" y="24"/>
                </a:cxn>
                <a:cxn ang="0">
                  <a:pos x="648" y="30"/>
                </a:cxn>
                <a:cxn ang="0">
                  <a:pos x="653" y="33"/>
                </a:cxn>
                <a:cxn ang="0">
                  <a:pos x="658" y="38"/>
                </a:cxn>
                <a:cxn ang="0">
                  <a:pos x="659" y="41"/>
                </a:cxn>
                <a:cxn ang="0">
                  <a:pos x="659" y="45"/>
                </a:cxn>
                <a:cxn ang="0">
                  <a:pos x="656" y="48"/>
                </a:cxn>
                <a:cxn ang="0">
                  <a:pos x="651" y="50"/>
                </a:cxn>
                <a:cxn ang="0">
                  <a:pos x="638" y="50"/>
                </a:cxn>
                <a:cxn ang="0">
                  <a:pos x="623" y="52"/>
                </a:cxn>
                <a:cxn ang="0">
                  <a:pos x="602" y="55"/>
                </a:cxn>
                <a:cxn ang="0">
                  <a:pos x="578" y="57"/>
                </a:cxn>
                <a:cxn ang="0">
                  <a:pos x="551" y="60"/>
                </a:cxn>
                <a:cxn ang="0">
                  <a:pos x="522" y="63"/>
                </a:cxn>
                <a:cxn ang="0">
                  <a:pos x="492" y="65"/>
                </a:cxn>
                <a:cxn ang="0">
                  <a:pos x="461" y="68"/>
                </a:cxn>
                <a:cxn ang="0">
                  <a:pos x="429" y="70"/>
                </a:cxn>
                <a:cxn ang="0">
                  <a:pos x="399" y="72"/>
                </a:cxn>
                <a:cxn ang="0">
                  <a:pos x="371" y="72"/>
                </a:cxn>
                <a:cxn ang="0">
                  <a:pos x="345" y="75"/>
                </a:cxn>
                <a:cxn ang="0">
                  <a:pos x="321" y="74"/>
                </a:cxn>
                <a:cxn ang="0">
                  <a:pos x="302" y="74"/>
                </a:cxn>
                <a:cxn ang="0">
                  <a:pos x="287" y="72"/>
                </a:cxn>
                <a:cxn ang="0">
                  <a:pos x="279" y="71"/>
                </a:cxn>
                <a:cxn ang="0">
                  <a:pos x="276" y="71"/>
                </a:cxn>
                <a:cxn ang="0">
                  <a:pos x="268" y="72"/>
                </a:cxn>
                <a:cxn ang="0">
                  <a:pos x="254" y="72"/>
                </a:cxn>
                <a:cxn ang="0">
                  <a:pos x="238" y="76"/>
                </a:cxn>
                <a:cxn ang="0">
                  <a:pos x="218" y="78"/>
                </a:cxn>
                <a:cxn ang="0">
                  <a:pos x="197" y="81"/>
                </a:cxn>
                <a:cxn ang="0">
                  <a:pos x="174" y="85"/>
                </a:cxn>
                <a:cxn ang="0">
                  <a:pos x="149" y="87"/>
                </a:cxn>
                <a:cxn ang="0">
                  <a:pos x="125" y="89"/>
                </a:cxn>
                <a:cxn ang="0">
                  <a:pos x="100" y="93"/>
                </a:cxn>
                <a:cxn ang="0">
                  <a:pos x="77" y="94"/>
                </a:cxn>
                <a:cxn ang="0">
                  <a:pos x="56" y="97"/>
                </a:cxn>
                <a:cxn ang="0">
                  <a:pos x="37" y="98"/>
                </a:cxn>
                <a:cxn ang="0">
                  <a:pos x="22" y="100"/>
                </a:cxn>
                <a:cxn ang="0">
                  <a:pos x="10" y="98"/>
                </a:cxn>
                <a:cxn ang="0">
                  <a:pos x="4" y="98"/>
                </a:cxn>
                <a:cxn ang="0">
                  <a:pos x="0" y="93"/>
                </a:cxn>
                <a:cxn ang="0">
                  <a:pos x="2" y="85"/>
                </a:cxn>
                <a:cxn ang="0">
                  <a:pos x="8" y="74"/>
                </a:cxn>
                <a:cxn ang="0">
                  <a:pos x="17" y="64"/>
                </a:cxn>
                <a:cxn ang="0">
                  <a:pos x="26" y="52"/>
                </a:cxn>
                <a:cxn ang="0">
                  <a:pos x="36" y="45"/>
                </a:cxn>
                <a:cxn ang="0">
                  <a:pos x="43" y="38"/>
                </a:cxn>
                <a:cxn ang="0">
                  <a:pos x="45" y="35"/>
                </a:cxn>
                <a:cxn ang="0">
                  <a:pos x="45" y="35"/>
                </a:cxn>
              </a:cxnLst>
              <a:rect l="0" t="0" r="r" b="b"/>
              <a:pathLst>
                <a:path w="659" h="100">
                  <a:moveTo>
                    <a:pt x="45" y="35"/>
                  </a:moveTo>
                  <a:lnTo>
                    <a:pt x="585" y="0"/>
                  </a:lnTo>
                  <a:lnTo>
                    <a:pt x="589" y="1"/>
                  </a:lnTo>
                  <a:lnTo>
                    <a:pt x="593" y="4"/>
                  </a:lnTo>
                  <a:lnTo>
                    <a:pt x="602" y="7"/>
                  </a:lnTo>
                  <a:lnTo>
                    <a:pt x="607" y="9"/>
                  </a:lnTo>
                  <a:lnTo>
                    <a:pt x="617" y="12"/>
                  </a:lnTo>
                  <a:lnTo>
                    <a:pt x="625" y="16"/>
                  </a:lnTo>
                  <a:lnTo>
                    <a:pt x="633" y="22"/>
                  </a:lnTo>
                  <a:lnTo>
                    <a:pt x="641" y="24"/>
                  </a:lnTo>
                  <a:lnTo>
                    <a:pt x="648" y="30"/>
                  </a:lnTo>
                  <a:lnTo>
                    <a:pt x="653" y="33"/>
                  </a:lnTo>
                  <a:lnTo>
                    <a:pt x="658" y="38"/>
                  </a:lnTo>
                  <a:lnTo>
                    <a:pt x="659" y="41"/>
                  </a:lnTo>
                  <a:lnTo>
                    <a:pt x="659" y="45"/>
                  </a:lnTo>
                  <a:lnTo>
                    <a:pt x="656" y="48"/>
                  </a:lnTo>
                  <a:lnTo>
                    <a:pt x="651" y="50"/>
                  </a:lnTo>
                  <a:lnTo>
                    <a:pt x="638" y="50"/>
                  </a:lnTo>
                  <a:lnTo>
                    <a:pt x="623" y="52"/>
                  </a:lnTo>
                  <a:lnTo>
                    <a:pt x="602" y="55"/>
                  </a:lnTo>
                  <a:lnTo>
                    <a:pt x="578" y="57"/>
                  </a:lnTo>
                  <a:lnTo>
                    <a:pt x="551" y="60"/>
                  </a:lnTo>
                  <a:lnTo>
                    <a:pt x="522" y="63"/>
                  </a:lnTo>
                  <a:lnTo>
                    <a:pt x="492" y="65"/>
                  </a:lnTo>
                  <a:lnTo>
                    <a:pt x="461" y="68"/>
                  </a:lnTo>
                  <a:lnTo>
                    <a:pt x="429" y="70"/>
                  </a:lnTo>
                  <a:lnTo>
                    <a:pt x="399" y="72"/>
                  </a:lnTo>
                  <a:lnTo>
                    <a:pt x="371" y="72"/>
                  </a:lnTo>
                  <a:lnTo>
                    <a:pt x="345" y="75"/>
                  </a:lnTo>
                  <a:lnTo>
                    <a:pt x="321" y="74"/>
                  </a:lnTo>
                  <a:lnTo>
                    <a:pt x="302" y="74"/>
                  </a:lnTo>
                  <a:lnTo>
                    <a:pt x="287" y="72"/>
                  </a:lnTo>
                  <a:lnTo>
                    <a:pt x="279" y="71"/>
                  </a:lnTo>
                  <a:lnTo>
                    <a:pt x="276" y="71"/>
                  </a:lnTo>
                  <a:lnTo>
                    <a:pt x="268" y="72"/>
                  </a:lnTo>
                  <a:lnTo>
                    <a:pt x="254" y="72"/>
                  </a:lnTo>
                  <a:lnTo>
                    <a:pt x="238" y="76"/>
                  </a:lnTo>
                  <a:lnTo>
                    <a:pt x="218" y="78"/>
                  </a:lnTo>
                  <a:lnTo>
                    <a:pt x="197" y="81"/>
                  </a:lnTo>
                  <a:lnTo>
                    <a:pt x="174" y="85"/>
                  </a:lnTo>
                  <a:lnTo>
                    <a:pt x="149" y="87"/>
                  </a:lnTo>
                  <a:lnTo>
                    <a:pt x="125" y="89"/>
                  </a:lnTo>
                  <a:lnTo>
                    <a:pt x="100" y="93"/>
                  </a:lnTo>
                  <a:lnTo>
                    <a:pt x="77" y="94"/>
                  </a:lnTo>
                  <a:lnTo>
                    <a:pt x="56" y="97"/>
                  </a:lnTo>
                  <a:lnTo>
                    <a:pt x="37" y="98"/>
                  </a:lnTo>
                  <a:lnTo>
                    <a:pt x="22" y="100"/>
                  </a:lnTo>
                  <a:lnTo>
                    <a:pt x="10" y="98"/>
                  </a:lnTo>
                  <a:lnTo>
                    <a:pt x="4" y="98"/>
                  </a:lnTo>
                  <a:lnTo>
                    <a:pt x="0" y="93"/>
                  </a:lnTo>
                  <a:lnTo>
                    <a:pt x="2" y="85"/>
                  </a:lnTo>
                  <a:lnTo>
                    <a:pt x="8" y="74"/>
                  </a:lnTo>
                  <a:lnTo>
                    <a:pt x="17" y="64"/>
                  </a:lnTo>
                  <a:lnTo>
                    <a:pt x="26" y="52"/>
                  </a:lnTo>
                  <a:lnTo>
                    <a:pt x="36" y="45"/>
                  </a:lnTo>
                  <a:lnTo>
                    <a:pt x="43" y="38"/>
                  </a:lnTo>
                  <a:lnTo>
                    <a:pt x="45" y="35"/>
                  </a:lnTo>
                  <a:lnTo>
                    <a:pt x="45" y="35"/>
                  </a:lnTo>
                  <a:close/>
                </a:path>
              </a:pathLst>
            </a:custGeom>
            <a:solidFill>
              <a:srgbClr val="8529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69" name="Freeform 73"/>
            <p:cNvSpPr>
              <a:spLocks/>
            </p:cNvSpPr>
            <p:nvPr/>
          </p:nvSpPr>
          <p:spPr bwMode="auto">
            <a:xfrm>
              <a:off x="4515" y="2275"/>
              <a:ext cx="72" cy="317"/>
            </a:xfrm>
            <a:custGeom>
              <a:avLst/>
              <a:gdLst/>
              <a:ahLst/>
              <a:cxnLst>
                <a:cxn ang="0">
                  <a:pos x="57" y="10"/>
                </a:cxn>
                <a:cxn ang="0">
                  <a:pos x="59" y="12"/>
                </a:cxn>
                <a:cxn ang="0">
                  <a:pos x="66" y="25"/>
                </a:cxn>
                <a:cxn ang="0">
                  <a:pos x="72" y="45"/>
                </a:cxn>
                <a:cxn ang="0">
                  <a:pos x="85" y="73"/>
                </a:cxn>
                <a:cxn ang="0">
                  <a:pos x="97" y="105"/>
                </a:cxn>
                <a:cxn ang="0">
                  <a:pos x="109" y="148"/>
                </a:cxn>
                <a:cxn ang="0">
                  <a:pos x="120" y="197"/>
                </a:cxn>
                <a:cxn ang="0">
                  <a:pos x="130" y="254"/>
                </a:cxn>
                <a:cxn ang="0">
                  <a:pos x="134" y="316"/>
                </a:cxn>
                <a:cxn ang="0">
                  <a:pos x="135" y="387"/>
                </a:cxn>
                <a:cxn ang="0">
                  <a:pos x="131" y="463"/>
                </a:cxn>
                <a:cxn ang="0">
                  <a:pos x="122" y="547"/>
                </a:cxn>
                <a:cxn ang="0">
                  <a:pos x="104" y="636"/>
                </a:cxn>
                <a:cxn ang="0">
                  <a:pos x="79" y="731"/>
                </a:cxn>
                <a:cxn ang="0">
                  <a:pos x="45" y="832"/>
                </a:cxn>
                <a:cxn ang="0">
                  <a:pos x="0" y="940"/>
                </a:cxn>
                <a:cxn ang="0">
                  <a:pos x="3" y="940"/>
                </a:cxn>
                <a:cxn ang="0">
                  <a:pos x="8" y="943"/>
                </a:cxn>
                <a:cxn ang="0">
                  <a:pos x="12" y="945"/>
                </a:cxn>
                <a:cxn ang="0">
                  <a:pos x="19" y="946"/>
                </a:cxn>
                <a:cxn ang="0">
                  <a:pos x="25" y="947"/>
                </a:cxn>
                <a:cxn ang="0">
                  <a:pos x="33" y="949"/>
                </a:cxn>
                <a:cxn ang="0">
                  <a:pos x="38" y="950"/>
                </a:cxn>
                <a:cxn ang="0">
                  <a:pos x="46" y="951"/>
                </a:cxn>
                <a:cxn ang="0">
                  <a:pos x="55" y="951"/>
                </a:cxn>
                <a:cxn ang="0">
                  <a:pos x="63" y="951"/>
                </a:cxn>
                <a:cxn ang="0">
                  <a:pos x="71" y="951"/>
                </a:cxn>
                <a:cxn ang="0">
                  <a:pos x="79" y="950"/>
                </a:cxn>
                <a:cxn ang="0">
                  <a:pos x="87" y="949"/>
                </a:cxn>
                <a:cxn ang="0">
                  <a:pos x="97" y="947"/>
                </a:cxn>
                <a:cxn ang="0">
                  <a:pos x="101" y="939"/>
                </a:cxn>
                <a:cxn ang="0">
                  <a:pos x="109" y="920"/>
                </a:cxn>
                <a:cxn ang="0">
                  <a:pos x="122" y="890"/>
                </a:cxn>
                <a:cxn ang="0">
                  <a:pos x="138" y="850"/>
                </a:cxn>
                <a:cxn ang="0">
                  <a:pos x="153" y="802"/>
                </a:cxn>
                <a:cxn ang="0">
                  <a:pos x="171" y="745"/>
                </a:cxn>
                <a:cxn ang="0">
                  <a:pos x="186" y="684"/>
                </a:cxn>
                <a:cxn ang="0">
                  <a:pos x="200" y="617"/>
                </a:cxn>
                <a:cxn ang="0">
                  <a:pos x="209" y="544"/>
                </a:cxn>
                <a:cxn ang="0">
                  <a:pos x="215" y="469"/>
                </a:cxn>
                <a:cxn ang="0">
                  <a:pos x="213" y="390"/>
                </a:cxn>
                <a:cxn ang="0">
                  <a:pos x="206" y="312"/>
                </a:cxn>
                <a:cxn ang="0">
                  <a:pos x="191" y="232"/>
                </a:cxn>
                <a:cxn ang="0">
                  <a:pos x="168" y="155"/>
                </a:cxn>
                <a:cxn ang="0">
                  <a:pos x="134" y="79"/>
                </a:cxn>
                <a:cxn ang="0">
                  <a:pos x="89" y="8"/>
                </a:cxn>
                <a:cxn ang="0">
                  <a:pos x="83" y="1"/>
                </a:cxn>
                <a:cxn ang="0">
                  <a:pos x="78" y="0"/>
                </a:cxn>
                <a:cxn ang="0">
                  <a:pos x="72" y="0"/>
                </a:cxn>
                <a:cxn ang="0">
                  <a:pos x="68" y="1"/>
                </a:cxn>
                <a:cxn ang="0">
                  <a:pos x="60" y="7"/>
                </a:cxn>
                <a:cxn ang="0">
                  <a:pos x="57" y="10"/>
                </a:cxn>
                <a:cxn ang="0">
                  <a:pos x="57" y="10"/>
                </a:cxn>
              </a:cxnLst>
              <a:rect l="0" t="0" r="r" b="b"/>
              <a:pathLst>
                <a:path w="215" h="951">
                  <a:moveTo>
                    <a:pt x="57" y="10"/>
                  </a:moveTo>
                  <a:lnTo>
                    <a:pt x="59" y="12"/>
                  </a:lnTo>
                  <a:lnTo>
                    <a:pt x="66" y="25"/>
                  </a:lnTo>
                  <a:lnTo>
                    <a:pt x="72" y="45"/>
                  </a:lnTo>
                  <a:lnTo>
                    <a:pt x="85" y="73"/>
                  </a:lnTo>
                  <a:lnTo>
                    <a:pt x="97" y="105"/>
                  </a:lnTo>
                  <a:lnTo>
                    <a:pt x="109" y="148"/>
                  </a:lnTo>
                  <a:lnTo>
                    <a:pt x="120" y="197"/>
                  </a:lnTo>
                  <a:lnTo>
                    <a:pt x="130" y="254"/>
                  </a:lnTo>
                  <a:lnTo>
                    <a:pt x="134" y="316"/>
                  </a:lnTo>
                  <a:lnTo>
                    <a:pt x="135" y="387"/>
                  </a:lnTo>
                  <a:lnTo>
                    <a:pt x="131" y="463"/>
                  </a:lnTo>
                  <a:lnTo>
                    <a:pt x="122" y="547"/>
                  </a:lnTo>
                  <a:lnTo>
                    <a:pt x="104" y="636"/>
                  </a:lnTo>
                  <a:lnTo>
                    <a:pt x="79" y="731"/>
                  </a:lnTo>
                  <a:lnTo>
                    <a:pt x="45" y="832"/>
                  </a:lnTo>
                  <a:lnTo>
                    <a:pt x="0" y="940"/>
                  </a:lnTo>
                  <a:lnTo>
                    <a:pt x="3" y="940"/>
                  </a:lnTo>
                  <a:lnTo>
                    <a:pt x="8" y="943"/>
                  </a:lnTo>
                  <a:lnTo>
                    <a:pt x="12" y="945"/>
                  </a:lnTo>
                  <a:lnTo>
                    <a:pt x="19" y="946"/>
                  </a:lnTo>
                  <a:lnTo>
                    <a:pt x="25" y="947"/>
                  </a:lnTo>
                  <a:lnTo>
                    <a:pt x="33" y="949"/>
                  </a:lnTo>
                  <a:lnTo>
                    <a:pt x="38" y="950"/>
                  </a:lnTo>
                  <a:lnTo>
                    <a:pt x="46" y="951"/>
                  </a:lnTo>
                  <a:lnTo>
                    <a:pt x="55" y="951"/>
                  </a:lnTo>
                  <a:lnTo>
                    <a:pt x="63" y="951"/>
                  </a:lnTo>
                  <a:lnTo>
                    <a:pt x="71" y="951"/>
                  </a:lnTo>
                  <a:lnTo>
                    <a:pt x="79" y="950"/>
                  </a:lnTo>
                  <a:lnTo>
                    <a:pt x="87" y="949"/>
                  </a:lnTo>
                  <a:lnTo>
                    <a:pt x="97" y="947"/>
                  </a:lnTo>
                  <a:lnTo>
                    <a:pt x="101" y="939"/>
                  </a:lnTo>
                  <a:lnTo>
                    <a:pt x="109" y="920"/>
                  </a:lnTo>
                  <a:lnTo>
                    <a:pt x="122" y="890"/>
                  </a:lnTo>
                  <a:lnTo>
                    <a:pt x="138" y="850"/>
                  </a:lnTo>
                  <a:lnTo>
                    <a:pt x="153" y="802"/>
                  </a:lnTo>
                  <a:lnTo>
                    <a:pt x="171" y="745"/>
                  </a:lnTo>
                  <a:lnTo>
                    <a:pt x="186" y="684"/>
                  </a:lnTo>
                  <a:lnTo>
                    <a:pt x="200" y="617"/>
                  </a:lnTo>
                  <a:lnTo>
                    <a:pt x="209" y="544"/>
                  </a:lnTo>
                  <a:lnTo>
                    <a:pt x="215" y="469"/>
                  </a:lnTo>
                  <a:lnTo>
                    <a:pt x="213" y="390"/>
                  </a:lnTo>
                  <a:lnTo>
                    <a:pt x="206" y="312"/>
                  </a:lnTo>
                  <a:lnTo>
                    <a:pt x="191" y="232"/>
                  </a:lnTo>
                  <a:lnTo>
                    <a:pt x="168" y="155"/>
                  </a:lnTo>
                  <a:lnTo>
                    <a:pt x="134" y="79"/>
                  </a:lnTo>
                  <a:lnTo>
                    <a:pt x="89" y="8"/>
                  </a:lnTo>
                  <a:lnTo>
                    <a:pt x="83" y="1"/>
                  </a:lnTo>
                  <a:lnTo>
                    <a:pt x="78" y="0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60" y="7"/>
                  </a:lnTo>
                  <a:lnTo>
                    <a:pt x="57" y="10"/>
                  </a:lnTo>
                  <a:lnTo>
                    <a:pt x="57" y="10"/>
                  </a:lnTo>
                  <a:close/>
                </a:path>
              </a:pathLst>
            </a:custGeom>
            <a:solidFill>
              <a:srgbClr val="8529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70" name="Freeform 74"/>
            <p:cNvSpPr>
              <a:spLocks/>
            </p:cNvSpPr>
            <p:nvPr/>
          </p:nvSpPr>
          <p:spPr bwMode="auto">
            <a:xfrm>
              <a:off x="4685" y="2286"/>
              <a:ext cx="34" cy="271"/>
            </a:xfrm>
            <a:custGeom>
              <a:avLst/>
              <a:gdLst/>
              <a:ahLst/>
              <a:cxnLst>
                <a:cxn ang="0">
                  <a:pos x="51" y="23"/>
                </a:cxn>
                <a:cxn ang="0">
                  <a:pos x="52" y="24"/>
                </a:cxn>
                <a:cxn ang="0">
                  <a:pos x="56" y="33"/>
                </a:cxn>
                <a:cxn ang="0">
                  <a:pos x="60" y="45"/>
                </a:cxn>
                <a:cxn ang="0">
                  <a:pos x="69" y="64"/>
                </a:cxn>
                <a:cxn ang="0">
                  <a:pos x="77" y="87"/>
                </a:cxn>
                <a:cxn ang="0">
                  <a:pos x="85" y="117"/>
                </a:cxn>
                <a:cxn ang="0">
                  <a:pos x="92" y="153"/>
                </a:cxn>
                <a:cxn ang="0">
                  <a:pos x="99" y="198"/>
                </a:cxn>
                <a:cxn ang="0">
                  <a:pos x="101" y="247"/>
                </a:cxn>
                <a:cxn ang="0">
                  <a:pos x="104" y="303"/>
                </a:cxn>
                <a:cxn ang="0">
                  <a:pos x="101" y="368"/>
                </a:cxn>
                <a:cxn ang="0">
                  <a:pos x="96" y="439"/>
                </a:cxn>
                <a:cxn ang="0">
                  <a:pos x="84" y="518"/>
                </a:cxn>
                <a:cxn ang="0">
                  <a:pos x="67" y="604"/>
                </a:cxn>
                <a:cxn ang="0">
                  <a:pos x="45" y="700"/>
                </a:cxn>
                <a:cxn ang="0">
                  <a:pos x="17" y="805"/>
                </a:cxn>
                <a:cxn ang="0">
                  <a:pos x="14" y="808"/>
                </a:cxn>
                <a:cxn ang="0">
                  <a:pos x="10" y="812"/>
                </a:cxn>
                <a:cxn ang="0">
                  <a:pos x="7" y="809"/>
                </a:cxn>
                <a:cxn ang="0">
                  <a:pos x="4" y="805"/>
                </a:cxn>
                <a:cxn ang="0">
                  <a:pos x="3" y="799"/>
                </a:cxn>
                <a:cxn ang="0">
                  <a:pos x="2" y="793"/>
                </a:cxn>
                <a:cxn ang="0">
                  <a:pos x="0" y="786"/>
                </a:cxn>
                <a:cxn ang="0">
                  <a:pos x="0" y="778"/>
                </a:cxn>
                <a:cxn ang="0">
                  <a:pos x="0" y="761"/>
                </a:cxn>
                <a:cxn ang="0">
                  <a:pos x="4" y="741"/>
                </a:cxn>
                <a:cxn ang="0">
                  <a:pos x="9" y="711"/>
                </a:cxn>
                <a:cxn ang="0">
                  <a:pos x="17" y="676"/>
                </a:cxn>
                <a:cxn ang="0">
                  <a:pos x="25" y="635"/>
                </a:cxn>
                <a:cxn ang="0">
                  <a:pos x="33" y="590"/>
                </a:cxn>
                <a:cxn ang="0">
                  <a:pos x="41" y="541"/>
                </a:cxn>
                <a:cxn ang="0">
                  <a:pos x="48" y="489"/>
                </a:cxn>
                <a:cxn ang="0">
                  <a:pos x="52" y="433"/>
                </a:cxn>
                <a:cxn ang="0">
                  <a:pos x="56" y="376"/>
                </a:cxn>
                <a:cxn ang="0">
                  <a:pos x="58" y="316"/>
                </a:cxn>
                <a:cxn ang="0">
                  <a:pos x="56" y="257"/>
                </a:cxn>
                <a:cxn ang="0">
                  <a:pos x="50" y="195"/>
                </a:cxn>
                <a:cxn ang="0">
                  <a:pos x="41" y="135"/>
                </a:cxn>
                <a:cxn ang="0">
                  <a:pos x="26" y="76"/>
                </a:cxn>
                <a:cxn ang="0">
                  <a:pos x="7" y="19"/>
                </a:cxn>
                <a:cxn ang="0">
                  <a:pos x="7" y="16"/>
                </a:cxn>
                <a:cxn ang="0">
                  <a:pos x="9" y="12"/>
                </a:cxn>
                <a:cxn ang="0">
                  <a:pos x="13" y="7"/>
                </a:cxn>
                <a:cxn ang="0">
                  <a:pos x="17" y="3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4"/>
                </a:cxn>
                <a:cxn ang="0">
                  <a:pos x="40" y="8"/>
                </a:cxn>
                <a:cxn ang="0">
                  <a:pos x="45" y="14"/>
                </a:cxn>
                <a:cxn ang="0">
                  <a:pos x="51" y="23"/>
                </a:cxn>
                <a:cxn ang="0">
                  <a:pos x="51" y="23"/>
                </a:cxn>
              </a:cxnLst>
              <a:rect l="0" t="0" r="r" b="b"/>
              <a:pathLst>
                <a:path w="104" h="812">
                  <a:moveTo>
                    <a:pt x="51" y="23"/>
                  </a:moveTo>
                  <a:lnTo>
                    <a:pt x="52" y="24"/>
                  </a:lnTo>
                  <a:lnTo>
                    <a:pt x="56" y="33"/>
                  </a:lnTo>
                  <a:lnTo>
                    <a:pt x="60" y="45"/>
                  </a:lnTo>
                  <a:lnTo>
                    <a:pt x="69" y="64"/>
                  </a:lnTo>
                  <a:lnTo>
                    <a:pt x="77" y="87"/>
                  </a:lnTo>
                  <a:lnTo>
                    <a:pt x="85" y="117"/>
                  </a:lnTo>
                  <a:lnTo>
                    <a:pt x="92" y="153"/>
                  </a:lnTo>
                  <a:lnTo>
                    <a:pt x="99" y="198"/>
                  </a:lnTo>
                  <a:lnTo>
                    <a:pt x="101" y="247"/>
                  </a:lnTo>
                  <a:lnTo>
                    <a:pt x="104" y="303"/>
                  </a:lnTo>
                  <a:lnTo>
                    <a:pt x="101" y="368"/>
                  </a:lnTo>
                  <a:lnTo>
                    <a:pt x="96" y="439"/>
                  </a:lnTo>
                  <a:lnTo>
                    <a:pt x="84" y="518"/>
                  </a:lnTo>
                  <a:lnTo>
                    <a:pt x="67" y="604"/>
                  </a:lnTo>
                  <a:lnTo>
                    <a:pt x="45" y="700"/>
                  </a:lnTo>
                  <a:lnTo>
                    <a:pt x="17" y="805"/>
                  </a:lnTo>
                  <a:lnTo>
                    <a:pt x="14" y="808"/>
                  </a:lnTo>
                  <a:lnTo>
                    <a:pt x="10" y="812"/>
                  </a:lnTo>
                  <a:lnTo>
                    <a:pt x="7" y="809"/>
                  </a:lnTo>
                  <a:lnTo>
                    <a:pt x="4" y="805"/>
                  </a:lnTo>
                  <a:lnTo>
                    <a:pt x="3" y="799"/>
                  </a:lnTo>
                  <a:lnTo>
                    <a:pt x="2" y="793"/>
                  </a:lnTo>
                  <a:lnTo>
                    <a:pt x="0" y="786"/>
                  </a:lnTo>
                  <a:lnTo>
                    <a:pt x="0" y="778"/>
                  </a:lnTo>
                  <a:lnTo>
                    <a:pt x="0" y="761"/>
                  </a:lnTo>
                  <a:lnTo>
                    <a:pt x="4" y="741"/>
                  </a:lnTo>
                  <a:lnTo>
                    <a:pt x="9" y="711"/>
                  </a:lnTo>
                  <a:lnTo>
                    <a:pt x="17" y="676"/>
                  </a:lnTo>
                  <a:lnTo>
                    <a:pt x="25" y="635"/>
                  </a:lnTo>
                  <a:lnTo>
                    <a:pt x="33" y="590"/>
                  </a:lnTo>
                  <a:lnTo>
                    <a:pt x="41" y="541"/>
                  </a:lnTo>
                  <a:lnTo>
                    <a:pt x="48" y="489"/>
                  </a:lnTo>
                  <a:lnTo>
                    <a:pt x="52" y="433"/>
                  </a:lnTo>
                  <a:lnTo>
                    <a:pt x="56" y="376"/>
                  </a:lnTo>
                  <a:lnTo>
                    <a:pt x="58" y="316"/>
                  </a:lnTo>
                  <a:lnTo>
                    <a:pt x="56" y="257"/>
                  </a:lnTo>
                  <a:lnTo>
                    <a:pt x="50" y="195"/>
                  </a:lnTo>
                  <a:lnTo>
                    <a:pt x="41" y="135"/>
                  </a:lnTo>
                  <a:lnTo>
                    <a:pt x="26" y="76"/>
                  </a:lnTo>
                  <a:lnTo>
                    <a:pt x="7" y="19"/>
                  </a:lnTo>
                  <a:lnTo>
                    <a:pt x="7" y="16"/>
                  </a:lnTo>
                  <a:lnTo>
                    <a:pt x="9" y="12"/>
                  </a:lnTo>
                  <a:lnTo>
                    <a:pt x="13" y="7"/>
                  </a:lnTo>
                  <a:lnTo>
                    <a:pt x="17" y="3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4"/>
                  </a:lnTo>
                  <a:lnTo>
                    <a:pt x="40" y="8"/>
                  </a:lnTo>
                  <a:lnTo>
                    <a:pt x="45" y="14"/>
                  </a:lnTo>
                  <a:lnTo>
                    <a:pt x="51" y="23"/>
                  </a:lnTo>
                  <a:lnTo>
                    <a:pt x="51" y="23"/>
                  </a:lnTo>
                  <a:close/>
                </a:path>
              </a:pathLst>
            </a:custGeom>
            <a:solidFill>
              <a:srgbClr val="9CB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71" name="Freeform 75"/>
            <p:cNvSpPr>
              <a:spLocks/>
            </p:cNvSpPr>
            <p:nvPr/>
          </p:nvSpPr>
          <p:spPr bwMode="auto">
            <a:xfrm>
              <a:off x="4715" y="2099"/>
              <a:ext cx="82" cy="76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5" y="0"/>
                </a:cxn>
                <a:cxn ang="0">
                  <a:pos x="44" y="0"/>
                </a:cxn>
                <a:cxn ang="0">
                  <a:pos x="56" y="0"/>
                </a:cxn>
                <a:cxn ang="0">
                  <a:pos x="74" y="1"/>
                </a:cxn>
                <a:cxn ang="0">
                  <a:pos x="90" y="3"/>
                </a:cxn>
                <a:cxn ang="0">
                  <a:pos x="112" y="7"/>
                </a:cxn>
                <a:cxn ang="0">
                  <a:pos x="134" y="11"/>
                </a:cxn>
                <a:cxn ang="0">
                  <a:pos x="157" y="21"/>
                </a:cxn>
                <a:cxn ang="0">
                  <a:pos x="178" y="30"/>
                </a:cxn>
                <a:cxn ang="0">
                  <a:pos x="198" y="44"/>
                </a:cxn>
                <a:cxn ang="0">
                  <a:pos x="214" y="60"/>
                </a:cxn>
                <a:cxn ang="0">
                  <a:pos x="231" y="82"/>
                </a:cxn>
                <a:cxn ang="0">
                  <a:pos x="239" y="105"/>
                </a:cxn>
                <a:cxn ang="0">
                  <a:pos x="244" y="135"/>
                </a:cxn>
                <a:cxn ang="0">
                  <a:pos x="243" y="168"/>
                </a:cxn>
                <a:cxn ang="0">
                  <a:pos x="238" y="209"/>
                </a:cxn>
                <a:cxn ang="0">
                  <a:pos x="175" y="228"/>
                </a:cxn>
                <a:cxn ang="0">
                  <a:pos x="175" y="226"/>
                </a:cxn>
                <a:cxn ang="0">
                  <a:pos x="176" y="217"/>
                </a:cxn>
                <a:cxn ang="0">
                  <a:pos x="179" y="206"/>
                </a:cxn>
                <a:cxn ang="0">
                  <a:pos x="183" y="194"/>
                </a:cxn>
                <a:cxn ang="0">
                  <a:pos x="184" y="178"/>
                </a:cxn>
                <a:cxn ang="0">
                  <a:pos x="186" y="160"/>
                </a:cxn>
                <a:cxn ang="0">
                  <a:pos x="186" y="142"/>
                </a:cxn>
                <a:cxn ang="0">
                  <a:pos x="186" y="124"/>
                </a:cxn>
                <a:cxn ang="0">
                  <a:pos x="183" y="107"/>
                </a:cxn>
                <a:cxn ang="0">
                  <a:pos x="176" y="89"/>
                </a:cxn>
                <a:cxn ang="0">
                  <a:pos x="167" y="74"/>
                </a:cxn>
                <a:cxn ang="0">
                  <a:pos x="153" y="62"/>
                </a:cxn>
                <a:cxn ang="0">
                  <a:pos x="134" y="52"/>
                </a:cxn>
                <a:cxn ang="0">
                  <a:pos x="112" y="47"/>
                </a:cxn>
                <a:cxn ang="0">
                  <a:pos x="85" y="47"/>
                </a:cxn>
                <a:cxn ang="0">
                  <a:pos x="50" y="52"/>
                </a:cxn>
                <a:cxn ang="0">
                  <a:pos x="49" y="51"/>
                </a:cxn>
                <a:cxn ang="0">
                  <a:pos x="45" y="48"/>
                </a:cxn>
                <a:cxn ang="0">
                  <a:pos x="41" y="45"/>
                </a:cxn>
                <a:cxn ang="0">
                  <a:pos x="35" y="42"/>
                </a:cxn>
                <a:cxn ang="0">
                  <a:pos x="29" y="40"/>
                </a:cxn>
                <a:cxn ang="0">
                  <a:pos x="22" y="36"/>
                </a:cxn>
                <a:cxn ang="0">
                  <a:pos x="15" y="30"/>
                </a:cxn>
                <a:cxn ang="0">
                  <a:pos x="9" y="27"/>
                </a:cxn>
                <a:cxn ang="0">
                  <a:pos x="1" y="19"/>
                </a:cxn>
                <a:cxn ang="0">
                  <a:pos x="0" y="11"/>
                </a:cxn>
                <a:cxn ang="0">
                  <a:pos x="3" y="7"/>
                </a:cxn>
                <a:cxn ang="0">
                  <a:pos x="9" y="4"/>
                </a:cxn>
                <a:cxn ang="0">
                  <a:pos x="19" y="1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244" h="228">
                  <a:moveTo>
                    <a:pt x="34" y="1"/>
                  </a:moveTo>
                  <a:lnTo>
                    <a:pt x="35" y="0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74" y="1"/>
                  </a:lnTo>
                  <a:lnTo>
                    <a:pt x="90" y="3"/>
                  </a:lnTo>
                  <a:lnTo>
                    <a:pt x="112" y="7"/>
                  </a:lnTo>
                  <a:lnTo>
                    <a:pt x="134" y="11"/>
                  </a:lnTo>
                  <a:lnTo>
                    <a:pt x="157" y="21"/>
                  </a:lnTo>
                  <a:lnTo>
                    <a:pt x="178" y="30"/>
                  </a:lnTo>
                  <a:lnTo>
                    <a:pt x="198" y="44"/>
                  </a:lnTo>
                  <a:lnTo>
                    <a:pt x="214" y="60"/>
                  </a:lnTo>
                  <a:lnTo>
                    <a:pt x="231" y="82"/>
                  </a:lnTo>
                  <a:lnTo>
                    <a:pt x="239" y="105"/>
                  </a:lnTo>
                  <a:lnTo>
                    <a:pt x="244" y="135"/>
                  </a:lnTo>
                  <a:lnTo>
                    <a:pt x="243" y="168"/>
                  </a:lnTo>
                  <a:lnTo>
                    <a:pt x="238" y="209"/>
                  </a:lnTo>
                  <a:lnTo>
                    <a:pt x="175" y="228"/>
                  </a:lnTo>
                  <a:lnTo>
                    <a:pt x="175" y="226"/>
                  </a:lnTo>
                  <a:lnTo>
                    <a:pt x="176" y="217"/>
                  </a:lnTo>
                  <a:lnTo>
                    <a:pt x="179" y="206"/>
                  </a:lnTo>
                  <a:lnTo>
                    <a:pt x="183" y="194"/>
                  </a:lnTo>
                  <a:lnTo>
                    <a:pt x="184" y="178"/>
                  </a:lnTo>
                  <a:lnTo>
                    <a:pt x="186" y="160"/>
                  </a:lnTo>
                  <a:lnTo>
                    <a:pt x="186" y="142"/>
                  </a:lnTo>
                  <a:lnTo>
                    <a:pt x="186" y="124"/>
                  </a:lnTo>
                  <a:lnTo>
                    <a:pt x="183" y="107"/>
                  </a:lnTo>
                  <a:lnTo>
                    <a:pt x="176" y="89"/>
                  </a:lnTo>
                  <a:lnTo>
                    <a:pt x="167" y="74"/>
                  </a:lnTo>
                  <a:lnTo>
                    <a:pt x="153" y="62"/>
                  </a:lnTo>
                  <a:lnTo>
                    <a:pt x="134" y="52"/>
                  </a:lnTo>
                  <a:lnTo>
                    <a:pt x="112" y="47"/>
                  </a:lnTo>
                  <a:lnTo>
                    <a:pt x="85" y="47"/>
                  </a:lnTo>
                  <a:lnTo>
                    <a:pt x="50" y="52"/>
                  </a:lnTo>
                  <a:lnTo>
                    <a:pt x="49" y="51"/>
                  </a:lnTo>
                  <a:lnTo>
                    <a:pt x="45" y="48"/>
                  </a:lnTo>
                  <a:lnTo>
                    <a:pt x="41" y="45"/>
                  </a:lnTo>
                  <a:lnTo>
                    <a:pt x="35" y="42"/>
                  </a:lnTo>
                  <a:lnTo>
                    <a:pt x="29" y="40"/>
                  </a:lnTo>
                  <a:lnTo>
                    <a:pt x="22" y="36"/>
                  </a:lnTo>
                  <a:lnTo>
                    <a:pt x="15" y="30"/>
                  </a:lnTo>
                  <a:lnTo>
                    <a:pt x="9" y="27"/>
                  </a:lnTo>
                  <a:lnTo>
                    <a:pt x="1" y="19"/>
                  </a:lnTo>
                  <a:lnTo>
                    <a:pt x="0" y="11"/>
                  </a:lnTo>
                  <a:lnTo>
                    <a:pt x="3" y="7"/>
                  </a:lnTo>
                  <a:lnTo>
                    <a:pt x="9" y="4"/>
                  </a:lnTo>
                  <a:lnTo>
                    <a:pt x="19" y="1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314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72" name="Freeform 76"/>
            <p:cNvSpPr>
              <a:spLocks/>
            </p:cNvSpPr>
            <p:nvPr/>
          </p:nvSpPr>
          <p:spPr bwMode="auto">
            <a:xfrm>
              <a:off x="4650" y="2124"/>
              <a:ext cx="115" cy="120"/>
            </a:xfrm>
            <a:custGeom>
              <a:avLst/>
              <a:gdLst/>
              <a:ahLst/>
              <a:cxnLst>
                <a:cxn ang="0">
                  <a:pos x="299" y="1"/>
                </a:cxn>
                <a:cxn ang="0">
                  <a:pos x="312" y="14"/>
                </a:cxn>
                <a:cxn ang="0">
                  <a:pos x="323" y="27"/>
                </a:cxn>
                <a:cxn ang="0">
                  <a:pos x="335" y="45"/>
                </a:cxn>
                <a:cxn ang="0">
                  <a:pos x="343" y="64"/>
                </a:cxn>
                <a:cxn ang="0">
                  <a:pos x="347" y="87"/>
                </a:cxn>
                <a:cxn ang="0">
                  <a:pos x="347" y="112"/>
                </a:cxn>
                <a:cxn ang="0">
                  <a:pos x="336" y="141"/>
                </a:cxn>
                <a:cxn ang="0">
                  <a:pos x="314" y="176"/>
                </a:cxn>
                <a:cxn ang="0">
                  <a:pos x="280" y="219"/>
                </a:cxn>
                <a:cxn ang="0">
                  <a:pos x="241" y="261"/>
                </a:cxn>
                <a:cxn ang="0">
                  <a:pos x="198" y="301"/>
                </a:cxn>
                <a:cxn ang="0">
                  <a:pos x="155" y="333"/>
                </a:cxn>
                <a:cxn ang="0">
                  <a:pos x="115" y="355"/>
                </a:cxn>
                <a:cxn ang="0">
                  <a:pos x="82" y="362"/>
                </a:cxn>
                <a:cxn ang="0">
                  <a:pos x="58" y="354"/>
                </a:cxn>
                <a:cxn ang="0">
                  <a:pos x="38" y="342"/>
                </a:cxn>
                <a:cxn ang="0">
                  <a:pos x="25" y="329"/>
                </a:cxn>
                <a:cxn ang="0">
                  <a:pos x="14" y="318"/>
                </a:cxn>
                <a:cxn ang="0">
                  <a:pos x="4" y="305"/>
                </a:cxn>
                <a:cxn ang="0">
                  <a:pos x="0" y="294"/>
                </a:cxn>
                <a:cxn ang="0">
                  <a:pos x="0" y="290"/>
                </a:cxn>
                <a:cxn ang="0">
                  <a:pos x="7" y="286"/>
                </a:cxn>
                <a:cxn ang="0">
                  <a:pos x="18" y="286"/>
                </a:cxn>
                <a:cxn ang="0">
                  <a:pos x="29" y="292"/>
                </a:cxn>
                <a:cxn ang="0">
                  <a:pos x="37" y="302"/>
                </a:cxn>
                <a:cxn ang="0">
                  <a:pos x="44" y="314"/>
                </a:cxn>
                <a:cxn ang="0">
                  <a:pos x="55" y="322"/>
                </a:cxn>
                <a:cxn ang="0">
                  <a:pos x="67" y="328"/>
                </a:cxn>
                <a:cxn ang="0">
                  <a:pos x="81" y="329"/>
                </a:cxn>
                <a:cxn ang="0">
                  <a:pos x="94" y="327"/>
                </a:cxn>
                <a:cxn ang="0">
                  <a:pos x="108" y="321"/>
                </a:cxn>
                <a:cxn ang="0">
                  <a:pos x="119" y="314"/>
                </a:cxn>
                <a:cxn ang="0">
                  <a:pos x="127" y="306"/>
                </a:cxn>
                <a:cxn ang="0">
                  <a:pos x="134" y="294"/>
                </a:cxn>
                <a:cxn ang="0">
                  <a:pos x="150" y="276"/>
                </a:cxn>
                <a:cxn ang="0">
                  <a:pos x="178" y="253"/>
                </a:cxn>
                <a:cxn ang="0">
                  <a:pos x="208" y="224"/>
                </a:cxn>
                <a:cxn ang="0">
                  <a:pos x="241" y="195"/>
                </a:cxn>
                <a:cxn ang="0">
                  <a:pos x="271" y="168"/>
                </a:cxn>
                <a:cxn ang="0">
                  <a:pos x="295" y="139"/>
                </a:cxn>
                <a:cxn ang="0">
                  <a:pos x="310" y="116"/>
                </a:cxn>
                <a:cxn ang="0">
                  <a:pos x="312" y="102"/>
                </a:cxn>
                <a:cxn ang="0">
                  <a:pos x="306" y="91"/>
                </a:cxn>
                <a:cxn ang="0">
                  <a:pos x="299" y="76"/>
                </a:cxn>
                <a:cxn ang="0">
                  <a:pos x="291" y="60"/>
                </a:cxn>
                <a:cxn ang="0">
                  <a:pos x="283" y="42"/>
                </a:cxn>
                <a:cxn ang="0">
                  <a:pos x="279" y="26"/>
                </a:cxn>
                <a:cxn ang="0">
                  <a:pos x="280" y="11"/>
                </a:cxn>
                <a:cxn ang="0">
                  <a:pos x="288" y="1"/>
                </a:cxn>
                <a:cxn ang="0">
                  <a:pos x="298" y="0"/>
                </a:cxn>
              </a:cxnLst>
              <a:rect l="0" t="0" r="r" b="b"/>
              <a:pathLst>
                <a:path w="347" h="362">
                  <a:moveTo>
                    <a:pt x="298" y="0"/>
                  </a:moveTo>
                  <a:lnTo>
                    <a:pt x="299" y="1"/>
                  </a:lnTo>
                  <a:lnTo>
                    <a:pt x="308" y="9"/>
                  </a:lnTo>
                  <a:lnTo>
                    <a:pt x="312" y="14"/>
                  </a:lnTo>
                  <a:lnTo>
                    <a:pt x="319" y="20"/>
                  </a:lnTo>
                  <a:lnTo>
                    <a:pt x="323" y="27"/>
                  </a:lnTo>
                  <a:lnTo>
                    <a:pt x="329" y="37"/>
                  </a:lnTo>
                  <a:lnTo>
                    <a:pt x="335" y="45"/>
                  </a:lnTo>
                  <a:lnTo>
                    <a:pt x="339" y="55"/>
                  </a:lnTo>
                  <a:lnTo>
                    <a:pt x="343" y="64"/>
                  </a:lnTo>
                  <a:lnTo>
                    <a:pt x="347" y="76"/>
                  </a:lnTo>
                  <a:lnTo>
                    <a:pt x="347" y="87"/>
                  </a:lnTo>
                  <a:lnTo>
                    <a:pt x="347" y="100"/>
                  </a:lnTo>
                  <a:lnTo>
                    <a:pt x="347" y="112"/>
                  </a:lnTo>
                  <a:lnTo>
                    <a:pt x="343" y="127"/>
                  </a:lnTo>
                  <a:lnTo>
                    <a:pt x="336" y="141"/>
                  </a:lnTo>
                  <a:lnTo>
                    <a:pt x="327" y="158"/>
                  </a:lnTo>
                  <a:lnTo>
                    <a:pt x="314" y="176"/>
                  </a:lnTo>
                  <a:lnTo>
                    <a:pt x="299" y="198"/>
                  </a:lnTo>
                  <a:lnTo>
                    <a:pt x="280" y="219"/>
                  </a:lnTo>
                  <a:lnTo>
                    <a:pt x="261" y="240"/>
                  </a:lnTo>
                  <a:lnTo>
                    <a:pt x="241" y="261"/>
                  </a:lnTo>
                  <a:lnTo>
                    <a:pt x="220" y="283"/>
                  </a:lnTo>
                  <a:lnTo>
                    <a:pt x="198" y="301"/>
                  </a:lnTo>
                  <a:lnTo>
                    <a:pt x="176" y="318"/>
                  </a:lnTo>
                  <a:lnTo>
                    <a:pt x="155" y="333"/>
                  </a:lnTo>
                  <a:lnTo>
                    <a:pt x="134" y="347"/>
                  </a:lnTo>
                  <a:lnTo>
                    <a:pt x="115" y="355"/>
                  </a:lnTo>
                  <a:lnTo>
                    <a:pt x="97" y="362"/>
                  </a:lnTo>
                  <a:lnTo>
                    <a:pt x="82" y="362"/>
                  </a:lnTo>
                  <a:lnTo>
                    <a:pt x="70" y="361"/>
                  </a:lnTo>
                  <a:lnTo>
                    <a:pt x="58" y="354"/>
                  </a:lnTo>
                  <a:lnTo>
                    <a:pt x="48" y="348"/>
                  </a:lnTo>
                  <a:lnTo>
                    <a:pt x="38" y="342"/>
                  </a:lnTo>
                  <a:lnTo>
                    <a:pt x="33" y="336"/>
                  </a:lnTo>
                  <a:lnTo>
                    <a:pt x="25" y="329"/>
                  </a:lnTo>
                  <a:lnTo>
                    <a:pt x="19" y="325"/>
                  </a:lnTo>
                  <a:lnTo>
                    <a:pt x="14" y="318"/>
                  </a:lnTo>
                  <a:lnTo>
                    <a:pt x="11" y="314"/>
                  </a:lnTo>
                  <a:lnTo>
                    <a:pt x="4" y="305"/>
                  </a:lnTo>
                  <a:lnTo>
                    <a:pt x="1" y="298"/>
                  </a:lnTo>
                  <a:lnTo>
                    <a:pt x="0" y="294"/>
                  </a:lnTo>
                  <a:lnTo>
                    <a:pt x="0" y="292"/>
                  </a:lnTo>
                  <a:lnTo>
                    <a:pt x="0" y="290"/>
                  </a:lnTo>
                  <a:lnTo>
                    <a:pt x="4" y="290"/>
                  </a:lnTo>
                  <a:lnTo>
                    <a:pt x="7" y="286"/>
                  </a:lnTo>
                  <a:lnTo>
                    <a:pt x="12" y="286"/>
                  </a:lnTo>
                  <a:lnTo>
                    <a:pt x="18" y="286"/>
                  </a:lnTo>
                  <a:lnTo>
                    <a:pt x="25" y="290"/>
                  </a:lnTo>
                  <a:lnTo>
                    <a:pt x="29" y="292"/>
                  </a:lnTo>
                  <a:lnTo>
                    <a:pt x="33" y="296"/>
                  </a:lnTo>
                  <a:lnTo>
                    <a:pt x="37" y="302"/>
                  </a:lnTo>
                  <a:lnTo>
                    <a:pt x="41" y="309"/>
                  </a:lnTo>
                  <a:lnTo>
                    <a:pt x="44" y="314"/>
                  </a:lnTo>
                  <a:lnTo>
                    <a:pt x="49" y="320"/>
                  </a:lnTo>
                  <a:lnTo>
                    <a:pt x="55" y="322"/>
                  </a:lnTo>
                  <a:lnTo>
                    <a:pt x="60" y="327"/>
                  </a:lnTo>
                  <a:lnTo>
                    <a:pt x="67" y="328"/>
                  </a:lnTo>
                  <a:lnTo>
                    <a:pt x="74" y="329"/>
                  </a:lnTo>
                  <a:lnTo>
                    <a:pt x="81" y="329"/>
                  </a:lnTo>
                  <a:lnTo>
                    <a:pt x="89" y="329"/>
                  </a:lnTo>
                  <a:lnTo>
                    <a:pt x="94" y="327"/>
                  </a:lnTo>
                  <a:lnTo>
                    <a:pt x="101" y="325"/>
                  </a:lnTo>
                  <a:lnTo>
                    <a:pt x="108" y="321"/>
                  </a:lnTo>
                  <a:lnTo>
                    <a:pt x="114" y="318"/>
                  </a:lnTo>
                  <a:lnTo>
                    <a:pt x="119" y="314"/>
                  </a:lnTo>
                  <a:lnTo>
                    <a:pt x="124" y="310"/>
                  </a:lnTo>
                  <a:lnTo>
                    <a:pt x="127" y="306"/>
                  </a:lnTo>
                  <a:lnTo>
                    <a:pt x="131" y="301"/>
                  </a:lnTo>
                  <a:lnTo>
                    <a:pt x="134" y="294"/>
                  </a:lnTo>
                  <a:lnTo>
                    <a:pt x="141" y="286"/>
                  </a:lnTo>
                  <a:lnTo>
                    <a:pt x="150" y="276"/>
                  </a:lnTo>
                  <a:lnTo>
                    <a:pt x="164" y="265"/>
                  </a:lnTo>
                  <a:lnTo>
                    <a:pt x="178" y="253"/>
                  </a:lnTo>
                  <a:lnTo>
                    <a:pt x="193" y="239"/>
                  </a:lnTo>
                  <a:lnTo>
                    <a:pt x="208" y="224"/>
                  </a:lnTo>
                  <a:lnTo>
                    <a:pt x="226" y="212"/>
                  </a:lnTo>
                  <a:lnTo>
                    <a:pt x="241" y="195"/>
                  </a:lnTo>
                  <a:lnTo>
                    <a:pt x="256" y="182"/>
                  </a:lnTo>
                  <a:lnTo>
                    <a:pt x="271" y="168"/>
                  </a:lnTo>
                  <a:lnTo>
                    <a:pt x="284" y="154"/>
                  </a:lnTo>
                  <a:lnTo>
                    <a:pt x="295" y="139"/>
                  </a:lnTo>
                  <a:lnTo>
                    <a:pt x="303" y="127"/>
                  </a:lnTo>
                  <a:lnTo>
                    <a:pt x="310" y="116"/>
                  </a:lnTo>
                  <a:lnTo>
                    <a:pt x="313" y="106"/>
                  </a:lnTo>
                  <a:lnTo>
                    <a:pt x="312" y="102"/>
                  </a:lnTo>
                  <a:lnTo>
                    <a:pt x="310" y="98"/>
                  </a:lnTo>
                  <a:lnTo>
                    <a:pt x="306" y="91"/>
                  </a:lnTo>
                  <a:lnTo>
                    <a:pt x="303" y="86"/>
                  </a:lnTo>
                  <a:lnTo>
                    <a:pt x="299" y="76"/>
                  </a:lnTo>
                  <a:lnTo>
                    <a:pt x="295" y="68"/>
                  </a:lnTo>
                  <a:lnTo>
                    <a:pt x="291" y="60"/>
                  </a:lnTo>
                  <a:lnTo>
                    <a:pt x="287" y="52"/>
                  </a:lnTo>
                  <a:lnTo>
                    <a:pt x="283" y="42"/>
                  </a:lnTo>
                  <a:lnTo>
                    <a:pt x="280" y="34"/>
                  </a:lnTo>
                  <a:lnTo>
                    <a:pt x="279" y="26"/>
                  </a:lnTo>
                  <a:lnTo>
                    <a:pt x="279" y="18"/>
                  </a:lnTo>
                  <a:lnTo>
                    <a:pt x="280" y="11"/>
                  </a:lnTo>
                  <a:lnTo>
                    <a:pt x="283" y="5"/>
                  </a:lnTo>
                  <a:lnTo>
                    <a:pt x="288" y="1"/>
                  </a:lnTo>
                  <a:lnTo>
                    <a:pt x="298" y="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CB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73" name="Freeform 77"/>
            <p:cNvSpPr>
              <a:spLocks/>
            </p:cNvSpPr>
            <p:nvPr/>
          </p:nvSpPr>
          <p:spPr bwMode="auto">
            <a:xfrm>
              <a:off x="4710" y="2547"/>
              <a:ext cx="90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0" y="1"/>
                </a:cxn>
                <a:cxn ang="0">
                  <a:pos x="266" y="101"/>
                </a:cxn>
                <a:cxn ang="0">
                  <a:pos x="24" y="6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0" h="101">
                  <a:moveTo>
                    <a:pt x="0" y="0"/>
                  </a:moveTo>
                  <a:lnTo>
                    <a:pt x="270" y="1"/>
                  </a:lnTo>
                  <a:lnTo>
                    <a:pt x="266" y="101"/>
                  </a:lnTo>
                  <a:lnTo>
                    <a:pt x="24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40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74" name="Freeform 78"/>
            <p:cNvSpPr>
              <a:spLocks/>
            </p:cNvSpPr>
            <p:nvPr/>
          </p:nvSpPr>
          <p:spPr bwMode="auto">
            <a:xfrm>
              <a:off x="4715" y="2013"/>
              <a:ext cx="20" cy="67"/>
            </a:xfrm>
            <a:custGeom>
              <a:avLst/>
              <a:gdLst/>
              <a:ahLst/>
              <a:cxnLst>
                <a:cxn ang="0">
                  <a:pos x="36" y="3"/>
                </a:cxn>
                <a:cxn ang="0">
                  <a:pos x="35" y="1"/>
                </a:cxn>
                <a:cxn ang="0">
                  <a:pos x="30" y="1"/>
                </a:cxn>
                <a:cxn ang="0">
                  <a:pos x="24" y="0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1"/>
                </a:cxn>
                <a:cxn ang="0">
                  <a:pos x="2" y="4"/>
                </a:cxn>
                <a:cxn ang="0">
                  <a:pos x="1" y="10"/>
                </a:cxn>
                <a:cxn ang="0">
                  <a:pos x="0" y="12"/>
                </a:cxn>
                <a:cxn ang="0">
                  <a:pos x="0" y="21"/>
                </a:cxn>
                <a:cxn ang="0">
                  <a:pos x="0" y="30"/>
                </a:cxn>
                <a:cxn ang="0">
                  <a:pos x="1" y="44"/>
                </a:cxn>
                <a:cxn ang="0">
                  <a:pos x="2" y="58"/>
                </a:cxn>
                <a:cxn ang="0">
                  <a:pos x="4" y="74"/>
                </a:cxn>
                <a:cxn ang="0">
                  <a:pos x="5" y="90"/>
                </a:cxn>
                <a:cxn ang="0">
                  <a:pos x="8" y="109"/>
                </a:cxn>
                <a:cxn ang="0">
                  <a:pos x="9" y="126"/>
                </a:cxn>
                <a:cxn ang="0">
                  <a:pos x="10" y="142"/>
                </a:cxn>
                <a:cxn ang="0">
                  <a:pos x="13" y="156"/>
                </a:cxn>
                <a:cxn ang="0">
                  <a:pos x="15" y="171"/>
                </a:cxn>
                <a:cxn ang="0">
                  <a:pos x="16" y="183"/>
                </a:cxn>
                <a:cxn ang="0">
                  <a:pos x="17" y="191"/>
                </a:cxn>
                <a:cxn ang="0">
                  <a:pos x="19" y="197"/>
                </a:cxn>
                <a:cxn ang="0">
                  <a:pos x="19" y="200"/>
                </a:cxn>
                <a:cxn ang="0">
                  <a:pos x="51" y="175"/>
                </a:cxn>
                <a:cxn ang="0">
                  <a:pos x="50" y="174"/>
                </a:cxn>
                <a:cxn ang="0">
                  <a:pos x="50" y="171"/>
                </a:cxn>
                <a:cxn ang="0">
                  <a:pos x="50" y="165"/>
                </a:cxn>
                <a:cxn ang="0">
                  <a:pos x="50" y="160"/>
                </a:cxn>
                <a:cxn ang="0">
                  <a:pos x="47" y="152"/>
                </a:cxn>
                <a:cxn ang="0">
                  <a:pos x="47" y="144"/>
                </a:cxn>
                <a:cxn ang="0">
                  <a:pos x="46" y="134"/>
                </a:cxn>
                <a:cxn ang="0">
                  <a:pos x="46" y="126"/>
                </a:cxn>
                <a:cxn ang="0">
                  <a:pos x="43" y="116"/>
                </a:cxn>
                <a:cxn ang="0">
                  <a:pos x="42" y="105"/>
                </a:cxn>
                <a:cxn ang="0">
                  <a:pos x="41" y="97"/>
                </a:cxn>
                <a:cxn ang="0">
                  <a:pos x="39" y="88"/>
                </a:cxn>
                <a:cxn ang="0">
                  <a:pos x="38" y="78"/>
                </a:cxn>
                <a:cxn ang="0">
                  <a:pos x="38" y="73"/>
                </a:cxn>
                <a:cxn ang="0">
                  <a:pos x="36" y="66"/>
                </a:cxn>
                <a:cxn ang="0">
                  <a:pos x="36" y="62"/>
                </a:cxn>
                <a:cxn ang="0">
                  <a:pos x="35" y="55"/>
                </a:cxn>
                <a:cxn ang="0">
                  <a:pos x="38" y="49"/>
                </a:cxn>
                <a:cxn ang="0">
                  <a:pos x="41" y="45"/>
                </a:cxn>
                <a:cxn ang="0">
                  <a:pos x="46" y="45"/>
                </a:cxn>
                <a:cxn ang="0">
                  <a:pos x="54" y="42"/>
                </a:cxn>
                <a:cxn ang="0">
                  <a:pos x="60" y="42"/>
                </a:cxn>
                <a:cxn ang="0">
                  <a:pos x="58" y="25"/>
                </a:cxn>
                <a:cxn ang="0">
                  <a:pos x="36" y="3"/>
                </a:cxn>
                <a:cxn ang="0">
                  <a:pos x="36" y="3"/>
                </a:cxn>
              </a:cxnLst>
              <a:rect l="0" t="0" r="r" b="b"/>
              <a:pathLst>
                <a:path w="60" h="200">
                  <a:moveTo>
                    <a:pt x="36" y="3"/>
                  </a:moveTo>
                  <a:lnTo>
                    <a:pt x="35" y="1"/>
                  </a:lnTo>
                  <a:lnTo>
                    <a:pt x="30" y="1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1"/>
                  </a:lnTo>
                  <a:lnTo>
                    <a:pt x="2" y="4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21"/>
                  </a:lnTo>
                  <a:lnTo>
                    <a:pt x="0" y="30"/>
                  </a:lnTo>
                  <a:lnTo>
                    <a:pt x="1" y="44"/>
                  </a:lnTo>
                  <a:lnTo>
                    <a:pt x="2" y="58"/>
                  </a:lnTo>
                  <a:lnTo>
                    <a:pt x="4" y="74"/>
                  </a:lnTo>
                  <a:lnTo>
                    <a:pt x="5" y="90"/>
                  </a:lnTo>
                  <a:lnTo>
                    <a:pt x="8" y="109"/>
                  </a:lnTo>
                  <a:lnTo>
                    <a:pt x="9" y="126"/>
                  </a:lnTo>
                  <a:lnTo>
                    <a:pt x="10" y="142"/>
                  </a:lnTo>
                  <a:lnTo>
                    <a:pt x="13" y="156"/>
                  </a:lnTo>
                  <a:lnTo>
                    <a:pt x="15" y="171"/>
                  </a:lnTo>
                  <a:lnTo>
                    <a:pt x="16" y="183"/>
                  </a:lnTo>
                  <a:lnTo>
                    <a:pt x="17" y="191"/>
                  </a:lnTo>
                  <a:lnTo>
                    <a:pt x="19" y="197"/>
                  </a:lnTo>
                  <a:lnTo>
                    <a:pt x="19" y="200"/>
                  </a:lnTo>
                  <a:lnTo>
                    <a:pt x="51" y="175"/>
                  </a:lnTo>
                  <a:lnTo>
                    <a:pt x="50" y="174"/>
                  </a:lnTo>
                  <a:lnTo>
                    <a:pt x="50" y="171"/>
                  </a:lnTo>
                  <a:lnTo>
                    <a:pt x="50" y="165"/>
                  </a:lnTo>
                  <a:lnTo>
                    <a:pt x="50" y="160"/>
                  </a:lnTo>
                  <a:lnTo>
                    <a:pt x="47" y="152"/>
                  </a:lnTo>
                  <a:lnTo>
                    <a:pt x="47" y="144"/>
                  </a:lnTo>
                  <a:lnTo>
                    <a:pt x="46" y="134"/>
                  </a:lnTo>
                  <a:lnTo>
                    <a:pt x="46" y="126"/>
                  </a:lnTo>
                  <a:lnTo>
                    <a:pt x="43" y="116"/>
                  </a:lnTo>
                  <a:lnTo>
                    <a:pt x="42" y="105"/>
                  </a:lnTo>
                  <a:lnTo>
                    <a:pt x="41" y="97"/>
                  </a:lnTo>
                  <a:lnTo>
                    <a:pt x="39" y="88"/>
                  </a:lnTo>
                  <a:lnTo>
                    <a:pt x="38" y="78"/>
                  </a:lnTo>
                  <a:lnTo>
                    <a:pt x="38" y="73"/>
                  </a:lnTo>
                  <a:lnTo>
                    <a:pt x="36" y="66"/>
                  </a:lnTo>
                  <a:lnTo>
                    <a:pt x="36" y="62"/>
                  </a:lnTo>
                  <a:lnTo>
                    <a:pt x="35" y="55"/>
                  </a:lnTo>
                  <a:lnTo>
                    <a:pt x="38" y="49"/>
                  </a:lnTo>
                  <a:lnTo>
                    <a:pt x="41" y="45"/>
                  </a:lnTo>
                  <a:lnTo>
                    <a:pt x="46" y="45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58" y="25"/>
                  </a:lnTo>
                  <a:lnTo>
                    <a:pt x="36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8240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75" name="Freeform 79"/>
            <p:cNvSpPr>
              <a:spLocks/>
            </p:cNvSpPr>
            <p:nvPr/>
          </p:nvSpPr>
          <p:spPr bwMode="auto">
            <a:xfrm>
              <a:off x="4846" y="1993"/>
              <a:ext cx="21" cy="66"/>
            </a:xfrm>
            <a:custGeom>
              <a:avLst/>
              <a:gdLst/>
              <a:ahLst/>
              <a:cxnLst>
                <a:cxn ang="0">
                  <a:pos x="38" y="1"/>
                </a:cxn>
                <a:cxn ang="0">
                  <a:pos x="37" y="0"/>
                </a:cxn>
                <a:cxn ang="0">
                  <a:pos x="33" y="0"/>
                </a:cxn>
                <a:cxn ang="0">
                  <a:pos x="26" y="0"/>
                </a:cxn>
                <a:cxn ang="0">
                  <a:pos x="21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" y="29"/>
                </a:cxn>
                <a:cxn ang="0">
                  <a:pos x="3" y="42"/>
                </a:cxn>
                <a:cxn ang="0">
                  <a:pos x="4" y="56"/>
                </a:cxn>
                <a:cxn ang="0">
                  <a:pos x="6" y="72"/>
                </a:cxn>
                <a:cxn ang="0">
                  <a:pos x="7" y="89"/>
                </a:cxn>
                <a:cxn ang="0">
                  <a:pos x="10" y="108"/>
                </a:cxn>
                <a:cxn ang="0">
                  <a:pos x="12" y="124"/>
                </a:cxn>
                <a:cxn ang="0">
                  <a:pos x="14" y="141"/>
                </a:cxn>
                <a:cxn ang="0">
                  <a:pos x="16" y="154"/>
                </a:cxn>
                <a:cxn ang="0">
                  <a:pos x="18" y="169"/>
                </a:cxn>
                <a:cxn ang="0">
                  <a:pos x="19" y="182"/>
                </a:cxn>
                <a:cxn ang="0">
                  <a:pos x="21" y="190"/>
                </a:cxn>
                <a:cxn ang="0">
                  <a:pos x="22" y="195"/>
                </a:cxn>
                <a:cxn ang="0">
                  <a:pos x="23" y="198"/>
                </a:cxn>
                <a:cxn ang="0">
                  <a:pos x="53" y="174"/>
                </a:cxn>
                <a:cxn ang="0">
                  <a:pos x="52" y="172"/>
                </a:cxn>
                <a:cxn ang="0">
                  <a:pos x="52" y="169"/>
                </a:cxn>
                <a:cxn ang="0">
                  <a:pos x="52" y="164"/>
                </a:cxn>
                <a:cxn ang="0">
                  <a:pos x="52" y="159"/>
                </a:cxn>
                <a:cxn ang="0">
                  <a:pos x="49" y="150"/>
                </a:cxn>
                <a:cxn ang="0">
                  <a:pos x="49" y="142"/>
                </a:cxn>
                <a:cxn ang="0">
                  <a:pos x="48" y="133"/>
                </a:cxn>
                <a:cxn ang="0">
                  <a:pos x="48" y="126"/>
                </a:cxn>
                <a:cxn ang="0">
                  <a:pos x="45" y="115"/>
                </a:cxn>
                <a:cxn ang="0">
                  <a:pos x="44" y="105"/>
                </a:cxn>
                <a:cxn ang="0">
                  <a:pos x="42" y="96"/>
                </a:cxn>
                <a:cxn ang="0">
                  <a:pos x="41" y="86"/>
                </a:cxn>
                <a:cxn ang="0">
                  <a:pos x="40" y="76"/>
                </a:cxn>
                <a:cxn ang="0">
                  <a:pos x="40" y="71"/>
                </a:cxn>
                <a:cxn ang="0">
                  <a:pos x="38" y="64"/>
                </a:cxn>
                <a:cxn ang="0">
                  <a:pos x="38" y="60"/>
                </a:cxn>
                <a:cxn ang="0">
                  <a:pos x="37" y="53"/>
                </a:cxn>
                <a:cxn ang="0">
                  <a:pos x="40" y="48"/>
                </a:cxn>
                <a:cxn ang="0">
                  <a:pos x="42" y="44"/>
                </a:cxn>
                <a:cxn ang="0">
                  <a:pos x="48" y="44"/>
                </a:cxn>
                <a:cxn ang="0">
                  <a:pos x="56" y="41"/>
                </a:cxn>
                <a:cxn ang="0">
                  <a:pos x="62" y="41"/>
                </a:cxn>
                <a:cxn ang="0">
                  <a:pos x="60" y="22"/>
                </a:cxn>
                <a:cxn ang="0">
                  <a:pos x="38" y="1"/>
                </a:cxn>
                <a:cxn ang="0">
                  <a:pos x="38" y="1"/>
                </a:cxn>
              </a:cxnLst>
              <a:rect l="0" t="0" r="r" b="b"/>
              <a:pathLst>
                <a:path w="62" h="198">
                  <a:moveTo>
                    <a:pt x="38" y="1"/>
                  </a:moveTo>
                  <a:lnTo>
                    <a:pt x="37" y="0"/>
                  </a:lnTo>
                  <a:lnTo>
                    <a:pt x="33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3" y="8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" y="29"/>
                  </a:lnTo>
                  <a:lnTo>
                    <a:pt x="3" y="42"/>
                  </a:lnTo>
                  <a:lnTo>
                    <a:pt x="4" y="56"/>
                  </a:lnTo>
                  <a:lnTo>
                    <a:pt x="6" y="72"/>
                  </a:lnTo>
                  <a:lnTo>
                    <a:pt x="7" y="89"/>
                  </a:lnTo>
                  <a:lnTo>
                    <a:pt x="10" y="108"/>
                  </a:lnTo>
                  <a:lnTo>
                    <a:pt x="12" y="124"/>
                  </a:lnTo>
                  <a:lnTo>
                    <a:pt x="14" y="141"/>
                  </a:lnTo>
                  <a:lnTo>
                    <a:pt x="16" y="154"/>
                  </a:lnTo>
                  <a:lnTo>
                    <a:pt x="18" y="169"/>
                  </a:lnTo>
                  <a:lnTo>
                    <a:pt x="19" y="182"/>
                  </a:lnTo>
                  <a:lnTo>
                    <a:pt x="21" y="190"/>
                  </a:lnTo>
                  <a:lnTo>
                    <a:pt x="22" y="195"/>
                  </a:lnTo>
                  <a:lnTo>
                    <a:pt x="23" y="198"/>
                  </a:lnTo>
                  <a:lnTo>
                    <a:pt x="53" y="174"/>
                  </a:lnTo>
                  <a:lnTo>
                    <a:pt x="52" y="172"/>
                  </a:lnTo>
                  <a:lnTo>
                    <a:pt x="52" y="169"/>
                  </a:lnTo>
                  <a:lnTo>
                    <a:pt x="52" y="164"/>
                  </a:lnTo>
                  <a:lnTo>
                    <a:pt x="52" y="159"/>
                  </a:lnTo>
                  <a:lnTo>
                    <a:pt x="49" y="150"/>
                  </a:lnTo>
                  <a:lnTo>
                    <a:pt x="49" y="142"/>
                  </a:lnTo>
                  <a:lnTo>
                    <a:pt x="48" y="133"/>
                  </a:lnTo>
                  <a:lnTo>
                    <a:pt x="48" y="126"/>
                  </a:lnTo>
                  <a:lnTo>
                    <a:pt x="45" y="115"/>
                  </a:lnTo>
                  <a:lnTo>
                    <a:pt x="44" y="105"/>
                  </a:lnTo>
                  <a:lnTo>
                    <a:pt x="42" y="96"/>
                  </a:lnTo>
                  <a:lnTo>
                    <a:pt x="41" y="86"/>
                  </a:lnTo>
                  <a:lnTo>
                    <a:pt x="40" y="76"/>
                  </a:lnTo>
                  <a:lnTo>
                    <a:pt x="40" y="71"/>
                  </a:lnTo>
                  <a:lnTo>
                    <a:pt x="38" y="64"/>
                  </a:lnTo>
                  <a:lnTo>
                    <a:pt x="38" y="60"/>
                  </a:lnTo>
                  <a:lnTo>
                    <a:pt x="37" y="53"/>
                  </a:lnTo>
                  <a:lnTo>
                    <a:pt x="40" y="48"/>
                  </a:lnTo>
                  <a:lnTo>
                    <a:pt x="42" y="44"/>
                  </a:lnTo>
                  <a:lnTo>
                    <a:pt x="48" y="44"/>
                  </a:lnTo>
                  <a:lnTo>
                    <a:pt x="56" y="41"/>
                  </a:lnTo>
                  <a:lnTo>
                    <a:pt x="62" y="41"/>
                  </a:lnTo>
                  <a:lnTo>
                    <a:pt x="60" y="22"/>
                  </a:lnTo>
                  <a:lnTo>
                    <a:pt x="38" y="1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29852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157776" name="Picture 80" descr="BD05297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863975"/>
            <a:ext cx="2058988" cy="1925638"/>
          </a:xfrm>
          <a:prstGeom prst="rect">
            <a:avLst/>
          </a:prstGeom>
          <a:noFill/>
        </p:spPr>
      </p:pic>
      <p:sp>
        <p:nvSpPr>
          <p:cNvPr id="81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17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 animBg="1"/>
      <p:bldP spid="157702" grpId="0"/>
      <p:bldP spid="157703" grpId="0"/>
      <p:bldP spid="157704" grpId="0"/>
      <p:bldP spid="157705" grpId="0" animBg="1"/>
      <p:bldP spid="157706" grpId="0" animBg="1"/>
      <p:bldP spid="15770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250825" y="1052513"/>
            <a:ext cx="8713788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dirty="0"/>
              <a:t>Os sistemas ERP (</a:t>
            </a:r>
            <a:r>
              <a:rPr lang="pt-BR" i="1" dirty="0"/>
              <a:t>Enterprise Resource </a:t>
            </a:r>
            <a:r>
              <a:rPr lang="pt-BR" i="1" dirty="0" err="1"/>
              <a:t>Planning</a:t>
            </a:r>
            <a:r>
              <a:rPr lang="pt-BR" dirty="0"/>
              <a:t>) são sistemas de informação </a:t>
            </a:r>
            <a:r>
              <a:rPr lang="pt-BR" b="1" dirty="0"/>
              <a:t>integrados</a:t>
            </a:r>
            <a:r>
              <a:rPr lang="pt-BR" dirty="0"/>
              <a:t> adquiridos na forma de </a:t>
            </a:r>
            <a:r>
              <a:rPr lang="pt-BR" b="1" dirty="0"/>
              <a:t>pacotes comerciais </a:t>
            </a:r>
            <a:r>
              <a:rPr lang="pt-BR" dirty="0"/>
              <a:t>de software com a finalidade de </a:t>
            </a:r>
            <a:r>
              <a:rPr lang="pt-BR" b="1" dirty="0">
                <a:solidFill>
                  <a:srgbClr val="C00000"/>
                </a:solidFill>
              </a:rPr>
              <a:t>dar suporte </a:t>
            </a:r>
            <a:r>
              <a:rPr lang="pt-BR" dirty="0"/>
              <a:t>à maioria das operações de uma empresa industrial (suprimentos, manufatura, manutenção, administração financeira, contabilidade, recursos humanos, </a:t>
            </a:r>
            <a:r>
              <a:rPr lang="pt-BR" dirty="0" err="1"/>
              <a:t>etc</a:t>
            </a:r>
            <a:r>
              <a:rPr lang="pt-BR" dirty="0"/>
              <a:t>).</a:t>
            </a:r>
          </a:p>
          <a:p>
            <a:pPr marL="342900" indent="-342900">
              <a:spcBef>
                <a:spcPct val="50000"/>
              </a:spcBef>
            </a:pPr>
            <a:endParaRPr lang="pt-BR" dirty="0"/>
          </a:p>
          <a:p>
            <a:pPr marL="342900" indent="-342900">
              <a:spcBef>
                <a:spcPct val="50000"/>
              </a:spcBef>
            </a:pPr>
            <a:endParaRPr lang="pt-BR" dirty="0"/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dirty="0"/>
              <a:t>Características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dirty="0"/>
              <a:t>São pacotes </a:t>
            </a:r>
            <a:r>
              <a:rPr lang="pt-BR" b="1" dirty="0">
                <a:solidFill>
                  <a:srgbClr val="C00000"/>
                </a:solidFill>
              </a:rPr>
              <a:t>comerciais</a:t>
            </a:r>
            <a:r>
              <a:rPr lang="pt-BR" dirty="0"/>
              <a:t> de software;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dirty="0"/>
              <a:t>Incorporam </a:t>
            </a:r>
            <a:r>
              <a:rPr lang="pt-BR" b="1" dirty="0">
                <a:solidFill>
                  <a:srgbClr val="C00000"/>
                </a:solidFill>
              </a:rPr>
              <a:t>modelos de processos </a:t>
            </a:r>
            <a:r>
              <a:rPr lang="pt-BR" dirty="0"/>
              <a:t>de negócios (</a:t>
            </a:r>
            <a:r>
              <a:rPr lang="pt-BR" i="1" dirty="0" err="1"/>
              <a:t>best</a:t>
            </a:r>
            <a:r>
              <a:rPr lang="pt-BR" i="1" dirty="0"/>
              <a:t> </a:t>
            </a:r>
            <a:r>
              <a:rPr lang="pt-BR" i="1" dirty="0" err="1"/>
              <a:t>practices</a:t>
            </a:r>
            <a:r>
              <a:rPr lang="pt-BR" dirty="0"/>
              <a:t>);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dirty="0"/>
              <a:t>São sistemas de informação </a:t>
            </a:r>
            <a:r>
              <a:rPr lang="pt-BR" b="1" dirty="0">
                <a:solidFill>
                  <a:srgbClr val="C00000"/>
                </a:solidFill>
              </a:rPr>
              <a:t>integrados</a:t>
            </a:r>
            <a:r>
              <a:rPr lang="pt-BR" dirty="0"/>
              <a:t> e utilizam um banco de dados </a:t>
            </a:r>
            <a:r>
              <a:rPr lang="pt-BR" b="1" dirty="0">
                <a:solidFill>
                  <a:srgbClr val="C00000"/>
                </a:solidFill>
              </a:rPr>
              <a:t>corporativo</a:t>
            </a:r>
            <a:r>
              <a:rPr lang="pt-BR" dirty="0"/>
              <a:t>;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dirty="0"/>
              <a:t>Possuem grande </a:t>
            </a:r>
            <a:r>
              <a:rPr lang="pt-BR" b="1" dirty="0">
                <a:solidFill>
                  <a:srgbClr val="C00000"/>
                </a:solidFill>
              </a:rPr>
              <a:t>abrangência</a:t>
            </a:r>
            <a:r>
              <a:rPr lang="pt-BR" dirty="0"/>
              <a:t> funcional;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dirty="0"/>
              <a:t>Requerem procedimentos de </a:t>
            </a:r>
            <a:r>
              <a:rPr lang="pt-BR" b="1" dirty="0">
                <a:solidFill>
                  <a:srgbClr val="C00000"/>
                </a:solidFill>
              </a:rPr>
              <a:t>ajustes</a:t>
            </a:r>
            <a:r>
              <a:rPr lang="pt-BR" dirty="0"/>
              <a:t> (</a:t>
            </a:r>
            <a:r>
              <a:rPr lang="pt-BR" b="1" dirty="0">
                <a:solidFill>
                  <a:srgbClr val="C00000"/>
                </a:solidFill>
              </a:rPr>
              <a:t>parametrizações customizadas</a:t>
            </a:r>
            <a:r>
              <a:rPr lang="pt-BR" dirty="0"/>
              <a:t>) para que possam ser utilizados em determinada empresa.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115888"/>
            <a:ext cx="7772400" cy="792162"/>
          </a:xfrm>
        </p:spPr>
        <p:txBody>
          <a:bodyPr/>
          <a:lstStyle/>
          <a:p>
            <a:r>
              <a:rPr lang="pt-BR" sz="4000">
                <a:latin typeface="Arial" charset="0"/>
              </a:rPr>
              <a:t>Sistemas ERP</a:t>
            </a:r>
          </a:p>
        </p:txBody>
      </p:sp>
      <p:pic>
        <p:nvPicPr>
          <p:cNvPr id="244742" name="Picture 6" descr="ERP-300x225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61113" y="2262367"/>
            <a:ext cx="2027237" cy="1520825"/>
          </a:xfrm>
          <a:prstGeom prst="rect">
            <a:avLst/>
          </a:prstGeom>
          <a:noFill/>
        </p:spPr>
      </p:pic>
      <p:sp>
        <p:nvSpPr>
          <p:cNvPr id="5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4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4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4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4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47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9388" y="188913"/>
            <a:ext cx="8748712" cy="792162"/>
          </a:xfrm>
        </p:spPr>
        <p:txBody>
          <a:bodyPr>
            <a:normAutofit fontScale="90000"/>
          </a:bodyPr>
          <a:lstStyle/>
          <a:p>
            <a:r>
              <a:rPr lang="pt-BR" sz="2800">
                <a:latin typeface="Arial" charset="0"/>
              </a:rPr>
              <a:t>Principais módulos de um sistema ERP em uma empresa industrial e suas principais interligações</a:t>
            </a:r>
          </a:p>
        </p:txBody>
      </p:sp>
      <p:pic>
        <p:nvPicPr>
          <p:cNvPr id="250884" name="Picture 4" descr="hpqscan0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96975"/>
            <a:ext cx="8569325" cy="5095875"/>
          </a:xfrm>
          <a:prstGeom prst="rect">
            <a:avLst/>
          </a:prstGeom>
          <a:noFill/>
        </p:spPr>
      </p:pic>
      <p:sp>
        <p:nvSpPr>
          <p:cNvPr id="250885" name="Text Box 5"/>
          <p:cNvSpPr txBox="1">
            <a:spLocks noChangeArrowheads="1"/>
          </p:cNvSpPr>
          <p:nvPr/>
        </p:nvSpPr>
        <p:spPr bwMode="auto">
          <a:xfrm>
            <a:off x="323850" y="6308725"/>
            <a:ext cx="2735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Fonte: Souza &amp; Saccol (2010)</a:t>
            </a:r>
          </a:p>
        </p:txBody>
      </p:sp>
      <p:sp>
        <p:nvSpPr>
          <p:cNvPr id="5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8</a:t>
            </a:r>
          </a:p>
        </p:txBody>
      </p:sp>
      <p:sp>
        <p:nvSpPr>
          <p:cNvPr id="7" name="Retângulo 6"/>
          <p:cNvSpPr/>
          <p:nvPr/>
        </p:nvSpPr>
        <p:spPr>
          <a:xfrm>
            <a:off x="2341418" y="1634836"/>
            <a:ext cx="4821382" cy="44294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98764" y="3519055"/>
            <a:ext cx="1385454" cy="159327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7480011" y="3519055"/>
            <a:ext cx="1385454" cy="159327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98759" y="1537785"/>
            <a:ext cx="1801094" cy="159327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647E37EC11C8246B76D75C67DE7970E" ma:contentTypeVersion="13" ma:contentTypeDescription="Crie um novo documento." ma:contentTypeScope="" ma:versionID="b3352f6cf36f50cf0fbabdd7993fe169">
  <xsd:schema xmlns:xsd="http://www.w3.org/2001/XMLSchema" xmlns:xs="http://www.w3.org/2001/XMLSchema" xmlns:p="http://schemas.microsoft.com/office/2006/metadata/properties" xmlns:ns2="a6194295-1792-4b63-878c-b29c2ff82726" xmlns:ns3="49c50ba2-eaf4-4058-b769-73a32109933c" targetNamespace="http://schemas.microsoft.com/office/2006/metadata/properties" ma:root="true" ma:fieldsID="1d4f56797c83b7dc38274d5867a7ca22" ns2:_="" ns3:_="">
    <xsd:import namespace="a6194295-1792-4b63-878c-b29c2ff82726"/>
    <xsd:import namespace="49c50ba2-eaf4-4058-b769-73a3210993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194295-1792-4b63-878c-b29c2ff82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c50ba2-eaf4-4058-b769-73a32109933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84a67c-109f-47a2-8731-b697e3992bd9}" ma:internalName="TaxCatchAll" ma:showField="CatchAllData" ma:web="49c50ba2-eaf4-4058-b769-73a3210993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6194295-1792-4b63-878c-b29c2ff82726">
      <Terms xmlns="http://schemas.microsoft.com/office/infopath/2007/PartnerControls"/>
    </lcf76f155ced4ddcb4097134ff3c332f>
    <TaxCatchAll xmlns="49c50ba2-eaf4-4058-b769-73a32109933c" xsi:nil="true"/>
  </documentManagement>
</p:properties>
</file>

<file path=customXml/itemProps1.xml><?xml version="1.0" encoding="utf-8"?>
<ds:datastoreItem xmlns:ds="http://schemas.openxmlformats.org/officeDocument/2006/customXml" ds:itemID="{2FE67FB7-8090-4904-BFB6-E3564C9A1996}"/>
</file>

<file path=customXml/itemProps2.xml><?xml version="1.0" encoding="utf-8"?>
<ds:datastoreItem xmlns:ds="http://schemas.openxmlformats.org/officeDocument/2006/customXml" ds:itemID="{9184235B-C3D2-4318-A8FC-E30F82189DC9}"/>
</file>

<file path=customXml/itemProps3.xml><?xml version="1.0" encoding="utf-8"?>
<ds:datastoreItem xmlns:ds="http://schemas.openxmlformats.org/officeDocument/2006/customXml" ds:itemID="{5B04E2C9-73FB-40E8-97D3-78A5F3C16753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680</TotalTime>
  <Words>849</Words>
  <Application>Microsoft Office PowerPoint</Application>
  <PresentationFormat>Apresentação na tela (4:3)</PresentationFormat>
  <Paragraphs>142</Paragraphs>
  <Slides>15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15</vt:i4>
      </vt:variant>
    </vt:vector>
  </HeadingPairs>
  <TitlesOfParts>
    <vt:vector size="26" baseType="lpstr">
      <vt:lpstr>Andale Mono</vt:lpstr>
      <vt:lpstr>Arial</vt:lpstr>
      <vt:lpstr>Calibri</vt:lpstr>
      <vt:lpstr>Gotham-Bold</vt:lpstr>
      <vt:lpstr>Gotham-Book</vt:lpstr>
      <vt:lpstr>Wingdings</vt:lpstr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Funções Básicas de uma Organização Empresarial</vt:lpstr>
      <vt:lpstr>Concepção Clássica das Organizações</vt:lpstr>
      <vt:lpstr>Níveis Hierárquicos</vt:lpstr>
      <vt:lpstr>Equivalência Organização versus Função</vt:lpstr>
      <vt:lpstr>Recursos</vt:lpstr>
      <vt:lpstr>Sistemas ERP</vt:lpstr>
      <vt:lpstr>Principais módulos de um sistema ERP em uma empresa industrial e suas principais interligações</vt:lpstr>
      <vt:lpstr>Exemplo SAP</vt:lpstr>
      <vt:lpstr>Os primórdios dos Sistemas Produtivos</vt:lpstr>
      <vt:lpstr>Os primórdios dos Sistemas Produtivos</vt:lpstr>
      <vt:lpstr>Perguntas sobre o filme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Junior Freitas de Amaral</cp:lastModifiedBy>
  <cp:revision>165</cp:revision>
  <dcterms:created xsi:type="dcterms:W3CDTF">2015-01-30T10:46:50Z</dcterms:created>
  <dcterms:modified xsi:type="dcterms:W3CDTF">2022-08-07T18:47:29Z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0x010100A647E37EC11C8246B76D75C67DE7970E</vt:lpwstr>
  </property>
</Properties>
</file>