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21"/>
  </p:notesMasterIdLst>
  <p:sldIdLst>
    <p:sldId id="256" r:id="rId6"/>
    <p:sldId id="257" r:id="rId7"/>
    <p:sldId id="269" r:id="rId8"/>
    <p:sldId id="274" r:id="rId9"/>
    <p:sldId id="270" r:id="rId10"/>
    <p:sldId id="278" r:id="rId11"/>
    <p:sldId id="280" r:id="rId12"/>
    <p:sldId id="279" r:id="rId13"/>
    <p:sldId id="275" r:id="rId14"/>
    <p:sldId id="276" r:id="rId15"/>
    <p:sldId id="277" r:id="rId16"/>
    <p:sldId id="281" r:id="rId17"/>
    <p:sldId id="282" r:id="rId18"/>
    <p:sldId id="263" r:id="rId19"/>
    <p:sldId id="265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3117" autoAdjust="0"/>
  </p:normalViewPr>
  <p:slideViewPr>
    <p:cSldViewPr snapToGrid="0" snapToObjects="1">
      <p:cViewPr varScale="1">
        <p:scale>
          <a:sx n="72" d="100"/>
          <a:sy n="72" d="100"/>
        </p:scale>
        <p:origin x="135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ustomXml" Target="../customXml/item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Arial" panose="020B0604020202020204" pitchFamily="34" charset="0"/>
              </a:rPr>
              <a:t>Obs.: O E-Commerce é parte integrante do e-business, ele faz conexão eletrônica entre a empresa e o cliente, seguindo a estratégia do e-business, que abrange o marketing, vendas, pagamento, atendimento, logística de distribuição, suporte, entre outros.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27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Portanto o e-business na sua grande maioria é comparado a um grande “Iceberg”, onde em seu topo (a parte externa), ficaria o e-Commerce, a parte visual do e-business, e em sua base (a parte submersa na água, e a maior parte), ficariam os processos integrados do E-business.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76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1995 foi o ano que o governo Brasileiro através do Ministério das Telecomunicações e Ministério da Ciência e Tecnologia, abril a internet ao setor privado para que pudessem explorar o comércio à população. O termo e-business, ganhou força em uma campanha realizada pela IBM em 1997, onde atrelou o nome às novas oportunidades em negócios altamente conectados, ligando o termo diretamente a internet.</a:t>
            </a:r>
          </a:p>
          <a:p>
            <a:endParaRPr lang="pt-BR" dirty="0"/>
          </a:p>
          <a:p>
            <a:r>
              <a:rPr lang="pt-BR" dirty="0"/>
              <a:t>Vantagens do e-business:</a:t>
            </a:r>
          </a:p>
          <a:p>
            <a:pPr marL="228600" indent="-228600">
              <a:buFont typeface="+mj-lt"/>
              <a:buAutoNum type="alphaUcPeriod"/>
            </a:pPr>
            <a:r>
              <a:rPr lang="pt-BR" dirty="0"/>
              <a:t>Integração nos sistemas conectados como ERP e CRM facilitam a troca de informações;</a:t>
            </a:r>
          </a:p>
          <a:p>
            <a:pPr marL="228600" indent="-228600">
              <a:buFont typeface="+mj-lt"/>
              <a:buAutoNum type="alphaUcPeriod"/>
            </a:pPr>
            <a:r>
              <a:rPr lang="pt-BR" dirty="0"/>
              <a:t>agilidade nas informações em tempo real sobre o seu negócio, facilitam a tomada de decisão;</a:t>
            </a:r>
          </a:p>
          <a:p>
            <a:pPr marL="228600" indent="-228600">
              <a:buFont typeface="+mj-lt"/>
              <a:buAutoNum type="alphaUcPeriod"/>
            </a:pPr>
            <a:r>
              <a:rPr lang="pt-BR" dirty="0"/>
              <a:t>transparência nas etapas envolvidas, estão disponíveis para o nível gerencial.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50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86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15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14/08/2022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14/08/2022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14/08/2022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14/08/2022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14/08/2022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14/08/2022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14/08/2022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14/08/2022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14/08/2022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14/08/2022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14/08/2022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14/08/2022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4.png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profpaulo.sampaio@fiap.com.b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6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0547" y="2121987"/>
            <a:ext cx="80518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303030"/>
              </a:buClr>
              <a:buFont typeface="Arial" pitchFamily="34" charset="0"/>
              <a:buChar char="•"/>
            </a:pPr>
            <a:r>
              <a:rPr lang="pt-BR" sz="2800" dirty="0"/>
              <a:t>Possibilidade de ampliação quase ilimitada de </a:t>
            </a:r>
            <a:r>
              <a:rPr lang="pt-BR" sz="2800" b="1" dirty="0"/>
              <a:t>itens de vitrine</a:t>
            </a:r>
            <a:r>
              <a:rPr lang="pt-BR" sz="2800" dirty="0"/>
              <a:t>, em relação às lojas físicas.</a:t>
            </a:r>
            <a:endParaRPr lang="en-US" sz="2800" dirty="0"/>
          </a:p>
          <a:p>
            <a:pPr marL="285750" indent="-285750">
              <a:buClr>
                <a:srgbClr val="303030"/>
              </a:buClr>
              <a:buFont typeface="Arial" pitchFamily="34" charset="0"/>
              <a:buChar char="•"/>
            </a:pPr>
            <a:r>
              <a:rPr lang="pt-BR" sz="2800" b="1" dirty="0"/>
              <a:t>Rastreamento</a:t>
            </a:r>
            <a:r>
              <a:rPr lang="pt-BR" sz="2800" dirty="0"/>
              <a:t> das remessas de produtos. </a:t>
            </a:r>
          </a:p>
          <a:p>
            <a:pPr marL="285750" indent="-285750">
              <a:buClr>
                <a:srgbClr val="303030"/>
              </a:buClr>
              <a:buFont typeface="Arial" pitchFamily="34" charset="0"/>
              <a:buChar char="•"/>
            </a:pPr>
            <a:r>
              <a:rPr lang="pt-BR" sz="2800" dirty="0"/>
              <a:t>Uso de técnicas de personalização baseadas na experiência de navegação do cliente às páginas Web, adaptando-se às suas preferências individuais. </a:t>
            </a:r>
          </a:p>
          <a:p>
            <a:pPr marL="285750" indent="-285750">
              <a:buClr>
                <a:srgbClr val="303030"/>
              </a:buClr>
              <a:buFont typeface="Arial" pitchFamily="34" charset="0"/>
              <a:buChar char="•"/>
            </a:pPr>
            <a:r>
              <a:rPr lang="pt-BR" sz="2800" dirty="0"/>
              <a:t>Combinação de dados de navegação e visitas às páginas Web com dados financeiros, interesses, </a:t>
            </a:r>
            <a:r>
              <a:rPr lang="pt-BR" sz="2800" i="1" dirty="0"/>
              <a:t>hobbies, </a:t>
            </a:r>
            <a:r>
              <a:rPr lang="pt-BR" sz="2800" dirty="0"/>
              <a:t>comentários e </a:t>
            </a:r>
            <a:r>
              <a:rPr lang="pt-BR" sz="2800" i="1" dirty="0" err="1"/>
              <a:t>posts</a:t>
            </a:r>
            <a:r>
              <a:rPr lang="pt-BR" sz="2800" dirty="0"/>
              <a:t> nas Redes Sociais, etc. </a:t>
            </a:r>
            <a:endParaRPr lang="pt-BR" sz="2800" i="1" dirty="0"/>
          </a:p>
        </p:txBody>
      </p:sp>
      <p:sp>
        <p:nvSpPr>
          <p:cNvPr id="19" name="Rectangle 18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6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TextBox 15"/>
          <p:cNvSpPr txBox="1"/>
          <p:nvPr/>
        </p:nvSpPr>
        <p:spPr>
          <a:xfrm>
            <a:off x="947123" y="697543"/>
            <a:ext cx="688189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BENEFÍCIOS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pic>
        <p:nvPicPr>
          <p:cNvPr id="4098" name="Picture 2" descr="http://s3.amazonaws.com/thumbnails.illustrationsource.com/huge.0.2115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27172"/>
            <a:ext cx="1979612" cy="210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25540" y="1791030"/>
            <a:ext cx="79417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303030"/>
              </a:buClr>
              <a:buFont typeface="Arial" pitchFamily="34" charset="0"/>
              <a:buChar char="•"/>
            </a:pPr>
            <a:r>
              <a:rPr lang="pt-BR" sz="2600" dirty="0"/>
              <a:t>Possibilidades de personalização utilizando </a:t>
            </a:r>
          </a:p>
          <a:p>
            <a:pPr marL="271463" algn="just">
              <a:buClr>
                <a:srgbClr val="303030"/>
              </a:buClr>
            </a:pPr>
            <a:r>
              <a:rPr lang="pt-BR" sz="2600" dirty="0"/>
              <a:t>dados pessoais dão margem à </a:t>
            </a:r>
            <a:r>
              <a:rPr lang="pt-BR" sz="2600" b="1" dirty="0">
                <a:solidFill>
                  <a:srgbClr val="0070C0"/>
                </a:solidFill>
              </a:rPr>
              <a:t>Invasão de Privacidade</a:t>
            </a:r>
            <a:r>
              <a:rPr lang="pt-BR" sz="2600" dirty="0"/>
              <a:t>.</a:t>
            </a:r>
            <a:endParaRPr lang="en-US" sz="2600" dirty="0"/>
          </a:p>
          <a:p>
            <a:pPr marL="285750" indent="-285750">
              <a:buClr>
                <a:srgbClr val="303030"/>
              </a:buClr>
              <a:buFont typeface="Arial" pitchFamily="34" charset="0"/>
              <a:buChar char="•"/>
            </a:pPr>
            <a:r>
              <a:rPr lang="pt-BR" sz="2600" dirty="0"/>
              <a:t>E se os sites de </a:t>
            </a:r>
            <a:r>
              <a:rPr lang="pt-BR" sz="2600" dirty="0" err="1"/>
              <a:t>e-Commerce</a:t>
            </a:r>
            <a:r>
              <a:rPr lang="pt-BR" sz="2600" dirty="0"/>
              <a:t> e/ou </a:t>
            </a:r>
            <a:r>
              <a:rPr lang="pt-BR" sz="2600" dirty="0" err="1"/>
              <a:t>e-Bussiness</a:t>
            </a:r>
            <a:r>
              <a:rPr lang="pt-BR" sz="2600" dirty="0"/>
              <a:t> repassarem ou venderem essas informações a terceiros </a:t>
            </a:r>
            <a:r>
              <a:rPr lang="pt-BR" sz="2600" b="1" dirty="0"/>
              <a:t>sem o seu consentimento </a:t>
            </a:r>
            <a:r>
              <a:rPr lang="pt-BR" sz="2600" dirty="0"/>
              <a:t>(e nem conhecimento)?</a:t>
            </a:r>
          </a:p>
          <a:p>
            <a:pPr marL="285750" indent="-285750">
              <a:buClr>
                <a:srgbClr val="303030"/>
              </a:buClr>
              <a:buFont typeface="Arial" pitchFamily="34" charset="0"/>
              <a:buChar char="•"/>
            </a:pPr>
            <a:r>
              <a:rPr lang="pt-BR" sz="2600" dirty="0"/>
              <a:t>E se você não desejar que seus movimentos (de navegação na Web) sejam rastreados por grupos desconhecidos e com </a:t>
            </a:r>
            <a:r>
              <a:rPr lang="pt-BR" sz="2600" b="1" dirty="0"/>
              <a:t>intenções duvidosas</a:t>
            </a:r>
            <a:r>
              <a:rPr lang="pt-BR" sz="2600" dirty="0"/>
              <a:t>? </a:t>
            </a:r>
          </a:p>
          <a:p>
            <a:pPr marL="285750" indent="-285750">
              <a:buClr>
                <a:srgbClr val="303030"/>
              </a:buClr>
              <a:buFont typeface="Arial" pitchFamily="34" charset="0"/>
              <a:buChar char="•"/>
            </a:pPr>
            <a:r>
              <a:rPr lang="pt-BR" sz="2600" dirty="0"/>
              <a:t>E se alguma pessoa (ou grupo delas) tiver acesso não autorizado aos seus dados, como número de Cartão de Crédito, histórico médico (ou até mesmo criminal)?</a:t>
            </a:r>
          </a:p>
          <a:p>
            <a:pPr marL="285750" indent="-285750">
              <a:buClr>
                <a:srgbClr val="303030"/>
              </a:buClr>
              <a:buFont typeface="Arial" pitchFamily="34" charset="0"/>
              <a:buChar char="•"/>
            </a:pPr>
            <a:r>
              <a:rPr lang="pt-BR" sz="2600" dirty="0"/>
              <a:t>LGPD 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7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14761" y="115009"/>
            <a:ext cx="997107" cy="272893"/>
          </a:xfrm>
          <a:prstGeom prst="rect">
            <a:avLst/>
          </a:prstGeom>
        </p:spPr>
      </p:pic>
      <p:sp>
        <p:nvSpPr>
          <p:cNvPr id="9" name="TextBox 15"/>
          <p:cNvSpPr txBox="1"/>
          <p:nvPr/>
        </p:nvSpPr>
        <p:spPr>
          <a:xfrm>
            <a:off x="947123" y="697543"/>
            <a:ext cx="688189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PERIGOS E INCONVENIÊNCIAS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pic>
        <p:nvPicPr>
          <p:cNvPr id="5122" name="Picture 2" descr="http://s3.amazonaws.com/thumbnails.illustrationsource.com/huge.25.126876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421837"/>
            <a:ext cx="2172956" cy="160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l="21776" r="21705"/>
          <a:stretch/>
        </p:blipFill>
        <p:spPr>
          <a:xfrm>
            <a:off x="0" y="78757"/>
            <a:ext cx="9155651" cy="677924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2919" y="6295596"/>
            <a:ext cx="3617077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303030"/>
                </a:solidFill>
                <a:latin typeface="Gotham-Bold"/>
                <a:cs typeface="Gotham-Bold"/>
              </a:rPr>
              <a:t>AGOSTO/2022</a:t>
            </a:r>
          </a:p>
        </p:txBody>
      </p:sp>
      <p:sp>
        <p:nvSpPr>
          <p:cNvPr id="4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426945" y="6216481"/>
            <a:ext cx="249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11882" y="3293781"/>
            <a:ext cx="7166918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FFFFFF"/>
                </a:solidFill>
                <a:latin typeface="Gotham-Bold"/>
                <a:cs typeface="Gotham-Bold"/>
              </a:rPr>
              <a:t>BUSINESS INTELIGENCE NA PRÁTICA</a:t>
            </a:r>
          </a:p>
        </p:txBody>
      </p:sp>
      <p:sp>
        <p:nvSpPr>
          <p:cNvPr id="23" name="Rectangle 22"/>
          <p:cNvSpPr/>
          <p:nvPr/>
        </p:nvSpPr>
        <p:spPr>
          <a:xfrm flipH="1">
            <a:off x="759002" y="3293781"/>
            <a:ext cx="45719" cy="54373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0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/>
          <a:srcRect l="21776" r="21705"/>
          <a:stretch/>
        </p:blipFill>
        <p:spPr>
          <a:xfrm>
            <a:off x="0" y="78757"/>
            <a:ext cx="9155651" cy="677924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2919" y="6295596"/>
            <a:ext cx="3617077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303030"/>
                </a:solidFill>
                <a:latin typeface="Gotham-Bold"/>
                <a:cs typeface="Gotham-Bold"/>
              </a:rPr>
              <a:t>AGOSTO/2022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F357E18-5230-8A0F-37C0-B309832411CD}"/>
              </a:ext>
            </a:extLst>
          </p:cNvPr>
          <p:cNvSpPr txBox="1"/>
          <p:nvPr/>
        </p:nvSpPr>
        <p:spPr>
          <a:xfrm>
            <a:off x="2282202" y="6216087"/>
            <a:ext cx="659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Link do vídeo: https://www.youtube.com/watch?v=OrDcVj1hTGc</a:t>
            </a:r>
          </a:p>
        </p:txBody>
      </p:sp>
      <p:pic>
        <p:nvPicPr>
          <p:cNvPr id="3076" name="Picture 4" descr="Programa Visa aumenta benefícios do pagamento digital | Visa">
            <a:extLst>
              <a:ext uri="{FF2B5EF4-FFF2-40B4-BE49-F238E27FC236}">
                <a16:creationId xmlns:a16="http://schemas.microsoft.com/office/drawing/2014/main" id="{8AF735EB-618E-924D-DF70-A9ACB3267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002" y="1860992"/>
            <a:ext cx="6300015" cy="3528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800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63505" y="2410234"/>
            <a:ext cx="4602480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03030"/>
              </a:buClr>
              <a:buFont typeface="Wingdings" charset="2"/>
              <a:buChar char="§"/>
            </a:pPr>
            <a:r>
              <a:rPr lang="en-US" sz="1600" dirty="0"/>
              <a:t>DEITEL, H. M.; DEITEL, P. J. E-Business e </a:t>
            </a:r>
            <a:r>
              <a:rPr lang="en-US" sz="1600" dirty="0" err="1"/>
              <a:t>e</a:t>
            </a:r>
            <a:r>
              <a:rPr lang="en-US" sz="1600" dirty="0"/>
              <a:t>-Commerce </a:t>
            </a:r>
            <a:r>
              <a:rPr lang="en-US" sz="1600" dirty="0" err="1"/>
              <a:t>para</a:t>
            </a:r>
            <a:r>
              <a:rPr lang="en-US" sz="1600" dirty="0"/>
              <a:t> </a:t>
            </a:r>
            <a:r>
              <a:rPr lang="en-US" sz="1600" dirty="0" err="1"/>
              <a:t>Administradores</a:t>
            </a:r>
            <a:r>
              <a:rPr lang="en-US" sz="1600" dirty="0"/>
              <a:t>. </a:t>
            </a:r>
            <a:r>
              <a:rPr lang="en-US" sz="1600" dirty="0" err="1"/>
              <a:t>Tradução</a:t>
            </a:r>
            <a:r>
              <a:rPr lang="en-US" sz="1600" dirty="0"/>
              <a:t> </a:t>
            </a:r>
            <a:r>
              <a:rPr lang="en-US" sz="1600" dirty="0" err="1"/>
              <a:t>Murício</a:t>
            </a:r>
            <a:r>
              <a:rPr lang="en-US" sz="1600" dirty="0"/>
              <a:t> </a:t>
            </a:r>
            <a:r>
              <a:rPr lang="en-US" sz="1600" dirty="0" err="1"/>
              <a:t>Stocco</a:t>
            </a:r>
            <a:r>
              <a:rPr lang="en-US" sz="1600" dirty="0"/>
              <a:t>, Monica </a:t>
            </a:r>
            <a:r>
              <a:rPr lang="en-US" sz="1600" dirty="0" err="1"/>
              <a:t>Rosemberg</a:t>
            </a:r>
            <a:r>
              <a:rPr lang="en-US" sz="1600" dirty="0"/>
              <a:t>, José Carlos </a:t>
            </a:r>
            <a:r>
              <a:rPr lang="en-US" sz="1600" dirty="0" err="1"/>
              <a:t>Barbosa</a:t>
            </a:r>
            <a:r>
              <a:rPr lang="en-US" sz="1600" dirty="0"/>
              <a:t> dos Santos. São Paulo: Pearson Education do </a:t>
            </a:r>
            <a:r>
              <a:rPr lang="en-US" sz="1600" dirty="0" err="1"/>
              <a:t>Brasil</a:t>
            </a:r>
            <a:r>
              <a:rPr lang="en-US" sz="1600" dirty="0"/>
              <a:t>, 2009</a:t>
            </a:r>
          </a:p>
          <a:p>
            <a:pPr marL="285750" indent="-285750">
              <a:lnSpc>
                <a:spcPct val="90000"/>
              </a:lnSpc>
              <a:buClr>
                <a:srgbClr val="303030"/>
              </a:buClr>
            </a:pPr>
            <a:endParaRPr lang="en-US" sz="1600" dirty="0"/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6975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8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6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76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© 2022  Prof. Me. Junior Freitas de Amaral</a:t>
            </a:r>
          </a:p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  <a:hlinkClick r:id="rId3"/>
              </a:rPr>
              <a:t>profjunior.amaral@fiap.com.br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 </a:t>
            </a: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ou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ou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l="21776" r="21705"/>
          <a:stretch/>
        </p:blipFill>
        <p:spPr>
          <a:xfrm>
            <a:off x="0" y="2603033"/>
            <a:ext cx="9155651" cy="27898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2919" y="6295596"/>
            <a:ext cx="3617077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303030"/>
                </a:solidFill>
                <a:latin typeface="Gotham-Bold"/>
                <a:cs typeface="Gotham-Bold"/>
              </a:rPr>
              <a:t>AGOSTO/2022</a:t>
            </a:r>
          </a:p>
        </p:txBody>
      </p:sp>
      <p:sp>
        <p:nvSpPr>
          <p:cNvPr id="4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426945" y="6216481"/>
            <a:ext cx="249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11882" y="3293781"/>
            <a:ext cx="7166918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FFFFFF"/>
                </a:solidFill>
                <a:latin typeface="Gotham-Bold"/>
                <a:cs typeface="Gotham-Bold"/>
              </a:rPr>
              <a:t>SISTEMAS DE INFORMAÇÃO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1882" y="3857840"/>
            <a:ext cx="598466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  <a:latin typeface="Gotham-Book"/>
                <a:cs typeface="Gotham-Book"/>
              </a:rPr>
              <a:t>GESTÃO CORPORATIVA COM TI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11882" y="4984455"/>
            <a:ext cx="361707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Gotham-Bold"/>
                <a:cs typeface="Gotham-Bold"/>
              </a:rPr>
              <a:t>PROF. Me. JUNIOR F. DE AMARAL</a:t>
            </a:r>
          </a:p>
        </p:txBody>
      </p:sp>
      <p:sp>
        <p:nvSpPr>
          <p:cNvPr id="23" name="Rectangle 22"/>
          <p:cNvSpPr/>
          <p:nvPr/>
        </p:nvSpPr>
        <p:spPr>
          <a:xfrm flipH="1">
            <a:off x="759004" y="3423920"/>
            <a:ext cx="45719" cy="12903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30DC51D3-9D98-9030-763F-562315CCCC30}"/>
              </a:ext>
            </a:extLst>
          </p:cNvPr>
          <p:cNvSpPr txBox="1"/>
          <p:nvPr/>
        </p:nvSpPr>
        <p:spPr>
          <a:xfrm>
            <a:off x="1011882" y="4334585"/>
            <a:ext cx="598466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  <a:latin typeface="Gotham-Book"/>
                <a:cs typeface="Gotham-Book"/>
              </a:rPr>
              <a:t>Aula: E-commerce x E-business</a:t>
            </a:r>
          </a:p>
        </p:txBody>
      </p:sp>
    </p:spTree>
    <p:extLst>
      <p:ext uri="{BB962C8B-B14F-4D97-AF65-F5344CB8AC3E}">
        <p14:creationId xmlns:p14="http://schemas.microsoft.com/office/powerpoint/2010/main" val="166844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34841" y="627407"/>
            <a:ext cx="362573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Principais diferenças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1191515"/>
            <a:ext cx="7022743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03030"/>
              </a:buClr>
              <a:buFont typeface="Wingdings" panose="05000000000000000000" pitchFamily="2" charset="2"/>
              <a:buChar char="Ø"/>
            </a:pPr>
            <a:r>
              <a:rPr lang="pt-BR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pt-BR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e-Commerce</a:t>
            </a:r>
            <a:endParaRPr lang="pt-BR" sz="1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614362" indent="-342900">
              <a:lnSpc>
                <a:spcPct val="150000"/>
              </a:lnSpc>
              <a:buClr>
                <a:srgbClr val="303030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03030"/>
                </a:solidFill>
                <a:latin typeface="Arial" pitchFamily="34" charset="0"/>
                <a:cs typeface="Arial" pitchFamily="34" charset="0"/>
              </a:rPr>
              <a:t>Envolve troca entre clientes, parceiros comerciais e fornecedores. </a:t>
            </a:r>
          </a:p>
          <a:p>
            <a:pPr marL="614362" indent="-342900">
              <a:lnSpc>
                <a:spcPct val="150000"/>
              </a:lnSpc>
              <a:buClr>
                <a:srgbClr val="303030"/>
              </a:buClr>
              <a:buFont typeface="Arial" panose="020B0604020202020204" pitchFamily="34" charset="0"/>
              <a:buChar char="•"/>
            </a:pPr>
            <a:r>
              <a:rPr lang="pt-BR" sz="1600" u="sng" dirty="0">
                <a:solidFill>
                  <a:srgbClr val="303030"/>
                </a:solidFill>
                <a:latin typeface="Arial" pitchFamily="34" charset="0"/>
                <a:cs typeface="Arial" pitchFamily="34" charset="0"/>
              </a:rPr>
              <a:t>Exemplo</a:t>
            </a:r>
            <a:r>
              <a:rPr lang="pt-BR" sz="1600" dirty="0">
                <a:solidFill>
                  <a:srgbClr val="303030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marL="1071562" lvl="1" indent="-342900">
              <a:lnSpc>
                <a:spcPct val="150000"/>
              </a:lnSpc>
              <a:buClr>
                <a:srgbClr val="303030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03030"/>
                </a:solidFill>
                <a:latin typeface="Arial" pitchFamily="34" charset="0"/>
                <a:cs typeface="Arial" pitchFamily="34" charset="0"/>
              </a:rPr>
              <a:t>Um fornecedor interage com um fabricante, os clientes interagem com os representantes de vendas e os responsáveis pela expedição interagem com os distribuidores.</a:t>
            </a:r>
            <a:endParaRPr lang="en-US" sz="1600" dirty="0">
              <a:solidFill>
                <a:srgbClr val="30303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4692" y="99027"/>
            <a:ext cx="616805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E-COMMERCE x E-BUSINESS 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5379" y="187563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26" name="Picture 2" descr="http://s3.amazonaws.com/thumbnails.illustrationsource.com/huge.9.45365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671283"/>
            <a:ext cx="1846633" cy="237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A84C946-C794-5BD2-164E-C8DD5D9F19B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15175" y="3634277"/>
            <a:ext cx="1942887" cy="2449017"/>
          </a:xfrm>
          <a:prstGeom prst="rect">
            <a:avLst/>
          </a:prstGeom>
        </p:spPr>
      </p:pic>
      <p:sp>
        <p:nvSpPr>
          <p:cNvPr id="3" name="TextBox 12">
            <a:extLst>
              <a:ext uri="{FF2B5EF4-FFF2-40B4-BE49-F238E27FC236}">
                <a16:creationId xmlns:a16="http://schemas.microsoft.com/office/drawing/2014/main" id="{A9257E1E-A161-9E12-DF59-95253B3C355F}"/>
              </a:ext>
            </a:extLst>
          </p:cNvPr>
          <p:cNvSpPr txBox="1"/>
          <p:nvPr/>
        </p:nvSpPr>
        <p:spPr>
          <a:xfrm>
            <a:off x="-42498" y="3780694"/>
            <a:ext cx="7157673" cy="2447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03030"/>
              </a:buClr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pt-BR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e-Business</a:t>
            </a:r>
            <a:endParaRPr lang="pt-BR" sz="1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614362" indent="-342900">
              <a:lnSpc>
                <a:spcPct val="150000"/>
              </a:lnSpc>
              <a:buClr>
                <a:srgbClr val="303030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03030"/>
                </a:solidFill>
                <a:latin typeface="Arial" pitchFamily="34" charset="0"/>
                <a:cs typeface="Arial" pitchFamily="34" charset="0"/>
              </a:rPr>
              <a:t>É composto dos mesmos elementos, mas inclui operações realizadas em função do próprio negócio. </a:t>
            </a:r>
          </a:p>
          <a:p>
            <a:pPr marL="614362" indent="-342900">
              <a:lnSpc>
                <a:spcPct val="150000"/>
              </a:lnSpc>
              <a:buClr>
                <a:srgbClr val="303030"/>
              </a:buClr>
              <a:buFont typeface="Arial" panose="020B0604020202020204" pitchFamily="34" charset="0"/>
              <a:buChar char="•"/>
            </a:pPr>
            <a:r>
              <a:rPr lang="pt-BR" sz="1600" u="sng" dirty="0">
                <a:solidFill>
                  <a:srgbClr val="303030"/>
                </a:solidFill>
                <a:latin typeface="Arial" pitchFamily="34" charset="0"/>
                <a:cs typeface="Arial" pitchFamily="34" charset="0"/>
              </a:rPr>
              <a:t>Exemplo: </a:t>
            </a:r>
          </a:p>
          <a:p>
            <a:pPr marL="1071562" lvl="1" indent="-342900">
              <a:lnSpc>
                <a:spcPct val="150000"/>
              </a:lnSpc>
              <a:buClr>
                <a:srgbClr val="303030"/>
              </a:buClr>
              <a:buFont typeface="Arial" panose="020B0604020202020204" pitchFamily="34" charset="0"/>
              <a:buChar char="•"/>
            </a:pPr>
            <a:r>
              <a:rPr lang="pt-BR" sz="1600" u="sng" dirty="0">
                <a:solidFill>
                  <a:srgbClr val="303030"/>
                </a:solidFill>
                <a:latin typeface="Arial" pitchFamily="34" charset="0"/>
                <a:cs typeface="Arial" pitchFamily="34" charset="0"/>
              </a:rPr>
              <a:t>Temos a produção, desenvolvimento, infraestrutura corporativa e gerenciamento de produtos.</a:t>
            </a:r>
            <a:endParaRPr lang="en-US" sz="1600" u="sng" dirty="0">
              <a:solidFill>
                <a:srgbClr val="30303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 descr="Diagrama&#10;&#10;Descrição gerada automaticamente com confiança baixa">
            <a:extLst>
              <a:ext uri="{FF2B5EF4-FFF2-40B4-BE49-F238E27FC236}">
                <a16:creationId xmlns:a16="http://schemas.microsoft.com/office/drawing/2014/main" id="{DF4A5180-7059-FA36-7E19-464D20DD9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857"/>
            <a:ext cx="9144000" cy="626614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-1"/>
            <a:ext cx="9144000" cy="85023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3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57785" y="261813"/>
            <a:ext cx="582843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0265D"/>
                </a:solidFill>
                <a:latin typeface="Gotham-Bold"/>
                <a:cs typeface="Gotham-Bold"/>
              </a:rPr>
              <a:t>E-COMMERCE x E-BUSINESS </a:t>
            </a:r>
            <a:endParaRPr lang="en-US" sz="2800" dirty="0">
              <a:solidFill>
                <a:srgbClr val="F0265D"/>
              </a:solidFill>
              <a:latin typeface="Gotham-Book"/>
              <a:cs typeface="Gotham-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64471" y="313287"/>
            <a:ext cx="72000" cy="31478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uxograma: Terminação 22">
            <a:extLst>
              <a:ext uri="{FF2B5EF4-FFF2-40B4-BE49-F238E27FC236}">
                <a16:creationId xmlns:a16="http://schemas.microsoft.com/office/drawing/2014/main" id="{B7DECD67-A661-A1D9-40A6-CF943F22AFFF}"/>
              </a:ext>
            </a:extLst>
          </p:cNvPr>
          <p:cNvSpPr/>
          <p:nvPr/>
        </p:nvSpPr>
        <p:spPr>
          <a:xfrm>
            <a:off x="1" y="1556084"/>
            <a:ext cx="1843090" cy="882316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E-commerce</a:t>
            </a:r>
          </a:p>
        </p:txBody>
      </p:sp>
      <p:sp>
        <p:nvSpPr>
          <p:cNvPr id="24" name="Chave Esquerda 23">
            <a:extLst>
              <a:ext uri="{FF2B5EF4-FFF2-40B4-BE49-F238E27FC236}">
                <a16:creationId xmlns:a16="http://schemas.microsoft.com/office/drawing/2014/main" id="{BFC2CD1A-EC6D-2099-B713-EE29D1E56FCE}"/>
              </a:ext>
            </a:extLst>
          </p:cNvPr>
          <p:cNvSpPr/>
          <p:nvPr/>
        </p:nvSpPr>
        <p:spPr>
          <a:xfrm>
            <a:off x="2021306" y="1194079"/>
            <a:ext cx="336884" cy="159724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luxograma: Terminação 24">
            <a:extLst>
              <a:ext uri="{FF2B5EF4-FFF2-40B4-BE49-F238E27FC236}">
                <a16:creationId xmlns:a16="http://schemas.microsoft.com/office/drawing/2014/main" id="{1E83CFB6-3DC3-90FC-4589-FF96A22E66F9}"/>
              </a:ext>
            </a:extLst>
          </p:cNvPr>
          <p:cNvSpPr/>
          <p:nvPr/>
        </p:nvSpPr>
        <p:spPr>
          <a:xfrm>
            <a:off x="56149" y="4066679"/>
            <a:ext cx="1843090" cy="882316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E-commerce</a:t>
            </a:r>
          </a:p>
        </p:txBody>
      </p:sp>
      <p:sp>
        <p:nvSpPr>
          <p:cNvPr id="26" name="Chave Esquerda 25">
            <a:extLst>
              <a:ext uri="{FF2B5EF4-FFF2-40B4-BE49-F238E27FC236}">
                <a16:creationId xmlns:a16="http://schemas.microsoft.com/office/drawing/2014/main" id="{F44F42A7-0EAF-37F6-4386-5BB743B195D0}"/>
              </a:ext>
            </a:extLst>
          </p:cNvPr>
          <p:cNvSpPr/>
          <p:nvPr/>
        </p:nvSpPr>
        <p:spPr>
          <a:xfrm>
            <a:off x="2003512" y="2975712"/>
            <a:ext cx="336884" cy="3176435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63510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31371" y="140938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Gotham-Bold"/>
                <a:cs typeface="Gotham-Bold"/>
              </a:rPr>
              <a:t>E-business</a:t>
            </a:r>
            <a:endParaRPr lang="en-US" sz="2800" dirty="0">
              <a:solidFill>
                <a:schemeClr val="bg1"/>
              </a:solidFill>
              <a:latin typeface="Gotham-Book"/>
              <a:cs typeface="Gotham-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43329" y="219351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F803CC-347A-512F-BC6D-17EDBE8BED53}"/>
              </a:ext>
            </a:extLst>
          </p:cNvPr>
          <p:cNvSpPr txBox="1"/>
          <p:nvPr/>
        </p:nvSpPr>
        <p:spPr>
          <a:xfrm>
            <a:off x="48127" y="3256910"/>
            <a:ext cx="272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Áreas do e-business </a:t>
            </a:r>
          </a:p>
        </p:txBody>
      </p:sp>
      <p:sp>
        <p:nvSpPr>
          <p:cNvPr id="3" name="Chave Esquerda 2">
            <a:extLst>
              <a:ext uri="{FF2B5EF4-FFF2-40B4-BE49-F238E27FC236}">
                <a16:creationId xmlns:a16="http://schemas.microsoft.com/office/drawing/2014/main" id="{74DF7AC1-E285-32B8-A758-9278C0E2AC8B}"/>
              </a:ext>
            </a:extLst>
          </p:cNvPr>
          <p:cNvSpPr/>
          <p:nvPr/>
        </p:nvSpPr>
        <p:spPr>
          <a:xfrm>
            <a:off x="2768678" y="1957137"/>
            <a:ext cx="153673" cy="31442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493D4ED-6BCD-7EEF-096F-AA8EBAFB742D}"/>
              </a:ext>
            </a:extLst>
          </p:cNvPr>
          <p:cNvSpPr txBox="1"/>
          <p:nvPr/>
        </p:nvSpPr>
        <p:spPr>
          <a:xfrm>
            <a:off x="2930253" y="1798411"/>
            <a:ext cx="197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e-commerce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E30F75-D83D-A467-CBC8-70B82D42E0B8}"/>
              </a:ext>
            </a:extLst>
          </p:cNvPr>
          <p:cNvSpPr txBox="1"/>
          <p:nvPr/>
        </p:nvSpPr>
        <p:spPr>
          <a:xfrm>
            <a:off x="2973046" y="4869144"/>
            <a:ext cx="197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e-</a:t>
            </a:r>
            <a:r>
              <a:rPr lang="pt-BR" sz="2400" b="1" dirty="0" err="1"/>
              <a:t>service</a:t>
            </a:r>
            <a:endParaRPr lang="pt-BR" sz="2400" b="1" dirty="0"/>
          </a:p>
        </p:txBody>
      </p:sp>
      <p:sp>
        <p:nvSpPr>
          <p:cNvPr id="6" name="Chave Esquerda 5">
            <a:extLst>
              <a:ext uri="{FF2B5EF4-FFF2-40B4-BE49-F238E27FC236}">
                <a16:creationId xmlns:a16="http://schemas.microsoft.com/office/drawing/2014/main" id="{3492FC5B-EDD7-4438-2DF7-997AC904DCCB}"/>
              </a:ext>
            </a:extLst>
          </p:cNvPr>
          <p:cNvSpPr/>
          <p:nvPr/>
        </p:nvSpPr>
        <p:spPr>
          <a:xfrm>
            <a:off x="4415832" y="4046018"/>
            <a:ext cx="311406" cy="211755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C38FCB9E-62AC-ACB4-AAEE-3AFFE888C80D}"/>
              </a:ext>
            </a:extLst>
          </p:cNvPr>
          <p:cNvSpPr/>
          <p:nvPr/>
        </p:nvSpPr>
        <p:spPr>
          <a:xfrm>
            <a:off x="4710929" y="992340"/>
            <a:ext cx="311406" cy="211755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 descr="Dúvidas sobre como aumentar as vendas pela internet? Confira 6 dicas!">
            <a:extLst>
              <a:ext uri="{FF2B5EF4-FFF2-40B4-BE49-F238E27FC236}">
                <a16:creationId xmlns:a16="http://schemas.microsoft.com/office/drawing/2014/main" id="{19676027-8C74-CE58-C41C-47842698A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925" y="1078411"/>
            <a:ext cx="229752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06224BF-736C-263D-8177-6C981C2CB3CD}"/>
              </a:ext>
            </a:extLst>
          </p:cNvPr>
          <p:cNvSpPr txBox="1"/>
          <p:nvPr/>
        </p:nvSpPr>
        <p:spPr>
          <a:xfrm>
            <a:off x="5093367" y="2578236"/>
            <a:ext cx="364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Realiza vendas pela internet</a:t>
            </a:r>
          </a:p>
        </p:txBody>
      </p:sp>
      <p:pic>
        <p:nvPicPr>
          <p:cNvPr id="1028" name="Picture 4" descr="Contrato de prestação de serviços: como negociar custos e pagamentos? |  Juridoc">
            <a:extLst>
              <a:ext uri="{FF2B5EF4-FFF2-40B4-BE49-F238E27FC236}">
                <a16:creationId xmlns:a16="http://schemas.microsoft.com/office/drawing/2014/main" id="{9EAD0BE3-9901-1365-71F5-861ADE8CC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706" y="4187977"/>
            <a:ext cx="288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B718258-A6AC-4FAB-8F06-4C7E810C67AE}"/>
              </a:ext>
            </a:extLst>
          </p:cNvPr>
          <p:cNvSpPr txBox="1"/>
          <p:nvPr/>
        </p:nvSpPr>
        <p:spPr>
          <a:xfrm>
            <a:off x="4958649" y="5634827"/>
            <a:ext cx="364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Presta Serviço</a:t>
            </a:r>
          </a:p>
        </p:txBody>
      </p:sp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6" grpId="0" animBg="1"/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8294DE9-314A-5857-9DFB-B145A91393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99"/>
          <a:stretch/>
        </p:blipFill>
        <p:spPr>
          <a:xfrm>
            <a:off x="0" y="1899125"/>
            <a:ext cx="9144000" cy="49588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1125702"/>
            <a:ext cx="91440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342900">
              <a:lnSpc>
                <a:spcPct val="150000"/>
              </a:lnSpc>
              <a:buClr>
                <a:srgbClr val="30303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Uma das formas de classificar os negócios eletrônicos é por meio das Modalidades de relacionamentos entre os agentes participantes.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7878" y="209916"/>
            <a:ext cx="733927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rgbClr val="303030"/>
                </a:solidFill>
                <a:latin typeface="Gotham-Bold"/>
                <a:cs typeface="Gotham-Bold"/>
              </a:rPr>
              <a:t>Modalidades de Relacionamento nos Negócios Digitais</a:t>
            </a:r>
            <a:endParaRPr lang="en-US" sz="3600" b="1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5779" y="235348"/>
            <a:ext cx="72000" cy="92414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8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1316084"/>
            <a:ext cx="5331655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342900" algn="just">
              <a:lnSpc>
                <a:spcPct val="150000"/>
              </a:lnSpc>
              <a:buClr>
                <a:srgbClr val="303030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B2C (EMPRESA PARA CLIENTE): </a:t>
            </a:r>
            <a:r>
              <a:rPr lang="en-US" sz="1200" dirty="0"/>
              <a:t>Acontece quando o consumidor se torna cliente de uma empresa após ter comprador pela primeira vez o seu produto ou adquirido o seu serviço. O canal de comunicação usado pode ser uma loja virtual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7878" y="209916"/>
            <a:ext cx="733927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rgbClr val="303030"/>
                </a:solidFill>
                <a:latin typeface="Gotham-Bold"/>
                <a:cs typeface="Gotham-Bold"/>
              </a:rPr>
              <a:t>Modalidades de Relacionamento nos Negócios Digitais</a:t>
            </a:r>
            <a:endParaRPr lang="en-US" sz="3600" b="1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5779" y="235348"/>
            <a:ext cx="72000" cy="92414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2050" name="Picture 2" descr="Vai Vai Via Varejo | Fundo Versa">
            <a:extLst>
              <a:ext uri="{FF2B5EF4-FFF2-40B4-BE49-F238E27FC236}">
                <a16:creationId xmlns:a16="http://schemas.microsoft.com/office/drawing/2014/main" id="{C93887C4-7774-ABB3-8D3E-9F131504F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767" y="1130815"/>
            <a:ext cx="1460518" cy="11564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2W Marketplace - Sincomavi">
            <a:extLst>
              <a:ext uri="{FF2B5EF4-FFF2-40B4-BE49-F238E27FC236}">
                <a16:creationId xmlns:a16="http://schemas.microsoft.com/office/drawing/2014/main" id="{A7F7EFAC-B6E7-AAE9-9EF8-BB71AC3EA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468" y="1124123"/>
            <a:ext cx="1309686" cy="11564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2">
            <a:extLst>
              <a:ext uri="{FF2B5EF4-FFF2-40B4-BE49-F238E27FC236}">
                <a16:creationId xmlns:a16="http://schemas.microsoft.com/office/drawing/2014/main" id="{389EA3F4-62C6-3A31-316C-8D62FB0F762F}"/>
              </a:ext>
            </a:extLst>
          </p:cNvPr>
          <p:cNvSpPr txBox="1"/>
          <p:nvPr/>
        </p:nvSpPr>
        <p:spPr>
          <a:xfrm>
            <a:off x="0" y="2891893"/>
            <a:ext cx="5331655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342900" algn="just">
              <a:lnSpc>
                <a:spcPct val="150000"/>
              </a:lnSpc>
              <a:buClr>
                <a:srgbClr val="303030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C2B (CONSUMIDOR PARA EMPRESA): </a:t>
            </a:r>
            <a:r>
              <a:rPr lang="en-US" sz="1200" dirty="0"/>
              <a:t>Proporciona a troca de bens de pessoa fisica para pessoa jurídica. </a:t>
            </a:r>
          </a:p>
        </p:txBody>
      </p:sp>
      <p:pic>
        <p:nvPicPr>
          <p:cNvPr id="2054" name="Picture 6" descr="Shutterstock promove concurso para fotógrafos e ilustradores com  deficiência - Canal Autismo">
            <a:extLst>
              <a:ext uri="{FF2B5EF4-FFF2-40B4-BE49-F238E27FC236}">
                <a16:creationId xmlns:a16="http://schemas.microsoft.com/office/drawing/2014/main" id="{3728680A-5440-0270-0887-50AA58AC7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712" y="2730964"/>
            <a:ext cx="2715517" cy="95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12">
            <a:extLst>
              <a:ext uri="{FF2B5EF4-FFF2-40B4-BE49-F238E27FC236}">
                <a16:creationId xmlns:a16="http://schemas.microsoft.com/office/drawing/2014/main" id="{922D107D-F3EF-848E-1E06-47BB95BE5CD6}"/>
              </a:ext>
            </a:extLst>
          </p:cNvPr>
          <p:cNvSpPr txBox="1"/>
          <p:nvPr/>
        </p:nvSpPr>
        <p:spPr>
          <a:xfrm>
            <a:off x="-103167" y="4179740"/>
            <a:ext cx="5331655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342900" algn="just">
              <a:lnSpc>
                <a:spcPct val="150000"/>
              </a:lnSpc>
              <a:buClr>
                <a:srgbClr val="303030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B2B (EMPRESA PARA EMPRESA): </a:t>
            </a:r>
            <a:r>
              <a:rPr lang="en-US" sz="1200" dirty="0"/>
              <a:t>Está modalidade se refere á comunicação entre duas empresas, que podem ser parceiras ou clientes e fornecedora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n-US" sz="1200" dirty="0"/>
          </a:p>
        </p:txBody>
      </p:sp>
      <p:pic>
        <p:nvPicPr>
          <p:cNvPr id="2056" name="Picture 8" descr="TVs, Informática, Eletrodomésticos | LG Brasil">
            <a:extLst>
              <a:ext uri="{FF2B5EF4-FFF2-40B4-BE49-F238E27FC236}">
                <a16:creationId xmlns:a16="http://schemas.microsoft.com/office/drawing/2014/main" id="{09C9338C-C847-B41B-5B02-BFC5868D1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688" y="394860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radicional marca Walmart deixa o Brasil. Será substituída pela marca BIG. |">
            <a:extLst>
              <a:ext uri="{FF2B5EF4-FFF2-40B4-BE49-F238E27FC236}">
                <a16:creationId xmlns:a16="http://schemas.microsoft.com/office/drawing/2014/main" id="{6A9123CA-C559-C26A-B65C-93E5A9C9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188" y="4022771"/>
            <a:ext cx="128571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BB23FF95-BAC7-9A05-88EF-C8BE2952A856}"/>
              </a:ext>
            </a:extLst>
          </p:cNvPr>
          <p:cNvSpPr/>
          <p:nvPr/>
        </p:nvSpPr>
        <p:spPr>
          <a:xfrm>
            <a:off x="6418688" y="4431323"/>
            <a:ext cx="784079" cy="1969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A3387FE7-2BA9-5AD3-A15C-EF201FDE9F3D}"/>
              </a:ext>
            </a:extLst>
          </p:cNvPr>
          <p:cNvSpPr txBox="1"/>
          <p:nvPr/>
        </p:nvSpPr>
        <p:spPr>
          <a:xfrm>
            <a:off x="49233" y="5584165"/>
            <a:ext cx="5331655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342900" algn="just">
              <a:lnSpc>
                <a:spcPct val="150000"/>
              </a:lnSpc>
              <a:buClr>
                <a:srgbClr val="303030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C2C (CONSUMIDOR PARA COSUMIDOR): </a:t>
            </a:r>
            <a:r>
              <a:rPr lang="en-US" sz="1200" dirty="0"/>
              <a:t>Embora descreva uma operação direta entre dois cosumidores finais, o C2C depende de um terceiro element para que o negócios aconteça.</a:t>
            </a:r>
          </a:p>
        </p:txBody>
      </p:sp>
      <p:pic>
        <p:nvPicPr>
          <p:cNvPr id="2060" name="Picture 12" descr="Mercado Livre vê aceleração de vendas e entra em supermercados no Brasil |  Empresas | Valor Econômico">
            <a:extLst>
              <a:ext uri="{FF2B5EF4-FFF2-40B4-BE49-F238E27FC236}">
                <a16:creationId xmlns:a16="http://schemas.microsoft.com/office/drawing/2014/main" id="{04911887-1356-392B-C95D-C966B2876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571" y="5484767"/>
            <a:ext cx="180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núncios no Brasil | OLX">
            <a:extLst>
              <a:ext uri="{FF2B5EF4-FFF2-40B4-BE49-F238E27FC236}">
                <a16:creationId xmlns:a16="http://schemas.microsoft.com/office/drawing/2014/main" id="{177FE7B2-3177-569B-6A2F-7B40E21E4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468" y="5461661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57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4" grpId="0"/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3.amazonaws.com/thumbnails.illustrationsource.com/huge.86.43362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976" y="716060"/>
            <a:ext cx="2070100" cy="205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0" y="1234338"/>
            <a:ext cx="76511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03030"/>
              </a:buClr>
              <a:buFont typeface="Arial" pitchFamily="34" charset="0"/>
              <a:buChar char="•"/>
            </a:pPr>
            <a:r>
              <a:rPr lang="pt-BR" sz="3200" dirty="0"/>
              <a:t>Aumento da velocidade e capacidade de transações comerciais;</a:t>
            </a:r>
          </a:p>
          <a:p>
            <a:pPr marL="285750" indent="-285750">
              <a:buClr>
                <a:srgbClr val="303030"/>
              </a:buClr>
              <a:buFont typeface="Arial" pitchFamily="34" charset="0"/>
              <a:buChar char="•"/>
            </a:pPr>
            <a:r>
              <a:rPr lang="pt-BR" sz="3200" dirty="0"/>
              <a:t>Consequente aumento da competitividade;</a:t>
            </a:r>
          </a:p>
          <a:p>
            <a:pPr marL="285750" indent="-285750">
              <a:buClr>
                <a:srgbClr val="303030"/>
              </a:buClr>
              <a:buFont typeface="Arial" pitchFamily="34" charset="0"/>
              <a:buChar char="•"/>
            </a:pPr>
            <a:r>
              <a:rPr lang="pt-BR" sz="3200" b="1" dirty="0"/>
              <a:t>Personalização em massa;</a:t>
            </a:r>
          </a:p>
          <a:p>
            <a:pPr marL="285750" indent="-285750">
              <a:buClr>
                <a:srgbClr val="303030"/>
              </a:buClr>
              <a:buFont typeface="Arial" pitchFamily="34" charset="0"/>
              <a:buChar char="•"/>
            </a:pPr>
            <a:r>
              <a:rPr lang="pt-BR" sz="3200" dirty="0"/>
              <a:t>Paradigma do </a:t>
            </a:r>
            <a:r>
              <a:rPr lang="pt-BR" sz="3200" b="1" dirty="0"/>
              <a:t>estoque zero</a:t>
            </a:r>
            <a:r>
              <a:rPr lang="pt-BR" sz="3200" dirty="0"/>
              <a:t>, produtos são fabricados sob demanda;</a:t>
            </a:r>
          </a:p>
          <a:p>
            <a:pPr marL="285750" indent="-285750">
              <a:buClr>
                <a:srgbClr val="303030"/>
              </a:buClr>
              <a:buFont typeface="Arial" pitchFamily="34" charset="0"/>
              <a:buChar char="•"/>
            </a:pPr>
            <a:r>
              <a:rPr lang="pt-BR" sz="3200" dirty="0"/>
              <a:t>Níveis de concorrência acirrados, dificuldade em </a:t>
            </a:r>
            <a:r>
              <a:rPr lang="pt-BR" sz="3200" b="1" dirty="0"/>
              <a:t>retenções de talentos </a:t>
            </a:r>
            <a:r>
              <a:rPr lang="pt-BR" sz="3200" dirty="0"/>
              <a:t>nas companhias;</a:t>
            </a:r>
          </a:p>
          <a:p>
            <a:pPr marL="285750" indent="-285750">
              <a:buClr>
                <a:srgbClr val="303030"/>
              </a:buClr>
            </a:pPr>
            <a:endParaRPr lang="en-US" sz="32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92712" y="394203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CARACTERÍSTICAS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96899" y="4315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9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9985" y="1228397"/>
            <a:ext cx="71576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03030"/>
              </a:buClr>
              <a:buFont typeface="Arial" pitchFamily="34" charset="0"/>
              <a:buChar char="•"/>
            </a:pPr>
            <a:r>
              <a:rPr lang="pt-BR" sz="2800" dirty="0"/>
              <a:t>Os clientes querem cada vez mais acessar produtos e serviços em esquema de 24x7x365.</a:t>
            </a:r>
          </a:p>
          <a:p>
            <a:pPr marL="285750" indent="-285750">
              <a:buClr>
                <a:srgbClr val="303030"/>
              </a:buClr>
              <a:buFont typeface="Arial" pitchFamily="34" charset="0"/>
              <a:buChar char="•"/>
            </a:pPr>
            <a:r>
              <a:rPr lang="pt-BR" sz="2800" dirty="0"/>
              <a:t>O modelo encontrado foi a migração para os </a:t>
            </a:r>
            <a:r>
              <a:rPr lang="pt-BR" sz="2800" b="1" dirty="0"/>
              <a:t>sistemas on-line.</a:t>
            </a:r>
          </a:p>
          <a:p>
            <a:pPr marL="285750" indent="-285750">
              <a:buClr>
                <a:srgbClr val="303030"/>
              </a:buClr>
              <a:buFont typeface="Arial" pitchFamily="34" charset="0"/>
              <a:buChar char="•"/>
            </a:pPr>
            <a:r>
              <a:rPr lang="pt-BR" sz="2800" dirty="0"/>
              <a:t>Nesse ambiente, as empresas que fornecem os serviços mais confiáveis, práticos, íntegros e velozes são as mais bem sucedidas.</a:t>
            </a:r>
          </a:p>
          <a:p>
            <a:pPr marL="285750" indent="-285750">
              <a:buClr>
                <a:srgbClr val="303030"/>
              </a:buClr>
              <a:buFont typeface="Arial" pitchFamily="34" charset="0"/>
              <a:buChar char="•"/>
            </a:pPr>
            <a:r>
              <a:rPr lang="pt-BR" sz="2800" dirty="0"/>
              <a:t>Integração com sistemas de </a:t>
            </a:r>
            <a:r>
              <a:rPr lang="pt-BR" sz="2800" b="1" dirty="0"/>
              <a:t>pagamento seguros </a:t>
            </a:r>
            <a:r>
              <a:rPr lang="pt-BR" sz="2800" dirty="0"/>
              <a:t>e confiáveis.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5876" y="317741"/>
            <a:ext cx="45719" cy="37980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5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TextBox 15"/>
          <p:cNvSpPr txBox="1"/>
          <p:nvPr/>
        </p:nvSpPr>
        <p:spPr>
          <a:xfrm>
            <a:off x="317876" y="270902"/>
            <a:ext cx="688189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DESAFIOS DO E-COMMERCE &amp;  E-BUSINESS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pic>
        <p:nvPicPr>
          <p:cNvPr id="3074" name="Picture 2" descr="http://s3.amazonaws.com/thumbnails.illustrationsource.com/huge.23.116225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970" y="677687"/>
            <a:ext cx="2140870" cy="169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647E37EC11C8246B76D75C67DE7970E" ma:contentTypeVersion="13" ma:contentTypeDescription="Crie um novo documento." ma:contentTypeScope="" ma:versionID="b3352f6cf36f50cf0fbabdd7993fe169">
  <xsd:schema xmlns:xsd="http://www.w3.org/2001/XMLSchema" xmlns:xs="http://www.w3.org/2001/XMLSchema" xmlns:p="http://schemas.microsoft.com/office/2006/metadata/properties" xmlns:ns2="a6194295-1792-4b63-878c-b29c2ff82726" xmlns:ns3="49c50ba2-eaf4-4058-b769-73a32109933c" targetNamespace="http://schemas.microsoft.com/office/2006/metadata/properties" ma:root="true" ma:fieldsID="1d4f56797c83b7dc38274d5867a7ca22" ns2:_="" ns3:_="">
    <xsd:import namespace="a6194295-1792-4b63-878c-b29c2ff82726"/>
    <xsd:import namespace="49c50ba2-eaf4-4058-b769-73a3210993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194295-1792-4b63-878c-b29c2ff82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c50ba2-eaf4-4058-b769-73a32109933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884a67c-109f-47a2-8731-b697e3992bd9}" ma:internalName="TaxCatchAll" ma:showField="CatchAllData" ma:web="49c50ba2-eaf4-4058-b769-73a3210993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6194295-1792-4b63-878c-b29c2ff82726">
      <Terms xmlns="http://schemas.microsoft.com/office/infopath/2007/PartnerControls"/>
    </lcf76f155ced4ddcb4097134ff3c332f>
    <TaxCatchAll xmlns="49c50ba2-eaf4-4058-b769-73a32109933c" xsi:nil="true"/>
  </documentManagement>
</p:properties>
</file>

<file path=customXml/itemProps1.xml><?xml version="1.0" encoding="utf-8"?>
<ds:datastoreItem xmlns:ds="http://schemas.openxmlformats.org/officeDocument/2006/customXml" ds:itemID="{C354ACD2-D4AF-4C0A-99C6-4F28E097F1D3}"/>
</file>

<file path=customXml/itemProps2.xml><?xml version="1.0" encoding="utf-8"?>
<ds:datastoreItem xmlns:ds="http://schemas.openxmlformats.org/officeDocument/2006/customXml" ds:itemID="{3266DE78-CE2C-42C2-8A0C-D2465AD9D520}"/>
</file>

<file path=customXml/itemProps3.xml><?xml version="1.0" encoding="utf-8"?>
<ds:datastoreItem xmlns:ds="http://schemas.openxmlformats.org/officeDocument/2006/customXml" ds:itemID="{7A03BB8B-33C8-464B-B226-F9A93FDF825B}"/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1851</TotalTime>
  <Words>898</Words>
  <Application>Microsoft Office PowerPoint</Application>
  <PresentationFormat>Apresentação na tela (4:3)</PresentationFormat>
  <Paragraphs>92</Paragraphs>
  <Slides>15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15</vt:i4>
      </vt:variant>
    </vt:vector>
  </HeadingPairs>
  <TitlesOfParts>
    <vt:vector size="25" baseType="lpstr">
      <vt:lpstr>Arial</vt:lpstr>
      <vt:lpstr>Calibri</vt:lpstr>
      <vt:lpstr>Gotham-Bold</vt:lpstr>
      <vt:lpstr>Gotham-Book</vt:lpstr>
      <vt:lpstr>Wingdings</vt:lpstr>
      <vt:lpstr>Default Theme</vt:lpstr>
      <vt:lpstr>1_Personalizar design</vt:lpstr>
      <vt:lpstr>2_Personalizar design</vt:lpstr>
      <vt:lpstr>Black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Junior Freitas de Amaral</cp:lastModifiedBy>
  <cp:revision>167</cp:revision>
  <dcterms:created xsi:type="dcterms:W3CDTF">2015-01-30T10:46:50Z</dcterms:created>
  <dcterms:modified xsi:type="dcterms:W3CDTF">2022-08-15T01:58:18Z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0x010100A647E37EC11C8246B76D75C67DE7970E</vt:lpwstr>
  </property>
</Properties>
</file>