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739" r:id="rId7"/>
  </p:sldMasterIdLst>
  <p:notesMasterIdLst>
    <p:notesMasterId r:id="rId24"/>
  </p:notesMasterIdLst>
  <p:sldIdLst>
    <p:sldId id="256" r:id="rId8"/>
    <p:sldId id="257" r:id="rId9"/>
    <p:sldId id="282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6" r:id="rId18"/>
    <p:sldId id="277" r:id="rId19"/>
    <p:sldId id="273" r:id="rId20"/>
    <p:sldId id="275" r:id="rId21"/>
    <p:sldId id="274" r:id="rId22"/>
    <p:sldId id="265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61EE0-8CC4-4B73-8F9D-18BE7E412A5E}" v="17" dt="2022-11-03T18:43:06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Garcia" userId="S::rm87192@fiap.com.br::1806bc05-3f45-4cad-afeb-8bfcbb6e0507" providerId="AD" clId="Web-{29A61EE0-8CC4-4B73-8F9D-18BE7E412A5E}"/>
    <pc:docChg chg="modSld">
      <pc:chgData name="Guilherme Garcia" userId="S::rm87192@fiap.com.br::1806bc05-3f45-4cad-afeb-8bfcbb6e0507" providerId="AD" clId="Web-{29A61EE0-8CC4-4B73-8F9D-18BE7E412A5E}" dt="2022-11-03T18:43:05.682" v="10" actId="20577"/>
      <pc:docMkLst>
        <pc:docMk/>
      </pc:docMkLst>
      <pc:sldChg chg="modSp">
        <pc:chgData name="Guilherme Garcia" userId="S::rm87192@fiap.com.br::1806bc05-3f45-4cad-afeb-8bfcbb6e0507" providerId="AD" clId="Web-{29A61EE0-8CC4-4B73-8F9D-18BE7E412A5E}" dt="2022-11-03T18:38:14.447" v="2" actId="20577"/>
        <pc:sldMkLst>
          <pc:docMk/>
          <pc:sldMk cId="1872646280" sldId="266"/>
        </pc:sldMkLst>
        <pc:spChg chg="mod">
          <ac:chgData name="Guilherme Garcia" userId="S::rm87192@fiap.com.br::1806bc05-3f45-4cad-afeb-8bfcbb6e0507" providerId="AD" clId="Web-{29A61EE0-8CC4-4B73-8F9D-18BE7E412A5E}" dt="2022-11-03T18:38:14.447" v="2" actId="20577"/>
          <ac:spMkLst>
            <pc:docMk/>
            <pc:sldMk cId="1872646280" sldId="266"/>
            <ac:spMk id="12" creationId="{00000000-0000-0000-0000-000000000000}"/>
          </ac:spMkLst>
        </pc:spChg>
      </pc:sldChg>
      <pc:sldChg chg="modSp">
        <pc:chgData name="Guilherme Garcia" userId="S::rm87192@fiap.com.br::1806bc05-3f45-4cad-afeb-8bfcbb6e0507" providerId="AD" clId="Web-{29A61EE0-8CC4-4B73-8F9D-18BE7E412A5E}" dt="2022-11-03T18:43:05.682" v="10" actId="20577"/>
        <pc:sldMkLst>
          <pc:docMk/>
          <pc:sldMk cId="1872646280" sldId="270"/>
        </pc:sldMkLst>
        <pc:spChg chg="mod">
          <ac:chgData name="Guilherme Garcia" userId="S::rm87192@fiap.com.br::1806bc05-3f45-4cad-afeb-8bfcbb6e0507" providerId="AD" clId="Web-{29A61EE0-8CC4-4B73-8F9D-18BE7E412A5E}" dt="2022-11-03T18:43:05.682" v="10" actId="20577"/>
          <ac:spMkLst>
            <pc:docMk/>
            <pc:sldMk cId="1872646280" sldId="270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hyperlink" Target="https://jobu.com.br/2020/08/26/business-intelligence/15-principais-ferramentas-de-business-intelligence-e-uma-visao-geral/" TargetMode="External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Ytr-63MSTA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8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874555"/>
            <a:ext cx="8894762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773363" y="4785728"/>
            <a:ext cx="2844800" cy="1169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 sz="1400"/>
              <a:t>Padroniza</a:t>
            </a:r>
          </a:p>
          <a:p>
            <a:pPr>
              <a:buFontTx/>
              <a:buChar char="•"/>
            </a:pPr>
            <a:r>
              <a:rPr lang="pt-BR" sz="1400"/>
              <a:t>Analisa a qualidade</a:t>
            </a:r>
          </a:p>
          <a:p>
            <a:pPr>
              <a:buFontTx/>
              <a:buChar char="•"/>
            </a:pPr>
            <a:r>
              <a:rPr lang="pt-BR" sz="1400"/>
              <a:t>Cria documento funcional</a:t>
            </a:r>
          </a:p>
          <a:p>
            <a:pPr>
              <a:buFontTx/>
              <a:buChar char="•"/>
            </a:pPr>
            <a:r>
              <a:rPr lang="pt-BR" sz="1400"/>
              <a:t>Modela os dados para o DW/DM</a:t>
            </a:r>
          </a:p>
          <a:p>
            <a:pPr>
              <a:buFontTx/>
              <a:buChar char="•"/>
            </a:pPr>
            <a:r>
              <a:rPr lang="pt-BR" sz="1400"/>
              <a:t> </a:t>
            </a:r>
            <a:r>
              <a:rPr lang="pt-BR" sz="1400" err="1"/>
              <a:t>Extract</a:t>
            </a:r>
            <a:r>
              <a:rPr lang="pt-BR" sz="1400"/>
              <a:t>, </a:t>
            </a:r>
            <a:r>
              <a:rPr lang="pt-BR" sz="1400" err="1"/>
              <a:t>Transform</a:t>
            </a:r>
            <a:r>
              <a:rPr lang="pt-BR" sz="1400"/>
              <a:t>, </a:t>
            </a:r>
            <a:r>
              <a:rPr lang="pt-BR" sz="1400" err="1"/>
              <a:t>Load</a:t>
            </a:r>
            <a:endParaRPr lang="pt-BR" sz="140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0" y="141568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rgbClr val="C00000"/>
                </a:solidFill>
              </a:rPr>
              <a:t>Business </a:t>
            </a:r>
            <a:r>
              <a:rPr lang="pt-BR" sz="3200" b="1" err="1">
                <a:solidFill>
                  <a:srgbClr val="C00000"/>
                </a:solidFill>
              </a:rPr>
              <a:t>Intelligence</a:t>
            </a:r>
            <a:endParaRPr lang="pt-BR" sz="32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715" y="1938337"/>
            <a:ext cx="8475249" cy="363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1993693" y="5637190"/>
            <a:ext cx="5351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/>
              <a:t>https://www.youtube.com/watch?v=Q81zwSmaJo0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401638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rgbClr val="C00000"/>
                </a:solidFill>
              </a:rPr>
              <a:t>DW – Data Warehouse </a:t>
            </a:r>
          </a:p>
        </p:txBody>
      </p:sp>
      <p:pic>
        <p:nvPicPr>
          <p:cNvPr id="7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5600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3147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0" y="141568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200" b="1">
                <a:solidFill>
                  <a:srgbClr val="C00000"/>
                </a:solidFill>
              </a:rPr>
              <a:t>Business </a:t>
            </a:r>
            <a:r>
              <a:rPr lang="pt-BR" sz="3200" b="1" err="1">
                <a:solidFill>
                  <a:srgbClr val="C00000"/>
                </a:solidFill>
              </a:rPr>
              <a:t>Intelligence</a:t>
            </a:r>
            <a:r>
              <a:rPr lang="pt-BR" sz="3200" b="1">
                <a:solidFill>
                  <a:srgbClr val="C00000"/>
                </a:solidFill>
              </a:rPr>
              <a:t> – principais ferramentas</a:t>
            </a:r>
          </a:p>
        </p:txBody>
      </p:sp>
      <p:pic>
        <p:nvPicPr>
          <p:cNvPr id="2050" name="Picture 2" descr="PowerBI-Logo | Vithor Sil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123" y="1297391"/>
            <a:ext cx="1310901" cy="1310901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9882" y="1657151"/>
            <a:ext cx="1589865" cy="854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4539" y="1358609"/>
            <a:ext cx="1932241" cy="124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eta para baixo 12"/>
          <p:cNvSpPr/>
          <p:nvPr/>
        </p:nvSpPr>
        <p:spPr>
          <a:xfrm rot="16200000">
            <a:off x="4303113" y="1718047"/>
            <a:ext cx="494676" cy="582744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924798" y="1762080"/>
            <a:ext cx="221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2019 =&gt; US$15 Bi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0834" y="3361784"/>
            <a:ext cx="1225210" cy="122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5810" y="3349054"/>
            <a:ext cx="1816014" cy="128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39293" y="3205164"/>
            <a:ext cx="2394613" cy="143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45123" y="4830815"/>
            <a:ext cx="2800939" cy="10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24297" y="4845689"/>
            <a:ext cx="1966425" cy="134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tângulo 18"/>
          <p:cNvSpPr/>
          <p:nvPr/>
        </p:nvSpPr>
        <p:spPr>
          <a:xfrm>
            <a:off x="-14990" y="6579925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/>
              <a:t>Fonte: </a:t>
            </a:r>
            <a:r>
              <a:rPr lang="pt-BR" sz="1200">
                <a:hlinkClick r:id="rId11"/>
              </a:rPr>
              <a:t>https://jobu.com.br/2020/08/26/business-intelligence/15-principais-ferramentas-de-business-intelligence-e-uma-visao-geral/</a:t>
            </a:r>
            <a:r>
              <a:rPr lang="pt-BR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11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0" y="401638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rgbClr val="C00000"/>
                </a:solidFill>
              </a:rPr>
              <a:t>Fatores que levam ao fracasso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8313" y="567698"/>
            <a:ext cx="83597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Century Gothic" pitchFamily="34" charset="0"/>
              <a:buChar char="―"/>
            </a:pPr>
            <a:endParaRPr lang="pt-BR" b="1">
              <a:latin typeface="Century Gothic" pitchFamily="34" charset="0"/>
            </a:endParaRPr>
          </a:p>
          <a:p>
            <a:pPr marL="342900" indent="-342900">
              <a:lnSpc>
                <a:spcPct val="150000"/>
              </a:lnSpc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Não entender corretamente o conceito do DW e carregar todas as informações </a:t>
            </a:r>
            <a:r>
              <a:rPr lang="pt-BR" b="1">
                <a:solidFill>
                  <a:srgbClr val="003399"/>
                </a:solidFill>
                <a:latin typeface="Century Gothic" pitchFamily="34" charset="0"/>
              </a:rPr>
              <a:t>sem foco</a:t>
            </a:r>
            <a:r>
              <a:rPr lang="pt-BR" b="1">
                <a:latin typeface="Century Gothic" pitchFamily="34" charset="0"/>
              </a:rPr>
              <a:t>, estratégia;</a:t>
            </a:r>
          </a:p>
          <a:p>
            <a:pPr marL="342900" indent="-342900">
              <a:lnSpc>
                <a:spcPct val="150000"/>
              </a:lnSpc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Não reconhecer que parte do sucesso do DW está relacionado a </a:t>
            </a:r>
            <a:r>
              <a:rPr lang="pt-BR" b="1">
                <a:solidFill>
                  <a:srgbClr val="C00000"/>
                </a:solidFill>
                <a:latin typeface="Century Gothic" pitchFamily="34" charset="0"/>
              </a:rPr>
              <a:t>aceitação</a:t>
            </a:r>
            <a:r>
              <a:rPr lang="pt-BR" b="1">
                <a:latin typeface="Century Gothic" pitchFamily="34" charset="0"/>
              </a:rPr>
              <a:t> por parte dos usuários;</a:t>
            </a:r>
          </a:p>
          <a:p>
            <a:pPr marL="342900" indent="-342900">
              <a:lnSpc>
                <a:spcPct val="150000"/>
              </a:lnSpc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Construir estruturas muito </a:t>
            </a:r>
            <a:r>
              <a:rPr lang="pt-BR" b="1">
                <a:solidFill>
                  <a:srgbClr val="C00000"/>
                </a:solidFill>
                <a:latin typeface="Century Gothic" pitchFamily="34" charset="0"/>
              </a:rPr>
              <a:t>complexas</a:t>
            </a:r>
            <a:r>
              <a:rPr lang="pt-BR" b="1">
                <a:latin typeface="Century Gothic" pitchFamily="34" charset="0"/>
              </a:rPr>
              <a:t> para consultas;</a:t>
            </a:r>
          </a:p>
          <a:p>
            <a:pPr marL="342900" indent="-342900">
              <a:lnSpc>
                <a:spcPct val="150000"/>
              </a:lnSpc>
              <a:buFont typeface="Century Gothic" pitchFamily="34" charset="0"/>
              <a:buChar char="―"/>
            </a:pPr>
            <a:r>
              <a:rPr lang="pt-BR" b="1">
                <a:solidFill>
                  <a:srgbClr val="C00000"/>
                </a:solidFill>
                <a:latin typeface="Century Gothic" pitchFamily="34" charset="0"/>
              </a:rPr>
              <a:t>Não planejar </a:t>
            </a:r>
            <a:r>
              <a:rPr lang="pt-BR" b="1">
                <a:latin typeface="Century Gothic" pitchFamily="34" charset="0"/>
              </a:rPr>
              <a:t>a estrutura banco de dados e modelagem para propiciar performance nas consultas;</a:t>
            </a:r>
          </a:p>
          <a:p>
            <a:pPr marL="342900" indent="-342900">
              <a:lnSpc>
                <a:spcPct val="150000"/>
              </a:lnSpc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Desenvolver </a:t>
            </a:r>
            <a:r>
              <a:rPr lang="pt-BR" b="1">
                <a:solidFill>
                  <a:srgbClr val="C00000"/>
                </a:solidFill>
                <a:latin typeface="Century Gothic" pitchFamily="34" charset="0"/>
              </a:rPr>
              <a:t>megaprojetos</a:t>
            </a:r>
            <a:r>
              <a:rPr lang="pt-BR" b="1">
                <a:latin typeface="Century Gothic" pitchFamily="34" charset="0"/>
              </a:rPr>
              <a:t> de dois anos ao invés de pequenos projetos que promovam retorno em poucos meses.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3852" y="4652558"/>
            <a:ext cx="2109604" cy="21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7190" y="4680694"/>
            <a:ext cx="2624046" cy="215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11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0" y="401638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rgbClr val="C00000"/>
                </a:solidFill>
              </a:rPr>
              <a:t>Business </a:t>
            </a:r>
            <a:r>
              <a:rPr lang="pt-BR" sz="3200" b="1" err="1">
                <a:solidFill>
                  <a:srgbClr val="C00000"/>
                </a:solidFill>
              </a:rPr>
              <a:t>Intelligence</a:t>
            </a:r>
            <a:r>
              <a:rPr lang="pt-BR" sz="3200" b="1">
                <a:solidFill>
                  <a:srgbClr val="C00000"/>
                </a:solidFill>
              </a:rPr>
              <a:t> na prática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77886" y="5847149"/>
            <a:ext cx="799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hlinkClick r:id="rId3"/>
              </a:rPr>
              <a:t>https://www.youtube.com/watch?v=EYtr-63MSTA</a:t>
            </a:r>
            <a:r>
              <a:rPr lang="pt-BR"/>
              <a:t>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41" y="1499797"/>
            <a:ext cx="81057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" y="3487377"/>
            <a:ext cx="2099102" cy="1873448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1685510" y="4799175"/>
            <a:ext cx="899422" cy="9515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565800" y="5469280"/>
            <a:ext cx="1351762" cy="111385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26945" y="6216481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11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382982" y="1122500"/>
            <a:ext cx="655146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80000"/>
            </a:pPr>
            <a:r>
              <a:rPr lang="pt-BR" b="1">
                <a:solidFill>
                  <a:schemeClr val="accent2"/>
                </a:solidFill>
                <a:latin typeface="Century Gothic" pitchFamily="34" charset="0"/>
              </a:rPr>
              <a:t>Livros: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</a:pPr>
            <a:endParaRPr lang="pt-BR" b="1">
              <a:solidFill>
                <a:schemeClr val="accent2"/>
              </a:solidFill>
              <a:latin typeface="Century Gothic" pitchFamily="34" charset="0"/>
            </a:endParaRPr>
          </a:p>
          <a:p>
            <a:r>
              <a:rPr lang="pt-BR" b="1">
                <a:latin typeface="Century Gothic" pitchFamily="34" charset="0"/>
              </a:rPr>
              <a:t>INMON, Willian H; HACKATHORN, Richard D. </a:t>
            </a:r>
          </a:p>
          <a:p>
            <a:r>
              <a:rPr lang="pt-BR" b="1">
                <a:latin typeface="Century Gothic" pitchFamily="34" charset="0"/>
              </a:rPr>
              <a:t>Como usar o Data Warehouse, Rio de Janeiro, Editora </a:t>
            </a:r>
            <a:r>
              <a:rPr lang="pt-BR" b="1" err="1">
                <a:latin typeface="Century Gothic" pitchFamily="34" charset="0"/>
              </a:rPr>
              <a:t>Infobook</a:t>
            </a:r>
            <a:r>
              <a:rPr lang="pt-BR" b="1">
                <a:latin typeface="Century Gothic" pitchFamily="34" charset="0"/>
              </a:rPr>
              <a:t>, 1997.</a:t>
            </a:r>
          </a:p>
          <a:p>
            <a:endParaRPr lang="pt-BR" b="1">
              <a:latin typeface="Century Gothic" pitchFamily="34" charset="0"/>
            </a:endParaRPr>
          </a:p>
          <a:p>
            <a:r>
              <a:rPr lang="pt-BR" b="1">
                <a:latin typeface="Century Gothic" pitchFamily="34" charset="0"/>
              </a:rPr>
              <a:t>INMON, Willian H. </a:t>
            </a:r>
          </a:p>
          <a:p>
            <a:r>
              <a:rPr lang="pt-BR" b="1">
                <a:latin typeface="Century Gothic" pitchFamily="34" charset="0"/>
              </a:rPr>
              <a:t>Como Construir o Data Warehouse: Tradução da Segunda Edição. </a:t>
            </a:r>
          </a:p>
          <a:p>
            <a:r>
              <a:rPr lang="pt-BR" b="1">
                <a:latin typeface="Century Gothic" pitchFamily="34" charset="0"/>
              </a:rPr>
              <a:t>Rio de Janeiro, Editora Campus, 2ª ed., 1997.</a:t>
            </a:r>
          </a:p>
          <a:p>
            <a:endParaRPr lang="pt-BR" b="1">
              <a:latin typeface="Century Gothic" pitchFamily="34" charset="0"/>
            </a:endParaRPr>
          </a:p>
          <a:p>
            <a:r>
              <a:rPr lang="en-US" b="1">
                <a:latin typeface="Century Gothic" pitchFamily="34" charset="0"/>
              </a:rPr>
              <a:t>KIMBALL, Ralph. </a:t>
            </a:r>
          </a:p>
          <a:p>
            <a:r>
              <a:rPr lang="en-US" b="1">
                <a:latin typeface="Century Gothic" pitchFamily="34" charset="0"/>
              </a:rPr>
              <a:t>Data Warehouse Toolkit, São Paulo, </a:t>
            </a:r>
            <a:r>
              <a:rPr lang="en-US" b="1" err="1">
                <a:latin typeface="Century Gothic" pitchFamily="34" charset="0"/>
              </a:rPr>
              <a:t>Editora</a:t>
            </a:r>
            <a:r>
              <a:rPr lang="en-US" b="1">
                <a:latin typeface="Century Gothic" pitchFamily="34" charset="0"/>
              </a:rPr>
              <a:t> </a:t>
            </a:r>
            <a:r>
              <a:rPr lang="en-US" b="1" err="1">
                <a:latin typeface="Century Gothic" pitchFamily="34" charset="0"/>
              </a:rPr>
              <a:t>Makron</a:t>
            </a:r>
            <a:r>
              <a:rPr lang="en-US" b="1">
                <a:latin typeface="Century Gothic" pitchFamily="34" charset="0"/>
              </a:rPr>
              <a:t> Books, 1998.</a:t>
            </a:r>
          </a:p>
          <a:p>
            <a:endParaRPr lang="en-US" b="1">
              <a:latin typeface="Century Gothic" pitchFamily="34" charset="0"/>
            </a:endParaRPr>
          </a:p>
          <a:p>
            <a:r>
              <a:rPr lang="pt-BR" b="1">
                <a:latin typeface="Century Gothic" pitchFamily="34" charset="0"/>
              </a:rPr>
              <a:t>BARBIERI, Carlos. </a:t>
            </a:r>
          </a:p>
          <a:p>
            <a:r>
              <a:rPr lang="pt-BR" b="1">
                <a:latin typeface="Century Gothic" pitchFamily="34" charset="0"/>
              </a:rPr>
              <a:t>BI – Business </a:t>
            </a:r>
            <a:r>
              <a:rPr lang="pt-BR" b="1" err="1">
                <a:latin typeface="Century Gothic" pitchFamily="34" charset="0"/>
              </a:rPr>
              <a:t>Intelligence</a:t>
            </a:r>
            <a:r>
              <a:rPr lang="pt-BR" b="1">
                <a:latin typeface="Century Gothic" pitchFamily="34" charset="0"/>
              </a:rPr>
              <a:t>: Modelagem &amp; Tecnologia, Rio de Janeiro, </a:t>
            </a:r>
          </a:p>
          <a:p>
            <a:r>
              <a:rPr lang="pt-BR" b="1">
                <a:latin typeface="Century Gothic" pitchFamily="34" charset="0"/>
              </a:rPr>
              <a:t>Editora </a:t>
            </a:r>
            <a:r>
              <a:rPr lang="pt-BR" b="1" err="1">
                <a:latin typeface="Century Gothic" pitchFamily="34" charset="0"/>
              </a:rPr>
              <a:t>Axcel</a:t>
            </a:r>
            <a:r>
              <a:rPr lang="pt-BR" b="1">
                <a:latin typeface="Century Gothic" pitchFamily="34" charset="0"/>
              </a:rPr>
              <a:t> Books, 2001.</a:t>
            </a:r>
          </a:p>
        </p:txBody>
      </p:sp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76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Copyright © 2022  Prof. junior Freitas de Amaral</a:t>
            </a:r>
          </a:p>
          <a:p>
            <a:pPr>
              <a:defRPr/>
            </a:pP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Profjunior.amaral@fiap.com.br</a:t>
            </a:r>
          </a:p>
          <a:p>
            <a:pPr>
              <a:defRPr/>
            </a:pPr>
            <a:endParaRPr kumimoji="1" lang="en-US" sz="160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21776" r="21705"/>
          <a:stretch/>
        </p:blipFill>
        <p:spPr>
          <a:xfrm>
            <a:off x="0" y="2603033"/>
            <a:ext cx="9155651" cy="2789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303030"/>
                </a:solidFill>
                <a:latin typeface="Gotham-Bold"/>
                <a:cs typeface="Gotham-Bold"/>
              </a:rPr>
              <a:t>AOSTO/2022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2" y="3293781"/>
            <a:ext cx="7166918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Gotham-Bold"/>
                <a:cs typeface="Gotham-Bold"/>
              </a:rPr>
              <a:t>SISTEMAS DE INFORMAÇÃO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1882" y="4711401"/>
            <a:ext cx="36170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Gotham-Bold"/>
                <a:cs typeface="Gotham-Bold"/>
              </a:rPr>
              <a:t>PROF. ME. JUNIOR F. DE AMARAL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0"/>
          <p:cNvSpPr txBox="1"/>
          <p:nvPr/>
        </p:nvSpPr>
        <p:spPr>
          <a:xfrm>
            <a:off x="1011882" y="3857840"/>
            <a:ext cx="598466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  <a:latin typeface="Gotham-Book"/>
                <a:cs typeface="Gotham-Book"/>
              </a:rPr>
              <a:t>GESTÃO CORPORATIVA COM TI</a:t>
            </a:r>
          </a:p>
        </p:txBody>
      </p:sp>
      <p:sp>
        <p:nvSpPr>
          <p:cNvPr id="13" name="TextBox 20"/>
          <p:cNvSpPr txBox="1"/>
          <p:nvPr/>
        </p:nvSpPr>
        <p:spPr>
          <a:xfrm>
            <a:off x="1014382" y="4250080"/>
            <a:ext cx="598466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  <a:latin typeface="Gotham-Book"/>
                <a:cs typeface="Gotham-Book"/>
              </a:rPr>
              <a:t>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/>
          <a:srcRect l="21776" r="21705"/>
          <a:stretch/>
        </p:blipFill>
        <p:spPr>
          <a:xfrm>
            <a:off x="0" y="78757"/>
            <a:ext cx="9155651" cy="67792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303030"/>
                </a:solidFill>
                <a:latin typeface="Gotham-Bold"/>
                <a:cs typeface="Gotham-Bold"/>
              </a:rPr>
              <a:t>AGOSTO/2022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357E18-5230-8A0F-37C0-B309832411CD}"/>
              </a:ext>
            </a:extLst>
          </p:cNvPr>
          <p:cNvSpPr txBox="1"/>
          <p:nvPr/>
        </p:nvSpPr>
        <p:spPr>
          <a:xfrm>
            <a:off x="2282202" y="6216087"/>
            <a:ext cx="659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Link do vídeo: https://www.youtube.com/watch?v=OrDcVj1hTGc</a:t>
            </a:r>
          </a:p>
        </p:txBody>
      </p:sp>
      <p:pic>
        <p:nvPicPr>
          <p:cNvPr id="3076" name="Picture 4" descr="Programa Visa aumenta benefícios do pagamento digital | Visa">
            <a:extLst>
              <a:ext uri="{FF2B5EF4-FFF2-40B4-BE49-F238E27FC236}">
                <a16:creationId xmlns:a16="http://schemas.microsoft.com/office/drawing/2014/main" id="{8AF735EB-618E-924D-DF70-A9ACB326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02" y="1860992"/>
            <a:ext cx="6300015" cy="3528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009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80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3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0" y="376238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rgbClr val="C00000"/>
                </a:solidFill>
              </a:rPr>
              <a:t>Business </a:t>
            </a:r>
            <a:r>
              <a:rPr lang="pt-BR" sz="3200" b="1" err="1">
                <a:solidFill>
                  <a:srgbClr val="C00000"/>
                </a:solidFill>
              </a:rPr>
              <a:t>Intelligence</a:t>
            </a:r>
            <a:endParaRPr lang="pt-BR" sz="3200" b="1">
              <a:solidFill>
                <a:srgbClr val="C00000"/>
              </a:solidFill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38150" y="1341438"/>
            <a:ext cx="8382000" cy="280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pPr marL="261620" indent="-261620"/>
            <a:r>
              <a:rPr lang="pt-BR" b="1">
                <a:solidFill>
                  <a:schemeClr val="accent2"/>
                </a:solidFill>
                <a:latin typeface="Century Gothic" pitchFamily="34" charset="0"/>
              </a:rPr>
              <a:t>Porque Surgiu?</a:t>
            </a:r>
            <a:endParaRPr lang="pt-BR"/>
          </a:p>
          <a:p>
            <a:pPr marL="261620" indent="-261620">
              <a:lnSpc>
                <a:spcPct val="150000"/>
              </a:lnSpc>
            </a:pPr>
            <a:endParaRPr lang="pt-BR" b="1">
              <a:latin typeface="Century Gothic" pitchFamily="34" charset="0"/>
            </a:endParaRPr>
          </a:p>
          <a:p>
            <a:pPr marL="261620" indent="-261620">
              <a:lnSpc>
                <a:spcPct val="150000"/>
              </a:lnSpc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Gerentes de processos precisam detectar tendências de mercado e tomar decisões rapidamente.</a:t>
            </a:r>
          </a:p>
          <a:p>
            <a:pPr marL="261620" indent="-261620">
              <a:lnSpc>
                <a:spcPct val="150000"/>
              </a:lnSpc>
              <a:buFont typeface="Century Gothic" pitchFamily="34" charset="0"/>
              <a:buNone/>
            </a:pPr>
            <a:endParaRPr lang="pt-BR" b="1">
              <a:latin typeface="Century Gothic" pitchFamily="34" charset="0"/>
            </a:endParaRPr>
          </a:p>
          <a:p>
            <a:pPr marL="261620" indent="-261620">
              <a:lnSpc>
                <a:spcPct val="150000"/>
              </a:lnSpc>
            </a:pPr>
            <a:r>
              <a:rPr lang="pt-BR" b="1">
                <a:solidFill>
                  <a:schemeClr val="accent2"/>
                </a:solidFill>
                <a:latin typeface="Century Gothic" pitchFamily="34" charset="0"/>
              </a:rPr>
              <a:t>Características do BI</a:t>
            </a:r>
          </a:p>
          <a:p>
            <a:pPr marL="261620" indent="-261620">
              <a:lnSpc>
                <a:spcPct val="150000"/>
              </a:lnSpc>
            </a:pPr>
            <a:endParaRPr lang="pt-BR" b="1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0410" y="2539876"/>
            <a:ext cx="3136541" cy="161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5288" y="1341438"/>
            <a:ext cx="83820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b="1">
                <a:solidFill>
                  <a:schemeClr val="accent2"/>
                </a:solidFill>
                <a:latin typeface="Century Gothic" pitchFamily="34" charset="0"/>
              </a:rPr>
              <a:t>Base para gerenciar uma organização por meio:</a:t>
            </a:r>
          </a:p>
          <a:p>
            <a:pPr>
              <a:lnSpc>
                <a:spcPct val="150000"/>
              </a:lnSpc>
              <a:buFontTx/>
              <a:buChar char="•"/>
            </a:pPr>
            <a:endParaRPr lang="pt-BR" b="1">
              <a:latin typeface="Century Gothic" pitchFamily="34" charset="0"/>
            </a:endParaRPr>
          </a:p>
          <a:p>
            <a:pPr>
              <a:lnSpc>
                <a:spcPct val="150000"/>
              </a:lnSpc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 Decisão de Negócios;</a:t>
            </a:r>
          </a:p>
          <a:p>
            <a:pPr>
              <a:lnSpc>
                <a:spcPct val="150000"/>
              </a:lnSpc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 Organização em </a:t>
            </a:r>
            <a:r>
              <a:rPr lang="pt-BR" b="1">
                <a:solidFill>
                  <a:srgbClr val="003399"/>
                </a:solidFill>
                <a:latin typeface="Century Gothic" pitchFamily="34" charset="0"/>
              </a:rPr>
              <a:t>grande volume </a:t>
            </a:r>
            <a:r>
              <a:rPr lang="pt-BR" b="1">
                <a:latin typeface="Century Gothic" pitchFamily="34" charset="0"/>
              </a:rPr>
              <a:t>de informações;</a:t>
            </a:r>
          </a:p>
          <a:p>
            <a:pPr>
              <a:lnSpc>
                <a:spcPct val="150000"/>
              </a:lnSpc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 Definição e acompanhamento de estratégias de negócio.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0" y="376238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rgbClr val="C00000"/>
                </a:solidFill>
              </a:rPr>
              <a:t>Business </a:t>
            </a:r>
            <a:r>
              <a:rPr lang="pt-BR" sz="3200" b="1" err="1">
                <a:solidFill>
                  <a:srgbClr val="C00000"/>
                </a:solidFill>
              </a:rPr>
              <a:t>Intelligence</a:t>
            </a:r>
            <a:endParaRPr lang="pt-BR" sz="3200" b="1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161" y="3497262"/>
            <a:ext cx="3277772" cy="300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5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376238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rgbClr val="C00000"/>
                </a:solidFill>
              </a:rPr>
              <a:t>Business </a:t>
            </a:r>
            <a:r>
              <a:rPr lang="pt-BR" sz="3200" b="1" err="1">
                <a:solidFill>
                  <a:srgbClr val="C00000"/>
                </a:solidFill>
              </a:rPr>
              <a:t>Intelligence</a:t>
            </a:r>
            <a:endParaRPr lang="pt-BR" sz="3200" b="1">
              <a:solidFill>
                <a:srgbClr val="C00000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95288" y="1341438"/>
            <a:ext cx="835342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b="1">
                <a:solidFill>
                  <a:schemeClr val="accent2"/>
                </a:solidFill>
                <a:latin typeface="Century Gothic" pitchFamily="34" charset="0"/>
              </a:rPr>
              <a:t>Data Warehouse  (visão de Projetos)  </a:t>
            </a:r>
          </a:p>
          <a:p>
            <a:pPr marL="342900" indent="-342900">
              <a:spcBef>
                <a:spcPct val="20000"/>
              </a:spcBef>
            </a:pPr>
            <a:endParaRPr lang="pt-BR" b="1">
              <a:solidFill>
                <a:schemeClr val="accent2"/>
              </a:solidFill>
              <a:latin typeface="Century Gothic" pitchFamily="34" charset="0"/>
            </a:endParaRPr>
          </a:p>
          <a:p>
            <a:pPr marL="342900" indent="-342900">
              <a:spcBef>
                <a:spcPct val="20000"/>
              </a:spcBef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Ambiente que integra dados de </a:t>
            </a:r>
            <a:r>
              <a:rPr lang="pt-BR" b="1">
                <a:solidFill>
                  <a:srgbClr val="003399"/>
                </a:solidFill>
                <a:latin typeface="Century Gothic" pitchFamily="34" charset="0"/>
              </a:rPr>
              <a:t>múltiplas fontes</a:t>
            </a:r>
            <a:r>
              <a:rPr lang="pt-BR" b="1">
                <a:latin typeface="Century Gothic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Facilita o processo de </a:t>
            </a:r>
            <a:r>
              <a:rPr lang="pt-BR" b="1">
                <a:solidFill>
                  <a:srgbClr val="003399"/>
                </a:solidFill>
                <a:latin typeface="Century Gothic" pitchFamily="34" charset="0"/>
              </a:rPr>
              <a:t>análise</a:t>
            </a:r>
            <a:r>
              <a:rPr lang="pt-BR" b="1">
                <a:latin typeface="Century Gothic" pitchFamily="34" charset="0"/>
              </a:rPr>
              <a:t> sem impacto para o ambiente de dados operacionais;</a:t>
            </a:r>
          </a:p>
          <a:p>
            <a:pPr marL="342900" indent="-342900">
              <a:spcBef>
                <a:spcPct val="20000"/>
              </a:spcBef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As informações possuem qualidade, </a:t>
            </a:r>
            <a:r>
              <a:rPr lang="pt-BR" b="1">
                <a:solidFill>
                  <a:srgbClr val="003399"/>
                </a:solidFill>
                <a:latin typeface="Century Gothic" pitchFamily="34" charset="0"/>
              </a:rPr>
              <a:t>integridade</a:t>
            </a:r>
            <a:r>
              <a:rPr lang="pt-BR" b="1">
                <a:latin typeface="Century Gothic" pitchFamily="34" charset="0"/>
              </a:rPr>
              <a:t> e consistência;</a:t>
            </a:r>
          </a:p>
          <a:p>
            <a:pPr marL="342900" indent="-342900">
              <a:spcBef>
                <a:spcPct val="20000"/>
              </a:spcBef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Atende diferentes tipos de </a:t>
            </a:r>
            <a:r>
              <a:rPr lang="pt-BR" b="1">
                <a:solidFill>
                  <a:srgbClr val="003399"/>
                </a:solidFill>
                <a:latin typeface="Century Gothic" pitchFamily="34" charset="0"/>
              </a:rPr>
              <a:t>usuários finais</a:t>
            </a:r>
            <a:r>
              <a:rPr lang="pt-BR" b="1">
                <a:latin typeface="Century Gothic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Flexibilidade e agilidade para atender novas análises.</a:t>
            </a:r>
          </a:p>
          <a:p>
            <a:pPr marL="342900" indent="-342900">
              <a:spcBef>
                <a:spcPct val="20000"/>
              </a:spcBef>
            </a:pPr>
            <a:endParaRPr lang="pt-BR" b="1">
              <a:solidFill>
                <a:schemeClr val="accent2"/>
              </a:solidFill>
              <a:latin typeface="Century Gothic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7765" y="4063211"/>
            <a:ext cx="2112059" cy="274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6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1125538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</a:rPr>
              <a:t>O que provê o Data Warehouse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23850" y="1341438"/>
            <a:ext cx="85121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pt-BR" b="1">
                <a:solidFill>
                  <a:schemeClr val="accent2"/>
                </a:solidFill>
              </a:rPr>
              <a:t>Componentes do Data Warehouse </a:t>
            </a:r>
          </a:p>
          <a:p>
            <a:pPr marL="342900" indent="-342900"/>
            <a:endParaRPr lang="pt-BR" b="1">
              <a:solidFill>
                <a:schemeClr val="accent2"/>
              </a:solidFill>
            </a:endParaRPr>
          </a:p>
          <a:p>
            <a:pPr marL="342900" indent="-342900"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Ser Estruturado por </a:t>
            </a:r>
            <a:r>
              <a:rPr lang="pt-BR" b="1">
                <a:solidFill>
                  <a:srgbClr val="003399"/>
                </a:solidFill>
                <a:latin typeface="Century Gothic" pitchFamily="34" charset="0"/>
              </a:rPr>
              <a:t>assunto</a:t>
            </a:r>
            <a:r>
              <a:rPr lang="pt-BR" b="1">
                <a:latin typeface="Century Gothic" pitchFamily="34" charset="0"/>
              </a:rPr>
              <a:t> (Cliente, Produto, Região, Vendedor);</a:t>
            </a:r>
          </a:p>
          <a:p>
            <a:pPr marL="342900" indent="-342900">
              <a:lnSpc>
                <a:spcPct val="150000"/>
              </a:lnSpc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Padronizado;</a:t>
            </a:r>
          </a:p>
          <a:p>
            <a:pPr marL="342900" indent="-342900">
              <a:lnSpc>
                <a:spcPct val="150000"/>
              </a:lnSpc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Carrega e acessa </a:t>
            </a:r>
            <a:r>
              <a:rPr lang="pt-BR" b="1">
                <a:solidFill>
                  <a:srgbClr val="003399"/>
                </a:solidFill>
                <a:latin typeface="Century Gothic" pitchFamily="34" charset="0"/>
              </a:rPr>
              <a:t>grande volume</a:t>
            </a:r>
            <a:r>
              <a:rPr lang="pt-BR" b="1">
                <a:latin typeface="Century Gothic" pitchFamily="34" charset="0"/>
              </a:rPr>
              <a:t> de dados;</a:t>
            </a:r>
          </a:p>
          <a:p>
            <a:pPr marL="342900" indent="-342900">
              <a:lnSpc>
                <a:spcPct val="150000"/>
              </a:lnSpc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Banco Multidimensional possibilitando analisar as informações por </a:t>
            </a:r>
            <a:r>
              <a:rPr lang="pt-BR" b="1">
                <a:solidFill>
                  <a:srgbClr val="003399"/>
                </a:solidFill>
                <a:latin typeface="Century Gothic" pitchFamily="34" charset="0"/>
              </a:rPr>
              <a:t>diversas visões</a:t>
            </a:r>
            <a:r>
              <a:rPr lang="pt-BR" b="1">
                <a:latin typeface="Century Gothic" pitchFamily="34" charset="0"/>
              </a:rPr>
              <a:t>. Ex: </a:t>
            </a:r>
            <a:r>
              <a:rPr lang="pt-BR" b="1">
                <a:solidFill>
                  <a:srgbClr val="C00000"/>
                </a:solidFill>
                <a:latin typeface="Century Gothic" pitchFamily="34" charset="0"/>
              </a:rPr>
              <a:t>Cubo</a:t>
            </a:r>
            <a:r>
              <a:rPr lang="pt-BR" b="1">
                <a:latin typeface="Century Gothic" pitchFamily="34" charset="0"/>
              </a:rPr>
              <a:t> por Cliente x Produto x Mês;</a:t>
            </a:r>
          </a:p>
          <a:p>
            <a:pPr marL="342900" indent="-342900">
              <a:lnSpc>
                <a:spcPct val="150000"/>
              </a:lnSpc>
              <a:buFont typeface="Century Gothic" pitchFamily="34" charset="0"/>
              <a:buChar char="―"/>
            </a:pPr>
            <a:r>
              <a:rPr lang="pt-BR" b="1">
                <a:latin typeface="Century Gothic" pitchFamily="34" charset="0"/>
              </a:rPr>
              <a:t>Catálogo de Metadados: Informações sobre a </a:t>
            </a:r>
            <a:r>
              <a:rPr lang="pt-BR" b="1">
                <a:solidFill>
                  <a:srgbClr val="003399"/>
                </a:solidFill>
                <a:latin typeface="Century Gothic" pitchFamily="34" charset="0"/>
              </a:rPr>
              <a:t>estrutura de dados </a:t>
            </a:r>
            <a:r>
              <a:rPr lang="pt-BR" b="1">
                <a:latin typeface="Century Gothic" pitchFamily="34" charset="0"/>
              </a:rPr>
              <a:t>e as relações dentro ou entre </a:t>
            </a:r>
            <a:r>
              <a:rPr lang="pt-BR" b="1" err="1">
                <a:latin typeface="Century Gothic" pitchFamily="34" charset="0"/>
              </a:rPr>
              <a:t>BDs</a:t>
            </a:r>
            <a:r>
              <a:rPr lang="pt-BR" b="1">
                <a:latin typeface="Century Gothic" pitchFamily="34" charset="0"/>
              </a:rPr>
              <a:t>.</a:t>
            </a:r>
            <a:r>
              <a:rPr lang="pt-BR">
                <a:latin typeface="Century Gothic" pitchFamily="34" charset="0"/>
              </a:rPr>
              <a:t>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0" y="376238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rgbClr val="C00000"/>
                </a:solidFill>
              </a:rPr>
              <a:t>Business Intelligence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7576" y="4220308"/>
            <a:ext cx="1992923" cy="263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10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0" y="141568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rgbClr val="C00000"/>
                </a:solidFill>
              </a:rPr>
              <a:t>Business </a:t>
            </a:r>
            <a:r>
              <a:rPr lang="pt-BR" sz="3200" b="1" err="1">
                <a:solidFill>
                  <a:srgbClr val="C00000"/>
                </a:solidFill>
              </a:rPr>
              <a:t>Intelligence</a:t>
            </a:r>
            <a:endParaRPr lang="pt-BR" sz="3200" b="1">
              <a:solidFill>
                <a:srgbClr val="C00000"/>
              </a:solidFill>
            </a:endParaRPr>
          </a:p>
        </p:txBody>
      </p:sp>
      <p:sp>
        <p:nvSpPr>
          <p:cNvPr id="11" name="Rectangle 126"/>
          <p:cNvSpPr>
            <a:spLocks noChangeArrowheads="1"/>
          </p:cNvSpPr>
          <p:nvPr/>
        </p:nvSpPr>
        <p:spPr bwMode="auto">
          <a:xfrm>
            <a:off x="395288" y="1125538"/>
            <a:ext cx="36004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b="1">
                <a:solidFill>
                  <a:schemeClr val="accent2"/>
                </a:solidFill>
                <a:latin typeface="Century Gothic" pitchFamily="34" charset="0"/>
              </a:rPr>
              <a:t>Informações Estratégicas</a:t>
            </a:r>
          </a:p>
        </p:txBody>
      </p:sp>
      <p:pic>
        <p:nvPicPr>
          <p:cNvPr id="13" name="Picture 8" descr="laudon+f07-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2349500"/>
            <a:ext cx="58340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763713" y="1557338"/>
            <a:ext cx="403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000" b="1">
                <a:latin typeface="Arial Narrow" pitchFamily="34" charset="0"/>
              </a:rPr>
              <a:t>Exemplo de Dimensões</a:t>
            </a:r>
            <a:endParaRPr lang="en-US" sz="3000" b="1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Gotham-Bold"/>
                <a:cs typeface="Gotham-Bold"/>
              </a:rPr>
              <a:t>7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66713" y="1143138"/>
            <a:ext cx="8382000" cy="377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pt-BR" b="1">
                <a:solidFill>
                  <a:schemeClr val="accent2"/>
                </a:solidFill>
              </a:rPr>
              <a:t>Componentes do Data Warehouse</a:t>
            </a:r>
          </a:p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pt-BR" b="1">
                <a:solidFill>
                  <a:schemeClr val="accent2"/>
                </a:solidFill>
                <a:latin typeface="Century Gothic" pitchFamily="34" charset="0"/>
              </a:rPr>
              <a:t>Pessoas:</a:t>
            </a:r>
          </a:p>
          <a:p>
            <a:pPr marL="800100" lvl="1" indent="-342900">
              <a:lnSpc>
                <a:spcPct val="150000"/>
              </a:lnSpc>
              <a:buFont typeface="Century Gothic" pitchFamily="34" charset="0"/>
              <a:buChar char="―"/>
            </a:pPr>
            <a:r>
              <a:rPr lang="pt-BR" b="1">
                <a:latin typeface="Century Gothic"/>
              </a:rPr>
              <a:t>Usuários finais, Analista de extração, Arquitetos de Solução, Administradores e consultores.</a:t>
            </a:r>
          </a:p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pt-BR" b="1">
                <a:solidFill>
                  <a:schemeClr val="accent2"/>
                </a:solidFill>
                <a:latin typeface="Century Gothic" pitchFamily="34" charset="0"/>
              </a:rPr>
              <a:t>Processos e Ferramentas:</a:t>
            </a:r>
          </a:p>
          <a:p>
            <a:pPr marL="800100" lvl="1" indent="-342900">
              <a:lnSpc>
                <a:spcPct val="150000"/>
              </a:lnSpc>
              <a:buFont typeface="Century Gothic" pitchFamily="34" charset="0"/>
              <a:buChar char="―"/>
            </a:pPr>
            <a:r>
              <a:rPr lang="pt-BR" b="1">
                <a:latin typeface="Century Gothic"/>
              </a:rPr>
              <a:t>Modelagem e Projeto, ETL, Gerenciamento do Banco de dados, Query, OLAP (</a:t>
            </a:r>
            <a:r>
              <a:rPr lang="pt-BR" b="1" err="1">
                <a:latin typeface="Century Gothic"/>
              </a:rPr>
              <a:t>On</a:t>
            </a:r>
            <a:r>
              <a:rPr lang="pt-BR" b="1">
                <a:latin typeface="Century Gothic"/>
              </a:rPr>
              <a:t> </a:t>
            </a:r>
            <a:r>
              <a:rPr lang="pt-BR" b="1" err="1">
                <a:latin typeface="Century Gothic"/>
              </a:rPr>
              <a:t>Line</a:t>
            </a:r>
            <a:r>
              <a:rPr lang="pt-BR" b="1">
                <a:latin typeface="Century Gothic"/>
              </a:rPr>
              <a:t> </a:t>
            </a:r>
            <a:r>
              <a:rPr lang="pt-BR" b="1" err="1">
                <a:latin typeface="Century Gothic"/>
              </a:rPr>
              <a:t>Analytical</a:t>
            </a:r>
            <a:r>
              <a:rPr lang="pt-BR" b="1">
                <a:latin typeface="Century Gothic"/>
              </a:rPr>
              <a:t> </a:t>
            </a:r>
            <a:r>
              <a:rPr lang="pt-BR" b="1" err="1">
                <a:latin typeface="Century Gothic"/>
              </a:rPr>
              <a:t>Process</a:t>
            </a:r>
            <a:r>
              <a:rPr lang="pt-BR" b="1">
                <a:latin typeface="Century Gothic"/>
              </a:rPr>
              <a:t>), Data Mining, portais, et</a:t>
            </a:r>
            <a:endParaRPr lang="pt-BR" b="1">
              <a:latin typeface="Century Gothic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pt-BR" b="1">
                <a:solidFill>
                  <a:schemeClr val="accent2"/>
                </a:solidFill>
                <a:latin typeface="Century Gothic" pitchFamily="34" charset="0"/>
              </a:rPr>
              <a:t>Arquitetura de dados:</a:t>
            </a:r>
          </a:p>
          <a:p>
            <a:pPr marL="800100" lvl="1" indent="-342900">
              <a:lnSpc>
                <a:spcPct val="150000"/>
              </a:lnSpc>
              <a:buFont typeface="Century Gothic" pitchFamily="34" charset="0"/>
              <a:buChar char="―"/>
            </a:pPr>
            <a:r>
              <a:rPr lang="pt-BR" b="1">
                <a:latin typeface="Century Gothic"/>
              </a:rPr>
              <a:t>Data Warehouse, Data Mart, </a:t>
            </a:r>
            <a:r>
              <a:rPr lang="pt-BR" b="1" err="1">
                <a:latin typeface="Century Gothic"/>
              </a:rPr>
              <a:t>Stage</a:t>
            </a:r>
            <a:r>
              <a:rPr lang="pt-BR" b="1">
                <a:latin typeface="Century Gothic"/>
              </a:rPr>
              <a:t> Area, </a:t>
            </a:r>
            <a:r>
              <a:rPr lang="pt-BR" b="1" err="1">
                <a:latin typeface="Century Gothic"/>
              </a:rPr>
              <a:t>Operational</a:t>
            </a:r>
            <a:r>
              <a:rPr lang="pt-BR" b="1">
                <a:latin typeface="Century Gothic"/>
              </a:rPr>
              <a:t> Data Store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404813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b="1">
                <a:solidFill>
                  <a:srgbClr val="C00000"/>
                </a:solidFill>
              </a:rPr>
              <a:t>Business </a:t>
            </a:r>
            <a:r>
              <a:rPr lang="pt-BR" sz="3200" b="1" err="1">
                <a:solidFill>
                  <a:srgbClr val="C00000"/>
                </a:solidFill>
              </a:rPr>
              <a:t>Intelligence</a:t>
            </a:r>
            <a:endParaRPr lang="pt-BR" sz="3200" b="1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3660" y="702890"/>
            <a:ext cx="2163528" cy="1730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47E37EC11C8246B76D75C67DE7970E" ma:contentTypeVersion="13" ma:contentTypeDescription="Crie um novo documento." ma:contentTypeScope="" ma:versionID="b3352f6cf36f50cf0fbabdd7993fe169">
  <xsd:schema xmlns:xsd="http://www.w3.org/2001/XMLSchema" xmlns:xs="http://www.w3.org/2001/XMLSchema" xmlns:p="http://schemas.microsoft.com/office/2006/metadata/properties" xmlns:ns2="a6194295-1792-4b63-878c-b29c2ff82726" xmlns:ns3="49c50ba2-eaf4-4058-b769-73a32109933c" targetNamespace="http://schemas.microsoft.com/office/2006/metadata/properties" ma:root="true" ma:fieldsID="1d4f56797c83b7dc38274d5867a7ca22" ns2:_="" ns3:_="">
    <xsd:import namespace="a6194295-1792-4b63-878c-b29c2ff82726"/>
    <xsd:import namespace="49c50ba2-eaf4-4058-b769-73a321099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94295-1792-4b63-878c-b29c2ff82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50ba2-eaf4-4058-b769-73a32109933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84a67c-109f-47a2-8731-b697e3992bd9}" ma:internalName="TaxCatchAll" ma:showField="CatchAllData" ma:web="49c50ba2-eaf4-4058-b769-73a3210993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6194295-1792-4b63-878c-b29c2ff82726">
      <Terms xmlns="http://schemas.microsoft.com/office/infopath/2007/PartnerControls"/>
    </lcf76f155ced4ddcb4097134ff3c332f>
    <TaxCatchAll xmlns="49c50ba2-eaf4-4058-b769-73a32109933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EC19B-BCC7-4C92-B596-D1F288FA8CC6}">
  <ds:schemaRefs>
    <ds:schemaRef ds:uri="49c50ba2-eaf4-4058-b769-73a32109933c"/>
    <ds:schemaRef ds:uri="a6194295-1792-4b63-878c-b29c2ff827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0D935C0-4CEF-4AC1-BD4C-9A15D9CEF33A}">
  <ds:schemaRefs>
    <ds:schemaRef ds:uri="49c50ba2-eaf4-4058-b769-73a32109933c"/>
    <ds:schemaRef ds:uri="a6194295-1792-4b63-878c-b29c2ff8272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E615F6-6680-43F2-86F1-CD8626B543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Application>Microsoft Office PowerPoint</Application>
  <PresentationFormat>On-screen Show (4:3)</PresentationFormat>
  <Slides>16</Slides>
  <Notes>2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Default Theme</vt:lpstr>
      <vt:lpstr>1_Personalizar design</vt:lpstr>
      <vt:lpstr>2_Personalizar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revision>1</cp:revision>
  <dcterms:created xsi:type="dcterms:W3CDTF">2015-01-30T10:46:50Z</dcterms:created>
  <dcterms:modified xsi:type="dcterms:W3CDTF">2022-11-03T18:43:39Z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0x010100A647E37EC11C8246B76D75C67DE7970E</vt:lpwstr>
  </property>
  <property fmtid="{D5CDD505-2E9C-101B-9397-08002B2CF9AE}" pid="3" name="MediaServiceImageTags">
    <vt:lpwstr/>
  </property>
</Properties>
</file>