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669" r:id="rId7"/>
    <p:sldMasterId id="2147483739" r:id="rId8"/>
  </p:sldMasterIdLst>
  <p:notesMasterIdLst>
    <p:notesMasterId r:id="rId22"/>
  </p:notesMasterIdLst>
  <p:sldIdLst>
    <p:sldId id="256" r:id="rId9"/>
    <p:sldId id="257" r:id="rId10"/>
    <p:sldId id="275" r:id="rId11"/>
    <p:sldId id="276" r:id="rId12"/>
    <p:sldId id="277" r:id="rId13"/>
    <p:sldId id="278" r:id="rId14"/>
    <p:sldId id="279" r:id="rId15"/>
    <p:sldId id="281" r:id="rId16"/>
    <p:sldId id="290" r:id="rId17"/>
    <p:sldId id="291" r:id="rId18"/>
    <p:sldId id="292" r:id="rId19"/>
    <p:sldId id="274" r:id="rId20"/>
    <p:sldId id="26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627BF-B975-42B4-ABD5-6E1448FBE2ED}" vWet="4" dt="2022-11-03T18:45:08.068"/>
    <p1510:client id="{EF499C4A-6F23-443F-AD77-299635A11EFA}" v="2" dt="2022-11-03T18:50:3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Garcia" userId="S::rm87192@fiap.com.br::1806bc05-3f45-4cad-afeb-8bfcbb6e0507" providerId="AD" clId="Web-{EF499C4A-6F23-443F-AD77-299635A11EFA}"/>
    <pc:docChg chg="addSld delSld">
      <pc:chgData name="Guilherme Garcia" userId="S::rm87192@fiap.com.br::1806bc05-3f45-4cad-afeb-8bfcbb6e0507" providerId="AD" clId="Web-{EF499C4A-6F23-443F-AD77-299635A11EFA}" dt="2022-11-03T18:50:35.509" v="1"/>
      <pc:docMkLst>
        <pc:docMk/>
      </pc:docMkLst>
      <pc:sldChg chg="new del">
        <pc:chgData name="Guilherme Garcia" userId="S::rm87192@fiap.com.br::1806bc05-3f45-4cad-afeb-8bfcbb6e0507" providerId="AD" clId="Web-{EF499C4A-6F23-443F-AD77-299635A11EFA}" dt="2022-11-03T18:50:35.509" v="1"/>
        <pc:sldMkLst>
          <pc:docMk/>
          <pc:sldMk cId="1472376760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5CC86-C78C-4F70-8632-193A7D6D81AD}" type="slidenum">
              <a:rPr lang="pt-BR"/>
              <a:pPr/>
              <a:t>3</a:t>
            </a:fld>
            <a:endParaRPr lang="pt-BR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>
                <a:effectLst/>
                <a:latin typeface="Roboto" panose="02000000000000000000" pitchFamily="2" charset="0"/>
              </a:rPr>
              <a:t>Gerenciamento de processos de negócios: BPM (Business Processo Management)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>
              <a:effectLst/>
              <a:latin typeface="Roboto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>
                <a:effectLst/>
                <a:latin typeface="Roboto" panose="02000000000000000000" pitchFamily="2" charset="0"/>
              </a:rPr>
              <a:t>Workflow – fluxo do negócio </a:t>
            </a:r>
          </a:p>
          <a:p>
            <a:endParaRPr lang="pt-BR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5 passos para desenhar um bom workflow </a:t>
            </a:r>
          </a:p>
          <a:p>
            <a:pPr marL="171450" indent="-171450">
              <a:buFontTx/>
              <a:buChar char="-"/>
            </a:pPr>
            <a:r>
              <a:rPr lang="pt-BR"/>
              <a:t>1 – fazer um inventário dos recursos disponíveis;</a:t>
            </a:r>
          </a:p>
          <a:p>
            <a:pPr marL="171450" indent="-171450">
              <a:buFontTx/>
              <a:buChar char="-"/>
            </a:pPr>
            <a:r>
              <a:rPr lang="pt-BR"/>
              <a:t>2 – Registrar as etapas, é o momento de sentar e analisar quais são essa etapas e tentar  escrever, desenhar o processo;</a:t>
            </a:r>
          </a:p>
          <a:p>
            <a:pPr marL="171450" indent="-171450">
              <a:buFontTx/>
              <a:buChar char="-"/>
            </a:pPr>
            <a:r>
              <a:rPr lang="pt-BR"/>
              <a:t>3 – Desenhar um mapa para organizar esses processo e procedimentos;</a:t>
            </a:r>
          </a:p>
          <a:p>
            <a:pPr marL="171450" indent="-171450">
              <a:buFontTx/>
              <a:buChar char="-"/>
            </a:pPr>
            <a:r>
              <a:rPr lang="pt-BR"/>
              <a:t>4 – Envolver a equipe (mostrando para a equipe todo o processo e desenho e verificar se todos estão de acordo);</a:t>
            </a:r>
          </a:p>
          <a:p>
            <a:pPr marL="171450" indent="-171450">
              <a:buFontTx/>
              <a:buChar char="-"/>
            </a:pPr>
            <a:r>
              <a:rPr lang="pt-BR"/>
              <a:t>5 – Avaliar os fluxos, a aplicação e analisar o feedback das pessoas que estão usando.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9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webfolder/technetwork/tutorials/tutorial/bpm/11g/r1/Modeling_and_Simulating_a_Process/play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128588" y="2133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260350"/>
            <a:ext cx="8964613" cy="720725"/>
          </a:xfrm>
        </p:spPr>
        <p:txBody>
          <a:bodyPr>
            <a:normAutofit fontScale="90000"/>
          </a:bodyPr>
          <a:lstStyle/>
          <a:p>
            <a:r>
              <a:rPr lang="pt-BR" b="1">
                <a:latin typeface="Arial" charset="0"/>
              </a:rPr>
              <a:t>Oracle BPM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466725" y="1126305"/>
            <a:ext cx="8353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>
                <a:hlinkClick r:id="rId3"/>
              </a:rPr>
              <a:t>https://www.oracle.com/webfolder/technetwork/tutorials/tutorial/bpm/11g/r1/Modeling_and_Simulating_a_Process/player.html</a:t>
            </a:r>
            <a:r>
              <a:rPr lang="pt-BR"/>
              <a:t> </a:t>
            </a:r>
            <a:endParaRPr lang="pt-BR" sz="2400" b="1"/>
          </a:p>
        </p:txBody>
      </p:sp>
      <p:sp>
        <p:nvSpPr>
          <p:cNvPr id="6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7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6825" y="2052318"/>
            <a:ext cx="66103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128588" y="2133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260351"/>
            <a:ext cx="8964613" cy="457200"/>
          </a:xfrm>
        </p:spPr>
        <p:txBody>
          <a:bodyPr>
            <a:normAutofit fontScale="90000"/>
          </a:bodyPr>
          <a:lstStyle/>
          <a:p>
            <a:br>
              <a:rPr lang="pt-BR" b="1">
                <a:latin typeface="Arial" charset="0"/>
              </a:rPr>
            </a:br>
            <a:br>
              <a:rPr lang="pt-BR" b="1">
                <a:latin typeface="Arial" charset="0"/>
              </a:rPr>
            </a:br>
            <a:r>
              <a:rPr lang="pt-BR" b="1">
                <a:latin typeface="Arial" charset="0"/>
              </a:rPr>
              <a:t>O que é BPM - </a:t>
            </a:r>
            <a:r>
              <a:rPr lang="pt-BR" b="0" i="0">
                <a:effectLst/>
                <a:latin typeface="Roboto" panose="02000000000000000000" pitchFamily="2" charset="0"/>
              </a:rPr>
              <a:t>Business </a:t>
            </a:r>
            <a:r>
              <a:rPr lang="pt-BR" b="0" i="0" err="1">
                <a:effectLst/>
                <a:latin typeface="Roboto" panose="02000000000000000000" pitchFamily="2" charset="0"/>
              </a:rPr>
              <a:t>Process</a:t>
            </a:r>
            <a:r>
              <a:rPr lang="pt-BR" b="0" i="0">
                <a:effectLst/>
                <a:latin typeface="Roboto" panose="02000000000000000000" pitchFamily="2" charset="0"/>
              </a:rPr>
              <a:t> Management</a:t>
            </a:r>
            <a:r>
              <a:rPr lang="pt-BR" b="1">
                <a:latin typeface="Arial" charset="0"/>
              </a:rPr>
              <a:t>?</a:t>
            </a:r>
            <a:br>
              <a:rPr lang="pt-BR" b="1">
                <a:latin typeface="Arial" charset="0"/>
              </a:rPr>
            </a:br>
            <a:endParaRPr lang="pt-BR" b="1">
              <a:latin typeface="Arial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7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F5C955-8B3D-33BA-E950-21445FCE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30" y="1594584"/>
            <a:ext cx="6762750" cy="42576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7735F50-155F-72FE-A1DF-C10C921B6067}"/>
              </a:ext>
            </a:extLst>
          </p:cNvPr>
          <p:cNvSpPr txBox="1"/>
          <p:nvPr/>
        </p:nvSpPr>
        <p:spPr>
          <a:xfrm>
            <a:off x="486179" y="6228664"/>
            <a:ext cx="676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Vídeo:</a:t>
            </a:r>
            <a:r>
              <a:rPr lang="pt-BR"/>
              <a:t>  https://www.youtube.com/watch?v=QDTK9mY9iaA</a:t>
            </a:r>
          </a:p>
        </p:txBody>
      </p:sp>
    </p:spTree>
    <p:extLst>
      <p:ext uri="{BB962C8B-B14F-4D97-AF65-F5344CB8AC3E}">
        <p14:creationId xmlns:p14="http://schemas.microsoft.com/office/powerpoint/2010/main" val="135935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" y="3487377"/>
            <a:ext cx="2099102" cy="1873448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1685510" y="4799175"/>
            <a:ext cx="899422" cy="951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565800" y="5469280"/>
            <a:ext cx="1351762" cy="111385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546252" y="1853863"/>
            <a:ext cx="6345336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CRUZ, Tadeu </a:t>
            </a:r>
            <a:r>
              <a:rPr lang="pt-BR" i="1"/>
              <a:t>. </a:t>
            </a:r>
            <a:r>
              <a:rPr lang="pt-BR"/>
              <a:t>Workflow II: A tecnologia que revolucionou processos. Rio de Janeiro: </a:t>
            </a:r>
            <a:r>
              <a:rPr lang="pt-BR" err="1"/>
              <a:t>E-papers</a:t>
            </a:r>
            <a:r>
              <a:rPr lang="pt-BR"/>
              <a:t>, 2008.</a:t>
            </a:r>
          </a:p>
          <a:p>
            <a:pPr>
              <a:spcBef>
                <a:spcPct val="50000"/>
              </a:spcBef>
            </a:pPr>
            <a:r>
              <a:rPr lang="pt-BR" sz="1800" b="1"/>
              <a:t>CRUZ, Tadeu </a:t>
            </a:r>
            <a:r>
              <a:rPr lang="pt-BR" sz="1800" i="1"/>
              <a:t>. </a:t>
            </a:r>
            <a:r>
              <a:rPr lang="pt-BR" sz="1800"/>
              <a:t>BPM &amp; BPMS: Business </a:t>
            </a:r>
            <a:r>
              <a:rPr lang="pt-BR" sz="1800" err="1"/>
              <a:t>Process</a:t>
            </a:r>
            <a:r>
              <a:rPr lang="pt-BR" sz="1800"/>
              <a:t> Management &amp; Business </a:t>
            </a:r>
            <a:r>
              <a:rPr lang="pt-BR" sz="1800" err="1"/>
              <a:t>Process</a:t>
            </a:r>
            <a:r>
              <a:rPr lang="pt-BR" sz="1800"/>
              <a:t> Management Systems. Rio de Janeiro: </a:t>
            </a:r>
            <a:r>
              <a:rPr lang="pt-BR" sz="1800" err="1"/>
              <a:t>Brasport</a:t>
            </a:r>
            <a:r>
              <a:rPr lang="pt-BR" sz="1800"/>
              <a:t>, 2008.</a:t>
            </a:r>
          </a:p>
          <a:p>
            <a:endParaRPr lang="pt-BR" sz="1800"/>
          </a:p>
          <a:p>
            <a:r>
              <a:rPr lang="pt-BR" sz="1800" b="1"/>
              <a:t>BALDAM, </a:t>
            </a:r>
            <a:r>
              <a:rPr lang="pt-BR" sz="1800" b="1" err="1"/>
              <a:t>Roquemar</a:t>
            </a:r>
            <a:r>
              <a:rPr lang="pt-BR" sz="1800" b="1"/>
              <a:t> </a:t>
            </a:r>
            <a:r>
              <a:rPr lang="pt-BR" sz="1800" err="1"/>
              <a:t>et</a:t>
            </a:r>
            <a:r>
              <a:rPr lang="pt-BR" sz="1800"/>
              <a:t> al. Gerenciamento de Processos de Negócios: BPM – Business </a:t>
            </a:r>
            <a:r>
              <a:rPr lang="pt-BR" sz="1800" err="1"/>
              <a:t>Process</a:t>
            </a:r>
            <a:r>
              <a:rPr lang="pt-BR" sz="1800"/>
              <a:t> Management. São Paulo: Érica, 2007.</a:t>
            </a:r>
          </a:p>
          <a:p>
            <a:endParaRPr lang="pt-BR"/>
          </a:p>
          <a:p>
            <a:r>
              <a:rPr lang="pt-BR" b="1"/>
              <a:t>Escritório da ABPMP no Brasil. </a:t>
            </a:r>
            <a:r>
              <a:rPr lang="pt-BR"/>
              <a:t>https://www.abpmp-br.org/</a:t>
            </a:r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76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Copyright © 2019  Prof. Me. Paulo </a:t>
            </a:r>
            <a:r>
              <a:rPr kumimoji="1" lang="en-US" sz="2000" err="1">
                <a:solidFill>
                  <a:schemeClr val="bg1"/>
                </a:solidFill>
                <a:latin typeface="Gotham-Bold"/>
                <a:cs typeface="Gotham-Bold"/>
              </a:rPr>
              <a:t>Sampaio</a:t>
            </a:r>
            <a:endParaRPr kumimoji="1" lang="en-US" sz="200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profpaulo.sampaio@fiap.com.br</a:t>
            </a:r>
          </a:p>
          <a:p>
            <a:pPr>
              <a:defRPr/>
            </a:pPr>
            <a:endParaRPr kumimoji="1" lang="en-US" sz="160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303030"/>
                </a:solidFill>
                <a:latin typeface="Gotham-Bold"/>
                <a:cs typeface="Gotham-Bold"/>
              </a:rPr>
              <a:t>SETEMBRO/2022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293781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Gotham-Bold"/>
                <a:cs typeface="Gotham-Bold"/>
              </a:rPr>
              <a:t>SISTEMAS DE INFORMAÇÃO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2" y="3857840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Gotham-Book"/>
                <a:cs typeface="Gotham-Book"/>
              </a:rPr>
              <a:t>GESTÃO CORPORATIVA COM TI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4444109"/>
            <a:ext cx="36170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Gotham-Bold"/>
                <a:cs typeface="Gotham-Bold"/>
              </a:rPr>
              <a:t>PROF. Me. JUNIOR F. DE AMARAL 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1"/>
          <p:cNvSpPr txBox="1"/>
          <p:nvPr/>
        </p:nvSpPr>
        <p:spPr>
          <a:xfrm>
            <a:off x="995466" y="4891937"/>
            <a:ext cx="634786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Gotham-Bold"/>
                <a:cs typeface="Gotham-Bold"/>
              </a:rPr>
              <a:t>BPM – BUSINESS PROCESS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700213"/>
            <a:ext cx="8066088" cy="1143000"/>
          </a:xfrm>
        </p:spPr>
        <p:txBody>
          <a:bodyPr/>
          <a:lstStyle/>
          <a:p>
            <a:r>
              <a:rPr lang="pt-BR" sz="5400" b="1">
                <a:latin typeface="Arial" charset="0"/>
              </a:rPr>
              <a:t>Workflow e BPMS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506" y="2956363"/>
            <a:ext cx="4626964" cy="318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128588" y="2133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260350"/>
            <a:ext cx="8964613" cy="720725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Workflow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95288" y="1484313"/>
            <a:ext cx="856932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sz="2400"/>
              <a:t>É o fluxo de controle e informação num processo de negócio (KOBIELUS 1997 APUD CRUZ 2004).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sz="2400"/>
              <a:t>Ferramenta que tem por finalidade </a:t>
            </a:r>
            <a:r>
              <a:rPr lang="pt-BR" sz="2400" b="1"/>
              <a:t>automatizar</a:t>
            </a:r>
            <a:r>
              <a:rPr lang="pt-BR" sz="2400"/>
              <a:t> processos, racionalizando-os e consequentemente aumentando sua produtividade por meio de dois componentes implícitos: </a:t>
            </a:r>
            <a:r>
              <a:rPr lang="pt-BR" sz="2400" b="1"/>
              <a:t>organização</a:t>
            </a:r>
            <a:r>
              <a:rPr lang="pt-BR" sz="2400"/>
              <a:t> e </a:t>
            </a:r>
            <a:r>
              <a:rPr lang="pt-BR" sz="2400" b="1"/>
              <a:t>tecnologia</a:t>
            </a:r>
            <a:r>
              <a:rPr lang="pt-BR" sz="2400"/>
              <a:t> (CRUZ, 2004).</a:t>
            </a:r>
          </a:p>
        </p:txBody>
      </p:sp>
      <p:pic>
        <p:nvPicPr>
          <p:cNvPr id="233478" name="Picture 6" descr="j029714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6963" y="4652963"/>
            <a:ext cx="2159000" cy="1446212"/>
          </a:xfrm>
          <a:prstGeom prst="rect">
            <a:avLst/>
          </a:prstGeom>
          <a:noFill/>
        </p:spPr>
      </p:pic>
      <p:sp>
        <p:nvSpPr>
          <p:cNvPr id="6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128588" y="2133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260350"/>
            <a:ext cx="8964613" cy="720725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Componentes do workflow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856932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sz="2400"/>
              <a:t>Processos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sz="2400"/>
              <a:t>Ocorrências, instâncias ou casos (exemplo: o processamento de uma nova entrada)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sz="2400"/>
              <a:t>Arquivos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sz="2400"/>
              <a:t>Papéis (qual o papel de determinado agente no processo).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sz="2400"/>
              <a:t>Tomadas de decisão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 sz="2400"/>
              <a:t>Documentos</a:t>
            </a:r>
          </a:p>
        </p:txBody>
      </p:sp>
      <p:pic>
        <p:nvPicPr>
          <p:cNvPr id="234501" name="Picture 5" descr="j023748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0450" y="4581525"/>
            <a:ext cx="2392363" cy="1936750"/>
          </a:xfrm>
          <a:prstGeom prst="rect">
            <a:avLst/>
          </a:prstGeom>
          <a:noFill/>
        </p:spPr>
      </p:pic>
      <p:sp>
        <p:nvSpPr>
          <p:cNvPr id="6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128588" y="2133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31480"/>
            <a:ext cx="8964613" cy="720725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Conceitos Workflow e BPMS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50825" y="624072"/>
            <a:ext cx="849788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/>
              <a:t>Os </a:t>
            </a:r>
            <a:r>
              <a:rPr lang="pt-BR" sz="2400" err="1"/>
              <a:t>BPMs</a:t>
            </a:r>
            <a:r>
              <a:rPr lang="pt-BR" sz="2400"/>
              <a:t> têm origem nos sistemas de </a:t>
            </a:r>
            <a:r>
              <a:rPr lang="pt-BR" sz="2400" b="1"/>
              <a:t>Workflow</a:t>
            </a:r>
            <a:r>
              <a:rPr lang="pt-BR" sz="2400"/>
              <a:t>, que existem desde os anos 90.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/>
              <a:t>Tanto sistemas de Workflow como </a:t>
            </a:r>
            <a:r>
              <a:rPr lang="pt-BR" sz="2400" err="1"/>
              <a:t>BPMs</a:t>
            </a:r>
            <a:r>
              <a:rPr lang="pt-BR" sz="2400"/>
              <a:t>, têm por objetivo a </a:t>
            </a:r>
            <a:r>
              <a:rPr lang="pt-BR" sz="2400" b="1"/>
              <a:t>automação</a:t>
            </a:r>
            <a:r>
              <a:rPr lang="pt-BR" sz="2400"/>
              <a:t> do </a:t>
            </a:r>
            <a:r>
              <a:rPr lang="pt-BR" sz="2400" b="1"/>
              <a:t>fluxo</a:t>
            </a:r>
            <a:r>
              <a:rPr lang="pt-BR" sz="2400"/>
              <a:t> de trabalho. 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 u="sng"/>
              <a:t>Exemplo</a:t>
            </a:r>
            <a:r>
              <a:rPr lang="pt-BR" sz="2400"/>
              <a:t>: usuários recebem suas tarefas em sua caixa de entrada de e-mail e as instruções correspondentes para a execução de uma tarefa, pertencente a uma sequência de outras ações, dentro de um processo. 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/>
              <a:t>Podem envolver aspectos de </a:t>
            </a:r>
            <a:r>
              <a:rPr lang="pt-BR" sz="2400" b="1"/>
              <a:t>validação</a:t>
            </a:r>
            <a:r>
              <a:rPr lang="pt-BR" sz="2400"/>
              <a:t>, </a:t>
            </a:r>
            <a:r>
              <a:rPr lang="pt-BR" sz="2400" b="1"/>
              <a:t>confirmação</a:t>
            </a:r>
            <a:r>
              <a:rPr lang="pt-BR" sz="2400"/>
              <a:t> e </a:t>
            </a:r>
            <a:r>
              <a:rPr lang="pt-BR" sz="2400" b="1"/>
              <a:t>liberação</a:t>
            </a:r>
            <a:r>
              <a:rPr lang="pt-BR" sz="2400"/>
              <a:t> de ações por usuários específicos, como a </a:t>
            </a:r>
            <a:r>
              <a:rPr lang="pt-BR" sz="2400" b="1"/>
              <a:t>aprovação</a:t>
            </a:r>
            <a:r>
              <a:rPr lang="pt-BR" sz="2400"/>
              <a:t> de um orçamento por um gerente.</a:t>
            </a:r>
          </a:p>
        </p:txBody>
      </p:sp>
      <p:pic>
        <p:nvPicPr>
          <p:cNvPr id="230407" name="Picture 7" descr="j025019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8257" y="5187950"/>
            <a:ext cx="2484437" cy="1670050"/>
          </a:xfrm>
          <a:prstGeom prst="rect">
            <a:avLst/>
          </a:prstGeom>
          <a:noFill/>
        </p:spPr>
      </p:pic>
      <p:sp>
        <p:nvSpPr>
          <p:cNvPr id="6" name="Rectangle 3"/>
          <p:cNvSpPr/>
          <p:nvPr/>
        </p:nvSpPr>
        <p:spPr>
          <a:xfrm>
            <a:off x="107950" y="6346110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7"/>
          <p:cNvSpPr txBox="1"/>
          <p:nvPr/>
        </p:nvSpPr>
        <p:spPr>
          <a:xfrm>
            <a:off x="168910" y="64215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0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0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128588" y="2133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44450"/>
            <a:ext cx="8964613" cy="720725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Conceitos Workflow e BPMS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179388" y="958850"/>
            <a:ext cx="8713787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2400"/>
              <a:t>A principal diferença entre os sistemas de Workflow, segundo o “mercado”, é que: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pt-BR" sz="2400"/>
              <a:t>os </a:t>
            </a:r>
            <a:r>
              <a:rPr lang="pt-BR" sz="2400" b="1" err="1"/>
              <a:t>BPMs</a:t>
            </a:r>
            <a:r>
              <a:rPr lang="pt-BR" sz="2400"/>
              <a:t> incorporam toda evolução das tecnologias de integração de sistemas, facilitando: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2400"/>
              <a:t>a </a:t>
            </a:r>
            <a:r>
              <a:rPr lang="pt-BR" sz="2400" b="1"/>
              <a:t>transferência</a:t>
            </a:r>
            <a:r>
              <a:rPr lang="pt-BR" sz="2400"/>
              <a:t> de dados entre sistemas: por exemplo, do BPMS para o ERP, para execução de tarefas de forma automática (no ERP) e “captura” de resultados, retornando do ERP para o BPMS.;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2400"/>
              <a:t>a </a:t>
            </a:r>
            <a:r>
              <a:rPr lang="pt-BR" sz="2400" b="1"/>
              <a:t>independência</a:t>
            </a:r>
            <a:r>
              <a:rPr lang="pt-BR" sz="2400"/>
              <a:t> das ferramentas de ERP, que requerem certo grau de especialização técnica, para a automação de processos.</a:t>
            </a:r>
          </a:p>
        </p:txBody>
      </p:sp>
      <p:pic>
        <p:nvPicPr>
          <p:cNvPr id="244741" name="Picture 5" descr="j039838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9950" y="5130800"/>
            <a:ext cx="1924050" cy="1727200"/>
          </a:xfrm>
          <a:prstGeom prst="rect">
            <a:avLst/>
          </a:prstGeom>
          <a:noFill/>
        </p:spPr>
      </p:pic>
      <p:sp>
        <p:nvSpPr>
          <p:cNvPr id="6" name="Rectangle 3"/>
          <p:cNvSpPr/>
          <p:nvPr/>
        </p:nvSpPr>
        <p:spPr>
          <a:xfrm>
            <a:off x="179388" y="628838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7"/>
          <p:cNvSpPr txBox="1"/>
          <p:nvPr/>
        </p:nvSpPr>
        <p:spPr>
          <a:xfrm>
            <a:off x="240348" y="63638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404813"/>
            <a:ext cx="8964613" cy="720725"/>
          </a:xfrm>
        </p:spPr>
        <p:txBody>
          <a:bodyPr>
            <a:normAutofit fontScale="90000"/>
          </a:bodyPr>
          <a:lstStyle/>
          <a:p>
            <a:r>
              <a:rPr lang="pt-BR" sz="4000">
                <a:latin typeface="Arial" charset="0"/>
              </a:rPr>
              <a:t>Integrando BPMS / Workflow a um ERP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5365750" y="6381750"/>
            <a:ext cx="2735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1600"/>
              <a:t>Fonte: Cruz (2008)</a:t>
            </a:r>
          </a:p>
        </p:txBody>
      </p:sp>
      <p:pic>
        <p:nvPicPr>
          <p:cNvPr id="236550" name="Picture 6" descr="ScannedImage-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530350"/>
            <a:ext cx="7200900" cy="4883150"/>
          </a:xfrm>
          <a:prstGeom prst="rect">
            <a:avLst/>
          </a:prstGeom>
          <a:noFill/>
        </p:spPr>
      </p:pic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128588" y="2133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964613" cy="720725"/>
          </a:xfrm>
        </p:spPr>
        <p:txBody>
          <a:bodyPr>
            <a:normAutofit fontScale="90000"/>
          </a:bodyPr>
          <a:lstStyle/>
          <a:p>
            <a:r>
              <a:rPr lang="pt-BR" b="1">
                <a:latin typeface="Arial" charset="0"/>
              </a:rPr>
              <a:t>Oracle Workflow</a:t>
            </a:r>
          </a:p>
        </p:txBody>
      </p:sp>
      <p:pic>
        <p:nvPicPr>
          <p:cNvPr id="257030" name="Picture 6" descr="workflow_fov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69963"/>
            <a:ext cx="6858000" cy="5554662"/>
          </a:xfrm>
          <a:prstGeom prst="rect">
            <a:avLst/>
          </a:prstGeom>
          <a:noFill/>
        </p:spPr>
      </p:pic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194295-1792-4b63-878c-b29c2ff82726">
      <Terms xmlns="http://schemas.microsoft.com/office/infopath/2007/PartnerControls"/>
    </lcf76f155ced4ddcb4097134ff3c332f>
    <TaxCatchAll xmlns="49c50ba2-eaf4-4058-b769-73a3210993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47E37EC11C8246B76D75C67DE7970E" ma:contentTypeVersion="13" ma:contentTypeDescription="Crie um novo documento." ma:contentTypeScope="" ma:versionID="b3352f6cf36f50cf0fbabdd7993fe169">
  <xsd:schema xmlns:xsd="http://www.w3.org/2001/XMLSchema" xmlns:xs="http://www.w3.org/2001/XMLSchema" xmlns:p="http://schemas.microsoft.com/office/2006/metadata/properties" xmlns:ns2="a6194295-1792-4b63-878c-b29c2ff82726" xmlns:ns3="49c50ba2-eaf4-4058-b769-73a32109933c" targetNamespace="http://schemas.microsoft.com/office/2006/metadata/properties" ma:root="true" ma:fieldsID="1d4f56797c83b7dc38274d5867a7ca22" ns2:_="" ns3:_="">
    <xsd:import namespace="a6194295-1792-4b63-878c-b29c2ff82726"/>
    <xsd:import namespace="49c50ba2-eaf4-4058-b769-73a321099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94295-1792-4b63-878c-b29c2ff82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50ba2-eaf4-4058-b769-73a3210993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84a67c-109f-47a2-8731-b697e3992bd9}" ma:internalName="TaxCatchAll" ma:showField="CatchAllData" ma:web="49c50ba2-eaf4-4058-b769-73a3210993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EDEFCA-7BD8-49E2-BD43-D7486667EEC7}">
  <ds:schemaRefs>
    <ds:schemaRef ds:uri="49c50ba2-eaf4-4058-b769-73a32109933c"/>
    <ds:schemaRef ds:uri="a6194295-1792-4b63-878c-b29c2ff8272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00DF50-8AF9-4E4F-B15C-06ABBA3A0D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9DED48-B335-4D26-AE89-74498A19E2AA}">
  <ds:schemaRefs>
    <ds:schemaRef ds:uri="49c50ba2-eaf4-4058-b769-73a32109933c"/>
    <ds:schemaRef ds:uri="a6194295-1792-4b63-878c-b29c2ff827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Application>Microsoft Office PowerPoint</Application>
  <PresentationFormat>On-screen Show (4:3)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Workflow e BPMS</vt:lpstr>
      <vt:lpstr>Workflow</vt:lpstr>
      <vt:lpstr>Componentes do workflow</vt:lpstr>
      <vt:lpstr>Conceitos Workflow e BPMS</vt:lpstr>
      <vt:lpstr>Conceitos Workflow e BPMS</vt:lpstr>
      <vt:lpstr>Integrando BPMS / Workflow a um ERP</vt:lpstr>
      <vt:lpstr>Oracle Workflow</vt:lpstr>
      <vt:lpstr>Oracle BPM</vt:lpstr>
      <vt:lpstr>  O que é BPM - Business Process Management? 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revision>1</cp:revision>
  <dcterms:created xsi:type="dcterms:W3CDTF">2015-01-30T10:46:50Z</dcterms:created>
  <dcterms:modified xsi:type="dcterms:W3CDTF">2022-11-03T18:50:54Z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0x010100A647E37EC11C8246B76D75C67DE7970E</vt:lpwstr>
  </property>
  <property fmtid="{D5CDD505-2E9C-101B-9397-08002B2CF9AE}" pid="3" name="MediaServiceImageTags">
    <vt:lpwstr/>
  </property>
</Properties>
</file>