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6" r:id="rId5"/>
    <p:sldId id="257" r:id="rId6"/>
    <p:sldId id="259" r:id="rId7"/>
    <p:sldId id="260" r:id="rId8"/>
    <p:sldId id="267" r:id="rId9"/>
    <p:sldId id="258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436475" cy="6913563"/>
  <p:notesSz cx="6858000" cy="9144000"/>
  <p:defaultTextStyle>
    <a:defPPr>
      <a:defRPr lang="en-US"/>
    </a:defPPr>
    <a:lvl1pPr marL="0" algn="l" defTabSz="110556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2783" algn="l" defTabSz="110556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5568" algn="l" defTabSz="110556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58353" algn="l" defTabSz="110556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1136" algn="l" defTabSz="110556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3920" algn="l" defTabSz="110556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16704" algn="l" defTabSz="110556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69488" algn="l" defTabSz="110556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22273" algn="l" defTabSz="110556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141A"/>
    <a:srgbClr val="0072C6"/>
    <a:srgbClr val="007233"/>
    <a:srgbClr val="008272"/>
    <a:srgbClr val="B4009E"/>
    <a:srgbClr val="002050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>
      <p:cViewPr varScale="1">
        <p:scale>
          <a:sx n="79" d="100"/>
          <a:sy n="79" d="100"/>
        </p:scale>
        <p:origin x="234" y="66"/>
      </p:cViewPr>
      <p:guideLst>
        <p:guide orient="horz" pos="2178"/>
        <p:guide pos="391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7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D0340-6026-4603-8DD4-65270BB80609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700CB-8B4C-4A71-A4B3-2E280CD83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38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BCFAF-108E-45B5-ACC5-E0589C08E0B8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43000"/>
            <a:ext cx="5549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B61FD-230A-4974-81A9-D9123CA75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B61FD-230A-4974-81A9-D9123CA757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36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" t="39236" r="24531" b="970"/>
          <a:stretch/>
        </p:blipFill>
        <p:spPr>
          <a:xfrm>
            <a:off x="-3111" y="0"/>
            <a:ext cx="12463272" cy="695858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27037" y="2161381"/>
            <a:ext cx="7391400" cy="4114800"/>
          </a:xfrm>
          <a:prstGeom prst="rect">
            <a:avLst/>
          </a:prstGeom>
          <a:solidFill>
            <a:srgbClr val="002050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37" y="0"/>
            <a:ext cx="1294181" cy="5176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437" y="6273675"/>
            <a:ext cx="2376678" cy="459705"/>
          </a:xfrm>
          <a:prstGeom prst="rect">
            <a:avLst/>
          </a:prstGeom>
        </p:spPr>
      </p:pic>
      <p:pic>
        <p:nvPicPr>
          <p:cNvPr id="2" name="Picture 1" descr="MS 12_262_Logo_tagline-white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37" y="4904581"/>
            <a:ext cx="5190761" cy="129769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03237" y="2237581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aseline="0" dirty="0" smtClean="0">
                <a:solidFill>
                  <a:schemeClr val="bg1"/>
                </a:solidFill>
                <a:latin typeface="Segoe UI Light" pitchFamily="34" charset="0"/>
              </a:rPr>
              <a:t>Data Binding with XAML Controls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03237" y="3748768"/>
            <a:ext cx="7391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itchFamily="34" charset="0"/>
              </a:rPr>
              <a:t>Nikola Metulev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</a:rPr>
              <a:t>Developer Evangelist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</a:rPr>
              <a:t>@</a:t>
            </a:r>
            <a:r>
              <a:rPr lang="en-US" sz="2000" dirty="0" err="1" smtClean="0">
                <a:solidFill>
                  <a:schemeClr val="bg1"/>
                </a:solidFill>
                <a:latin typeface="Segoe UI Light" pitchFamily="34" charset="0"/>
              </a:rPr>
              <a:t>metulev</a:t>
            </a:r>
            <a:endParaRPr lang="en-US" sz="20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3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9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74638" y="1212850"/>
            <a:ext cx="11887200" cy="4124206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Segoe UI Light" pitchFamily="34" charset="0"/>
              </a:defRPr>
            </a:lvl1pPr>
            <a:lvl2pPr marL="552784" indent="0">
              <a:buNone/>
              <a:defRPr sz="2000">
                <a:solidFill>
                  <a:schemeClr val="bg1"/>
                </a:solidFill>
                <a:latin typeface="Segoe UI Light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7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824" y="276863"/>
            <a:ext cx="11192828" cy="1152261"/>
          </a:xfrm>
        </p:spPr>
        <p:txBody>
          <a:bodyPr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1824" y="1475581"/>
            <a:ext cx="11192256" cy="50292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7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824" y="276863"/>
            <a:ext cx="11192828" cy="1152261"/>
          </a:xfrm>
        </p:spPr>
        <p:txBody>
          <a:bodyPr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1824" y="1475581"/>
            <a:ext cx="11192256" cy="50292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3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rgbClr val="007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824" y="276863"/>
            <a:ext cx="11192828" cy="1152261"/>
          </a:xfrm>
        </p:spPr>
        <p:txBody>
          <a:bodyPr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1824" y="1475581"/>
            <a:ext cx="11192256" cy="50292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69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621824" y="2125661"/>
            <a:ext cx="3541308" cy="2744787"/>
          </a:xfrm>
          <a:prstGeom prst="rect">
            <a:avLst/>
          </a:prstGeom>
          <a:solidFill>
            <a:srgbClr val="B4009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8273344" y="2125662"/>
            <a:ext cx="3541308" cy="2744787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447584" y="2125661"/>
            <a:ext cx="3541308" cy="2744787"/>
          </a:xfrm>
          <a:prstGeom prst="rect">
            <a:avLst/>
          </a:prstGeom>
          <a:solidFill>
            <a:srgbClr val="0072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7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3013074" y="3043238"/>
            <a:ext cx="8229600" cy="2740025"/>
          </a:xfrm>
          <a:prstGeom prst="rect">
            <a:avLst/>
          </a:prstGeom>
          <a:solidFill>
            <a:srgbClr val="B4009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Content</a:t>
            </a:r>
            <a:r>
              <a:rPr lang="en-US" sz="3200" baseline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  <a:ea typeface="Segoe UI" pitchFamily="34" charset="0"/>
                <a:cs typeface="Segoe UI" pitchFamily="34" charset="0"/>
              </a:rPr>
              <a:t> here</a:t>
            </a:r>
            <a:endParaRPr lang="en-US" sz="3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79399" y="3043237"/>
            <a:ext cx="2733675" cy="2740025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79399" y="3043239"/>
            <a:ext cx="2743200" cy="2740024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3013074" y="3043238"/>
            <a:ext cx="8229600" cy="2740025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  <a:ea typeface="Segoe UI" pitchFamily="34" charset="0"/>
                <a:cs typeface="Segoe UI" pitchFamily="34" charset="0"/>
              </a:rPr>
              <a:t>Content</a:t>
            </a:r>
            <a:r>
              <a:rPr lang="en-US" sz="3200" baseline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  <a:ea typeface="Segoe UI" pitchFamily="34" charset="0"/>
                <a:cs typeface="Segoe UI" pitchFamily="34" charset="0"/>
              </a:rPr>
              <a:t> Here</a:t>
            </a:r>
            <a:endParaRPr lang="en-US" sz="3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79398" y="3043236"/>
            <a:ext cx="2733675" cy="2740025"/>
          </a:xfrm>
          <a:prstGeom prst="rect">
            <a:avLst/>
          </a:prstGeom>
          <a:solidFill>
            <a:srgbClr val="B4009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  <a:ea typeface="Segoe UI" pitchFamily="34" charset="0"/>
                <a:cs typeface="Segoe UI" pitchFamily="34" charset="0"/>
              </a:rPr>
              <a:t>Text</a:t>
            </a:r>
            <a:r>
              <a:rPr lang="en-US" sz="2000" baseline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  <a:ea typeface="Segoe UI" pitchFamily="34" charset="0"/>
                <a:cs typeface="Segoe UI" pitchFamily="34" charset="0"/>
              </a:rPr>
              <a:t> Here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8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" t="39236" r="24531" b="970"/>
          <a:stretch/>
        </p:blipFill>
        <p:spPr>
          <a:xfrm>
            <a:off x="-3111" y="0"/>
            <a:ext cx="12463272" cy="695858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03237" y="2237581"/>
            <a:ext cx="7391400" cy="3657600"/>
          </a:xfrm>
          <a:prstGeom prst="rect">
            <a:avLst/>
          </a:prstGeom>
          <a:solidFill>
            <a:srgbClr val="E81123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3237" y="2237581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Segoe UI Light" pitchFamily="34" charset="0"/>
              </a:rPr>
              <a:t>Presentation</a:t>
            </a:r>
            <a:r>
              <a:rPr lang="en-US" sz="6000" baseline="0" dirty="0" smtClean="0">
                <a:solidFill>
                  <a:schemeClr val="bg1"/>
                </a:solidFill>
                <a:latin typeface="Segoe UI Light" pitchFamily="34" charset="0"/>
              </a:rPr>
              <a:t> Title</a:t>
            </a:r>
          </a:p>
          <a:p>
            <a:endParaRPr lang="en-US" sz="60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03237" y="3532981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Speaker Name</a:t>
            </a:r>
            <a:endParaRPr lang="en-US" sz="32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637" y="6199981"/>
            <a:ext cx="1593456" cy="637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103981"/>
            <a:ext cx="2757678" cy="533400"/>
          </a:xfrm>
          <a:prstGeom prst="rect">
            <a:avLst/>
          </a:prstGeom>
        </p:spPr>
      </p:pic>
      <p:pic>
        <p:nvPicPr>
          <p:cNvPr id="11" name="Picture 10" descr="MS 12_262_Logo_tagline-white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37" y="4521291"/>
            <a:ext cx="5190761" cy="129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0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" t="39236" r="24531" b="970"/>
          <a:stretch/>
        </p:blipFill>
        <p:spPr>
          <a:xfrm>
            <a:off x="-3111" y="0"/>
            <a:ext cx="12463272" cy="695858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03237" y="2237581"/>
            <a:ext cx="7391400" cy="3657600"/>
          </a:xfrm>
          <a:prstGeom prst="rect">
            <a:avLst/>
          </a:prstGeom>
          <a:solidFill>
            <a:srgbClr val="B4009E">
              <a:alpha val="9254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3237" y="2237581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aseline="0" dirty="0" smtClean="0">
                <a:solidFill>
                  <a:schemeClr val="bg1"/>
                </a:solidFill>
                <a:latin typeface="Segoe UI Light" pitchFamily="34" charset="0"/>
              </a:rPr>
              <a:t>Data Binding with XAML Controls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03237" y="3748768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itchFamily="34" charset="0"/>
              </a:rPr>
              <a:t>Nikola Metulev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</a:rPr>
              <a:t>Developer Evangelist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637" y="6199981"/>
            <a:ext cx="1593456" cy="637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103981"/>
            <a:ext cx="2757678" cy="533400"/>
          </a:xfrm>
          <a:prstGeom prst="rect">
            <a:avLst/>
          </a:prstGeom>
        </p:spPr>
      </p:pic>
      <p:pic>
        <p:nvPicPr>
          <p:cNvPr id="12" name="Picture 11" descr="MS 12_262_Logo_tagline-white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37" y="4521291"/>
            <a:ext cx="5190761" cy="129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3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03237" y="2237581"/>
            <a:ext cx="7391400" cy="3657600"/>
          </a:xfrm>
          <a:prstGeom prst="rect">
            <a:avLst/>
          </a:prstGeom>
          <a:solidFill>
            <a:srgbClr val="008272">
              <a:alpha val="9254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3237" y="2237581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Segoe UI Light" pitchFamily="34" charset="0"/>
              </a:rPr>
              <a:t>Presentation</a:t>
            </a:r>
            <a:r>
              <a:rPr lang="en-US" sz="6000" baseline="0" dirty="0" smtClean="0">
                <a:solidFill>
                  <a:schemeClr val="bg1"/>
                </a:solidFill>
                <a:latin typeface="Segoe UI Light" pitchFamily="34" charset="0"/>
              </a:rPr>
              <a:t> Title</a:t>
            </a:r>
          </a:p>
          <a:p>
            <a:endParaRPr lang="en-US" sz="60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03237" y="3609181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Speaker Name</a:t>
            </a:r>
            <a:endParaRPr lang="en-US" sz="32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637" y="6199981"/>
            <a:ext cx="1593456" cy="637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103981"/>
            <a:ext cx="2757678" cy="533400"/>
          </a:xfrm>
          <a:prstGeom prst="rect">
            <a:avLst/>
          </a:prstGeom>
        </p:spPr>
      </p:pic>
      <p:pic>
        <p:nvPicPr>
          <p:cNvPr id="11" name="Picture 10" descr="MS 12_262_Logo_tagline-whit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37" y="4521291"/>
            <a:ext cx="5190761" cy="129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75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76540" y="3954457"/>
            <a:ext cx="6399213" cy="18303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74703" y="2117165"/>
            <a:ext cx="10058336" cy="18372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103981"/>
            <a:ext cx="2757678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C6B8-57C0-482C-8910-B883A79870F7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AAF9-A681-4E3A-A7E3-7B3C036A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0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C6B8-57C0-482C-8910-B883A79870F7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AAF9-A681-4E3A-A7E3-7B3C036A1AE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274637" y="2161381"/>
            <a:ext cx="11582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Segoe UI Light" pitchFamily="34" charset="0"/>
              </a:rPr>
              <a:t>Section Title</a:t>
            </a:r>
            <a:endParaRPr lang="en-US" sz="8800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5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7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C6B8-57C0-482C-8910-B883A79870F7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AAF9-A681-4E3A-A7E3-7B3C036A1AE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274637" y="2161381"/>
            <a:ext cx="11582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Segoe UI Light" pitchFamily="34" charset="0"/>
              </a:rPr>
              <a:t>Section Title</a:t>
            </a:r>
            <a:endParaRPr lang="en-US" sz="8800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98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824" y="276863"/>
            <a:ext cx="11192828" cy="1152261"/>
          </a:xfrm>
        </p:spPr>
        <p:txBody>
          <a:bodyPr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1824" y="1475581"/>
            <a:ext cx="11192256" cy="50292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0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824" y="276863"/>
            <a:ext cx="11192828" cy="1152261"/>
          </a:xfrm>
          <a:prstGeom prst="rect">
            <a:avLst/>
          </a:prstGeom>
        </p:spPr>
        <p:txBody>
          <a:bodyPr vert="horz" lIns="110569" tIns="55285" rIns="110569" bIns="552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824" y="1613165"/>
            <a:ext cx="11192828" cy="4562632"/>
          </a:xfrm>
          <a:prstGeom prst="rect">
            <a:avLst/>
          </a:prstGeom>
        </p:spPr>
        <p:txBody>
          <a:bodyPr vert="horz" lIns="110569" tIns="55285" rIns="110569" bIns="5528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824" y="6407850"/>
            <a:ext cx="2901844" cy="368083"/>
          </a:xfrm>
          <a:prstGeom prst="rect">
            <a:avLst/>
          </a:prstGeom>
        </p:spPr>
        <p:txBody>
          <a:bodyPr vert="horz" lIns="110557" tIns="55279" rIns="110557" bIns="55279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C6B8-57C0-482C-8910-B883A79870F7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9129" y="6407850"/>
            <a:ext cx="3938217" cy="368083"/>
          </a:xfrm>
          <a:prstGeom prst="rect">
            <a:avLst/>
          </a:prstGeom>
        </p:spPr>
        <p:txBody>
          <a:bodyPr vert="horz" lIns="110557" tIns="55279" rIns="110557" bIns="55279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2807" y="6407850"/>
            <a:ext cx="2901844" cy="368083"/>
          </a:xfrm>
          <a:prstGeom prst="rect">
            <a:avLst/>
          </a:prstGeom>
        </p:spPr>
        <p:txBody>
          <a:bodyPr vert="horz" lIns="110557" tIns="55279" rIns="110557" bIns="55279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61" r:id="rId4"/>
    <p:sldLayoutId id="2147483662" r:id="rId5"/>
    <p:sldLayoutId id="2147483650" r:id="rId6"/>
    <p:sldLayoutId id="2147483651" r:id="rId7"/>
    <p:sldLayoutId id="2147483652" r:id="rId8"/>
    <p:sldLayoutId id="2147483655" r:id="rId9"/>
    <p:sldLayoutId id="2147483656" r:id="rId10"/>
    <p:sldLayoutId id="2147483663" r:id="rId11"/>
    <p:sldLayoutId id="2147483657" r:id="rId12"/>
    <p:sldLayoutId id="2147483658" r:id="rId13"/>
    <p:sldLayoutId id="2147483659" r:id="rId14"/>
    <p:sldLayoutId id="2147483660" r:id="rId15"/>
    <p:sldLayoutId id="2147483664" r:id="rId16"/>
    <p:sldLayoutId id="2147483665" r:id="rId17"/>
  </p:sldLayoutIdLst>
  <p:timing>
    <p:tnLst>
      <p:par>
        <p:cTn id="1" dur="indefinite" restart="never" nodeType="tmRoot"/>
      </p:par>
    </p:tnLst>
  </p:timing>
  <p:txStyles>
    <p:titleStyle>
      <a:lvl1pPr algn="ctr" defTabSz="1105568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4589" indent="-414589" algn="l" defTabSz="1105568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98274" indent="-345490" algn="l" defTabSz="1105568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1961" indent="-276392" algn="l" defTabSz="1105568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4744" indent="-276392" algn="l" defTabSz="1105568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87528" indent="-276392" algn="l" defTabSz="1105568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0312" indent="-276392" algn="l" defTabSz="11055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3097" indent="-276392" algn="l" defTabSz="11055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45880" indent="-276392" algn="l" defTabSz="11055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98665" indent="-276392" algn="l" defTabSz="11055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556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2783" algn="l" defTabSz="110556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5568" algn="l" defTabSz="110556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58353" algn="l" defTabSz="110556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1136" algn="l" defTabSz="110556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3920" algn="l" defTabSz="110556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6704" algn="l" defTabSz="110556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69488" algn="l" defTabSz="110556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22273" algn="l" defTabSz="110556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7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IValueConverter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37" y="2313780"/>
            <a:ext cx="5943600" cy="271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94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IValueConverter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Windows.UI.Xaml.Data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MyConverter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IValueConverter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value, Type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object parameter, string language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	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value, Type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object parameter, string language)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	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211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MyConverter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1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In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page.xaml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Page.Resources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… --&gt;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local:MyConverter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x:Key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myConverter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… 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Page.Resources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… --&gt;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TextBlock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Text=“{Binding Name, Converter={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StaticResource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myConverter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}}” /&gt;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… 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435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637" y="2161381"/>
            <a:ext cx="1158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Demo</a:t>
            </a:r>
            <a:endParaRPr lang="en-US" sz="4800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30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ObservableCollection</a:t>
            </a:r>
            <a:r>
              <a:rPr lang="en-US" dirty="0" smtClean="0"/>
              <a:t>&lt;&gt;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Implements </a:t>
            </a:r>
            <a:r>
              <a:rPr lang="en-US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INotifyPropertyChanged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INotifyCollectionChanged</a:t>
            </a:r>
            <a:endParaRPr lang="en-US" sz="1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page.xaml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x:Name=“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MyListView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/&gt;</a:t>
            </a:r>
          </a:p>
          <a:p>
            <a:endParaRPr lang="en-US" sz="1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binding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itemsSource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a control to OC in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page.xaml.cs</a:t>
            </a:r>
            <a:endParaRPr lang="en-US" sz="14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System.Collections.ObjectModel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ObservableCollection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&lt;Employee&gt;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myOC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ObservableCollection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&lt;Employee&gt;();</a:t>
            </a: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myOC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Employee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Kelly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Hobo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myOC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Employee("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Julio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Reinoso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Swishy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Hairdresser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myOC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Employee("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Darcy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Gammel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Pickpocket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/>
              <a:t>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this.MyListView.ItemsSource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50391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637" y="2161381"/>
            <a:ext cx="1158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Demo</a:t>
            </a:r>
            <a:endParaRPr lang="en-US" sz="4800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37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Template for each Item in the Collection --&gt;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DataTemplate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StackPanel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Margin="10"&gt;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TextBlock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Text="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{Binding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EmployeeName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TextBlock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Text=“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{Binding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EmployeeTitle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/&gt;</a:t>
            </a:r>
            <a:endParaRPr lang="en-US" sz="1400" dirty="0" smtClean="0">
              <a:solidFill>
                <a:schemeClr val="tx2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StackPanel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DataTemplate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9554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637" y="2161381"/>
            <a:ext cx="1158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Demo</a:t>
            </a:r>
            <a:endParaRPr lang="en-US" sz="4800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979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to Other XAML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&lt;Grid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="{Binding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MyListView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}“ /&gt;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88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637" y="2161381"/>
            <a:ext cx="1158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Demo</a:t>
            </a:r>
            <a:endParaRPr lang="en-US" sz="4800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18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75237" y="2466181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simple way to interact with data</a:t>
            </a:r>
          </a:p>
          <a:p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Bounding between UI Elements and Data Objects</a:t>
            </a:r>
          </a:p>
          <a:p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Minimal amount of logic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37" y="1604011"/>
            <a:ext cx="1676400" cy="45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52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637" y="2161381"/>
            <a:ext cx="1158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Thank you</a:t>
            </a:r>
            <a:endParaRPr lang="en-US" sz="48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05" y="6030803"/>
            <a:ext cx="1441056" cy="6373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71327" y="5811778"/>
            <a:ext cx="594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  <a:latin typeface="Segoe UI Light" pitchFamily="34" charset="0"/>
              </a:rPr>
              <a:t>These slides and finished code can be found on </a:t>
            </a:r>
            <a:r>
              <a:rPr lang="en-US" sz="1800" dirty="0">
                <a:solidFill>
                  <a:schemeClr val="bg1"/>
                </a:solidFill>
                <a:latin typeface="Segoe UI Light" pitchFamily="34" charset="0"/>
              </a:rPr>
              <a:t>my blog @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itchFamily="34" charset="0"/>
              </a:rPr>
              <a:t>http://blogs.msdn.com/b/metulev/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237" y="498078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UI Light" pitchFamily="34" charset="0"/>
              </a:rPr>
              <a:t>Nikola Metulev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Segoe UI Light" pitchFamily="34" charset="0"/>
              </a:rPr>
              <a:t>Developer Evangelist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Segoe UI Light" pitchFamily="34" charset="0"/>
              </a:rPr>
              <a:t>nikolame@microsoft.com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Segoe UI Light" pitchFamily="34" charset="0"/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  <a:latin typeface="Segoe UI Light" pitchFamily="34" charset="0"/>
              </a:rPr>
              <a:t>metulev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260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637" y="2161381"/>
            <a:ext cx="1158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Showcase</a:t>
            </a:r>
            <a:endParaRPr lang="en-US" sz="4800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00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24" y="276863"/>
            <a:ext cx="11247120" cy="1152261"/>
          </a:xfrm>
        </p:spPr>
        <p:txBody>
          <a:bodyPr/>
          <a:lstStyle/>
          <a:p>
            <a:r>
              <a:rPr lang="en-US" dirty="0" smtClean="0"/>
              <a:t>Data Context and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1824" y="1627981"/>
            <a:ext cx="11247120" cy="4953000"/>
          </a:xfrm>
        </p:spPr>
        <p:txBody>
          <a:bodyPr>
            <a:normAutofit/>
          </a:bodyPr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EmployeeName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get; set;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EmployeeTitle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get; set;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Employee(string name, string title) { …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page.xaml.cs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Employee("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Nikola Metulev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Developer Evangelist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MyStackPanel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employee;</a:t>
            </a:r>
          </a:p>
          <a:p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page.xaml</a:t>
            </a:r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StackPanel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x:Name="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MyStackPanel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Text="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{Binding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EmployeeName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Text="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{Binding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EmployeeTitle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StackPanel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0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637" y="2161381"/>
            <a:ext cx="1158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Demo</a:t>
            </a:r>
            <a:endParaRPr lang="en-US" sz="4800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75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Mode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837" y="2237581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 Time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9938" y="2237580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 Way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8039" y="2237579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Two Way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291" y="3082226"/>
            <a:ext cx="3371241" cy="940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65" y="3112706"/>
            <a:ext cx="3353344" cy="9351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38" y="3087103"/>
            <a:ext cx="3336264" cy="9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48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INotifyPropertyChanged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1823" y="1475581"/>
            <a:ext cx="11311413" cy="50292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System.ComponentModel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Employee :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INotifyPropertyChanged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//…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event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PropertyChangedEventHandler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PropertyChanged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	private void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OnPropertyChanged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property)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	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	if (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PropertyChanged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 null)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	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		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PropertyChanged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(this, new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PropertyChangedEventArgs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(property));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	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	 }	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411" y="382943"/>
            <a:ext cx="3371241" cy="9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73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OnPropertyChanged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1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Employee :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INotifyPropertyChanged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//…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private string name;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string Name;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get { return name;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name = value;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OnPropertyChanged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//…</a:t>
            </a:r>
            <a:endParaRPr lang="en-US" sz="14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839" y="382943"/>
            <a:ext cx="3371241" cy="9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14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637" y="2161381"/>
            <a:ext cx="1158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Demo</a:t>
            </a:r>
            <a:endParaRPr lang="en-US" sz="4800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55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" id="{5B19C13A-8A38-4960-9A6F-04289E200097}" vid="{4FDBB1B4-BA75-4C05-84BE-3CA17078A4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161C6B4AC0024EADB1CC8C88BA0FB2" ma:contentTypeVersion="0" ma:contentTypeDescription="Create a new document." ma:contentTypeScope="" ma:versionID="8418e0c99d3e200f7eb7f995cf5aa4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D262F7-D1B2-435D-A988-CEB175C301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330974-12F4-45AE-BE4D-0B71850A8E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23FEF07-C5C2-437B-84DB-451466B2A84F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351</TotalTime>
  <Words>202</Words>
  <Application>Microsoft Office PowerPoint</Application>
  <PresentationFormat>Custom</PresentationFormat>
  <Paragraphs>141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Segoe UI</vt:lpstr>
      <vt:lpstr>Segoe UI Light</vt:lpstr>
      <vt:lpstr>Office Theme</vt:lpstr>
      <vt:lpstr>PowerPoint Presentation</vt:lpstr>
      <vt:lpstr>Data Binding</vt:lpstr>
      <vt:lpstr>PowerPoint Presentation</vt:lpstr>
      <vt:lpstr>Data Context and Binding</vt:lpstr>
      <vt:lpstr>PowerPoint Presentation</vt:lpstr>
      <vt:lpstr>Binding Mode</vt:lpstr>
      <vt:lpstr>INotifyPropertyChanged</vt:lpstr>
      <vt:lpstr>OnPropertyChanged</vt:lpstr>
      <vt:lpstr>PowerPoint Presentation</vt:lpstr>
      <vt:lpstr>IValueConverter</vt:lpstr>
      <vt:lpstr>IValueConverter</vt:lpstr>
      <vt:lpstr>Using MyConverter</vt:lpstr>
      <vt:lpstr>PowerPoint Presentation</vt:lpstr>
      <vt:lpstr>ObservableCollection&lt;&gt;</vt:lpstr>
      <vt:lpstr>PowerPoint Presentation</vt:lpstr>
      <vt:lpstr>DataTemplate</vt:lpstr>
      <vt:lpstr>PowerPoint Presentation</vt:lpstr>
      <vt:lpstr>Binding to Other XAML Elements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Metulev</dc:creator>
  <cp:lastModifiedBy>Nikola Metulev</cp:lastModifiedBy>
  <cp:revision>12</cp:revision>
  <dcterms:created xsi:type="dcterms:W3CDTF">2012-11-06T21:02:11Z</dcterms:created>
  <dcterms:modified xsi:type="dcterms:W3CDTF">2012-11-10T00:36:13Z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0x01010081161C6B4AC0024EADB1CC8C88BA0FB2</vt:lpwstr>
  </property>
</Properties>
</file>