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C01562-1B80-49D8-B8E0-5B3BBC20FFFF}"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60806355-B3E6-4DDE-A311-CC019833BE9C}">
      <dgm:prSet/>
      <dgm:spPr/>
      <dgm:t>
        <a:bodyPr/>
        <a:lstStyle/>
        <a:p>
          <a:pPr>
            <a:buFont typeface="Arial" panose="020B0604020202020204" pitchFamily="34" charset="0"/>
            <a:buChar char="•"/>
          </a:pPr>
          <a:r>
            <a:rPr lang="en-US" b="0">
              <a:latin typeface="Times New Roman" panose="02020603050405020304" pitchFamily="18" charset="0"/>
              <a:cs typeface="Times New Roman" panose="02020603050405020304" pitchFamily="18" charset="0"/>
            </a:rPr>
            <a:t>- </a:t>
          </a:r>
          <a:r>
            <a:rPr lang="vi-VN" b="0">
              <a:latin typeface="Times New Roman" panose="02020603050405020304" pitchFamily="18" charset="0"/>
              <a:cs typeface="Times New Roman" panose="02020603050405020304" pitchFamily="18" charset="0"/>
            </a:rPr>
            <a:t>Xây dựng giao diện người dùng bằng thư viện tkinter trong Python.</a:t>
          </a:r>
        </a:p>
        <a:p>
          <a:pPr>
            <a:buFont typeface="Arial" panose="020B0604020202020204" pitchFamily="34" charset="0"/>
            <a:buChar char="•"/>
          </a:pPr>
          <a:r>
            <a:rPr lang="en-US" b="0">
              <a:latin typeface="Times New Roman" panose="02020603050405020304" pitchFamily="18" charset="0"/>
              <a:cs typeface="Times New Roman" panose="02020603050405020304" pitchFamily="18" charset="0"/>
            </a:rPr>
            <a:t>- </a:t>
          </a:r>
          <a:r>
            <a:rPr lang="vi-VN" b="0">
              <a:latin typeface="Times New Roman" panose="02020603050405020304" pitchFamily="18" charset="0"/>
              <a:cs typeface="Times New Roman" panose="02020603050405020304" pitchFamily="18" charset="0"/>
            </a:rPr>
            <a:t>Thiết kế nút “Chọn thư mục” để mở hộp thoại chọn đường dẫn.</a:t>
          </a:r>
        </a:p>
        <a:p>
          <a:pPr>
            <a:buFont typeface="Arial" panose="020B0604020202020204" pitchFamily="34" charset="0"/>
            <a:buChar char="•"/>
          </a:pPr>
          <a:r>
            <a:rPr lang="en-US" b="0">
              <a:latin typeface="Times New Roman" panose="02020603050405020304" pitchFamily="18" charset="0"/>
              <a:cs typeface="Times New Roman" panose="02020603050405020304" pitchFamily="18" charset="0"/>
            </a:rPr>
            <a:t>- Lọc và hiển thị danh sách file theo định dạng (.txt, .py, .jpg) bằng bảng Treeview.</a:t>
          </a:r>
        </a:p>
        <a:p>
          <a:pPr>
            <a:buFont typeface="Arial" panose="020B0604020202020204" pitchFamily="34" charset="0"/>
            <a:buChar char="•"/>
          </a:pPr>
          <a:r>
            <a:rPr lang="en-US" b="0">
              <a:latin typeface="Times New Roman" panose="02020603050405020304" pitchFamily="18" charset="0"/>
              <a:cs typeface="Times New Roman" panose="02020603050405020304" pitchFamily="18" charset="0"/>
            </a:rPr>
            <a:t>- Xử lý sự kiện click hoặc double-click để mở file.</a:t>
          </a:r>
        </a:p>
        <a:p>
          <a:pPr>
            <a:buFont typeface="Arial" panose="020B0604020202020204" pitchFamily="34" charset="0"/>
            <a:buChar char="•"/>
          </a:pPr>
          <a:r>
            <a:rPr lang="en-US" b="0">
              <a:latin typeface="Times New Roman" panose="02020603050405020304" pitchFamily="18" charset="0"/>
              <a:cs typeface="Times New Roman" panose="02020603050405020304" pitchFamily="18" charset="0"/>
            </a:rPr>
            <a:t>Hỗ trợ mở:</a:t>
          </a:r>
        </a:p>
        <a:p>
          <a:pPr>
            <a:buFont typeface="Arial" panose="020B0604020202020204" pitchFamily="34" charset="0"/>
            <a:buChar char="•"/>
          </a:pPr>
          <a:r>
            <a:rPr lang="vi-VN" b="0">
              <a:latin typeface="Times New Roman" panose="02020603050405020304" pitchFamily="18" charset="0"/>
              <a:cs typeface="Times New Roman" panose="02020603050405020304" pitchFamily="18" charset="0"/>
            </a:rPr>
            <a:t>File .txt, .jpg bằng chương trình mặc định (os.startfile()).</a:t>
          </a:r>
        </a:p>
        <a:p>
          <a:pPr>
            <a:buFont typeface="Arial" panose="020B0604020202020204" pitchFamily="34" charset="0"/>
            <a:buChar char="•"/>
          </a:pPr>
          <a:r>
            <a:rPr lang="en-US" b="0">
              <a:latin typeface="Times New Roman" panose="02020603050405020304" pitchFamily="18" charset="0"/>
              <a:cs typeface="Times New Roman" panose="02020603050405020304" pitchFamily="18" charset="0"/>
            </a:rPr>
            <a:t>File .py bằng trình IDLE (subprocess.Popen())</a:t>
          </a:r>
        </a:p>
      </dgm:t>
    </dgm:pt>
    <dgm:pt modelId="{A348CD4C-D737-4E9C-9843-EFDAD22E9DAA}" type="parTrans" cxnId="{6C474F8A-3D21-4B7E-AD89-121B622E154C}">
      <dgm:prSet/>
      <dgm:spPr/>
      <dgm:t>
        <a:bodyPr/>
        <a:lstStyle/>
        <a:p>
          <a:endParaRPr lang="en-US"/>
        </a:p>
      </dgm:t>
    </dgm:pt>
    <dgm:pt modelId="{5C44B994-3BDD-4B45-A67A-3043F1AB06AF}" type="sibTrans" cxnId="{6C474F8A-3D21-4B7E-AD89-121B622E154C}">
      <dgm:prSet/>
      <dgm:spPr/>
      <dgm:t>
        <a:bodyPr/>
        <a:lstStyle/>
        <a:p>
          <a:endParaRPr lang="en-US"/>
        </a:p>
      </dgm:t>
    </dgm:pt>
    <dgm:pt modelId="{0C0FE973-79A1-4BE5-A54B-101005FF1933}" type="pres">
      <dgm:prSet presAssocID="{F8C01562-1B80-49D8-B8E0-5B3BBC20FFFF}" presName="vert0" presStyleCnt="0">
        <dgm:presLayoutVars>
          <dgm:dir/>
          <dgm:animOne val="branch"/>
          <dgm:animLvl val="lvl"/>
        </dgm:presLayoutVars>
      </dgm:prSet>
      <dgm:spPr/>
    </dgm:pt>
    <dgm:pt modelId="{EEAE53E1-09F2-48CA-A61D-9B0FEF3957BB}" type="pres">
      <dgm:prSet presAssocID="{60806355-B3E6-4DDE-A311-CC019833BE9C}" presName="thickLine" presStyleLbl="alignNode1" presStyleIdx="0" presStyleCnt="1"/>
      <dgm:spPr/>
    </dgm:pt>
    <dgm:pt modelId="{B8A01C4C-E112-441A-990F-00B757E3B428}" type="pres">
      <dgm:prSet presAssocID="{60806355-B3E6-4DDE-A311-CC019833BE9C}" presName="horz1" presStyleCnt="0"/>
      <dgm:spPr/>
    </dgm:pt>
    <dgm:pt modelId="{B8698CC4-F9FF-423D-83AA-810717FC169E}" type="pres">
      <dgm:prSet presAssocID="{60806355-B3E6-4DDE-A311-CC019833BE9C}" presName="tx1" presStyleLbl="revTx" presStyleIdx="0" presStyleCnt="1"/>
      <dgm:spPr/>
    </dgm:pt>
    <dgm:pt modelId="{EEA4C58E-966D-4CB7-8FD3-7315AAAC6E70}" type="pres">
      <dgm:prSet presAssocID="{60806355-B3E6-4DDE-A311-CC019833BE9C}" presName="vert1" presStyleCnt="0"/>
      <dgm:spPr/>
    </dgm:pt>
  </dgm:ptLst>
  <dgm:cxnLst>
    <dgm:cxn modelId="{9B52D736-0727-4634-9359-1A7438EE24F6}" type="presOf" srcId="{F8C01562-1B80-49D8-B8E0-5B3BBC20FFFF}" destId="{0C0FE973-79A1-4BE5-A54B-101005FF1933}" srcOrd="0" destOrd="0" presId="urn:microsoft.com/office/officeart/2008/layout/LinedList"/>
    <dgm:cxn modelId="{6C474F8A-3D21-4B7E-AD89-121B622E154C}" srcId="{F8C01562-1B80-49D8-B8E0-5B3BBC20FFFF}" destId="{60806355-B3E6-4DDE-A311-CC019833BE9C}" srcOrd="0" destOrd="0" parTransId="{A348CD4C-D737-4E9C-9843-EFDAD22E9DAA}" sibTransId="{5C44B994-3BDD-4B45-A67A-3043F1AB06AF}"/>
    <dgm:cxn modelId="{D850C3CE-9FB3-4EAA-AE40-5186CFE1CD6A}" type="presOf" srcId="{60806355-B3E6-4DDE-A311-CC019833BE9C}" destId="{B8698CC4-F9FF-423D-83AA-810717FC169E}" srcOrd="0" destOrd="0" presId="urn:microsoft.com/office/officeart/2008/layout/LinedList"/>
    <dgm:cxn modelId="{5218CAE1-B592-47BB-82F9-51F3CAF8A75C}" type="presParOf" srcId="{0C0FE973-79A1-4BE5-A54B-101005FF1933}" destId="{EEAE53E1-09F2-48CA-A61D-9B0FEF3957BB}" srcOrd="0" destOrd="0" presId="urn:microsoft.com/office/officeart/2008/layout/LinedList"/>
    <dgm:cxn modelId="{35D5527C-437E-4114-A953-CBEF00259018}" type="presParOf" srcId="{0C0FE973-79A1-4BE5-A54B-101005FF1933}" destId="{B8A01C4C-E112-441A-990F-00B757E3B428}" srcOrd="1" destOrd="0" presId="urn:microsoft.com/office/officeart/2008/layout/LinedList"/>
    <dgm:cxn modelId="{348E0BB4-BAA4-4F8C-9B5B-3706414FBEEC}" type="presParOf" srcId="{B8A01C4C-E112-441A-990F-00B757E3B428}" destId="{B8698CC4-F9FF-423D-83AA-810717FC169E}" srcOrd="0" destOrd="0" presId="urn:microsoft.com/office/officeart/2008/layout/LinedList"/>
    <dgm:cxn modelId="{FA1FF90B-FADE-498D-9929-63AF1DCBB48D}" type="presParOf" srcId="{B8A01C4C-E112-441A-990F-00B757E3B428}" destId="{EEA4C58E-966D-4CB7-8FD3-7315AAAC6E7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AE53E1-09F2-48CA-A61D-9B0FEF3957BB}">
      <dsp:nvSpPr>
        <dsp:cNvPr id="0" name=""/>
        <dsp:cNvSpPr/>
      </dsp:nvSpPr>
      <dsp:spPr>
        <a:xfrm>
          <a:off x="0" y="0"/>
          <a:ext cx="4434721"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698CC4-F9FF-423D-83AA-810717FC169E}">
      <dsp:nvSpPr>
        <dsp:cNvPr id="0" name=""/>
        <dsp:cNvSpPr/>
      </dsp:nvSpPr>
      <dsp:spPr>
        <a:xfrm>
          <a:off x="0" y="0"/>
          <a:ext cx="4434721" cy="3710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b="0" kern="1200">
              <a:latin typeface="Times New Roman" panose="02020603050405020304" pitchFamily="18" charset="0"/>
              <a:cs typeface="Times New Roman" panose="02020603050405020304" pitchFamily="18" charset="0"/>
            </a:rPr>
            <a:t>- </a:t>
          </a:r>
          <a:r>
            <a:rPr lang="vi-VN" sz="1800" b="0" kern="1200">
              <a:latin typeface="Times New Roman" panose="02020603050405020304" pitchFamily="18" charset="0"/>
              <a:cs typeface="Times New Roman" panose="02020603050405020304" pitchFamily="18" charset="0"/>
            </a:rPr>
            <a:t>Xây dựng giao diện người dùng bằng thư viện tkinter trong Python.</a:t>
          </a:r>
        </a:p>
        <a:p>
          <a:pPr marL="0" lvl="0" indent="0" algn="l" defTabSz="800100">
            <a:lnSpc>
              <a:spcPct val="90000"/>
            </a:lnSpc>
            <a:spcBef>
              <a:spcPct val="0"/>
            </a:spcBef>
            <a:spcAft>
              <a:spcPct val="35000"/>
            </a:spcAft>
            <a:buFont typeface="Arial" panose="020B0604020202020204" pitchFamily="34" charset="0"/>
            <a:buNone/>
          </a:pPr>
          <a:r>
            <a:rPr lang="en-US" sz="1800" b="0" kern="1200">
              <a:latin typeface="Times New Roman" panose="02020603050405020304" pitchFamily="18" charset="0"/>
              <a:cs typeface="Times New Roman" panose="02020603050405020304" pitchFamily="18" charset="0"/>
            </a:rPr>
            <a:t>- </a:t>
          </a:r>
          <a:r>
            <a:rPr lang="vi-VN" sz="1800" b="0" kern="1200">
              <a:latin typeface="Times New Roman" panose="02020603050405020304" pitchFamily="18" charset="0"/>
              <a:cs typeface="Times New Roman" panose="02020603050405020304" pitchFamily="18" charset="0"/>
            </a:rPr>
            <a:t>Thiết kế nút “Chọn thư mục” để mở hộp thoại chọn đường dẫn.</a:t>
          </a:r>
        </a:p>
        <a:p>
          <a:pPr marL="0" lvl="0" indent="0" algn="l" defTabSz="800100">
            <a:lnSpc>
              <a:spcPct val="90000"/>
            </a:lnSpc>
            <a:spcBef>
              <a:spcPct val="0"/>
            </a:spcBef>
            <a:spcAft>
              <a:spcPct val="35000"/>
            </a:spcAft>
            <a:buFont typeface="Arial" panose="020B0604020202020204" pitchFamily="34" charset="0"/>
            <a:buNone/>
          </a:pPr>
          <a:r>
            <a:rPr lang="en-US" sz="1800" b="0" kern="1200">
              <a:latin typeface="Times New Roman" panose="02020603050405020304" pitchFamily="18" charset="0"/>
              <a:cs typeface="Times New Roman" panose="02020603050405020304" pitchFamily="18" charset="0"/>
            </a:rPr>
            <a:t>- Lọc và hiển thị danh sách file theo định dạng (.txt, .py, .jpg) bằng bảng Treeview.</a:t>
          </a:r>
        </a:p>
        <a:p>
          <a:pPr marL="0" lvl="0" indent="0" algn="l" defTabSz="800100">
            <a:lnSpc>
              <a:spcPct val="90000"/>
            </a:lnSpc>
            <a:spcBef>
              <a:spcPct val="0"/>
            </a:spcBef>
            <a:spcAft>
              <a:spcPct val="35000"/>
            </a:spcAft>
            <a:buFont typeface="Arial" panose="020B0604020202020204" pitchFamily="34" charset="0"/>
            <a:buNone/>
          </a:pPr>
          <a:r>
            <a:rPr lang="en-US" sz="1800" b="0" kern="1200">
              <a:latin typeface="Times New Roman" panose="02020603050405020304" pitchFamily="18" charset="0"/>
              <a:cs typeface="Times New Roman" panose="02020603050405020304" pitchFamily="18" charset="0"/>
            </a:rPr>
            <a:t>- Xử lý sự kiện click hoặc double-click để mở file.</a:t>
          </a:r>
        </a:p>
        <a:p>
          <a:pPr marL="0" lvl="0" indent="0" algn="l" defTabSz="800100">
            <a:lnSpc>
              <a:spcPct val="90000"/>
            </a:lnSpc>
            <a:spcBef>
              <a:spcPct val="0"/>
            </a:spcBef>
            <a:spcAft>
              <a:spcPct val="35000"/>
            </a:spcAft>
            <a:buFont typeface="Arial" panose="020B0604020202020204" pitchFamily="34" charset="0"/>
            <a:buNone/>
          </a:pPr>
          <a:r>
            <a:rPr lang="en-US" sz="1800" b="0" kern="1200">
              <a:latin typeface="Times New Roman" panose="02020603050405020304" pitchFamily="18" charset="0"/>
              <a:cs typeface="Times New Roman" panose="02020603050405020304" pitchFamily="18" charset="0"/>
            </a:rPr>
            <a:t>Hỗ trợ mở:</a:t>
          </a:r>
        </a:p>
        <a:p>
          <a:pPr marL="0" lvl="0" indent="0" algn="l" defTabSz="800100">
            <a:lnSpc>
              <a:spcPct val="90000"/>
            </a:lnSpc>
            <a:spcBef>
              <a:spcPct val="0"/>
            </a:spcBef>
            <a:spcAft>
              <a:spcPct val="35000"/>
            </a:spcAft>
            <a:buFont typeface="Arial" panose="020B0604020202020204" pitchFamily="34" charset="0"/>
            <a:buNone/>
          </a:pPr>
          <a:r>
            <a:rPr lang="vi-VN" sz="1800" b="0" kern="1200">
              <a:latin typeface="Times New Roman" panose="02020603050405020304" pitchFamily="18" charset="0"/>
              <a:cs typeface="Times New Roman" panose="02020603050405020304" pitchFamily="18" charset="0"/>
            </a:rPr>
            <a:t>File .txt, .jpg bằng chương trình mặc định (os.startfile()).</a:t>
          </a:r>
        </a:p>
        <a:p>
          <a:pPr marL="0" lvl="0" indent="0" algn="l" defTabSz="800100">
            <a:lnSpc>
              <a:spcPct val="90000"/>
            </a:lnSpc>
            <a:spcBef>
              <a:spcPct val="0"/>
            </a:spcBef>
            <a:spcAft>
              <a:spcPct val="35000"/>
            </a:spcAft>
            <a:buFont typeface="Arial" panose="020B0604020202020204" pitchFamily="34" charset="0"/>
            <a:buNone/>
          </a:pPr>
          <a:r>
            <a:rPr lang="en-US" sz="1800" b="0" kern="1200">
              <a:latin typeface="Times New Roman" panose="02020603050405020304" pitchFamily="18" charset="0"/>
              <a:cs typeface="Times New Roman" panose="02020603050405020304" pitchFamily="18" charset="0"/>
            </a:rPr>
            <a:t>File .py bằng trình IDLE (subprocess.Popen())</a:t>
          </a:r>
        </a:p>
      </dsp:txBody>
      <dsp:txXfrm>
        <a:off x="0" y="0"/>
        <a:ext cx="4434721" cy="37104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4AE84-1C4B-560C-4FB0-46B896C5BB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DE7DC9-BB45-3234-9FA2-A656FD7D26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A06D40-D32C-55CA-E502-758FA5C6057F}"/>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5" name="Footer Placeholder 4">
            <a:extLst>
              <a:ext uri="{FF2B5EF4-FFF2-40B4-BE49-F238E27FC236}">
                <a16:creationId xmlns:a16="http://schemas.microsoft.com/office/drawing/2014/main" id="{EBB405B6-13E0-8FC3-1ED3-1A2954FCE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83139-D414-59AE-B1F0-530F5D4AACE9}"/>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10148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A1B5C-C1B3-255E-00F7-D8C05F8CC9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744D4C-81E7-964F-6F9B-77D5A6A1F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0F3C8-ED50-CD43-649A-732FB38F468E}"/>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5" name="Footer Placeholder 4">
            <a:extLst>
              <a:ext uri="{FF2B5EF4-FFF2-40B4-BE49-F238E27FC236}">
                <a16:creationId xmlns:a16="http://schemas.microsoft.com/office/drawing/2014/main" id="{401C7563-F12E-8470-7356-9559DAFF1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E0BABB-2C24-9483-2D0F-F30F6868A61B}"/>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220076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895EC5-E2FF-118F-C073-9DEDD61769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8087C3-DB92-C6CB-7965-403405B292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212E67-8B6B-0CAC-8B34-C853227CF56E}"/>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5" name="Footer Placeholder 4">
            <a:extLst>
              <a:ext uri="{FF2B5EF4-FFF2-40B4-BE49-F238E27FC236}">
                <a16:creationId xmlns:a16="http://schemas.microsoft.com/office/drawing/2014/main" id="{6EC06C1C-A62A-F032-CF97-0B8B78F5D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BB27C-E025-448F-A736-9FD248C2CE22}"/>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38839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E7126-C279-CF58-2E39-9C40F8C889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9B4AA-0D76-28EF-968C-5C7699C3E3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00A802-9D2F-68FD-33F1-21611AFFFBE9}"/>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5" name="Footer Placeholder 4">
            <a:extLst>
              <a:ext uri="{FF2B5EF4-FFF2-40B4-BE49-F238E27FC236}">
                <a16:creationId xmlns:a16="http://schemas.microsoft.com/office/drawing/2014/main" id="{604C1211-326D-30DD-4BD2-583ED70E06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8AB92-C9A8-D7EF-4E90-F5C1D0A68E73}"/>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247813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E6AEA-587D-2350-7C8D-5C0A2C96B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84AC7-B1E7-1B26-77AA-9F83C63A88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03BC0-83B0-B090-57CC-361660A1A65B}"/>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5" name="Footer Placeholder 4">
            <a:extLst>
              <a:ext uri="{FF2B5EF4-FFF2-40B4-BE49-F238E27FC236}">
                <a16:creationId xmlns:a16="http://schemas.microsoft.com/office/drawing/2014/main" id="{7D9C231C-0352-2951-F2FB-6B6E09B6E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C353C2-05A4-9783-C424-176F9B6A8B8A}"/>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473319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F6372-4EEB-A529-BE85-23DA1D03B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4DE2B5-AECC-5714-9DC9-B369558F97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619A49-E4F4-3342-8E3B-6A16D24D60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B75BAB-6C14-D870-26F9-F046C6ED3EC4}"/>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6" name="Footer Placeholder 5">
            <a:extLst>
              <a:ext uri="{FF2B5EF4-FFF2-40B4-BE49-F238E27FC236}">
                <a16:creationId xmlns:a16="http://schemas.microsoft.com/office/drawing/2014/main" id="{4D8F3A13-FEBB-AC65-2617-7644A4F4FA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ACD68-F491-1BBF-AF89-483C47B10E6D}"/>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1214180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A19B4-FC76-0429-6C94-872E0822EF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FFB7BD-9DEE-3B3A-F3F2-1C7C5B8C6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6F2E61-76E3-7BED-6DCC-4E6076716A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1FD230-319E-84A5-F20E-0393F06DC0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F9F1A1-704B-CE84-8F47-4BDFE81C73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8B831E-A949-FD0A-198C-CF32B1AC9745}"/>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8" name="Footer Placeholder 7">
            <a:extLst>
              <a:ext uri="{FF2B5EF4-FFF2-40B4-BE49-F238E27FC236}">
                <a16:creationId xmlns:a16="http://schemas.microsoft.com/office/drawing/2014/main" id="{FC06E6F0-1148-8094-4768-64A28ED451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84403B-BB24-D65E-98C2-2F07A299BE52}"/>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3844219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7CA56-D269-AFA3-DBD8-22F7893502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D7C10B-A2CE-05B2-D416-C194B7539DCC}"/>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4" name="Footer Placeholder 3">
            <a:extLst>
              <a:ext uri="{FF2B5EF4-FFF2-40B4-BE49-F238E27FC236}">
                <a16:creationId xmlns:a16="http://schemas.microsoft.com/office/drawing/2014/main" id="{7BFF284B-A745-B097-E5F7-1F0AF7F34E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DD1260-5228-5FC0-82D4-BC0F8873AC2C}"/>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1732085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BFD373-EA4E-2E0A-A51E-32BBAEEDA27D}"/>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3" name="Footer Placeholder 2">
            <a:extLst>
              <a:ext uri="{FF2B5EF4-FFF2-40B4-BE49-F238E27FC236}">
                <a16:creationId xmlns:a16="http://schemas.microsoft.com/office/drawing/2014/main" id="{7AEAFCC8-3D02-0748-CA0A-B5FAE7AED9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EB9D50-7DFC-338E-362C-6D83739029CE}"/>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235483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85984-154C-7A39-1D59-1CB411FF9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EB72AE9-2C68-BB6C-B80E-EAE271881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5F069-542F-968E-62A3-0047D7EEAA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480FD-BD19-2568-6E09-C0726EE41300}"/>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6" name="Footer Placeholder 5">
            <a:extLst>
              <a:ext uri="{FF2B5EF4-FFF2-40B4-BE49-F238E27FC236}">
                <a16:creationId xmlns:a16="http://schemas.microsoft.com/office/drawing/2014/main" id="{5A1ABDFD-B5A2-2DCE-E561-52CE372B0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5A40B-18C2-507A-A955-9206614FB887}"/>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4132320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AB93F-26C9-D007-E5AF-77496003D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DC7B72-B86F-5273-502C-741CE81871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9835B-4F11-E625-04BD-A7DCFA4CD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3542E3-1085-BC62-5AE7-A3293B02953F}"/>
              </a:ext>
            </a:extLst>
          </p:cNvPr>
          <p:cNvSpPr>
            <a:spLocks noGrp="1"/>
          </p:cNvSpPr>
          <p:nvPr>
            <p:ph type="dt" sz="half" idx="10"/>
          </p:nvPr>
        </p:nvSpPr>
        <p:spPr/>
        <p:txBody>
          <a:bodyPr/>
          <a:lstStyle/>
          <a:p>
            <a:fld id="{8BF08EBF-9990-4F52-848C-FA9F76A768F9}" type="datetimeFigureOut">
              <a:rPr lang="en-US" smtClean="0"/>
              <a:t>6/4/2025</a:t>
            </a:fld>
            <a:endParaRPr lang="en-US"/>
          </a:p>
        </p:txBody>
      </p:sp>
      <p:sp>
        <p:nvSpPr>
          <p:cNvPr id="6" name="Footer Placeholder 5">
            <a:extLst>
              <a:ext uri="{FF2B5EF4-FFF2-40B4-BE49-F238E27FC236}">
                <a16:creationId xmlns:a16="http://schemas.microsoft.com/office/drawing/2014/main" id="{F750C130-115F-9216-E812-608B4C713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34A25D-F598-71C5-5B83-B8FAE5354F12}"/>
              </a:ext>
            </a:extLst>
          </p:cNvPr>
          <p:cNvSpPr>
            <a:spLocks noGrp="1"/>
          </p:cNvSpPr>
          <p:nvPr>
            <p:ph type="sldNum" sz="quarter" idx="12"/>
          </p:nvPr>
        </p:nvSpPr>
        <p:spPr/>
        <p:txBody>
          <a:bodyPr/>
          <a:lstStyle/>
          <a:p>
            <a:fld id="{9F88F160-1282-4341-8431-207623038431}" type="slidenum">
              <a:rPr lang="en-US" smtClean="0"/>
              <a:t>‹#›</a:t>
            </a:fld>
            <a:endParaRPr lang="en-US"/>
          </a:p>
        </p:txBody>
      </p:sp>
    </p:spTree>
    <p:extLst>
      <p:ext uri="{BB962C8B-B14F-4D97-AF65-F5344CB8AC3E}">
        <p14:creationId xmlns:p14="http://schemas.microsoft.com/office/powerpoint/2010/main" val="1503946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2DD81E-E0C2-4008-BA98-F62972B9D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753C9C-C80C-D7E1-98C5-461ADF5EA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969C6-AD0B-42C6-0821-341035DA7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F08EBF-9990-4F52-848C-FA9F76A768F9}" type="datetimeFigureOut">
              <a:rPr lang="en-US" smtClean="0"/>
              <a:t>6/4/2025</a:t>
            </a:fld>
            <a:endParaRPr lang="en-US"/>
          </a:p>
        </p:txBody>
      </p:sp>
      <p:sp>
        <p:nvSpPr>
          <p:cNvPr id="5" name="Footer Placeholder 4">
            <a:extLst>
              <a:ext uri="{FF2B5EF4-FFF2-40B4-BE49-F238E27FC236}">
                <a16:creationId xmlns:a16="http://schemas.microsoft.com/office/drawing/2014/main" id="{A1DDF277-2DBE-E8EB-BC39-5D08E0339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2B6B3A2-E7BA-00B0-C4FE-0634EC330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F88F160-1282-4341-8431-207623038431}" type="slidenum">
              <a:rPr lang="en-US" smtClean="0"/>
              <a:t>‹#›</a:t>
            </a:fld>
            <a:endParaRPr lang="en-US"/>
          </a:p>
        </p:txBody>
      </p:sp>
    </p:spTree>
    <p:extLst>
      <p:ext uri="{BB962C8B-B14F-4D97-AF65-F5344CB8AC3E}">
        <p14:creationId xmlns:p14="http://schemas.microsoft.com/office/powerpoint/2010/main" val="8440669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BC9674-0025-6894-3AB1-25A895162F90}"/>
              </a:ext>
            </a:extLst>
          </p:cNvPr>
          <p:cNvSpPr>
            <a:spLocks noGrp="1"/>
          </p:cNvSpPr>
          <p:nvPr>
            <p:ph type="ctrTitle"/>
          </p:nvPr>
        </p:nvSpPr>
        <p:spPr>
          <a:xfrm>
            <a:off x="7855974" y="98323"/>
            <a:ext cx="3903407" cy="5440084"/>
          </a:xfrm>
        </p:spPr>
        <p:txBody>
          <a:bodyPr anchor="b">
            <a:noAutofit/>
          </a:bodyPr>
          <a:lstStyle/>
          <a:p>
            <a:r>
              <a:rPr lang="vi-VN" sz="3600"/>
              <a:t>Tạo ứng dụng GUI cho phép chọn thư mục, liệt kê file theo từng loại (.txt, .py, .jpg), và cho phép mở file.</a:t>
            </a:r>
            <a:br>
              <a:rPr lang="vi-VN" sz="3600"/>
            </a:br>
            <a:br>
              <a:rPr lang="vi-VN" sz="3600"/>
            </a:br>
            <a:endParaRPr lang="en-US" sz="360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C2A746A-1D60-C45A-52CC-E838BE6A2053}"/>
              </a:ext>
            </a:extLst>
          </p:cNvPr>
          <p:cNvSpPr>
            <a:spLocks noGrp="1"/>
          </p:cNvSpPr>
          <p:nvPr>
            <p:ph type="subTitle" idx="1"/>
          </p:nvPr>
        </p:nvSpPr>
        <p:spPr>
          <a:xfrm>
            <a:off x="8496632" y="4781324"/>
            <a:ext cx="3154593" cy="1816121"/>
          </a:xfrm>
        </p:spPr>
        <p:txBody>
          <a:bodyPr anchor="t">
            <a:normAutofit lnSpcReduction="10000"/>
          </a:bodyPr>
          <a:lstStyle/>
          <a:p>
            <a:r>
              <a:rPr lang="en-US" sz="1600">
                <a:solidFill>
                  <a:schemeClr val="tx1">
                    <a:lumMod val="85000"/>
                    <a:lumOff val="15000"/>
                  </a:schemeClr>
                </a:solidFill>
                <a:latin typeface="Times New Roman" panose="02020603050405020304" pitchFamily="18" charset="0"/>
                <a:cs typeface="Times New Roman" panose="02020603050405020304" pitchFamily="18" charset="0"/>
              </a:rPr>
              <a:t>ĐẠI HỌC KỸ THUẬT CÔNG NGHIÊP THÁI NGUYÊN</a:t>
            </a:r>
          </a:p>
          <a:p>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a:p>
            <a:r>
              <a:rPr lang="en-US" sz="1600">
                <a:solidFill>
                  <a:schemeClr val="tx1">
                    <a:lumMod val="85000"/>
                    <a:lumOff val="15000"/>
                  </a:schemeClr>
                </a:solidFill>
                <a:latin typeface="Times New Roman" panose="02020603050405020304" pitchFamily="18" charset="0"/>
                <a:cs typeface="Times New Roman" panose="02020603050405020304" pitchFamily="18" charset="0"/>
              </a:rPr>
              <a:t>VŨ ĐỨC TÚ </a:t>
            </a:r>
          </a:p>
          <a:p>
            <a:r>
              <a:rPr lang="en-US" sz="1600">
                <a:solidFill>
                  <a:schemeClr val="tx1">
                    <a:lumMod val="85000"/>
                    <a:lumOff val="15000"/>
                  </a:schemeClr>
                </a:solidFill>
                <a:latin typeface="Times New Roman" panose="02020603050405020304" pitchFamily="18" charset="0"/>
                <a:cs typeface="Times New Roman" panose="02020603050405020304" pitchFamily="18" charset="0"/>
              </a:rPr>
              <a:t>Lớp: K58.KTP</a:t>
            </a:r>
          </a:p>
          <a:p>
            <a:r>
              <a:rPr lang="en-US" sz="1600">
                <a:solidFill>
                  <a:schemeClr val="tx1">
                    <a:lumMod val="85000"/>
                    <a:lumOff val="15000"/>
                  </a:schemeClr>
                </a:solidFill>
                <a:latin typeface="Times New Roman" panose="02020603050405020304" pitchFamily="18" charset="0"/>
                <a:cs typeface="Times New Roman" panose="02020603050405020304" pitchFamily="18" charset="0"/>
              </a:rPr>
              <a:t>KỸ THUẬT PHẦN MỀM</a:t>
            </a:r>
          </a:p>
          <a:p>
            <a:endParaRPr lang="en-US" sz="160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4" name="Picture 2" descr="Hơn 1.700 Python ảnh, hình chụp &amp; hình ảnh trả phí bản quyền một lần sẵn có  - iStock">
            <a:extLst>
              <a:ext uri="{FF2B5EF4-FFF2-40B4-BE49-F238E27FC236}">
                <a16:creationId xmlns:a16="http://schemas.microsoft.com/office/drawing/2014/main" id="{F0CF7CA4-324B-DF18-A370-6BC2793B1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20" r="33706"/>
          <a:stretch>
            <a:fillRect/>
          </a:stretch>
        </p:blipFill>
        <p:spPr bwMode="auto">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4655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4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4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4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F5D4E00-1578-3C25-2C42-95B6DFB02ACE}"/>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6200" kern="1200">
                <a:solidFill>
                  <a:srgbClr val="FFFFFF"/>
                </a:solidFill>
                <a:latin typeface="+mj-lt"/>
                <a:ea typeface="+mj-ea"/>
                <a:cs typeface="+mj-cs"/>
              </a:rPr>
              <a:t>EM CẢM ƠN THẦY ĐÃ LẮNG NGHE BÀI THUYẾT TRÌNH CỦA EM.</a:t>
            </a:r>
          </a:p>
        </p:txBody>
      </p:sp>
      <p:cxnSp>
        <p:nvCxnSpPr>
          <p:cNvPr id="29" name="Straight Connector 2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3"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0569216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36E965-A086-B0C7-17DA-9C0CD993AED3}"/>
              </a:ext>
            </a:extLst>
          </p:cNvPr>
          <p:cNvSpPr>
            <a:spLocks noGrp="1"/>
          </p:cNvSpPr>
          <p:nvPr>
            <p:ph type="title"/>
          </p:nvPr>
        </p:nvSpPr>
        <p:spPr>
          <a:xfrm>
            <a:off x="640079" y="715820"/>
            <a:ext cx="9942716" cy="1554480"/>
          </a:xfrm>
        </p:spPr>
        <p:txBody>
          <a:bodyPr anchor="ctr">
            <a:normAutofit/>
          </a:bodyPr>
          <a:lstStyle/>
          <a:p>
            <a:r>
              <a:rPr lang="en-US" sz="4800">
                <a:latin typeface="Times New Roman" panose="02020603050405020304" pitchFamily="18" charset="0"/>
                <a:cs typeface="Times New Roman" panose="02020603050405020304" pitchFamily="18" charset="0"/>
              </a:rPr>
              <a:t>GIỚI THIỆU ĐỀ TÀI</a:t>
            </a:r>
          </a:p>
        </p:txBody>
      </p:sp>
      <p:sp>
        <p:nvSpPr>
          <p:cNvPr id="3" name="Content Placeholder 2">
            <a:extLst>
              <a:ext uri="{FF2B5EF4-FFF2-40B4-BE49-F238E27FC236}">
                <a16:creationId xmlns:a16="http://schemas.microsoft.com/office/drawing/2014/main" id="{3EDD5038-D7B8-BCEA-5F72-73BA24DA6F38}"/>
              </a:ext>
            </a:extLst>
          </p:cNvPr>
          <p:cNvSpPr>
            <a:spLocks noGrp="1"/>
          </p:cNvSpPr>
          <p:nvPr>
            <p:ph idx="1"/>
          </p:nvPr>
        </p:nvSpPr>
        <p:spPr>
          <a:xfrm>
            <a:off x="1045028" y="2704013"/>
            <a:ext cx="9941319" cy="3781287"/>
          </a:xfrm>
        </p:spPr>
        <p:txBody>
          <a:bodyPr anchor="ctr">
            <a:normAutofit fontScale="85000" lnSpcReduction="10000"/>
          </a:bodyPr>
          <a:lstStyle/>
          <a:p>
            <a:pPr>
              <a:lnSpc>
                <a:spcPct val="110000"/>
              </a:lnSpc>
            </a:pPr>
            <a:r>
              <a:rPr lang="en-US"/>
              <a:t> </a:t>
            </a: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GUI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phép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thư</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kê</a:t>
            </a:r>
            <a:r>
              <a:rPr lang="en-US">
                <a:latin typeface="Times New Roman" panose="02020603050405020304" pitchFamily="18" charset="0"/>
                <a:cs typeface="Times New Roman" panose="02020603050405020304" pitchFamily="18" charset="0"/>
              </a:rPr>
              <a:t> file </a:t>
            </a:r>
            <a:r>
              <a:rPr lang="en-US" err="1">
                <a:latin typeface="Times New Roman" panose="02020603050405020304" pitchFamily="18" charset="0"/>
                <a:cs typeface="Times New Roman" panose="02020603050405020304" pitchFamily="18" charset="0"/>
              </a:rPr>
              <a:t>theo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từng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loại</a:t>
            </a:r>
            <a:r>
              <a:rPr lang="en-US">
                <a:latin typeface="Times New Roman" panose="02020603050405020304" pitchFamily="18" charset="0"/>
                <a:cs typeface="Times New Roman" panose="02020603050405020304" pitchFamily="18" charset="0"/>
              </a:rPr>
              <a:t> (.txt, .</a:t>
            </a:r>
            <a:r>
              <a:rPr lang="en-US" err="1">
                <a:latin typeface="Times New Roman" panose="02020603050405020304" pitchFamily="18" charset="0"/>
                <a:cs typeface="Times New Roman" panose="02020603050405020304" pitchFamily="18" charset="0"/>
              </a:rPr>
              <a:t>py</a:t>
            </a:r>
            <a:r>
              <a:rPr lang="en-US">
                <a:latin typeface="Times New Roman" panose="02020603050405020304" pitchFamily="18" charset="0"/>
                <a:cs typeface="Times New Roman" panose="02020603050405020304" pitchFamily="18" charset="0"/>
              </a:rPr>
              <a:t>, .jpg),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phép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mở</a:t>
            </a:r>
            <a:r>
              <a:rPr lang="en-US">
                <a:latin typeface="Times New Roman" panose="02020603050405020304" pitchFamily="18" charset="0"/>
                <a:cs typeface="Times New Roman" panose="02020603050405020304" pitchFamily="18" charset="0"/>
              </a:rPr>
              <a:t> file” </a:t>
            </a:r>
            <a:r>
              <a:rPr lang="en-US" err="1">
                <a:latin typeface="Times New Roman" panose="02020603050405020304" pitchFamily="18" charset="0"/>
                <a:cs typeface="Times New Roman" panose="02020603050405020304" pitchFamily="18" charset="0"/>
              </a:rPr>
              <a:t>nhằm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xây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giao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họa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giúp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người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dễ</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dàng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quản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lý</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mở</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tệp</a:t>
            </a:r>
            <a:r>
              <a:rPr lang="en-US">
                <a:latin typeface="Times New Roman" panose="02020603050405020304" pitchFamily="18" charset="0"/>
                <a:cs typeface="Times New Roman" panose="02020603050405020304" pitchFamily="18" charset="0"/>
              </a:rPr>
              <a:t> tin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một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thư</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kỳ</a:t>
            </a:r>
            <a:r>
              <a:rPr lang="en-US">
                <a:latin typeface="Times New Roman" panose="02020603050405020304" pitchFamily="18" charset="0"/>
                <a:cs typeface="Times New Roman" panose="02020603050405020304" pitchFamily="18" charset="0"/>
              </a:rPr>
              <a:t>. </a:t>
            </a:r>
          </a:p>
          <a:p>
            <a:pPr>
              <a:lnSpc>
                <a:spcPct val="110000"/>
              </a:lnSpc>
            </a:pPr>
            <a:r>
              <a:rPr lang="en-US" err="1">
                <a:latin typeface="Times New Roman" panose="02020603050405020304" pitchFamily="18" charset="0"/>
                <a:cs typeface="Times New Roman" panose="02020603050405020304" pitchFamily="18" charset="0"/>
              </a:rPr>
              <a:t>Ứng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ngôn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ngữ</a:t>
            </a:r>
            <a:r>
              <a:rPr lang="en-US">
                <a:latin typeface="Times New Roman" panose="02020603050405020304" pitchFamily="18" charset="0"/>
                <a:cs typeface="Times New Roman" panose="02020603050405020304" pitchFamily="18" charset="0"/>
              </a:rPr>
              <a:t> Python,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thư</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tkinter</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tạo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giao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hợp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os</a:t>
            </a:r>
            <a:r>
              <a:rPr lang="en-US">
                <a:latin typeface="Times New Roman" panose="02020603050405020304" pitchFamily="18" charset="0"/>
                <a:cs typeface="Times New Roman" panose="02020603050405020304" pitchFamily="18" charset="0"/>
              </a:rPr>
              <a:t>, subprocess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filedialog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thao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hệ</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thống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tệp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phép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người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dùng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chọn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thư</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lọc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file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cụ</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như</a:t>
            </a:r>
            <a:r>
              <a:rPr lang="en-US">
                <a:latin typeface="Times New Roman" panose="02020603050405020304" pitchFamily="18" charset="0"/>
                <a:cs typeface="Times New Roman" panose="02020603050405020304" pitchFamily="18" charset="0"/>
              </a:rPr>
              <a:t> .txt, .</a:t>
            </a:r>
            <a:r>
              <a:rPr lang="en-US" err="1">
                <a:latin typeface="Times New Roman" panose="02020603050405020304" pitchFamily="18" charset="0"/>
                <a:cs typeface="Times New Roman" panose="02020603050405020304" pitchFamily="18" charset="0"/>
              </a:rPr>
              <a:t>py</a:t>
            </a:r>
            <a:r>
              <a:rPr lang="en-US">
                <a:latin typeface="Times New Roman" panose="02020603050405020304" pitchFamily="18" charset="0"/>
                <a:cs typeface="Times New Roman" panose="02020603050405020304" pitchFamily="18" charset="0"/>
              </a:rPr>
              <a:t>, .jpg </a:t>
            </a:r>
            <a:r>
              <a:rPr lang="en-US" err="1">
                <a:latin typeface="Times New Roman" panose="02020603050405020304" pitchFamily="18" charset="0"/>
                <a:cs typeface="Times New Roman" panose="02020603050405020304" pitchFamily="18" charset="0"/>
              </a:rPr>
              <a:t>dưới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đồng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thời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hỗ</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mở</a:t>
            </a:r>
            <a:r>
              <a:rPr lang="en-US">
                <a:latin typeface="Times New Roman" panose="02020603050405020304" pitchFamily="18" charset="0"/>
                <a:cs typeface="Times New Roman" panose="02020603050405020304" pitchFamily="18" charset="0"/>
              </a:rPr>
              <a:t> file </a:t>
            </a:r>
            <a:r>
              <a:rPr lang="en-US" err="1">
                <a:latin typeface="Times New Roman" panose="02020603050405020304" pitchFamily="18" charset="0"/>
                <a:cs typeface="Times New Roman" panose="02020603050405020304" pitchFamily="18" charset="0"/>
              </a:rPr>
              <a:t>bằng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mềm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định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hoặc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bằng</a:t>
            </a:r>
            <a:r>
              <a:rPr lang="en-US">
                <a:latin typeface="Times New Roman" panose="02020603050405020304" pitchFamily="18" charset="0"/>
                <a:cs typeface="Times New Roman" panose="02020603050405020304" pitchFamily="18" charset="0"/>
              </a:rPr>
              <a:t> IDLE </a:t>
            </a:r>
            <a:r>
              <a:rPr lang="en-US" err="1">
                <a:latin typeface="Times New Roman" panose="02020603050405020304" pitchFamily="18" charset="0"/>
                <a:cs typeface="Times New Roman" panose="02020603050405020304" pitchFamily="18" charset="0"/>
              </a:rPr>
              <a:t>đối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file .</a:t>
            </a:r>
            <a:r>
              <a:rPr lang="en-US" err="1">
                <a:latin typeface="Times New Roman" panose="02020603050405020304" pitchFamily="18" charset="0"/>
                <a:cs typeface="Times New Roman" panose="02020603050405020304" pitchFamily="18" charset="0"/>
              </a:rPr>
              <a:t>py</a:t>
            </a:r>
            <a:r>
              <a:rPr lang="en-US">
                <a:latin typeface="Times New Roman" panose="02020603050405020304" pitchFamily="18" charset="0"/>
                <a:cs typeface="Times New Roman" panose="02020603050405020304" pitchFamily="18" charset="0"/>
              </a:rPr>
              <a:t>. </a:t>
            </a:r>
            <a:endParaRPr lang="en-US" sz="2200">
              <a:latin typeface="Times New Roman" panose="02020603050405020304" pitchFamily="18" charset="0"/>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12195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3" name="Rectangle 2072">
            <a:extLst>
              <a:ext uri="{FF2B5EF4-FFF2-40B4-BE49-F238E27FC236}">
                <a16:creationId xmlns:a16="http://schemas.microsoft.com/office/drawing/2014/main" id="{9089EED9-F54D-4F20-A2C6-949DE4176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4" name="Rectangle 2073">
            <a:extLst>
              <a:ext uri="{FF2B5EF4-FFF2-40B4-BE49-F238E27FC236}">
                <a16:creationId xmlns:a16="http://schemas.microsoft.com/office/drawing/2014/main" id="{7E46F721-3785-414D-8697-16AF490E68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88DA3-079B-9E3D-BD07-821DDCFD74EC}"/>
              </a:ext>
            </a:extLst>
          </p:cNvPr>
          <p:cNvSpPr>
            <a:spLocks noGrp="1"/>
          </p:cNvSpPr>
          <p:nvPr>
            <p:ph type="title"/>
          </p:nvPr>
        </p:nvSpPr>
        <p:spPr>
          <a:xfrm>
            <a:off x="8115300" y="130630"/>
            <a:ext cx="3389515" cy="6601765"/>
          </a:xfrm>
        </p:spPr>
        <p:txBody>
          <a:bodyPr vert="horz" lIns="91440" tIns="45720" rIns="91440" bIns="45720" rtlCol="0" anchor="b">
            <a:normAutofit/>
          </a:bodyPr>
          <a:lstStyle/>
          <a:p>
            <a:pPr algn="ctr">
              <a:lnSpc>
                <a:spcPct val="100000"/>
              </a:lnSpc>
            </a:pPr>
            <a:r>
              <a:rPr lang="en-US" sz="1800" b="1">
                <a:solidFill>
                  <a:schemeClr val="tx1">
                    <a:lumMod val="85000"/>
                    <a:lumOff val="15000"/>
                  </a:schemeClr>
                </a:solidFill>
                <a:latin typeface="Times New Roman" panose="02020603050405020304" pitchFamily="18" charset="0"/>
                <a:cs typeface="Times New Roman" panose="02020603050405020304" pitchFamily="18" charset="0"/>
              </a:rPr>
              <a:t>Đầu vào – đầu ra:</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Đầu vào: Nút “Chọn thư mục”.</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Đầu ra: Treeview hoặc Listbox hiển thị file, nút “Mở”.</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b="1">
                <a:solidFill>
                  <a:schemeClr val="tx1">
                    <a:lumMod val="85000"/>
                    <a:lumOff val="15000"/>
                  </a:schemeClr>
                </a:solidFill>
                <a:latin typeface="Times New Roman" panose="02020603050405020304" pitchFamily="18" charset="0"/>
                <a:cs typeface="Times New Roman" panose="02020603050405020304" pitchFamily="18" charset="0"/>
              </a:rPr>
              <a:t>Tính năng yêu cầu:</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Sử dụng os để scan folder.</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Bắt lỗi không tìm thấy đường dẫn.</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GUI với Treeview (tkinter.ttk).</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Mở file bằng chương trình mặc định.</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b="1">
                <a:solidFill>
                  <a:schemeClr val="tx1">
                    <a:lumMod val="85000"/>
                    <a:lumOff val="15000"/>
                  </a:schemeClr>
                </a:solidFill>
                <a:latin typeface="Times New Roman" panose="02020603050405020304" pitchFamily="18" charset="0"/>
                <a:cs typeface="Times New Roman" panose="02020603050405020304" pitchFamily="18" charset="0"/>
              </a:rPr>
              <a:t>Kiểm tra &amp; kết quả mẫu:</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Chọn thư mục có 3 file → hiển thị 3 dòng.</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Click “Mở” file .txt → mở Notepad.</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b="1">
                <a:solidFill>
                  <a:schemeClr val="tx1">
                    <a:lumMod val="85000"/>
                    <a:lumOff val="15000"/>
                  </a:schemeClr>
                </a:solidFill>
                <a:latin typeface="Times New Roman" panose="02020603050405020304" pitchFamily="18" charset="0"/>
                <a:cs typeface="Times New Roman" panose="02020603050405020304" pitchFamily="18" charset="0"/>
              </a:rPr>
              <a:t>Các bước triển khai:</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Frame có nút và Treeview.</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Dialog chọn folder (askdirectory).</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Hàm show_files() scan và fill Treeview.</a:t>
            </a:r>
            <a:br>
              <a:rPr lang="en-US" sz="1800">
                <a:solidFill>
                  <a:schemeClr val="tx1">
                    <a:lumMod val="85000"/>
                    <a:lumOff val="15000"/>
                  </a:schemeClr>
                </a:solidFill>
                <a:latin typeface="Times New Roman" panose="02020603050405020304" pitchFamily="18" charset="0"/>
                <a:cs typeface="Times New Roman" panose="02020603050405020304" pitchFamily="18" charset="0"/>
              </a:rPr>
            </a:br>
            <a:r>
              <a:rPr lang="en-US" sz="1800">
                <a:solidFill>
                  <a:schemeClr val="tx1">
                    <a:lumMod val="85000"/>
                    <a:lumOff val="15000"/>
                  </a:schemeClr>
                </a:solidFill>
                <a:latin typeface="Times New Roman" panose="02020603050405020304" pitchFamily="18" charset="0"/>
                <a:cs typeface="Times New Roman" panose="02020603050405020304" pitchFamily="18" charset="0"/>
              </a:rPr>
              <a:t>Map double-click mở file (os.startfile).</a:t>
            </a:r>
            <a:br>
              <a:rPr lang="en-US" sz="1800">
                <a:solidFill>
                  <a:schemeClr val="tx1">
                    <a:lumMod val="85000"/>
                    <a:lumOff val="15000"/>
                  </a:schemeClr>
                </a:solidFill>
              </a:rPr>
            </a:br>
            <a:endParaRPr lang="en-US" sz="1800">
              <a:solidFill>
                <a:schemeClr val="tx1">
                  <a:lumMod val="85000"/>
                  <a:lumOff val="15000"/>
                </a:schemeClr>
              </a:solidFill>
            </a:endParaRPr>
          </a:p>
        </p:txBody>
      </p:sp>
      <p:pic>
        <p:nvPicPr>
          <p:cNvPr id="2052" name="Picture 4" descr="Python là gì? Tại sao lại chọn Python?">
            <a:extLst>
              <a:ext uri="{FF2B5EF4-FFF2-40B4-BE49-F238E27FC236}">
                <a16:creationId xmlns:a16="http://schemas.microsoft.com/office/drawing/2014/main" id="{49773807-02A4-EC7E-3225-28A2F16CA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2661" r="28656"/>
          <a:stretch>
            <a:fillRect/>
          </a:stretch>
        </p:blipFill>
        <p:spPr bwMode="auto">
          <a:xfrm>
            <a:off x="20" y="1"/>
            <a:ext cx="7665573" cy="6857999"/>
          </a:xfrm>
          <a:custGeom>
            <a:avLst/>
            <a:gdLst/>
            <a:ahLst/>
            <a:cxnLst/>
            <a:rect l="l" t="t" r="r" b="b"/>
            <a:pathLst>
              <a:path w="7665593" h="6857999">
                <a:moveTo>
                  <a:pt x="0" y="0"/>
                </a:moveTo>
                <a:lnTo>
                  <a:pt x="7363783" y="0"/>
                </a:lnTo>
                <a:lnTo>
                  <a:pt x="7372954" y="18152"/>
                </a:lnTo>
                <a:cubicBezTo>
                  <a:pt x="7378508" y="27417"/>
                  <a:pt x="7383821" y="35694"/>
                  <a:pt x="7386404" y="41707"/>
                </a:cubicBezTo>
                <a:lnTo>
                  <a:pt x="7389058" y="60832"/>
                </a:lnTo>
                <a:lnTo>
                  <a:pt x="7394074" y="60137"/>
                </a:lnTo>
                <a:lnTo>
                  <a:pt x="7394443" y="67241"/>
                </a:lnTo>
                <a:lnTo>
                  <a:pt x="7394565" y="83099"/>
                </a:lnTo>
                <a:cubicBezTo>
                  <a:pt x="7395324" y="92994"/>
                  <a:pt x="7394122" y="120511"/>
                  <a:pt x="7395957" y="130584"/>
                </a:cubicBezTo>
                <a:cubicBezTo>
                  <a:pt x="7401306" y="133490"/>
                  <a:pt x="7404223" y="137975"/>
                  <a:pt x="7405574" y="143540"/>
                </a:cubicBezTo>
                <a:lnTo>
                  <a:pt x="7405725" y="155795"/>
                </a:lnTo>
                <a:lnTo>
                  <a:pt x="7418615" y="226869"/>
                </a:lnTo>
                <a:lnTo>
                  <a:pt x="7419579" y="236641"/>
                </a:lnTo>
                <a:lnTo>
                  <a:pt x="7423900" y="241933"/>
                </a:lnTo>
                <a:cubicBezTo>
                  <a:pt x="7424763" y="245974"/>
                  <a:pt x="7424206" y="257579"/>
                  <a:pt x="7424760" y="260885"/>
                </a:cubicBezTo>
                <a:cubicBezTo>
                  <a:pt x="7425580" y="261177"/>
                  <a:pt x="7426400" y="261469"/>
                  <a:pt x="7427220" y="261761"/>
                </a:cubicBezTo>
                <a:cubicBezTo>
                  <a:pt x="7431152" y="272291"/>
                  <a:pt x="7444241" y="311893"/>
                  <a:pt x="7448344" y="324055"/>
                </a:cubicBezTo>
                <a:cubicBezTo>
                  <a:pt x="7444563" y="326484"/>
                  <a:pt x="7450535" y="331924"/>
                  <a:pt x="7451833" y="334727"/>
                </a:cubicBezTo>
                <a:cubicBezTo>
                  <a:pt x="7449286" y="335161"/>
                  <a:pt x="7448510" y="341947"/>
                  <a:pt x="7450776" y="343948"/>
                </a:cubicBezTo>
                <a:cubicBezTo>
                  <a:pt x="7463202" y="391652"/>
                  <a:pt x="7437523" y="367773"/>
                  <a:pt x="7453791" y="395003"/>
                </a:cubicBezTo>
                <a:cubicBezTo>
                  <a:pt x="7454869" y="399820"/>
                  <a:pt x="7453841" y="403723"/>
                  <a:pt x="7451939" y="407147"/>
                </a:cubicBezTo>
                <a:lnTo>
                  <a:pt x="7448030" y="412254"/>
                </a:lnTo>
                <a:lnTo>
                  <a:pt x="7455416" y="432021"/>
                </a:lnTo>
                <a:cubicBezTo>
                  <a:pt x="7457991" y="441758"/>
                  <a:pt x="7459699" y="452007"/>
                  <a:pt x="7460479" y="462523"/>
                </a:cubicBezTo>
                <a:cubicBezTo>
                  <a:pt x="7455275" y="464882"/>
                  <a:pt x="7462669" y="473136"/>
                  <a:pt x="7464133" y="477020"/>
                </a:cubicBezTo>
                <a:cubicBezTo>
                  <a:pt x="7460734" y="477060"/>
                  <a:pt x="7459104" y="485663"/>
                  <a:pt x="7461914" y="488716"/>
                </a:cubicBezTo>
                <a:cubicBezTo>
                  <a:pt x="7474065" y="552879"/>
                  <a:pt x="7442314" y="516775"/>
                  <a:pt x="7461353" y="555280"/>
                </a:cubicBezTo>
                <a:cubicBezTo>
                  <a:pt x="7462345" y="561721"/>
                  <a:pt x="7460642" y="566553"/>
                  <a:pt x="7457829" y="570585"/>
                </a:cubicBezTo>
                <a:lnTo>
                  <a:pt x="7450804" y="577839"/>
                </a:lnTo>
                <a:lnTo>
                  <a:pt x="7453309" y="583524"/>
                </a:lnTo>
                <a:cubicBezTo>
                  <a:pt x="7453505" y="604977"/>
                  <a:pt x="7446306" y="611303"/>
                  <a:pt x="7453558" y="623785"/>
                </a:cubicBezTo>
                <a:cubicBezTo>
                  <a:pt x="7438483" y="642230"/>
                  <a:pt x="7452055" y="636019"/>
                  <a:pt x="7454362" y="650049"/>
                </a:cubicBezTo>
                <a:cubicBezTo>
                  <a:pt x="7457368" y="661117"/>
                  <a:pt x="7463152" y="640798"/>
                  <a:pt x="7464006" y="651645"/>
                </a:cubicBezTo>
                <a:cubicBezTo>
                  <a:pt x="7460114" y="663380"/>
                  <a:pt x="7472201" y="662829"/>
                  <a:pt x="7467442" y="675032"/>
                </a:cubicBezTo>
                <a:cubicBezTo>
                  <a:pt x="7458335" y="672068"/>
                  <a:pt x="7469207" y="699114"/>
                  <a:pt x="7461251" y="699956"/>
                </a:cubicBezTo>
                <a:cubicBezTo>
                  <a:pt x="7472628" y="710321"/>
                  <a:pt x="7458614" y="715529"/>
                  <a:pt x="7462119" y="729331"/>
                </a:cubicBezTo>
                <a:cubicBezTo>
                  <a:pt x="7466423" y="735831"/>
                  <a:pt x="7467162" y="740521"/>
                  <a:pt x="7462533" y="746910"/>
                </a:cubicBezTo>
                <a:cubicBezTo>
                  <a:pt x="7483486" y="776851"/>
                  <a:pt x="7463470" y="765024"/>
                  <a:pt x="7471529" y="793043"/>
                </a:cubicBezTo>
                <a:cubicBezTo>
                  <a:pt x="7480002" y="817184"/>
                  <a:pt x="7485500" y="844550"/>
                  <a:pt x="7505730" y="867898"/>
                </a:cubicBezTo>
                <a:cubicBezTo>
                  <a:pt x="7511461" y="872184"/>
                  <a:pt x="7513630" y="882707"/>
                  <a:pt x="7510576" y="891400"/>
                </a:cubicBezTo>
                <a:cubicBezTo>
                  <a:pt x="7510049" y="892894"/>
                  <a:pt x="7509385" y="894278"/>
                  <a:pt x="7508604" y="895508"/>
                </a:cubicBezTo>
                <a:cubicBezTo>
                  <a:pt x="7511698" y="915692"/>
                  <a:pt x="7525520" y="989520"/>
                  <a:pt x="7529143" y="1012510"/>
                </a:cubicBezTo>
                <a:cubicBezTo>
                  <a:pt x="7521781" y="1014371"/>
                  <a:pt x="7535067" y="1025997"/>
                  <a:pt x="7530347" y="1033444"/>
                </a:cubicBezTo>
                <a:cubicBezTo>
                  <a:pt x="7526204" y="1038777"/>
                  <a:pt x="7529270" y="1043549"/>
                  <a:pt x="7529596" y="1049120"/>
                </a:cubicBezTo>
                <a:cubicBezTo>
                  <a:pt x="7526339" y="1056460"/>
                  <a:pt x="7532220" y="1080398"/>
                  <a:pt x="7536437" y="1086639"/>
                </a:cubicBezTo>
                <a:cubicBezTo>
                  <a:pt x="7551094" y="1101553"/>
                  <a:pt x="7540210" y="1135442"/>
                  <a:pt x="7551438" y="1147834"/>
                </a:cubicBezTo>
                <a:cubicBezTo>
                  <a:pt x="7553086" y="1152330"/>
                  <a:pt x="7553752" y="1156729"/>
                  <a:pt x="7553808" y="1161047"/>
                </a:cubicBezTo>
                <a:lnTo>
                  <a:pt x="7552572" y="1173130"/>
                </a:lnTo>
                <a:lnTo>
                  <a:pt x="7549434" y="1176566"/>
                </a:lnTo>
                <a:lnTo>
                  <a:pt x="7550211" y="1183950"/>
                </a:lnTo>
                <a:lnTo>
                  <a:pt x="7549733" y="1186066"/>
                </a:lnTo>
                <a:cubicBezTo>
                  <a:pt x="7548807" y="1190108"/>
                  <a:pt x="7548001" y="1194099"/>
                  <a:pt x="7547683" y="1198047"/>
                </a:cubicBezTo>
                <a:cubicBezTo>
                  <a:pt x="7563423" y="1192855"/>
                  <a:pt x="7547566" y="1230782"/>
                  <a:pt x="7560295" y="1219849"/>
                </a:cubicBezTo>
                <a:cubicBezTo>
                  <a:pt x="7561281" y="1240644"/>
                  <a:pt x="7573138" y="1224782"/>
                  <a:pt x="7561835" y="1249779"/>
                </a:cubicBezTo>
                <a:cubicBezTo>
                  <a:pt x="7574707" y="1282065"/>
                  <a:pt x="7569916" y="1332957"/>
                  <a:pt x="7589445" y="1358245"/>
                </a:cubicBezTo>
                <a:cubicBezTo>
                  <a:pt x="7581989" y="1355103"/>
                  <a:pt x="7576204" y="1368711"/>
                  <a:pt x="7579904" y="1378136"/>
                </a:cubicBezTo>
                <a:cubicBezTo>
                  <a:pt x="7550647" y="1367117"/>
                  <a:pt x="7606267" y="1415404"/>
                  <a:pt x="7586303" y="1423699"/>
                </a:cubicBezTo>
                <a:cubicBezTo>
                  <a:pt x="7604838" y="1424108"/>
                  <a:pt x="7636267" y="1466352"/>
                  <a:pt x="7621059" y="1486236"/>
                </a:cubicBezTo>
                <a:cubicBezTo>
                  <a:pt x="7624771" y="1516526"/>
                  <a:pt x="7640092" y="1537976"/>
                  <a:pt x="7633966" y="1569734"/>
                </a:cubicBezTo>
                <a:cubicBezTo>
                  <a:pt x="7636447" y="1570719"/>
                  <a:pt x="7638522" y="1572334"/>
                  <a:pt x="7640304" y="1574384"/>
                </a:cubicBezTo>
                <a:lnTo>
                  <a:pt x="7644628" y="1581242"/>
                </a:lnTo>
                <a:lnTo>
                  <a:pt x="7644313" y="1582567"/>
                </a:lnTo>
                <a:cubicBezTo>
                  <a:pt x="7644257" y="1587776"/>
                  <a:pt x="7645302" y="1590443"/>
                  <a:pt x="7646831" y="1591983"/>
                </a:cubicBezTo>
                <a:cubicBezTo>
                  <a:pt x="7647577" y="1592347"/>
                  <a:pt x="7648323" y="1592711"/>
                  <a:pt x="7649069" y="1593074"/>
                </a:cubicBezTo>
                <a:lnTo>
                  <a:pt x="7651326" y="1599230"/>
                </a:lnTo>
                <a:lnTo>
                  <a:pt x="7657195" y="1610539"/>
                </a:lnTo>
                <a:lnTo>
                  <a:pt x="7656957" y="1613422"/>
                </a:lnTo>
                <a:lnTo>
                  <a:pt x="7663730" y="1631673"/>
                </a:lnTo>
                <a:lnTo>
                  <a:pt x="7663189" y="1632289"/>
                </a:lnTo>
                <a:cubicBezTo>
                  <a:pt x="7662131" y="1634085"/>
                  <a:pt x="7661641" y="1636199"/>
                  <a:pt x="7662326" y="1639024"/>
                </a:cubicBezTo>
                <a:cubicBezTo>
                  <a:pt x="7651979" y="1640024"/>
                  <a:pt x="7659188" y="1642819"/>
                  <a:pt x="7662125" y="1651067"/>
                </a:cubicBezTo>
                <a:cubicBezTo>
                  <a:pt x="7646711" y="1654462"/>
                  <a:pt x="7660667" y="1674670"/>
                  <a:pt x="7653812" y="1683345"/>
                </a:cubicBezTo>
                <a:cubicBezTo>
                  <a:pt x="7656316" y="1689330"/>
                  <a:pt x="7658683" y="1695719"/>
                  <a:pt x="7660803" y="1702414"/>
                </a:cubicBezTo>
                <a:lnTo>
                  <a:pt x="7661867" y="1756201"/>
                </a:lnTo>
                <a:lnTo>
                  <a:pt x="7649453" y="1812530"/>
                </a:lnTo>
                <a:cubicBezTo>
                  <a:pt x="7649183" y="1833366"/>
                  <a:pt x="7644573" y="1851408"/>
                  <a:pt x="7647823" y="1869041"/>
                </a:cubicBezTo>
                <a:cubicBezTo>
                  <a:pt x="7644238" y="1876204"/>
                  <a:pt x="7642789" y="1882956"/>
                  <a:pt x="7648156" y="1889503"/>
                </a:cubicBezTo>
                <a:cubicBezTo>
                  <a:pt x="7646365" y="1908946"/>
                  <a:pt x="7638702" y="1913653"/>
                  <a:pt x="7644679" y="1925974"/>
                </a:cubicBezTo>
                <a:cubicBezTo>
                  <a:pt x="7632281" y="1936898"/>
                  <a:pt x="7637013" y="1937545"/>
                  <a:pt x="7640564" y="1942678"/>
                </a:cubicBezTo>
                <a:lnTo>
                  <a:pt x="7640816" y="1943410"/>
                </a:lnTo>
                <a:lnTo>
                  <a:pt x="7639044" y="1944904"/>
                </a:lnTo>
                <a:lnTo>
                  <a:pt x="7638223" y="1947993"/>
                </a:lnTo>
                <a:lnTo>
                  <a:pt x="7638752" y="1956430"/>
                </a:lnTo>
                <a:lnTo>
                  <a:pt x="7639407" y="1959603"/>
                </a:lnTo>
                <a:cubicBezTo>
                  <a:pt x="7639690" y="1961788"/>
                  <a:pt x="7639658" y="1963239"/>
                  <a:pt x="7639396" y="1964244"/>
                </a:cubicBezTo>
                <a:lnTo>
                  <a:pt x="7639249" y="1964361"/>
                </a:lnTo>
                <a:lnTo>
                  <a:pt x="7639521" y="1968708"/>
                </a:lnTo>
                <a:cubicBezTo>
                  <a:pt x="7640315" y="1976045"/>
                  <a:pt x="7641402" y="1983186"/>
                  <a:pt x="7642694" y="1989983"/>
                </a:cubicBezTo>
                <a:cubicBezTo>
                  <a:pt x="7634556" y="1995729"/>
                  <a:pt x="7644169" y="2020842"/>
                  <a:pt x="7628828" y="2018094"/>
                </a:cubicBezTo>
                <a:cubicBezTo>
                  <a:pt x="7630116" y="2027262"/>
                  <a:pt x="7636485" y="2032807"/>
                  <a:pt x="7626423" y="2029720"/>
                </a:cubicBezTo>
                <a:cubicBezTo>
                  <a:pt x="7626559" y="2032738"/>
                  <a:pt x="7625703" y="2034598"/>
                  <a:pt x="7624364" y="2035929"/>
                </a:cubicBezTo>
                <a:lnTo>
                  <a:pt x="7623733" y="2036314"/>
                </a:lnTo>
                <a:lnTo>
                  <a:pt x="7626847" y="2056711"/>
                </a:lnTo>
                <a:lnTo>
                  <a:pt x="7626090" y="2059419"/>
                </a:lnTo>
                <a:lnTo>
                  <a:pt x="7629618" y="2072712"/>
                </a:lnTo>
                <a:lnTo>
                  <a:pt x="7630641" y="2079581"/>
                </a:lnTo>
                <a:lnTo>
                  <a:pt x="7632577" y="2081522"/>
                </a:lnTo>
                <a:cubicBezTo>
                  <a:pt x="7633753" y="2083617"/>
                  <a:pt x="7634261" y="2086620"/>
                  <a:pt x="7633251" y="2091658"/>
                </a:cubicBezTo>
                <a:lnTo>
                  <a:pt x="7632707" y="2092825"/>
                </a:lnTo>
                <a:lnTo>
                  <a:pt x="7635575" y="2101184"/>
                </a:lnTo>
                <a:cubicBezTo>
                  <a:pt x="7636900" y="2103876"/>
                  <a:pt x="7638586" y="2106260"/>
                  <a:pt x="7640772" y="2108190"/>
                </a:cubicBezTo>
                <a:cubicBezTo>
                  <a:pt x="7629093" y="2136655"/>
                  <a:pt x="7639778" y="2163513"/>
                  <a:pt x="7637758" y="2194409"/>
                </a:cubicBezTo>
                <a:cubicBezTo>
                  <a:pt x="7619585" y="2207765"/>
                  <a:pt x="7641835" y="2261154"/>
                  <a:pt x="7659453" y="2268824"/>
                </a:cubicBezTo>
                <a:cubicBezTo>
                  <a:pt x="7644015" y="2268997"/>
                  <a:pt x="7665037" y="2307714"/>
                  <a:pt x="7665583" y="2317700"/>
                </a:cubicBezTo>
                <a:cubicBezTo>
                  <a:pt x="7665764" y="2321029"/>
                  <a:pt x="7663671" y="2321166"/>
                  <a:pt x="7657195" y="2315619"/>
                </a:cubicBezTo>
                <a:cubicBezTo>
                  <a:pt x="7658997" y="2326231"/>
                  <a:pt x="7650972" y="2337185"/>
                  <a:pt x="7644431" y="2331209"/>
                </a:cubicBezTo>
                <a:cubicBezTo>
                  <a:pt x="7658433" y="2363448"/>
                  <a:pt x="7644510" y="2411031"/>
                  <a:pt x="7650869" y="2447461"/>
                </a:cubicBezTo>
                <a:cubicBezTo>
                  <a:pt x="7635485" y="2467322"/>
                  <a:pt x="7649719" y="2456555"/>
                  <a:pt x="7646841" y="2477156"/>
                </a:cubicBezTo>
                <a:cubicBezTo>
                  <a:pt x="7661004" y="2471521"/>
                  <a:pt x="7638896" y="2502164"/>
                  <a:pt x="7654880" y="2503292"/>
                </a:cubicBezTo>
                <a:cubicBezTo>
                  <a:pt x="7653849" y="2507005"/>
                  <a:pt x="7652348" y="2510567"/>
                  <a:pt x="7650720" y="2514131"/>
                </a:cubicBezTo>
                <a:lnTo>
                  <a:pt x="7649876" y="2516003"/>
                </a:lnTo>
                <a:lnTo>
                  <a:pt x="7649263" y="2523483"/>
                </a:lnTo>
                <a:lnTo>
                  <a:pt x="7645633" y="2525592"/>
                </a:lnTo>
                <a:lnTo>
                  <a:pt x="7642233" y="2536851"/>
                </a:lnTo>
                <a:cubicBezTo>
                  <a:pt x="7641494" y="2541069"/>
                  <a:pt x="7641323" y="2545607"/>
                  <a:pt x="7642069" y="2550622"/>
                </a:cubicBezTo>
                <a:cubicBezTo>
                  <a:pt x="7648404" y="2562959"/>
                  <a:pt x="7640640" y="2582170"/>
                  <a:pt x="7641110" y="2599544"/>
                </a:cubicBezTo>
                <a:lnTo>
                  <a:pt x="7643071" y="2607523"/>
                </a:lnTo>
                <a:lnTo>
                  <a:pt x="7639801" y="2633566"/>
                </a:lnTo>
                <a:cubicBezTo>
                  <a:pt x="7639166" y="2640978"/>
                  <a:pt x="7638833" y="2648672"/>
                  <a:pt x="7639065" y="2656773"/>
                </a:cubicBezTo>
                <a:lnTo>
                  <a:pt x="7640624" y="2671810"/>
                </a:lnTo>
                <a:lnTo>
                  <a:pt x="7639332" y="2675751"/>
                </a:lnTo>
                <a:cubicBezTo>
                  <a:pt x="7639476" y="2682617"/>
                  <a:pt x="7644027" y="2691703"/>
                  <a:pt x="7638498" y="2690893"/>
                </a:cubicBezTo>
                <a:lnTo>
                  <a:pt x="7640415" y="2698606"/>
                </a:lnTo>
                <a:lnTo>
                  <a:pt x="7636002" y="2706218"/>
                </a:lnTo>
                <a:cubicBezTo>
                  <a:pt x="7634978" y="2707053"/>
                  <a:pt x="7633887" y="2707679"/>
                  <a:pt x="7632770" y="2708079"/>
                </a:cubicBezTo>
                <a:lnTo>
                  <a:pt x="7634220" y="2718854"/>
                </a:lnTo>
                <a:lnTo>
                  <a:pt x="7631061" y="2727688"/>
                </a:lnTo>
                <a:lnTo>
                  <a:pt x="7633127" y="2735389"/>
                </a:lnTo>
                <a:lnTo>
                  <a:pt x="7632661" y="2738584"/>
                </a:lnTo>
                <a:lnTo>
                  <a:pt x="7631098" y="2746529"/>
                </a:lnTo>
                <a:cubicBezTo>
                  <a:pt x="7630002" y="2750602"/>
                  <a:pt x="7628681" y="2755160"/>
                  <a:pt x="7627624" y="2760235"/>
                </a:cubicBezTo>
                <a:lnTo>
                  <a:pt x="7627140" y="2764511"/>
                </a:lnTo>
                <a:lnTo>
                  <a:pt x="7621827" y="2773820"/>
                </a:lnTo>
                <a:cubicBezTo>
                  <a:pt x="7617811" y="2780593"/>
                  <a:pt x="7615104" y="2785923"/>
                  <a:pt x="7617284" y="2791840"/>
                </a:cubicBezTo>
                <a:cubicBezTo>
                  <a:pt x="7612094" y="2801924"/>
                  <a:pt x="7597550" y="2808970"/>
                  <a:pt x="7601430" y="2823567"/>
                </a:cubicBezTo>
                <a:cubicBezTo>
                  <a:pt x="7594841" y="2819137"/>
                  <a:pt x="7600633" y="2839778"/>
                  <a:pt x="7593865" y="2842217"/>
                </a:cubicBezTo>
                <a:cubicBezTo>
                  <a:pt x="7588415" y="2843342"/>
                  <a:pt x="7588901" y="2849866"/>
                  <a:pt x="7586893" y="2854834"/>
                </a:cubicBezTo>
                <a:cubicBezTo>
                  <a:pt x="7581327" y="2858374"/>
                  <a:pt x="7576244" y="2883372"/>
                  <a:pt x="7577046" y="2892075"/>
                </a:cubicBezTo>
                <a:cubicBezTo>
                  <a:pt x="7582584" y="2916606"/>
                  <a:pt x="7560175" y="2936338"/>
                  <a:pt x="7564026" y="2955950"/>
                </a:cubicBezTo>
                <a:cubicBezTo>
                  <a:pt x="7563501" y="2961086"/>
                  <a:pt x="7562240" y="2965343"/>
                  <a:pt x="7560529" y="2969031"/>
                </a:cubicBezTo>
                <a:lnTo>
                  <a:pt x="7554631" y="2978222"/>
                </a:lnTo>
                <a:lnTo>
                  <a:pt x="7550747" y="2978564"/>
                </a:lnTo>
                <a:lnTo>
                  <a:pt x="7548359" y="2985429"/>
                </a:lnTo>
                <a:lnTo>
                  <a:pt x="7547120" y="2986826"/>
                </a:lnTo>
                <a:cubicBezTo>
                  <a:pt x="7544741" y="2989483"/>
                  <a:pt x="7542480" y="2992194"/>
                  <a:pt x="7540621" y="2995267"/>
                </a:cubicBezTo>
                <a:cubicBezTo>
                  <a:pt x="7555200" y="3003715"/>
                  <a:pt x="7527208" y="3022799"/>
                  <a:pt x="7541739" y="3023946"/>
                </a:cubicBezTo>
                <a:cubicBezTo>
                  <a:pt x="7534059" y="3042303"/>
                  <a:pt x="7549904" y="3038579"/>
                  <a:pt x="7530781" y="3050462"/>
                </a:cubicBezTo>
                <a:cubicBezTo>
                  <a:pt x="7527838" y="3088204"/>
                  <a:pt x="7503338" y="3127251"/>
                  <a:pt x="7508515" y="3164510"/>
                </a:cubicBezTo>
                <a:cubicBezTo>
                  <a:pt x="7503888" y="3155782"/>
                  <a:pt x="7493770" y="3162549"/>
                  <a:pt x="7492866" y="3173520"/>
                </a:cubicBezTo>
                <a:cubicBezTo>
                  <a:pt x="7474179" y="3140376"/>
                  <a:pt x="7498581" y="3226463"/>
                  <a:pt x="7479395" y="3217191"/>
                </a:cubicBezTo>
                <a:cubicBezTo>
                  <a:pt x="7493905" y="3232643"/>
                  <a:pt x="7501608" y="3293915"/>
                  <a:pt x="7481475" y="3298298"/>
                </a:cubicBezTo>
                <a:cubicBezTo>
                  <a:pt x="7472089" y="3326890"/>
                  <a:pt x="7475493" y="3357480"/>
                  <a:pt x="7457722" y="3379292"/>
                </a:cubicBezTo>
                <a:cubicBezTo>
                  <a:pt x="7459285" y="3382143"/>
                  <a:pt x="7460273" y="3385199"/>
                  <a:pt x="7460850" y="3388381"/>
                </a:cubicBezTo>
                <a:lnTo>
                  <a:pt x="7461482" y="3397694"/>
                </a:lnTo>
                <a:lnTo>
                  <a:pt x="7460695" y="3398556"/>
                </a:lnTo>
                <a:cubicBezTo>
                  <a:pt x="7458532" y="3402904"/>
                  <a:pt x="7458275" y="3406007"/>
                  <a:pt x="7458858" y="3408553"/>
                </a:cubicBezTo>
                <a:lnTo>
                  <a:pt x="7460185" y="3411299"/>
                </a:lnTo>
                <a:lnTo>
                  <a:pt x="7459468" y="3418333"/>
                </a:lnTo>
                <a:lnTo>
                  <a:pt x="7459515" y="3432662"/>
                </a:lnTo>
                <a:lnTo>
                  <a:pt x="7458154" y="3434902"/>
                </a:lnTo>
                <a:lnTo>
                  <a:pt x="7456091" y="3455825"/>
                </a:lnTo>
                <a:cubicBezTo>
                  <a:pt x="7455865" y="3455850"/>
                  <a:pt x="7455638" y="3455877"/>
                  <a:pt x="7455413" y="3455903"/>
                </a:cubicBezTo>
                <a:cubicBezTo>
                  <a:pt x="7453843" y="3456557"/>
                  <a:pt x="7452596" y="3457940"/>
                  <a:pt x="7451989" y="3460886"/>
                </a:cubicBezTo>
                <a:cubicBezTo>
                  <a:pt x="7443388" y="3453296"/>
                  <a:pt x="7447961" y="3461529"/>
                  <a:pt x="7446929" y="3470886"/>
                </a:cubicBezTo>
                <a:cubicBezTo>
                  <a:pt x="7433341" y="3461186"/>
                  <a:pt x="7436171" y="3489615"/>
                  <a:pt x="7427213" y="3491353"/>
                </a:cubicBezTo>
                <a:cubicBezTo>
                  <a:pt x="7426761" y="3498443"/>
                  <a:pt x="7426037" y="3505767"/>
                  <a:pt x="7424990" y="3513143"/>
                </a:cubicBezTo>
                <a:lnTo>
                  <a:pt x="7424186" y="3517424"/>
                </a:lnTo>
                <a:cubicBezTo>
                  <a:pt x="7424132" y="3517438"/>
                  <a:pt x="7424077" y="3517453"/>
                  <a:pt x="7424024" y="3517467"/>
                </a:cubicBezTo>
                <a:cubicBezTo>
                  <a:pt x="7423536" y="3518305"/>
                  <a:pt x="7423153" y="3519678"/>
                  <a:pt x="7422883" y="3521896"/>
                </a:cubicBezTo>
                <a:lnTo>
                  <a:pt x="7422723" y="3525229"/>
                </a:lnTo>
                <a:lnTo>
                  <a:pt x="7421163" y="3533534"/>
                </a:lnTo>
                <a:lnTo>
                  <a:pt x="7419650" y="3536108"/>
                </a:lnTo>
                <a:lnTo>
                  <a:pt x="7417640" y="3536718"/>
                </a:lnTo>
                <a:lnTo>
                  <a:pt x="7417697" y="3537534"/>
                </a:lnTo>
                <a:cubicBezTo>
                  <a:pt x="7419749" y="3544077"/>
                  <a:pt x="7423989" y="3546875"/>
                  <a:pt x="7409814" y="3551598"/>
                </a:cubicBezTo>
                <a:cubicBezTo>
                  <a:pt x="7412376" y="3566128"/>
                  <a:pt x="7404108" y="3567090"/>
                  <a:pt x="7397719" y="3584844"/>
                </a:cubicBezTo>
                <a:cubicBezTo>
                  <a:pt x="7401116" y="3593573"/>
                  <a:pt x="7398130" y="3599358"/>
                  <a:pt x="7393057" y="3604546"/>
                </a:cubicBezTo>
                <a:cubicBezTo>
                  <a:pt x="7391792" y="3622895"/>
                  <a:pt x="7383125" y="3638008"/>
                  <a:pt x="7377811" y="3657793"/>
                </a:cubicBezTo>
                <a:cubicBezTo>
                  <a:pt x="7379886" y="3680874"/>
                  <a:pt x="7366255" y="3689531"/>
                  <a:pt x="7360624" y="3710685"/>
                </a:cubicBezTo>
                <a:cubicBezTo>
                  <a:pt x="7367950" y="3731637"/>
                  <a:pt x="7347999" y="3723947"/>
                  <a:pt x="7341489" y="3734006"/>
                </a:cubicBezTo>
                <a:lnTo>
                  <a:pt x="7340478" y="3737028"/>
                </a:lnTo>
                <a:lnTo>
                  <a:pt x="7340489" y="3745476"/>
                </a:lnTo>
                <a:lnTo>
                  <a:pt x="7340950" y="3748687"/>
                </a:lnTo>
                <a:cubicBezTo>
                  <a:pt x="7341098" y="3750887"/>
                  <a:pt x="7340976" y="3752333"/>
                  <a:pt x="7340653" y="3753314"/>
                </a:cubicBezTo>
                <a:lnTo>
                  <a:pt x="7340500" y="3753419"/>
                </a:lnTo>
                <a:lnTo>
                  <a:pt x="7340506" y="3757774"/>
                </a:lnTo>
                <a:cubicBezTo>
                  <a:pt x="7340847" y="3765147"/>
                  <a:pt x="7341495" y="3772345"/>
                  <a:pt x="7342369" y="3779218"/>
                </a:cubicBezTo>
                <a:cubicBezTo>
                  <a:pt x="7333890" y="3784348"/>
                  <a:pt x="7341949" y="3810090"/>
                  <a:pt x="7326800" y="3806225"/>
                </a:cubicBezTo>
                <a:cubicBezTo>
                  <a:pt x="7327524" y="3815461"/>
                  <a:pt x="7333545" y="3821456"/>
                  <a:pt x="7323686" y="3817640"/>
                </a:cubicBezTo>
                <a:cubicBezTo>
                  <a:pt x="7323637" y="3820659"/>
                  <a:pt x="7322668" y="3822449"/>
                  <a:pt x="7321247" y="3823678"/>
                </a:cubicBezTo>
                <a:lnTo>
                  <a:pt x="7320595" y="3824018"/>
                </a:lnTo>
                <a:lnTo>
                  <a:pt x="7322453" y="3844579"/>
                </a:lnTo>
                <a:lnTo>
                  <a:pt x="7321532" y="3847225"/>
                </a:lnTo>
                <a:lnTo>
                  <a:pt x="7324238" y="3860736"/>
                </a:lnTo>
                <a:lnTo>
                  <a:pt x="7324840" y="3867658"/>
                </a:lnTo>
                <a:lnTo>
                  <a:pt x="7326655" y="3869733"/>
                </a:lnTo>
                <a:cubicBezTo>
                  <a:pt x="7327701" y="3871909"/>
                  <a:pt x="7328023" y="3874942"/>
                  <a:pt x="7326706" y="3879891"/>
                </a:cubicBezTo>
                <a:lnTo>
                  <a:pt x="7326093" y="3881013"/>
                </a:lnTo>
                <a:lnTo>
                  <a:pt x="7328442" y="3889558"/>
                </a:lnTo>
                <a:cubicBezTo>
                  <a:pt x="7329602" y="3892339"/>
                  <a:pt x="7331138" y="3894839"/>
                  <a:pt x="7333203" y="3896924"/>
                </a:cubicBezTo>
                <a:cubicBezTo>
                  <a:pt x="7319795" y="3924445"/>
                  <a:pt x="7328820" y="3952004"/>
                  <a:pt x="7324908" y="3982658"/>
                </a:cubicBezTo>
                <a:cubicBezTo>
                  <a:pt x="7325522" y="4017325"/>
                  <a:pt x="7327874" y="4041416"/>
                  <a:pt x="7327588" y="4064228"/>
                </a:cubicBezTo>
                <a:cubicBezTo>
                  <a:pt x="7328735" y="4074940"/>
                  <a:pt x="7329351" y="4153102"/>
                  <a:pt x="7323186" y="4146664"/>
                </a:cubicBezTo>
                <a:cubicBezTo>
                  <a:pt x="7335189" y="4179829"/>
                  <a:pt x="7318370" y="4199117"/>
                  <a:pt x="7322488" y="4235901"/>
                </a:cubicBezTo>
                <a:cubicBezTo>
                  <a:pt x="7305909" y="4254573"/>
                  <a:pt x="7320783" y="4244884"/>
                  <a:pt x="7316645" y="4265209"/>
                </a:cubicBezTo>
                <a:cubicBezTo>
                  <a:pt x="7331133" y="4260631"/>
                  <a:pt x="7307179" y="4289560"/>
                  <a:pt x="7323069" y="4291857"/>
                </a:cubicBezTo>
                <a:cubicBezTo>
                  <a:pt x="7321814" y="4295483"/>
                  <a:pt x="7320095" y="4298923"/>
                  <a:pt x="7318251" y="4302359"/>
                </a:cubicBezTo>
                <a:lnTo>
                  <a:pt x="7317295" y="4304161"/>
                </a:lnTo>
                <a:lnTo>
                  <a:pt x="7316223" y="4311573"/>
                </a:lnTo>
                <a:lnTo>
                  <a:pt x="7312469" y="4313411"/>
                </a:lnTo>
                <a:lnTo>
                  <a:pt x="7306447" y="4403491"/>
                </a:lnTo>
                <a:cubicBezTo>
                  <a:pt x="7308849" y="4411399"/>
                  <a:pt x="7308497" y="4436984"/>
                  <a:pt x="7303688" y="4442497"/>
                </a:cubicBezTo>
                <a:cubicBezTo>
                  <a:pt x="7302637" y="4447969"/>
                  <a:pt x="7304327" y="4453942"/>
                  <a:pt x="7299181" y="4457128"/>
                </a:cubicBezTo>
                <a:cubicBezTo>
                  <a:pt x="7296154" y="4469016"/>
                  <a:pt x="7289197" y="4496240"/>
                  <a:pt x="7285530" y="4513823"/>
                </a:cubicBezTo>
                <a:cubicBezTo>
                  <a:pt x="7288769" y="4518560"/>
                  <a:pt x="7287100" y="4524649"/>
                  <a:pt x="7284412" y="4532609"/>
                </a:cubicBezTo>
                <a:lnTo>
                  <a:pt x="7282601" y="4540125"/>
                </a:lnTo>
                <a:lnTo>
                  <a:pt x="7291785" y="4563650"/>
                </a:lnTo>
                <a:lnTo>
                  <a:pt x="7284191" y="4636427"/>
                </a:lnTo>
                <a:lnTo>
                  <a:pt x="7292797" y="4672055"/>
                </a:lnTo>
                <a:cubicBezTo>
                  <a:pt x="7294304" y="4686552"/>
                  <a:pt x="7294421" y="4700466"/>
                  <a:pt x="7295425" y="4713953"/>
                </a:cubicBezTo>
                <a:cubicBezTo>
                  <a:pt x="7296104" y="4744441"/>
                  <a:pt x="7280378" y="4723911"/>
                  <a:pt x="7292574" y="4762180"/>
                </a:cubicBezTo>
                <a:cubicBezTo>
                  <a:pt x="7286719" y="4766152"/>
                  <a:pt x="7286266" y="4770971"/>
                  <a:pt x="7288689" y="4779168"/>
                </a:cubicBezTo>
                <a:cubicBezTo>
                  <a:pt x="7288592" y="4793971"/>
                  <a:pt x="7274303" y="4792486"/>
                  <a:pt x="7282355" y="4807636"/>
                </a:cubicBezTo>
                <a:cubicBezTo>
                  <a:pt x="7278556" y="4806204"/>
                  <a:pt x="7277539" y="4813202"/>
                  <a:pt x="7276505" y="4819678"/>
                </a:cubicBezTo>
                <a:lnTo>
                  <a:pt x="7273752" y="4823797"/>
                </a:lnTo>
                <a:lnTo>
                  <a:pt x="7283683" y="4847794"/>
                </a:lnTo>
                <a:cubicBezTo>
                  <a:pt x="7296832" y="4890479"/>
                  <a:pt x="7302379" y="4941877"/>
                  <a:pt x="7311552" y="4978326"/>
                </a:cubicBezTo>
                <a:cubicBezTo>
                  <a:pt x="7284161" y="4998846"/>
                  <a:pt x="7309660" y="4989594"/>
                  <a:pt x="7304880" y="5015024"/>
                </a:cubicBezTo>
                <a:cubicBezTo>
                  <a:pt x="7330355" y="5012307"/>
                  <a:pt x="7291032" y="5044485"/>
                  <a:pt x="7319932" y="5050993"/>
                </a:cubicBezTo>
                <a:cubicBezTo>
                  <a:pt x="7318148" y="5055414"/>
                  <a:pt x="7315506" y="5059493"/>
                  <a:pt x="7312641" y="5063537"/>
                </a:cubicBezTo>
                <a:lnTo>
                  <a:pt x="7311153" y="5065661"/>
                </a:lnTo>
                <a:lnTo>
                  <a:pt x="7310197" y="5075032"/>
                </a:lnTo>
                <a:lnTo>
                  <a:pt x="7303683" y="5076576"/>
                </a:lnTo>
                <a:lnTo>
                  <a:pt x="7297768" y="5089898"/>
                </a:lnTo>
                <a:cubicBezTo>
                  <a:pt x="7296519" y="5095057"/>
                  <a:pt x="7296302" y="5100805"/>
                  <a:pt x="7297750" y="5107454"/>
                </a:cubicBezTo>
                <a:cubicBezTo>
                  <a:pt x="7309447" y="5125240"/>
                  <a:pt x="7295812" y="5147341"/>
                  <a:pt x="7297014" y="5169708"/>
                </a:cubicBezTo>
                <a:lnTo>
                  <a:pt x="7300719" y="5180532"/>
                </a:lnTo>
                <a:lnTo>
                  <a:pt x="7295705" y="5210620"/>
                </a:lnTo>
                <a:lnTo>
                  <a:pt x="7296901" y="5212749"/>
                </a:lnTo>
                <a:cubicBezTo>
                  <a:pt x="7296704" y="5218058"/>
                  <a:pt x="7294377" y="5228574"/>
                  <a:pt x="7294523" y="5242477"/>
                </a:cubicBezTo>
                <a:lnTo>
                  <a:pt x="7297776" y="5296160"/>
                </a:lnTo>
                <a:lnTo>
                  <a:pt x="7289955" y="5304499"/>
                </a:lnTo>
                <a:lnTo>
                  <a:pt x="7286210" y="5305374"/>
                </a:lnTo>
                <a:lnTo>
                  <a:pt x="7286995" y="5320092"/>
                </a:lnTo>
                <a:lnTo>
                  <a:pt x="7281550" y="5330613"/>
                </a:lnTo>
                <a:lnTo>
                  <a:pt x="7285354" y="5340890"/>
                </a:lnTo>
                <a:lnTo>
                  <a:pt x="7281914" y="5354491"/>
                </a:lnTo>
                <a:cubicBezTo>
                  <a:pt x="7280017" y="5359352"/>
                  <a:pt x="7277725" y="5364763"/>
                  <a:pt x="7275918" y="5370917"/>
                </a:cubicBezTo>
                <a:lnTo>
                  <a:pt x="7267655" y="5384350"/>
                </a:lnTo>
                <a:lnTo>
                  <a:pt x="7263791" y="5406610"/>
                </a:lnTo>
                <a:cubicBezTo>
                  <a:pt x="7260956" y="5423841"/>
                  <a:pt x="7257650" y="5440271"/>
                  <a:pt x="7251522" y="5456222"/>
                </a:cubicBezTo>
                <a:cubicBezTo>
                  <a:pt x="7253699" y="5469913"/>
                  <a:pt x="7252931" y="5482529"/>
                  <a:pt x="7242311" y="5493751"/>
                </a:cubicBezTo>
                <a:cubicBezTo>
                  <a:pt x="7236636" y="5529727"/>
                  <a:pt x="7245809" y="5539513"/>
                  <a:pt x="7231835" y="5561252"/>
                </a:cubicBezTo>
                <a:cubicBezTo>
                  <a:pt x="7236311" y="5568555"/>
                  <a:pt x="7238499" y="5573475"/>
                  <a:pt x="7239152" y="5577121"/>
                </a:cubicBezTo>
                <a:cubicBezTo>
                  <a:pt x="7241111" y="5588065"/>
                  <a:pt x="7229268" y="5587525"/>
                  <a:pt x="7224043" y="5605355"/>
                </a:cubicBezTo>
                <a:cubicBezTo>
                  <a:pt x="7216774" y="5624244"/>
                  <a:pt x="7213225" y="5590845"/>
                  <a:pt x="7209229" y="5609118"/>
                </a:cubicBezTo>
                <a:cubicBezTo>
                  <a:pt x="7212098" y="5628346"/>
                  <a:pt x="7194168" y="5628785"/>
                  <a:pt x="7198222" y="5648700"/>
                </a:cubicBezTo>
                <a:cubicBezTo>
                  <a:pt x="7212577" y="5642705"/>
                  <a:pt x="7189541" y="5689259"/>
                  <a:pt x="7201221" y="5689771"/>
                </a:cubicBezTo>
                <a:cubicBezTo>
                  <a:pt x="7181618" y="5708428"/>
                  <a:pt x="7201258" y="5715573"/>
                  <a:pt x="7192555" y="5739098"/>
                </a:cubicBezTo>
                <a:cubicBezTo>
                  <a:pt x="7184486" y="5750478"/>
                  <a:pt x="7182208" y="5758416"/>
                  <a:pt x="7187522" y="5768603"/>
                </a:cubicBezTo>
                <a:cubicBezTo>
                  <a:pt x="7148692" y="5821144"/>
                  <a:pt x="7181577" y="5799065"/>
                  <a:pt x="7162500" y="5846928"/>
                </a:cubicBezTo>
                <a:lnTo>
                  <a:pt x="7160827" y="5850799"/>
                </a:lnTo>
                <a:lnTo>
                  <a:pt x="7163312" y="5866636"/>
                </a:lnTo>
                <a:cubicBezTo>
                  <a:pt x="7163884" y="5867070"/>
                  <a:pt x="7164455" y="5867505"/>
                  <a:pt x="7165029" y="5867939"/>
                </a:cubicBezTo>
                <a:lnTo>
                  <a:pt x="7142501" y="5914339"/>
                </a:lnTo>
                <a:lnTo>
                  <a:pt x="7143151" y="5921221"/>
                </a:lnTo>
                <a:lnTo>
                  <a:pt x="7123808" y="5950546"/>
                </a:lnTo>
                <a:lnTo>
                  <a:pt x="7116299" y="5966186"/>
                </a:lnTo>
                <a:lnTo>
                  <a:pt x="7106117" y="5983669"/>
                </a:lnTo>
                <a:lnTo>
                  <a:pt x="7109622" y="5995569"/>
                </a:lnTo>
                <a:cubicBezTo>
                  <a:pt x="7114727" y="6023526"/>
                  <a:pt x="7092983" y="6067450"/>
                  <a:pt x="7116605" y="6077139"/>
                </a:cubicBezTo>
                <a:cubicBezTo>
                  <a:pt x="7102148" y="6089933"/>
                  <a:pt x="7125501" y="6101908"/>
                  <a:pt x="7127573" y="6115892"/>
                </a:cubicBezTo>
                <a:cubicBezTo>
                  <a:pt x="7118381" y="6127056"/>
                  <a:pt x="7126331" y="6132595"/>
                  <a:pt x="7128098" y="6142737"/>
                </a:cubicBezTo>
                <a:cubicBezTo>
                  <a:pt x="7122429" y="6147329"/>
                  <a:pt x="7122724" y="6155912"/>
                  <a:pt x="7129375" y="6158833"/>
                </a:cubicBezTo>
                <a:cubicBezTo>
                  <a:pt x="7144709" y="6154689"/>
                  <a:pt x="7137060" y="6184499"/>
                  <a:pt x="7147635" y="6186714"/>
                </a:cubicBezTo>
                <a:cubicBezTo>
                  <a:pt x="7149842" y="6204016"/>
                  <a:pt x="7136414" y="6279145"/>
                  <a:pt x="7153343" y="6291871"/>
                </a:cubicBezTo>
                <a:cubicBezTo>
                  <a:pt x="7161381" y="6326852"/>
                  <a:pt x="7134450" y="6377408"/>
                  <a:pt x="7134923" y="6392273"/>
                </a:cubicBezTo>
                <a:cubicBezTo>
                  <a:pt x="7103997" y="6407024"/>
                  <a:pt x="7185503" y="6478818"/>
                  <a:pt x="7187236" y="6541940"/>
                </a:cubicBezTo>
                <a:cubicBezTo>
                  <a:pt x="7184250" y="6550446"/>
                  <a:pt x="7184290" y="6554993"/>
                  <a:pt x="7191340" y="6557275"/>
                </a:cubicBezTo>
                <a:cubicBezTo>
                  <a:pt x="7195412" y="6573685"/>
                  <a:pt x="7202070" y="6606060"/>
                  <a:pt x="7211670" y="6640404"/>
                </a:cubicBezTo>
                <a:cubicBezTo>
                  <a:pt x="7219591" y="6666216"/>
                  <a:pt x="7212698" y="6793331"/>
                  <a:pt x="7221085" y="6827708"/>
                </a:cubicBezTo>
                <a:lnTo>
                  <a:pt x="7227698" y="6857999"/>
                </a:lnTo>
                <a:lnTo>
                  <a:pt x="0" y="6857999"/>
                </a:lnTo>
                <a:close/>
              </a:path>
            </a:pathLst>
          </a:custGeom>
          <a:noFill/>
          <a:extLst>
            <a:ext uri="{909E8E84-426E-40DD-AFC4-6F175D3DCCD1}">
              <a14:hiddenFill xmlns:a14="http://schemas.microsoft.com/office/drawing/2010/main">
                <a:solidFill>
                  <a:srgbClr val="FFFFFF"/>
                </a:solidFill>
              </a14:hiddenFill>
            </a:ext>
          </a:extLst>
        </p:spPr>
      </p:pic>
      <p:sp>
        <p:nvSpPr>
          <p:cNvPr id="4" name="Rectangle 2">
            <a:extLst>
              <a:ext uri="{FF2B5EF4-FFF2-40B4-BE49-F238E27FC236}">
                <a16:creationId xmlns:a16="http://schemas.microsoft.com/office/drawing/2014/main" id="{9FECF79D-AB58-E3B0-5B2C-0FFA125D3CA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04683099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513FB-95B0-711D-FBB8-B17A71212810}"/>
              </a:ext>
            </a:extLst>
          </p:cNvPr>
          <p:cNvSpPr>
            <a:spLocks noGrp="1"/>
          </p:cNvSpPr>
          <p:nvPr>
            <p:ph type="title"/>
          </p:nvPr>
        </p:nvSpPr>
        <p:spPr>
          <a:xfrm>
            <a:off x="686834" y="1153572"/>
            <a:ext cx="3200400" cy="4461163"/>
          </a:xfrm>
        </p:spPr>
        <p:txBody>
          <a:bodyPr>
            <a:normAutofit/>
          </a:bodyPr>
          <a:lstStyle/>
          <a:p>
            <a:r>
              <a:rPr lang="en-US">
                <a:solidFill>
                  <a:srgbClr val="FFFFFF"/>
                </a:solidFill>
                <a:latin typeface="Times New Roman" panose="02020603050405020304" pitchFamily="18" charset="0"/>
                <a:cs typeface="Times New Roman" panose="02020603050405020304" pitchFamily="18" charset="0"/>
              </a:rPr>
              <a:t>HỆ THỐNG.</a:t>
            </a:r>
          </a:p>
        </p:txBody>
      </p:sp>
      <p:sp>
        <p:nvSpPr>
          <p:cNvPr id="42" name="Arc 4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ectangle 1">
            <a:extLst>
              <a:ext uri="{FF2B5EF4-FFF2-40B4-BE49-F238E27FC236}">
                <a16:creationId xmlns:a16="http://schemas.microsoft.com/office/drawing/2014/main" id="{B56E8886-5403-EDBD-C4EC-7DD7F55FEB69}"/>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i="0" u="none" strike="noStrike" cap="none" normalizeH="0" baseline="0">
                <a:ln>
                  <a:noFill/>
                </a:ln>
                <a:effectLst/>
                <a:latin typeface="Times New Roman" panose="02020603050405020304" pitchFamily="18" charset="0"/>
                <a:cs typeface="Times New Roman" panose="02020603050405020304" pitchFamily="18" charset="0"/>
              </a:rPr>
              <a:t>Hệ thống được xây dựng là một ứng dụng giao diện đồ họa (GUI), hỗ trợ người dùng trong việc quản lý và mở các tệp tin theo định dạng cụ thể trong một thư mục bất kỳ. Mục tiêu chính là giúp người dùng dễ dàng chọn thư mục, xem nhanh các file .txt, .py, .jpg, và có thể mở các file này trực tiếp từ giao diện. </a:t>
            </a:r>
          </a:p>
        </p:txBody>
      </p:sp>
    </p:spTree>
    <p:extLst>
      <p:ext uri="{BB962C8B-B14F-4D97-AF65-F5344CB8AC3E}">
        <p14:creationId xmlns:p14="http://schemas.microsoft.com/office/powerpoint/2010/main" val="3330650251"/>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DE340-7E8B-D33D-1A8E-0C8699359846}"/>
              </a:ext>
            </a:extLst>
          </p:cNvPr>
          <p:cNvSpPr>
            <a:spLocks noGrp="1"/>
          </p:cNvSpPr>
          <p:nvPr>
            <p:ph type="title"/>
          </p:nvPr>
        </p:nvSpPr>
        <p:spPr>
          <a:xfrm>
            <a:off x="6412091" y="501651"/>
            <a:ext cx="4395340" cy="1716255"/>
          </a:xfrm>
        </p:spPr>
        <p:txBody>
          <a:bodyPr anchor="b">
            <a:normAutofit/>
          </a:bodyPr>
          <a:lstStyle/>
          <a:p>
            <a:r>
              <a:rPr lang="en-US" sz="3900">
                <a:latin typeface="Times New Roman" panose="02020603050405020304" pitchFamily="18" charset="0"/>
                <a:cs typeface="Times New Roman" panose="02020603050405020304" pitchFamily="18" charset="0"/>
              </a:rPr>
              <a:t>XÂY DỰNG HỆ THỐNG </a:t>
            </a:r>
            <a:br>
              <a:rPr lang="en-US" sz="3900"/>
            </a:br>
            <a:endParaRPr lang="en-US" sz="3900"/>
          </a:p>
        </p:txBody>
      </p:sp>
      <p:sp>
        <p:nvSpPr>
          <p:cNvPr id="34" name="Rectangle 33">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AI-generated content may be incorrect.">
            <a:extLst>
              <a:ext uri="{FF2B5EF4-FFF2-40B4-BE49-F238E27FC236}">
                <a16:creationId xmlns:a16="http://schemas.microsoft.com/office/drawing/2014/main" id="{2284A59D-A2D3-6091-EFD0-F535B9C7E4D9}"/>
              </a:ext>
            </a:extLst>
          </p:cNvPr>
          <p:cNvPicPr>
            <a:picLocks noChangeAspect="1"/>
          </p:cNvPicPr>
          <p:nvPr/>
        </p:nvPicPr>
        <p:blipFill>
          <a:blip r:embed="rId2"/>
          <a:stretch>
            <a:fillRect/>
          </a:stretch>
        </p:blipFill>
        <p:spPr>
          <a:xfrm>
            <a:off x="279143" y="1516581"/>
            <a:ext cx="5221625" cy="3824839"/>
          </a:xfrm>
          <a:prstGeom prst="rect">
            <a:avLst/>
          </a:prstGeom>
        </p:spPr>
      </p:pic>
      <p:cxnSp>
        <p:nvCxnSpPr>
          <p:cNvPr id="36" name="Straight Connector 3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71D574C0-FF13-82D7-7562-2DFA962AADBE}"/>
              </a:ext>
            </a:extLst>
          </p:cNvPr>
          <p:cNvGraphicFramePr>
            <a:graphicFrameLocks noGrp="1"/>
          </p:cNvGraphicFramePr>
          <p:nvPr>
            <p:ph idx="1"/>
            <p:extLst>
              <p:ext uri="{D42A27DB-BD31-4B8C-83A1-F6EECF244321}">
                <p14:modId xmlns:p14="http://schemas.microsoft.com/office/powerpoint/2010/main" val="3769159704"/>
              </p:ext>
            </p:extLst>
          </p:nvPr>
        </p:nvGraphicFramePr>
        <p:xfrm>
          <a:off x="6392583" y="2645922"/>
          <a:ext cx="4434721" cy="37104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2513185"/>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4E0D05-8EED-3C28-E8BD-666DEE75512B}"/>
              </a:ext>
            </a:extLst>
          </p:cNvPr>
          <p:cNvSpPr>
            <a:spLocks noGrp="1"/>
          </p:cNvSpPr>
          <p:nvPr>
            <p:ph type="title"/>
          </p:nvPr>
        </p:nvSpPr>
        <p:spPr>
          <a:xfrm>
            <a:off x="1171074" y="1396686"/>
            <a:ext cx="3240506" cy="4064628"/>
          </a:xfrm>
        </p:spPr>
        <p:txBody>
          <a:bodyPr>
            <a:normAutofit/>
          </a:bodyPr>
          <a:lstStyle/>
          <a:p>
            <a:r>
              <a:rPr lang="vi-VN">
                <a:solidFill>
                  <a:srgbClr val="FFFFFF"/>
                </a:solidFill>
              </a:rPr>
              <a:t>Để thực hiện đề tài, em đã tiến hành xây dựng chương trình theo các bước sau:</a:t>
            </a:r>
            <a:endParaRPr lang="en-US">
              <a:solidFill>
                <a:srgbClr val="FFFFFF"/>
              </a:solidFill>
            </a:endParaRPr>
          </a:p>
        </p:txBody>
      </p:sp>
      <p:sp>
        <p:nvSpPr>
          <p:cNvPr id="13" name="Arc 1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Rectangle 1">
            <a:extLst>
              <a:ext uri="{FF2B5EF4-FFF2-40B4-BE49-F238E27FC236}">
                <a16:creationId xmlns:a16="http://schemas.microsoft.com/office/drawing/2014/main" id="{A7220D41-8357-BB52-ED88-DF404D3D8F0E}"/>
              </a:ext>
            </a:extLst>
          </p:cNvPr>
          <p:cNvSpPr>
            <a:spLocks noGrp="1" noChangeArrowheads="1"/>
          </p:cNvSpPr>
          <p:nvPr>
            <p:ph idx="1"/>
          </p:nvPr>
        </p:nvSpPr>
        <p:spPr bwMode="auto">
          <a:xfrm>
            <a:off x="5370153" y="1526033"/>
            <a:ext cx="5536397" cy="49361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Times New Roman" panose="02020603050405020304" pitchFamily="18" charset="0"/>
                <a:cs typeface="Times New Roman" panose="02020603050405020304" pitchFamily="18" charset="0"/>
              </a:rPr>
              <a:t>Bước 1: Thiết kế giao diện người dùng (GUI)</a:t>
            </a:r>
            <a:b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t>Sử dụng thư viện tkinter của Python để tạo cửa sổ chính, các nút chức năng như “Chọn thư mục”, “Mở” và bảng Treeview để hiển thị danh sách file.</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Times New Roman" panose="02020603050405020304" pitchFamily="18" charset="0"/>
                <a:cs typeface="Times New Roman" panose="02020603050405020304" pitchFamily="18" charset="0"/>
              </a:rPr>
              <a:t>Bước 2: Xử lý chọn thư mục</a:t>
            </a:r>
            <a:b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t>Khi người dùng nhấn nút “Chọn thư mục”, chương trình sử dụng filedialog.askdirectory() để mở hộp thoại chọn đường dẫn. Đường dẫn được trả về sẽ dùng để quét nội dung thư mục.</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Times New Roman" panose="02020603050405020304" pitchFamily="18" charset="0"/>
                <a:cs typeface="Times New Roman" panose="02020603050405020304" pitchFamily="18" charset="0"/>
              </a:rPr>
              <a:t>Bước 3: Lọc và hiển thị file</a:t>
            </a:r>
            <a:b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t>Dùng os.listdir() để lấy danh sách file trong thư mục, sau đó lọc ra các file có định dạng .txt, .py, .jpg. Các file này sẽ được hiển thị trong bảng Treeview với ba cột: Tên file, Loại file và Đường dẫn.</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Times New Roman" panose="02020603050405020304" pitchFamily="18" charset="0"/>
                <a:cs typeface="Times New Roman" panose="02020603050405020304" pitchFamily="18" charset="0"/>
              </a:rPr>
              <a:t>Bước 4: Mở file từ giao diện</a:t>
            </a:r>
            <a:b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t>Khi người dùng chọn file và nhấn nút “Mở” hoặc double-click vào file, chương trình sẽ kiểm tra định dạng:</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t>Nếu là .py thì mở bằng </a:t>
            </a:r>
            <a:r>
              <a:rPr kumimoji="0" lang="en-US" altLang="en-US" sz="1400" b="1" i="0" u="none" strike="noStrike" cap="none" normalizeH="0" baseline="0">
                <a:ln>
                  <a:noFill/>
                </a:ln>
                <a:effectLst/>
                <a:latin typeface="Times New Roman" panose="02020603050405020304" pitchFamily="18" charset="0"/>
                <a:cs typeface="Times New Roman" panose="02020603050405020304" pitchFamily="18" charset="0"/>
              </a:rPr>
              <a:t>IDLE</a:t>
            </a:r>
            <a: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t> thông qua subprocess.</a:t>
            </a:r>
          </a:p>
          <a:p>
            <a:pPr marL="0" marR="0" lvl="0" indent="0" defTabSz="914400" rtl="0" eaLnBrk="0" fontAlgn="base" latinLnBrk="0" hangingPunct="0">
              <a:spcBef>
                <a:spcPct val="0"/>
              </a:spcBef>
              <a:spcAft>
                <a:spcPts val="600"/>
              </a:spcAft>
              <a:buClrTx/>
              <a:buSzTx/>
              <a:buFontTx/>
              <a:buChar char="•"/>
              <a:tabLst/>
            </a:pPr>
            <a: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t>Các định dạng khác được mở bằng phần mềm mặc định của hệ điều hành qua os.startfile().</a:t>
            </a:r>
          </a:p>
          <a:p>
            <a:pPr marL="0" marR="0" lvl="0"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a:ln>
                  <a:noFill/>
                </a:ln>
                <a:effectLst/>
                <a:latin typeface="Times New Roman" panose="02020603050405020304" pitchFamily="18" charset="0"/>
                <a:cs typeface="Times New Roman" panose="02020603050405020304" pitchFamily="18" charset="0"/>
              </a:rPr>
              <a:t>Bước 5: Xử lý lỗi</a:t>
            </a:r>
            <a:b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a:ln>
                  <a:noFill/>
                </a:ln>
                <a:effectLst/>
                <a:latin typeface="Times New Roman" panose="02020603050405020304" pitchFamily="18" charset="0"/>
                <a:cs typeface="Times New Roman" panose="02020603050405020304" pitchFamily="18" charset="0"/>
              </a:rPr>
              <a:t>Thêm các cảnh báo và thông báo lỗi như: không chọn thư mục, không chọn file, hoặc không mở được file — giúp chương trình thân thiện và ổn định hơn.</a:t>
            </a:r>
          </a:p>
        </p:txBody>
      </p:sp>
    </p:spTree>
    <p:extLst>
      <p:ext uri="{BB962C8B-B14F-4D97-AF65-F5344CB8AC3E}">
        <p14:creationId xmlns:p14="http://schemas.microsoft.com/office/powerpoint/2010/main" val="3625238991"/>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EA8D74-6BE5-671F-613B-22700EAD75B9}"/>
              </a:ext>
            </a:extLst>
          </p:cNvPr>
          <p:cNvSpPr>
            <a:spLocks noGrp="1"/>
          </p:cNvSpPr>
          <p:nvPr>
            <p:ph type="title"/>
          </p:nvPr>
        </p:nvSpPr>
        <p:spPr>
          <a:xfrm>
            <a:off x="1245072" y="1289765"/>
            <a:ext cx="3651101" cy="4270963"/>
          </a:xfrm>
        </p:spPr>
        <p:txBody>
          <a:bodyPr anchor="ctr">
            <a:normAutofit/>
          </a:bodyPr>
          <a:lstStyle/>
          <a:p>
            <a:pPr algn="ctr"/>
            <a:r>
              <a:rPr lang="en-US" sz="3500">
                <a:solidFill>
                  <a:srgbClr val="FFFFFF"/>
                </a:solidFill>
                <a:latin typeface="Times New Roman" panose="02020603050405020304" pitchFamily="18" charset="0"/>
                <a:cs typeface="Times New Roman" panose="02020603050405020304" pitchFamily="18" charset="0"/>
              </a:rPr>
              <a:t>CHẠY CHƯƠNG TRÌNH</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Rectangle 1">
            <a:extLst>
              <a:ext uri="{FF2B5EF4-FFF2-40B4-BE49-F238E27FC236}">
                <a16:creationId xmlns:a16="http://schemas.microsoft.com/office/drawing/2014/main" id="{2FBC3605-E695-3F9F-1B27-3E60CA051BD6}"/>
              </a:ext>
            </a:extLst>
          </p:cNvPr>
          <p:cNvSpPr>
            <a:spLocks noGrp="1" noChangeArrowheads="1"/>
          </p:cNvSpPr>
          <p:nvPr>
            <p:ph idx="1"/>
          </p:nvPr>
        </p:nvSpPr>
        <p:spPr bwMode="auto">
          <a:xfrm>
            <a:off x="6297233" y="518400"/>
            <a:ext cx="4771607" cy="583794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solidFill>
                  <a:schemeClr val="tx1">
                    <a:alpha val="80000"/>
                  </a:schemeClr>
                </a:solidFill>
                <a:effectLst/>
                <a:latin typeface="Arial" panose="020B0604020202020204" pitchFamily="34" charset="0"/>
              </a:rPr>
              <a:t> Chức năng chọn thư mục</a:t>
            </a:r>
            <a:r>
              <a:rPr kumimoji="0" lang="en-US" altLang="en-US" sz="2000" b="0" i="0" u="none" strike="noStrike" cap="none" normalizeH="0" baseline="0">
                <a:ln>
                  <a:noFill/>
                </a:ln>
                <a:solidFill>
                  <a:schemeClr val="tx1">
                    <a:alpha val="80000"/>
                  </a:schemeClr>
                </a:solidFill>
                <a:effectLst/>
                <a:latin typeface="Arial" panose="020B0604020202020204" pitchFamily="34" charset="0"/>
              </a:rPr>
              <a:t> hoạt động ổn định, cho phép người dùng duyệt nhanh đến vị trí mong muốn.</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solidFill>
                  <a:schemeClr val="tx1">
                    <a:alpha val="80000"/>
                  </a:schemeClr>
                </a:solidFill>
                <a:effectLst/>
                <a:latin typeface="Arial" panose="020B0604020202020204" pitchFamily="34" charset="0"/>
              </a:rPr>
              <a:t> Danh sách file</a:t>
            </a:r>
            <a:r>
              <a:rPr kumimoji="0" lang="en-US" altLang="en-US" sz="2000" b="0" i="0" u="none" strike="noStrike" cap="none" normalizeH="0" baseline="0">
                <a:ln>
                  <a:noFill/>
                </a:ln>
                <a:solidFill>
                  <a:schemeClr val="tx1">
                    <a:alpha val="80000"/>
                  </a:schemeClr>
                </a:solidFill>
                <a:effectLst/>
                <a:latin typeface="Arial" panose="020B0604020202020204" pitchFamily="34" charset="0"/>
              </a:rPr>
              <a:t> hiển thị chính xác các tệp có định dạng </a:t>
            </a:r>
            <a:r>
              <a:rPr kumimoji="0" lang="en-US" altLang="en-US" sz="2000" b="0" i="0" u="none" strike="noStrike" cap="none" normalizeH="0" baseline="0">
                <a:ln>
                  <a:noFill/>
                </a:ln>
                <a:solidFill>
                  <a:schemeClr val="tx1">
                    <a:alpha val="80000"/>
                  </a:schemeClr>
                </a:solidFill>
                <a:effectLst/>
                <a:latin typeface="Arial Unicode MS"/>
              </a:rPr>
              <a:t>.txt</a:t>
            </a:r>
            <a:r>
              <a:rPr kumimoji="0" lang="en-US" altLang="en-US" sz="2000" b="0" i="0" u="none" strike="noStrike" cap="none" normalizeH="0" baseline="0">
                <a:ln>
                  <a:noFill/>
                </a:ln>
                <a:solidFill>
                  <a:schemeClr val="tx1">
                    <a:alpha val="80000"/>
                  </a:schemeClr>
                </a:solidFill>
                <a:effectLst/>
              </a:rPr>
              <a:t>, </a:t>
            </a:r>
            <a:r>
              <a:rPr kumimoji="0" lang="en-US" altLang="en-US" sz="2000" b="0" i="0" u="none" strike="noStrike" cap="none" normalizeH="0" baseline="0">
                <a:ln>
                  <a:noFill/>
                </a:ln>
                <a:solidFill>
                  <a:schemeClr val="tx1">
                    <a:alpha val="80000"/>
                  </a:schemeClr>
                </a:solidFill>
                <a:effectLst/>
                <a:latin typeface="Arial Unicode MS"/>
              </a:rPr>
              <a:t>.py</a:t>
            </a:r>
            <a:r>
              <a:rPr kumimoji="0" lang="en-US" altLang="en-US" sz="2000" b="0" i="0" u="none" strike="noStrike" cap="none" normalizeH="0" baseline="0">
                <a:ln>
                  <a:noFill/>
                </a:ln>
                <a:solidFill>
                  <a:schemeClr val="tx1">
                    <a:alpha val="80000"/>
                  </a:schemeClr>
                </a:solidFill>
                <a:effectLst/>
              </a:rPr>
              <a:t>, </a:t>
            </a:r>
            <a:r>
              <a:rPr kumimoji="0" lang="en-US" altLang="en-US" sz="2000" b="0" i="0" u="none" strike="noStrike" cap="none" normalizeH="0" baseline="0">
                <a:ln>
                  <a:noFill/>
                </a:ln>
                <a:solidFill>
                  <a:schemeClr val="tx1">
                    <a:alpha val="80000"/>
                  </a:schemeClr>
                </a:solidFill>
                <a:effectLst/>
                <a:latin typeface="Arial Unicode MS"/>
              </a:rPr>
              <a:t>.jpg</a:t>
            </a:r>
            <a:r>
              <a:rPr kumimoji="0" lang="en-US" altLang="en-US" sz="2000" b="0" i="0" u="none" strike="noStrike" cap="none" normalizeH="0" baseline="0">
                <a:ln>
                  <a:noFill/>
                </a:ln>
                <a:solidFill>
                  <a:schemeClr val="tx1">
                    <a:alpha val="80000"/>
                  </a:schemeClr>
                </a:solidFill>
                <a:effectLst/>
              </a:rPr>
              <a:t>, đúng như yêu cầu đề tài.</a:t>
            </a:r>
            <a:endParaRPr kumimoji="0" lang="en-US" altLang="en-US" sz="2000" b="0" i="0" u="none" strike="noStrike" cap="none" normalizeH="0" baseline="0">
              <a:ln>
                <a:noFill/>
              </a:ln>
              <a:solidFill>
                <a:schemeClr val="tx1">
                  <a:alpha val="80000"/>
                </a:schemeClr>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solidFill>
                  <a:schemeClr val="tx1">
                    <a:alpha val="80000"/>
                  </a:schemeClr>
                </a:solidFill>
                <a:effectLst/>
                <a:latin typeface="Arial" panose="020B0604020202020204" pitchFamily="34" charset="0"/>
              </a:rPr>
              <a:t> </a:t>
            </a:r>
            <a:r>
              <a:rPr kumimoji="0" lang="en-US" altLang="en-US" sz="2000" b="1" i="0" u="none" strike="noStrike" cap="none" normalizeH="0" baseline="0">
                <a:ln>
                  <a:noFill/>
                </a:ln>
                <a:solidFill>
                  <a:schemeClr val="tx1">
                    <a:alpha val="80000"/>
                  </a:schemeClr>
                </a:solidFill>
                <a:effectLst/>
                <a:latin typeface="Arial" panose="020B0604020202020204" pitchFamily="34" charset="0"/>
              </a:rPr>
              <a:t>Tính năng mở file</a:t>
            </a:r>
            <a:r>
              <a:rPr kumimoji="0" lang="en-US" altLang="en-US" sz="2000" b="0" i="0" u="none" strike="noStrike" cap="none" normalizeH="0" baseline="0">
                <a:ln>
                  <a:noFill/>
                </a:ln>
                <a:solidFill>
                  <a:schemeClr val="tx1">
                    <a:alpha val="80000"/>
                  </a:schemeClr>
                </a:solidFill>
                <a:effectLst/>
                <a:latin typeface="Arial" panose="020B0604020202020204" pitchFamily="34" charset="0"/>
              </a:rPr>
              <a:t> hoạt động hiệu quả:</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solidFill>
                  <a:schemeClr val="tx1">
                    <a:alpha val="80000"/>
                  </a:schemeClr>
                </a:solidFill>
                <a:effectLst/>
                <a:latin typeface="Arial" panose="020B0604020202020204" pitchFamily="34" charset="0"/>
              </a:rPr>
              <a:t> File </a:t>
            </a:r>
            <a:r>
              <a:rPr kumimoji="0" lang="en-US" altLang="en-US" sz="2000" b="0" i="0" u="none" strike="noStrike" cap="none" normalizeH="0" baseline="0">
                <a:ln>
                  <a:noFill/>
                </a:ln>
                <a:solidFill>
                  <a:schemeClr val="tx1">
                    <a:alpha val="80000"/>
                  </a:schemeClr>
                </a:solidFill>
                <a:effectLst/>
                <a:latin typeface="Arial Unicode MS"/>
              </a:rPr>
              <a:t>.txt</a:t>
            </a:r>
            <a:r>
              <a:rPr kumimoji="0" lang="en-US" altLang="en-US" sz="2000" b="0" i="0" u="none" strike="noStrike" cap="none" normalizeH="0" baseline="0">
                <a:ln>
                  <a:noFill/>
                </a:ln>
                <a:solidFill>
                  <a:schemeClr val="tx1">
                    <a:alpha val="80000"/>
                  </a:schemeClr>
                </a:solidFill>
                <a:effectLst/>
              </a:rPr>
              <a:t>, </a:t>
            </a:r>
            <a:r>
              <a:rPr kumimoji="0" lang="en-US" altLang="en-US" sz="2000" b="0" i="0" u="none" strike="noStrike" cap="none" normalizeH="0" baseline="0">
                <a:ln>
                  <a:noFill/>
                </a:ln>
                <a:solidFill>
                  <a:schemeClr val="tx1">
                    <a:alpha val="80000"/>
                  </a:schemeClr>
                </a:solidFill>
                <a:effectLst/>
                <a:latin typeface="Arial Unicode MS"/>
              </a:rPr>
              <a:t>.jpg</a:t>
            </a:r>
            <a:r>
              <a:rPr kumimoji="0" lang="en-US" altLang="en-US" sz="2000" b="0" i="0" u="none" strike="noStrike" cap="none" normalizeH="0" baseline="0">
                <a:ln>
                  <a:noFill/>
                </a:ln>
                <a:solidFill>
                  <a:schemeClr val="tx1">
                    <a:alpha val="80000"/>
                  </a:schemeClr>
                </a:solidFill>
                <a:effectLst/>
              </a:rPr>
              <a:t> được mở bằng phần mềm  mặc định.</a:t>
            </a:r>
            <a:endParaRPr kumimoji="0" lang="en-US" altLang="en-US" sz="2000" b="0" i="0" u="none" strike="noStrike" cap="none" normalizeH="0" baseline="0">
              <a:ln>
                <a:noFill/>
              </a:ln>
              <a:solidFill>
                <a:schemeClr val="tx1">
                  <a:alpha val="80000"/>
                </a:schemeClr>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solidFill>
                  <a:schemeClr val="tx1">
                    <a:alpha val="80000"/>
                  </a:schemeClr>
                </a:solidFill>
                <a:effectLst/>
                <a:latin typeface="Arial" panose="020B0604020202020204" pitchFamily="34" charset="0"/>
              </a:rPr>
              <a:t> File </a:t>
            </a:r>
            <a:r>
              <a:rPr kumimoji="0" lang="en-US" altLang="en-US" sz="2000" b="0" i="0" u="none" strike="noStrike" cap="none" normalizeH="0" baseline="0">
                <a:ln>
                  <a:noFill/>
                </a:ln>
                <a:solidFill>
                  <a:schemeClr val="tx1">
                    <a:alpha val="80000"/>
                  </a:schemeClr>
                </a:solidFill>
                <a:effectLst/>
                <a:latin typeface="Arial Unicode MS"/>
              </a:rPr>
              <a:t>.py</a:t>
            </a:r>
            <a:r>
              <a:rPr kumimoji="0" lang="en-US" altLang="en-US" sz="2000" b="0" i="0" u="none" strike="noStrike" cap="none" normalizeH="0" baseline="0">
                <a:ln>
                  <a:noFill/>
                </a:ln>
                <a:solidFill>
                  <a:schemeClr val="tx1">
                    <a:alpha val="80000"/>
                  </a:schemeClr>
                </a:solidFill>
                <a:effectLst/>
              </a:rPr>
              <a:t> được mở đúng bằng IDLE.</a:t>
            </a:r>
            <a:endParaRPr kumimoji="0" lang="en-US" altLang="en-US" sz="2000" b="0" i="0" u="none" strike="noStrike" cap="none" normalizeH="0" baseline="0">
              <a:ln>
                <a:noFill/>
              </a:ln>
              <a:solidFill>
                <a:schemeClr val="tx1">
                  <a:alpha val="80000"/>
                </a:schemeClr>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a:ln>
                  <a:noFill/>
                </a:ln>
                <a:solidFill>
                  <a:schemeClr val="tx1">
                    <a:alpha val="80000"/>
                  </a:schemeClr>
                </a:solidFill>
                <a:effectLst/>
                <a:latin typeface="Arial" panose="020B0604020202020204" pitchFamily="34" charset="0"/>
              </a:rPr>
              <a:t> Xử lý lỗi người dùng tốt</a:t>
            </a:r>
            <a:r>
              <a:rPr kumimoji="0" lang="en-US" altLang="en-US" sz="2000" b="0" i="0" u="none" strike="noStrike" cap="none" normalizeH="0" baseline="0">
                <a:ln>
                  <a:noFill/>
                </a:ln>
                <a:solidFill>
                  <a:schemeClr val="tx1">
                    <a:alpha val="80000"/>
                  </a:schemeClr>
                </a:solidFill>
                <a:effectLst/>
                <a:latin typeface="Arial" panose="020B0604020202020204" pitchFamily="34" charset="0"/>
              </a:rPr>
              <a:t>, như cảnh báo khi chưa chọn file hoặc không chọn thư mục.</a:t>
            </a:r>
          </a:p>
          <a:p>
            <a:pPr marL="0" marR="0" lvl="0" indent="0"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a:ln>
                  <a:noFill/>
                </a:ln>
                <a:solidFill>
                  <a:schemeClr val="tx1">
                    <a:alpha val="80000"/>
                  </a:schemeClr>
                </a:solidFill>
                <a:effectLst/>
                <a:latin typeface="Arial" panose="020B0604020202020204" pitchFamily="34" charset="0"/>
              </a:rPr>
              <a:t> Giao diện đơn giản, dễ thao tác, phù hợp với cả người dùng không rành kỹ thuật.</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08426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8594B-E978-877A-C284-068579334BDC}"/>
              </a:ext>
            </a:extLst>
          </p:cNvPr>
          <p:cNvSpPr>
            <a:spLocks noGrp="1"/>
          </p:cNvSpPr>
          <p:nvPr>
            <p:ph type="title"/>
          </p:nvPr>
        </p:nvSpPr>
        <p:spPr>
          <a:xfrm>
            <a:off x="841248" y="548640"/>
            <a:ext cx="3600860" cy="5431536"/>
          </a:xfrm>
        </p:spPr>
        <p:txBody>
          <a:bodyPr>
            <a:normAutofit/>
          </a:bodyPr>
          <a:lstStyle/>
          <a:p>
            <a:r>
              <a:rPr lang="en-US" sz="5400">
                <a:latin typeface="Times New Roman" panose="02020603050405020304" pitchFamily="18" charset="0"/>
                <a:cs typeface="Times New Roman" panose="02020603050405020304" pitchFamily="18" charset="0"/>
              </a:rPr>
              <a:t>KẾT LUẬN</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917382-5127-05F1-DC19-4A80C53F2FB9}"/>
              </a:ext>
            </a:extLst>
          </p:cNvPr>
          <p:cNvSpPr>
            <a:spLocks noGrp="1"/>
          </p:cNvSpPr>
          <p:nvPr>
            <p:ph idx="1"/>
          </p:nvPr>
        </p:nvSpPr>
        <p:spPr>
          <a:xfrm>
            <a:off x="5126418" y="552091"/>
            <a:ext cx="6720589" cy="5431536"/>
          </a:xfrm>
        </p:spPr>
        <p:txBody>
          <a:bodyPr anchor="ctr">
            <a:normAutofit/>
          </a:bodyPr>
          <a:lstStyle/>
          <a:p>
            <a:r>
              <a:rPr lang="vi-VN" sz="3600">
                <a:latin typeface="Times New Roman" panose="02020603050405020304" pitchFamily="18" charset="0"/>
                <a:cs typeface="Times New Roman" panose="02020603050405020304" pitchFamily="18" charset="0"/>
              </a:rPr>
              <a:t>Chương trình đã hoàn thành đầy đủ các yêu cầu đặt ra, hoạt động chính xác, ổn định, và sẵn sàng để triển khai hoặc phát triển thêm.</a:t>
            </a:r>
            <a:endParaRPr lang="en-US" sz="3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0593704"/>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D45EE4-C4F0-4F72-B1C6-39F596D13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C459BAD-4279-4A9D-B0C5-662C5F5ED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3203463" y="-2060461"/>
            <a:ext cx="5649003" cy="10651671"/>
          </a:xfrm>
          <a:custGeom>
            <a:avLst/>
            <a:gdLst>
              <a:gd name="connsiteX0" fmla="*/ 0 w 5649003"/>
              <a:gd name="connsiteY0" fmla="*/ 5325836 h 10651671"/>
              <a:gd name="connsiteX1" fmla="*/ 2824502 w 5649003"/>
              <a:gd name="connsiteY1" fmla="*/ 0 h 10651671"/>
              <a:gd name="connsiteX2" fmla="*/ 5649004 w 5649003"/>
              <a:gd name="connsiteY2" fmla="*/ 5325836 h 10651671"/>
              <a:gd name="connsiteX3" fmla="*/ 2824502 w 5649003"/>
              <a:gd name="connsiteY3" fmla="*/ 10651672 h 10651671"/>
              <a:gd name="connsiteX4" fmla="*/ 0 w 5649003"/>
              <a:gd name="connsiteY4" fmla="*/ 5325836 h 106516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49003" h="10651671" fill="none" extrusionOk="0">
                <a:moveTo>
                  <a:pt x="0" y="5325836"/>
                </a:moveTo>
                <a:cubicBezTo>
                  <a:pt x="186946" y="2320485"/>
                  <a:pt x="1438121" y="-52385"/>
                  <a:pt x="2824502" y="0"/>
                </a:cubicBezTo>
                <a:cubicBezTo>
                  <a:pt x="4703838" y="-43168"/>
                  <a:pt x="5583840" y="2369660"/>
                  <a:pt x="5649004" y="5325836"/>
                </a:cubicBezTo>
                <a:cubicBezTo>
                  <a:pt x="5518761" y="8289338"/>
                  <a:pt x="4285196" y="10894014"/>
                  <a:pt x="2824502" y="10651672"/>
                </a:cubicBezTo>
                <a:cubicBezTo>
                  <a:pt x="1536945" y="11016699"/>
                  <a:pt x="142947" y="8418643"/>
                  <a:pt x="0" y="5325836"/>
                </a:cubicBezTo>
                <a:close/>
              </a:path>
              <a:path w="5649003" h="10651671" stroke="0" extrusionOk="0">
                <a:moveTo>
                  <a:pt x="0" y="5325836"/>
                </a:moveTo>
                <a:cubicBezTo>
                  <a:pt x="-54350" y="2332108"/>
                  <a:pt x="1351726" y="167869"/>
                  <a:pt x="2824502" y="0"/>
                </a:cubicBezTo>
                <a:cubicBezTo>
                  <a:pt x="4182679" y="-143942"/>
                  <a:pt x="5672665" y="2549517"/>
                  <a:pt x="5649004" y="5325836"/>
                </a:cubicBezTo>
                <a:cubicBezTo>
                  <a:pt x="5518596" y="8280244"/>
                  <a:pt x="4081190" y="10622204"/>
                  <a:pt x="2824502" y="10651672"/>
                </a:cubicBezTo>
                <a:cubicBezTo>
                  <a:pt x="1216708" y="10537144"/>
                  <a:pt x="-100850" y="8264979"/>
                  <a:pt x="0" y="5325836"/>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3743190">
                  <a:prstGeom prst="ellipse">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1FEE0F-0869-911A-7366-AAD61284E1EB}"/>
              </a:ext>
            </a:extLst>
          </p:cNvPr>
          <p:cNvSpPr>
            <a:spLocks noGrp="1"/>
          </p:cNvSpPr>
          <p:nvPr>
            <p:ph type="title"/>
          </p:nvPr>
        </p:nvSpPr>
        <p:spPr>
          <a:xfrm>
            <a:off x="2066544" y="1911096"/>
            <a:ext cx="8055864" cy="2076651"/>
          </a:xfrm>
        </p:spPr>
        <p:txBody>
          <a:bodyPr vert="horz" lIns="91440" tIns="45720" rIns="91440" bIns="45720" rtlCol="0" anchor="b">
            <a:normAutofit/>
          </a:bodyPr>
          <a:lstStyle/>
          <a:p>
            <a:pPr algn="ctr"/>
            <a:r>
              <a:rPr lang="en-US" sz="6600" kern="1200">
                <a:solidFill>
                  <a:srgbClr val="FFFFFF"/>
                </a:solidFill>
                <a:latin typeface="Times New Roman" panose="02020603050405020304" pitchFamily="18" charset="0"/>
                <a:cs typeface="Times New Roman" panose="02020603050405020304" pitchFamily="18" charset="0"/>
              </a:rPr>
              <a:t>KIỂM NGHỆM THỰC TẾ. </a:t>
            </a:r>
          </a:p>
        </p:txBody>
      </p:sp>
      <p:sp>
        <p:nvSpPr>
          <p:cNvPr id="12" name="sketch line">
            <a:extLst>
              <a:ext uri="{FF2B5EF4-FFF2-40B4-BE49-F238E27FC236}">
                <a16:creationId xmlns:a16="http://schemas.microsoft.com/office/drawing/2014/main" id="{0953BC39-9D68-40BE-BF3C-5C4EB782AF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173498"/>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95986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250</TotalTime>
  <Words>1018</Words>
  <Application>Microsoft Office PowerPoint</Application>
  <PresentationFormat>Widescreen</PresentationFormat>
  <Paragraphs>40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Arial Unicode MS</vt:lpstr>
      <vt:lpstr>Calibri</vt:lpstr>
      <vt:lpstr>Times New Roman</vt:lpstr>
      <vt:lpstr>Office Theme</vt:lpstr>
      <vt:lpstr>Tạo ứng dụng GUI cho phép chọn thư mục, liệt kê file theo từng loại (.txt, .py, .jpg), và cho phép mở file.  </vt:lpstr>
      <vt:lpstr>GIỚI THIỆU ĐỀ TÀI</vt:lpstr>
      <vt:lpstr>Đầu vào – đầu ra: Đầu vào: Nút “Chọn thư mục”. Đầu ra: Treeview hoặc Listbox hiển thị file, nút “Mở”. Tính năng yêu cầu: Sử dụng os để scan folder. Bắt lỗi không tìm thấy đường dẫn. GUI với Treeview (tkinter.ttk). Mở file bằng chương trình mặc định. Kiểm tra &amp; kết quả mẫu: Chọn thư mục có 3 file → hiển thị 3 dòng. Click “Mở” file .txt → mở Notepad. Các bước triển khai: Frame có nút và Treeview. Dialog chọn folder (askdirectory). Hàm show_files() scan và fill Treeview. Map double-click mở file (os.startfile). </vt:lpstr>
      <vt:lpstr>HỆ THỐNG.</vt:lpstr>
      <vt:lpstr>XÂY DỰNG HỆ THỐNG  </vt:lpstr>
      <vt:lpstr>Để thực hiện đề tài, em đã tiến hành xây dựng chương trình theo các bước sau:</vt:lpstr>
      <vt:lpstr>CHẠY CHƯƠNG TRÌNH</vt:lpstr>
      <vt:lpstr>KẾT LUẬN</vt:lpstr>
      <vt:lpstr>KIỂM NGHỆM THỰC TẾ. </vt:lpstr>
      <vt:lpstr>EM CẢM ƠN THẦY ĐÃ LẮNG NGHE BÀI THUYẾT TRÌNH CỦA 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đức tú vũ</dc:creator>
  <cp:lastModifiedBy>đức tú vũ</cp:lastModifiedBy>
  <cp:revision>4</cp:revision>
  <dcterms:created xsi:type="dcterms:W3CDTF">2025-06-03T16:06:51Z</dcterms:created>
  <dcterms:modified xsi:type="dcterms:W3CDTF">2025-06-04T17:58:55Z</dcterms:modified>
</cp:coreProperties>
</file>