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handoutMasterIdLst>
    <p:handoutMasterId r:id="rId38"/>
  </p:handoutMasterIdLst>
  <p:sldIdLst>
    <p:sldId id="287" r:id="rId3"/>
    <p:sldId id="295" r:id="rId5"/>
    <p:sldId id="296" r:id="rId6"/>
    <p:sldId id="297" r:id="rId7"/>
    <p:sldId id="318" r:id="rId8"/>
    <p:sldId id="298" r:id="rId9"/>
    <p:sldId id="299" r:id="rId10"/>
    <p:sldId id="300" r:id="rId11"/>
    <p:sldId id="301" r:id="rId12"/>
    <p:sldId id="302" r:id="rId13"/>
    <p:sldId id="303" r:id="rId14"/>
    <p:sldId id="306" r:id="rId15"/>
    <p:sldId id="304" r:id="rId16"/>
    <p:sldId id="305" r:id="rId17"/>
    <p:sldId id="307" r:id="rId18"/>
    <p:sldId id="308" r:id="rId19"/>
    <p:sldId id="309" r:id="rId20"/>
    <p:sldId id="310" r:id="rId21"/>
    <p:sldId id="311" r:id="rId22"/>
    <p:sldId id="312" r:id="rId23"/>
    <p:sldId id="313" r:id="rId24"/>
    <p:sldId id="315" r:id="rId25"/>
    <p:sldId id="314" r:id="rId26"/>
    <p:sldId id="319" r:id="rId27"/>
    <p:sldId id="320" r:id="rId28"/>
    <p:sldId id="321" r:id="rId29"/>
    <p:sldId id="322" r:id="rId30"/>
    <p:sldId id="323" r:id="rId31"/>
    <p:sldId id="324" r:id="rId32"/>
    <p:sldId id="325" r:id="rId33"/>
    <p:sldId id="326" r:id="rId34"/>
    <p:sldId id="327" r:id="rId35"/>
    <p:sldId id="329" r:id="rId36"/>
    <p:sldId id="294" r:id="rId37"/>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snapToGrid="0" showGuides="1">
      <p:cViewPr varScale="1">
        <p:scale>
          <a:sx n="37" d="100"/>
          <a:sy n="37" d="100"/>
        </p:scale>
        <p:origin x="988"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6B784-4FB6-471C-91EA-1AAA7047F172}" type="slidenum">
              <a:rPr lang="en-IN" smtClean="0"/>
            </a:fld>
            <a:endParaRPr lang="en-IN"/>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err="1"/>
              <a:t>xvs</a:t>
            </a:r>
            <a:endParaRPr lang="en-IN" dirty="0"/>
          </a:p>
        </p:txBody>
      </p:sp>
      <p:sp>
        <p:nvSpPr>
          <p:cNvPr id="12" name="Date Placeholder 11"/>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12033-2EDF-405D-A660-8698D41E1567}" type="datetime1">
              <a:rPr lang="en-US" smtClean="0"/>
            </a:fld>
            <a:endParaRPr lang="en-IN"/>
          </a:p>
        </p:txBody>
      </p:sp>
      <p:sp>
        <p:nvSpPr>
          <p:cNvPr id="14" name="Footer Placeholder 1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SAD</a:t>
            </a:r>
            <a:endParaRPr lang="en-IN"/>
          </a:p>
        </p:txBody>
      </p:sp>
    </p:spTree>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A4A78-AB98-4C27-A03B-1FDB5F943EB5}" type="datetime4">
              <a:rPr lang="en-US" smtClean="0"/>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613E0C0-228A-4082-81D2-A22D1B3A4D51}" type="datetime4">
              <a:rPr lang="en-US" smtClean="0"/>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4138729-B38B-4E7B-A4F9-C7D61D129B30}" type="datetime4">
              <a:rPr lang="en-US" smtClean="0"/>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1D00544-B2CB-480A-8E68-8A818093FCE5}" type="datetime4">
              <a:rPr lang="en-US" smtClean="0"/>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EC21569-787D-4B28-BF58-C15BD049FF4C}" type="datetime4">
              <a:rPr lang="en-US" smtClean="0"/>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C689255-858F-4E3D-94A1-E1E39F87E4E8}" type="datetime4">
              <a:rPr lang="en-US" smtClean="0"/>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endParaRPr lang="en-US"/>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endParaRPr lang="en-US"/>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A81B212C-96E6-4A1C-BD8B-5A9E1F64C4D6}" type="datetime4">
              <a:rPr lang="en-US" smtClean="0"/>
            </a:fld>
            <a:endParaRPr lang="en-US"/>
          </a:p>
        </p:txBody>
      </p:sp>
      <p:sp>
        <p:nvSpPr>
          <p:cNvPr id="11" name="Footer Placeholder 10"/>
          <p:cNvSpPr>
            <a:spLocks noGrp="1"/>
          </p:cNvSpPr>
          <p:nvPr>
            <p:ph type="ftr" sz="quarter" idx="11"/>
          </p:nvPr>
        </p:nvSpPr>
        <p:spPr/>
        <p:txBody>
          <a:bodyPr/>
          <a:lstStyle/>
          <a:p>
            <a:r>
              <a:rPr lang="en-IN"/>
              <a:t>DEPARTMENT OF COMPUTER SCIENCE &amp; ENGINEERING   / PROJECT TITLE</a:t>
            </a:r>
            <a:endParaRPr lang="en-IN"/>
          </a:p>
        </p:txBody>
      </p:sp>
      <p:sp>
        <p:nvSpPr>
          <p:cNvPr id="12" name="Slide Number Placeholder 1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E3FEEA-94A0-4780-8034-6B4F50182C72}" type="datetime4">
              <a:rPr lang="en-US" smtClean="0"/>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endParaRPr lang="en-US"/>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5A61ED53-1557-48CE-8123-0F97BD6F5650}" type="datetime4">
              <a:rPr lang="en-US" smtClean="0"/>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r>
              <a:rPr lang="en-IN"/>
              <a:t>DEPARTMENT OF COMPUTER SCIENCE &amp; ENGINEERING   / PROJECT TITLE</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6FC48DB-39AD-497D-8330-7463C2179DE1}" type="datetime4">
              <a:rPr lang="en-US" smtClean="0"/>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04A8CDA6-3F51-4CAD-8EC3-2E80C1A81474}" type="datetime4">
              <a:rPr lang="en-US" smtClean="0"/>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IN"/>
              <a:t>DEPARTMENT OF COMPUTER SCIENCE &amp; ENGINEERING   / PROJECT TITLE</a:t>
            </a:r>
            <a:endParaRPr lang="en-IN"/>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pPr marL="0" lvl="0" indent="0" algn="r" rtl="0">
              <a:spcBef>
                <a:spcPts val="0"/>
              </a:spcBef>
              <a:spcAft>
                <a:spcPts val="0"/>
              </a:spcAft>
              <a:buNone/>
            </a:pPr>
            <a:fld id="{00000000-1234-1234-1234-123412341234}" type="slidenum">
              <a:rPr lang="en-US" smtClean="0"/>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594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700" kern="1200">
          <a:solidFill>
            <a:schemeClr val="tx1">
              <a:lumMod val="75000"/>
              <a:lumOff val="25000"/>
            </a:schemeClr>
          </a:solidFill>
          <a:latin typeface="+mn-lt"/>
          <a:ea typeface="+mn-ea"/>
          <a:cs typeface="+mn-cs"/>
        </a:defRPr>
      </a:lvl2pPr>
      <a:lvl3pPr marL="85026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3pPr>
      <a:lvl4pPr marL="112458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4pPr>
      <a:lvl5pPr marL="139890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5pPr>
      <a:lvl6pPr marL="1649730"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6pPr>
      <a:lvl7pPr marL="1950085"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7pPr>
      <a:lvl8pPr marL="2249805"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8pPr>
      <a:lvl9pPr marL="2550160"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C:\Users\Sharad\Desktop\download veltech.png"/>
          <p:cNvPicPr>
            <a:picLocks noChangeAspect="1" noChangeArrowheads="1"/>
          </p:cNvPicPr>
          <p:nvPr/>
        </p:nvPicPr>
        <p:blipFill>
          <a:blip r:embed="rId1"/>
          <a:srcRect/>
          <a:stretch>
            <a:fillRect/>
          </a:stretch>
        </p:blipFill>
        <p:spPr bwMode="auto">
          <a:xfrm>
            <a:off x="6826102" y="0"/>
            <a:ext cx="4295554" cy="1438275"/>
          </a:xfrm>
          <a:prstGeom prst="rect">
            <a:avLst/>
          </a:prstGeom>
          <a:noFill/>
        </p:spPr>
      </p:pic>
      <p:sp>
        <p:nvSpPr>
          <p:cNvPr id="22" name="Rectangle 21"/>
          <p:cNvSpPr/>
          <p:nvPr/>
        </p:nvSpPr>
        <p:spPr>
          <a:xfrm>
            <a:off x="602672" y="2009983"/>
            <a:ext cx="17415164" cy="3112135"/>
          </a:xfrm>
          <a:prstGeom prst="rect">
            <a:avLst/>
          </a:prstGeom>
        </p:spPr>
        <p:txBody>
          <a:bodyPr wrap="square">
            <a:spAutoFit/>
          </a:bodyPr>
          <a:lstStyle/>
          <a:p>
            <a:pPr marL="12065" marR="5080" algn="ctr">
              <a:lnSpc>
                <a:spcPct val="102000"/>
              </a:lnSpc>
              <a:spcBef>
                <a:spcPts val="70"/>
              </a:spcBef>
            </a:pPr>
            <a:r>
              <a:rPr lang="en-IN" sz="2000" b="1" spc="-25" dirty="0">
                <a:latin typeface="Times New Roman" panose="02020603050405020304" pitchFamily="18" charset="0"/>
                <a:cs typeface="Times New Roman" panose="02020603050405020304" pitchFamily="18" charset="0"/>
              </a:rPr>
              <a:t>DEPARTMENT </a:t>
            </a:r>
            <a:r>
              <a:rPr lang="en-IN" sz="2000" b="1" spc="-5" dirty="0">
                <a:latin typeface="Times New Roman" panose="02020603050405020304" pitchFamily="18" charset="0"/>
                <a:cs typeface="Times New Roman" panose="02020603050405020304" pitchFamily="18" charset="0"/>
              </a:rPr>
              <a:t>OF COMPUTER SCIENCE</a:t>
            </a:r>
            <a:r>
              <a:rPr lang="en-IN" sz="2000" b="1" spc="-125"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&amp;  </a:t>
            </a:r>
            <a:r>
              <a:rPr lang="en-IN" sz="2000" b="1" spc="-5" dirty="0">
                <a:latin typeface="Times New Roman" panose="02020603050405020304" pitchFamily="18" charset="0"/>
                <a:cs typeface="Times New Roman" panose="02020603050405020304" pitchFamily="18" charset="0"/>
              </a:rPr>
              <a:t>ENGINEERING </a:t>
            </a:r>
            <a:endParaRPr lang="en-IN" sz="2000" b="1" spc="-5" dirty="0">
              <a:latin typeface="Times New Roman" panose="02020603050405020304" pitchFamily="18" charset="0"/>
              <a:cs typeface="Times New Roman" panose="02020603050405020304" pitchFamily="18" charset="0"/>
            </a:endParaRPr>
          </a:p>
          <a:p>
            <a:pPr marL="12065" marR="5080" algn="ctr">
              <a:lnSpc>
                <a:spcPct val="102000"/>
              </a:lnSpc>
              <a:spcBef>
                <a:spcPts val="70"/>
              </a:spcBef>
            </a:pPr>
            <a:r>
              <a:rPr lang="en-IN" sz="2000" b="1" spc="-5" dirty="0">
                <a:latin typeface="Times New Roman" panose="02020603050405020304" pitchFamily="18" charset="0"/>
                <a:cs typeface="Times New Roman" panose="02020603050405020304" pitchFamily="18" charset="0"/>
              </a:rPr>
              <a:t>SCHOOL OF COMPUTING  </a:t>
            </a:r>
            <a:endParaRPr lang="en-IN" sz="2000" b="1" spc="-5" dirty="0">
              <a:latin typeface="Times New Roman" panose="02020603050405020304" pitchFamily="18" charset="0"/>
              <a:cs typeface="Times New Roman" panose="02020603050405020304" pitchFamily="18" charset="0"/>
            </a:endParaRPr>
          </a:p>
          <a:p>
            <a:pPr marL="12065" marR="5080" algn="ctr">
              <a:lnSpc>
                <a:spcPct val="102000"/>
              </a:lnSpc>
              <a:spcBef>
                <a:spcPts val="70"/>
              </a:spcBef>
            </a:pPr>
            <a:r>
              <a:rPr lang="en-IN" sz="2000" b="1" dirty="0">
                <a:latin typeface="Times New Roman" panose="02020603050405020304" pitchFamily="18" charset="0"/>
                <a:cs typeface="Times New Roman" panose="02020603050405020304" pitchFamily="18" charset="0"/>
              </a:rPr>
              <a:t>10214CS602 </a:t>
            </a:r>
            <a:r>
              <a:rPr lang="en-IN" sz="2000" b="1" spc="-5" dirty="0">
                <a:latin typeface="Times New Roman" panose="02020603050405020304" pitchFamily="18" charset="0"/>
                <a:cs typeface="Times New Roman" panose="02020603050405020304" pitchFamily="18" charset="0"/>
              </a:rPr>
              <a:t>MINOR </a:t>
            </a:r>
            <a:r>
              <a:rPr lang="en-IN" sz="2000" b="1" spc="-5">
                <a:latin typeface="Times New Roman" panose="02020603050405020304" pitchFamily="18" charset="0"/>
                <a:cs typeface="Times New Roman" panose="02020603050405020304" pitchFamily="18" charset="0"/>
              </a:rPr>
              <a:t>PROJECT –II INDUSTRY PROJECTS</a:t>
            </a:r>
            <a:endParaRPr lang="en-IN" sz="2000" b="1" spc="-5" dirty="0">
              <a:latin typeface="Times New Roman" panose="02020603050405020304" pitchFamily="18" charset="0"/>
              <a:cs typeface="Times New Roman" panose="02020603050405020304" pitchFamily="18" charset="0"/>
            </a:endParaRPr>
          </a:p>
          <a:p>
            <a:pPr marL="12065" marR="5080" algn="ctr">
              <a:lnSpc>
                <a:spcPct val="102000"/>
              </a:lnSpc>
              <a:spcBef>
                <a:spcPts val="70"/>
              </a:spcBef>
            </a:pPr>
            <a:r>
              <a:rPr lang="en-IN" sz="2000" b="1" spc="-5" dirty="0">
                <a:latin typeface="Times New Roman" panose="02020603050405020304" pitchFamily="18" charset="0"/>
                <a:cs typeface="Times New Roman" panose="02020603050405020304" pitchFamily="18" charset="0"/>
              </a:rPr>
              <a:t>WINTER SEMESTER(2023-2024)  </a:t>
            </a:r>
            <a:endParaRPr lang="en-IN" sz="2000" b="1" spc="-5" dirty="0">
              <a:latin typeface="Times New Roman" panose="02020603050405020304" pitchFamily="18" charset="0"/>
              <a:cs typeface="Times New Roman" panose="02020603050405020304" pitchFamily="18" charset="0"/>
            </a:endParaRPr>
          </a:p>
          <a:p>
            <a:pPr marL="12065" marR="5080" algn="ctr">
              <a:lnSpc>
                <a:spcPct val="102000"/>
              </a:lnSpc>
              <a:spcBef>
                <a:spcPts val="70"/>
              </a:spcBef>
            </a:pPr>
            <a:r>
              <a:rPr lang="en-IN" sz="2400" b="1" spc="-5" dirty="0">
                <a:latin typeface="Times New Roman" panose="02020603050405020304" pitchFamily="18" charset="0"/>
                <a:cs typeface="Times New Roman" panose="02020603050405020304" pitchFamily="18" charset="0"/>
              </a:rPr>
              <a:t>REVIEW-II</a:t>
            </a:r>
            <a:endParaRPr lang="en-IN" sz="2400" b="1" dirty="0">
              <a:latin typeface="Times New Roman" panose="02020603050405020304" pitchFamily="18" charset="0"/>
              <a:cs typeface="Times New Roman" panose="02020603050405020304" pitchFamily="18" charset="0"/>
            </a:endParaRPr>
          </a:p>
          <a:p>
            <a:pPr marL="758190"/>
            <a:r>
              <a:rPr lang="en-IN" sz="2000" b="1"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a:p>
            <a:pPr marL="758190"/>
            <a:endParaRPr lang="en-IN" sz="2000" b="1" dirty="0">
              <a:latin typeface="Times New Roman" panose="02020603050405020304" pitchFamily="18" charset="0"/>
              <a:cs typeface="Times New Roman" panose="02020603050405020304" pitchFamily="18" charset="0"/>
            </a:endParaRPr>
          </a:p>
          <a:p>
            <a:pPr marL="758190"/>
            <a:r>
              <a:rPr lang="en-IN" sz="2000" b="1"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a:p>
            <a:pPr marL="758190"/>
            <a:r>
              <a:rPr lang="en-IN" sz="20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a:t>
            </a:r>
            <a:r>
              <a:rPr lang="en-IN" sz="2800" b="1" dirty="0">
                <a:latin typeface="Times New Roman" panose="02020603050405020304" pitchFamily="18" charset="0"/>
                <a:cs typeface="Times New Roman" panose="02020603050405020304" pitchFamily="18" charset="0"/>
                <a:sym typeface="+mn-ea"/>
              </a:rPr>
              <a:t>CARTOONIFY AN IMAGE WITH OPENCV</a:t>
            </a:r>
            <a:r>
              <a:rPr lang="en-IN" sz="2800" b="1" spc="-5"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29" name="Slide Number Placeholder 3"/>
          <p:cNvSpPr txBox="1"/>
          <p:nvPr/>
        </p:nvSpPr>
        <p:spPr>
          <a:xfrm>
            <a:off x="15740698" y="275977"/>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32" name="TextBox 31"/>
          <p:cNvSpPr txBox="1"/>
          <p:nvPr/>
        </p:nvSpPr>
        <p:spPr>
          <a:xfrm>
            <a:off x="351841" y="7003473"/>
            <a:ext cx="434485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PRESENTED BY</a:t>
            </a:r>
            <a:endParaRPr lang="en-IN" sz="2000" b="1"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12258371" y="6583970"/>
            <a:ext cx="3168503"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SUPERVISED BY</a:t>
            </a:r>
            <a:endParaRPr lang="en-IN" sz="2000" b="1" dirty="0">
              <a:latin typeface="Times New Roman" panose="02020603050405020304" pitchFamily="18" charset="0"/>
              <a:cs typeface="Times New Roman" panose="02020603050405020304" pitchFamily="18" charset="0"/>
            </a:endParaRPr>
          </a:p>
        </p:txBody>
      </p:sp>
      <p:sp>
        <p:nvSpPr>
          <p:cNvPr id="34" name="TextBox 33"/>
          <p:cNvSpPr txBox="1"/>
          <p:nvPr/>
        </p:nvSpPr>
        <p:spPr>
          <a:xfrm>
            <a:off x="11884301" y="7199210"/>
            <a:ext cx="5884154" cy="398780"/>
          </a:xfrm>
          <a:prstGeom prst="rect">
            <a:avLst/>
          </a:prstGeom>
          <a:noFill/>
        </p:spPr>
        <p:txBody>
          <a:bodyPr wrap="square" rtlCol="0">
            <a:spAutoFit/>
          </a:bodyPr>
          <a:lstStyle/>
          <a:p>
            <a:r>
              <a:rPr lang="en-IN" sz="2000" dirty="0">
                <a:sym typeface="+mn-ea"/>
              </a:rPr>
              <a:t>Dr.</a:t>
            </a:r>
            <a:r>
              <a:rPr lang="en-US" altLang="en-IN" sz="2000" dirty="0">
                <a:sym typeface="+mn-ea"/>
              </a:rPr>
              <a:t>K.NAVAZ </a:t>
            </a:r>
            <a:r>
              <a:rPr lang="en-IN" sz="2000" dirty="0" err="1">
                <a:sym typeface="+mn-ea"/>
              </a:rPr>
              <a:t>,ME,Ph</a:t>
            </a:r>
            <a:r>
              <a:rPr lang="en-US" altLang="en-IN" sz="2000" dirty="0" err="1">
                <a:sym typeface="+mn-ea"/>
              </a:rPr>
              <a:t> D.,</a:t>
            </a:r>
            <a:endParaRPr lang="en-IN" sz="2000" dirty="0"/>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endParaRPr lang="en-IN" dirty="0"/>
          </a:p>
        </p:txBody>
      </p:sp>
      <p:sp>
        <p:nvSpPr>
          <p:cNvPr id="5" name="Date Placeholder 4"/>
          <p:cNvSpPr>
            <a:spLocks noGrp="1"/>
          </p:cNvSpPr>
          <p:nvPr>
            <p:ph type="dt" sz="half" idx="10"/>
          </p:nvPr>
        </p:nvSpPr>
        <p:spPr/>
        <p:txBody>
          <a:bodyPr/>
          <a:lstStyle/>
          <a:p>
            <a:fld id="{E4D1627A-24AB-481F-9D74-76C2593C9111}" type="datetime4">
              <a:rPr lang="en-US" smtClean="0"/>
            </a:fld>
            <a:endParaRPr lang="en-US"/>
          </a:p>
        </p:txBody>
      </p:sp>
      <p:pic>
        <p:nvPicPr>
          <p:cNvPr id="13" name="Picture 2" descr="C:\Users\Sharad\Desktop\Logo-Final-A veltech.png"/>
          <p:cNvPicPr>
            <a:picLocks noChangeAspect="1" noChangeArrowheads="1"/>
          </p:cNvPicPr>
          <p:nvPr/>
        </p:nvPicPr>
        <p:blipFill>
          <a:blip r:embed="rId2"/>
          <a:srcRect/>
          <a:stretch>
            <a:fillRect/>
          </a:stretch>
        </p:blipFill>
        <p:spPr bwMode="auto">
          <a:xfrm>
            <a:off x="15597269" y="293828"/>
            <a:ext cx="1160907" cy="1223246"/>
          </a:xfrm>
          <a:prstGeom prst="rect">
            <a:avLst/>
          </a:prstGeom>
          <a:noFill/>
        </p:spPr>
      </p:pic>
      <p:sp>
        <p:nvSpPr>
          <p:cNvPr id="2" name="Text Box 1"/>
          <p:cNvSpPr txBox="1"/>
          <p:nvPr/>
        </p:nvSpPr>
        <p:spPr>
          <a:xfrm>
            <a:off x="351155" y="7598410"/>
            <a:ext cx="6633845" cy="1476375"/>
          </a:xfrm>
          <a:prstGeom prst="rect">
            <a:avLst/>
          </a:prstGeom>
          <a:noFill/>
        </p:spPr>
        <p:txBody>
          <a:bodyPr wrap="square" rtlCol="0">
            <a:spAutoFit/>
          </a:bodyPr>
          <a:p>
            <a:pPr algn="just"/>
            <a:r>
              <a:rPr lang="en-IN" dirty="0">
                <a:latin typeface="Times New Roman" panose="02020603050405020304" pitchFamily="18" charset="0"/>
                <a:cs typeface="Times New Roman" panose="02020603050405020304" pitchFamily="18" charset="0"/>
                <a:sym typeface="+mn-ea"/>
              </a:rPr>
              <a:t>1</a:t>
            </a:r>
            <a:r>
              <a:rPr lang="en-US" altLang="en-IN" dirty="0">
                <a:latin typeface="Times New Roman" panose="02020603050405020304" pitchFamily="18" charset="0"/>
                <a:cs typeface="Times New Roman" panose="02020603050405020304" pitchFamily="18" charset="0"/>
                <a:sym typeface="+mn-ea"/>
              </a:rPr>
              <a:t>.</a:t>
            </a:r>
            <a:r>
              <a:rPr lang="en-US" altLang="en-IN" dirty="0">
                <a:latin typeface="Times New Roman" panose="02020603050405020304" pitchFamily="18" charset="0"/>
                <a:cs typeface="Times New Roman" panose="02020603050405020304" pitchFamily="18" charset="0"/>
                <a:sym typeface="+mn-ea"/>
              </a:rPr>
              <a:t>K.ROHITH CHOWDARY</a:t>
            </a:r>
            <a:r>
              <a:rPr lang="en-IN" dirty="0">
                <a:latin typeface="Times New Roman" panose="02020603050405020304" pitchFamily="18" charset="0"/>
                <a:cs typeface="Times New Roman" panose="02020603050405020304" pitchFamily="18" charset="0"/>
                <a:sym typeface="+mn-ea"/>
              </a:rPr>
              <a:t> </a:t>
            </a:r>
            <a:r>
              <a:rPr lang="en-US" altLang="en-IN" dirty="0">
                <a:latin typeface="Times New Roman" panose="02020603050405020304" pitchFamily="18" charset="0"/>
                <a:cs typeface="Times New Roman" panose="02020603050405020304" pitchFamily="18" charset="0"/>
                <a:sym typeface="+mn-ea"/>
              </a:rPr>
              <a:t> </a:t>
            </a:r>
            <a:r>
              <a:rPr lang="en-IN" dirty="0">
                <a:latin typeface="Times New Roman" panose="02020603050405020304" pitchFamily="18" charset="0"/>
                <a:cs typeface="Times New Roman" panose="02020603050405020304" pitchFamily="18" charset="0"/>
                <a:sym typeface="+mn-ea"/>
              </a:rPr>
              <a:t>(</a:t>
            </a:r>
            <a:r>
              <a:rPr lang="en-US" altLang="en-IN" dirty="0">
                <a:latin typeface="Times New Roman" panose="02020603050405020304" pitchFamily="18" charset="0"/>
                <a:cs typeface="Times New Roman" panose="02020603050405020304" pitchFamily="18" charset="0"/>
                <a:sym typeface="+mn-ea"/>
              </a:rPr>
              <a:t>19134</a:t>
            </a:r>
            <a:r>
              <a:rPr lang="en-IN" dirty="0">
                <a:latin typeface="Times New Roman" panose="02020603050405020304" pitchFamily="18" charset="0"/>
                <a:cs typeface="Times New Roman" panose="02020603050405020304" pitchFamily="18" charset="0"/>
                <a:sym typeface="+mn-ea"/>
              </a:rPr>
              <a:t>)(</a:t>
            </a:r>
            <a:r>
              <a:rPr lang="en-US" altLang="en-IN" dirty="0">
                <a:latin typeface="Times New Roman" panose="02020603050405020304" pitchFamily="18" charset="0"/>
                <a:cs typeface="Times New Roman" panose="02020603050405020304" pitchFamily="18" charset="0"/>
                <a:sym typeface="+mn-ea"/>
              </a:rPr>
              <a:t>21UECT0061</a:t>
            </a:r>
            <a:r>
              <a:rPr lang="en-IN" dirty="0">
                <a:latin typeface="Times New Roman" panose="02020603050405020304" pitchFamily="18" charset="0"/>
                <a:cs typeface="Times New Roman" panose="02020603050405020304" pitchFamily="18" charset="0"/>
                <a:sym typeface="+mn-ea"/>
              </a:rPr>
              <a:t>)</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sym typeface="+mn-ea"/>
              </a:rPr>
              <a:t>2.</a:t>
            </a:r>
            <a:r>
              <a:rPr lang="en-US" altLang="en-IN" dirty="0">
                <a:latin typeface="Times New Roman" panose="02020603050405020304" pitchFamily="18" charset="0"/>
                <a:cs typeface="Times New Roman" panose="02020603050405020304" pitchFamily="18" charset="0"/>
                <a:sym typeface="+mn-ea"/>
              </a:rPr>
              <a:t>K.VINAY KRISHNA</a:t>
            </a:r>
            <a:r>
              <a:rPr lang="en-IN" dirty="0">
                <a:latin typeface="Times New Roman" panose="02020603050405020304" pitchFamily="18" charset="0"/>
                <a:cs typeface="Times New Roman" panose="02020603050405020304" pitchFamily="18" charset="0"/>
                <a:sym typeface="+mn-ea"/>
              </a:rPr>
              <a:t> </a:t>
            </a:r>
            <a:r>
              <a:rPr lang="en-US" altLang="en-IN" dirty="0">
                <a:latin typeface="Times New Roman" panose="02020603050405020304" pitchFamily="18" charset="0"/>
                <a:cs typeface="Times New Roman" panose="02020603050405020304" pitchFamily="18" charset="0"/>
                <a:sym typeface="+mn-ea"/>
              </a:rPr>
              <a:t>          </a:t>
            </a:r>
            <a:r>
              <a:rPr lang="en-IN" dirty="0">
                <a:latin typeface="Times New Roman" panose="02020603050405020304" pitchFamily="18" charset="0"/>
                <a:cs typeface="Times New Roman" panose="02020603050405020304" pitchFamily="18" charset="0"/>
                <a:sym typeface="+mn-ea"/>
              </a:rPr>
              <a:t>(</a:t>
            </a:r>
            <a:r>
              <a:rPr lang="en-US" altLang="en-IN" dirty="0">
                <a:latin typeface="Times New Roman" panose="02020603050405020304" pitchFamily="18" charset="0"/>
                <a:cs typeface="Times New Roman" panose="02020603050405020304" pitchFamily="18" charset="0"/>
                <a:sym typeface="+mn-ea"/>
              </a:rPr>
              <a:t>20388</a:t>
            </a:r>
            <a:r>
              <a:rPr lang="en-IN" dirty="0">
                <a:latin typeface="Times New Roman" panose="02020603050405020304" pitchFamily="18" charset="0"/>
                <a:cs typeface="Times New Roman" panose="02020603050405020304" pitchFamily="18" charset="0"/>
                <a:sym typeface="+mn-ea"/>
              </a:rPr>
              <a:t>(</a:t>
            </a:r>
            <a:r>
              <a:rPr lang="en-US" altLang="en-IN" dirty="0">
                <a:latin typeface="Times New Roman" panose="02020603050405020304" pitchFamily="18" charset="0"/>
                <a:cs typeface="Times New Roman" panose="02020603050405020304" pitchFamily="18" charset="0"/>
                <a:sym typeface="+mn-ea"/>
              </a:rPr>
              <a:t>21UECT0070</a:t>
            </a:r>
            <a:r>
              <a:rPr lang="en-IN" dirty="0">
                <a:latin typeface="Times New Roman" panose="02020603050405020304" pitchFamily="18" charset="0"/>
                <a:cs typeface="Times New Roman" panose="02020603050405020304" pitchFamily="18" charset="0"/>
                <a:sym typeface="+mn-ea"/>
              </a:rPr>
              <a:t>)</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sym typeface="+mn-ea"/>
              </a:rPr>
              <a:t>3.</a:t>
            </a:r>
            <a:r>
              <a:rPr lang="en-US" altLang="en-IN" dirty="0">
                <a:latin typeface="Times New Roman" panose="02020603050405020304" pitchFamily="18" charset="0"/>
                <a:cs typeface="Times New Roman" panose="02020603050405020304" pitchFamily="18" charset="0"/>
                <a:sym typeface="+mn-ea"/>
              </a:rPr>
              <a:t>D.VENKATESH</a:t>
            </a:r>
            <a:r>
              <a:rPr lang="en-IN" dirty="0">
                <a:latin typeface="Times New Roman" panose="02020603050405020304" pitchFamily="18" charset="0"/>
                <a:cs typeface="Times New Roman" panose="02020603050405020304" pitchFamily="18" charset="0"/>
                <a:sym typeface="+mn-ea"/>
              </a:rPr>
              <a:t> </a:t>
            </a:r>
            <a:r>
              <a:rPr lang="en-US" altLang="en-IN" dirty="0">
                <a:latin typeface="Times New Roman" panose="02020603050405020304" pitchFamily="18" charset="0"/>
                <a:cs typeface="Times New Roman" panose="02020603050405020304" pitchFamily="18" charset="0"/>
                <a:sym typeface="+mn-ea"/>
              </a:rPr>
              <a:t>                 </a:t>
            </a:r>
            <a:r>
              <a:rPr lang="en-IN" dirty="0">
                <a:latin typeface="Times New Roman" panose="02020603050405020304" pitchFamily="18" charset="0"/>
                <a:cs typeface="Times New Roman" panose="02020603050405020304" pitchFamily="18" charset="0"/>
                <a:sym typeface="+mn-ea"/>
              </a:rPr>
              <a:t>(</a:t>
            </a:r>
            <a:r>
              <a:rPr lang="en-US" altLang="en-IN" dirty="0">
                <a:latin typeface="Times New Roman" panose="02020603050405020304" pitchFamily="18" charset="0"/>
                <a:cs typeface="Times New Roman" panose="02020603050405020304" pitchFamily="18" charset="0"/>
                <a:sym typeface="+mn-ea"/>
              </a:rPr>
              <a:t>20424</a:t>
            </a:r>
            <a:r>
              <a:rPr lang="en-IN" dirty="0">
                <a:latin typeface="Times New Roman" panose="02020603050405020304" pitchFamily="18" charset="0"/>
                <a:cs typeface="Times New Roman" panose="02020603050405020304" pitchFamily="18" charset="0"/>
                <a:sym typeface="+mn-ea"/>
              </a:rPr>
              <a:t>)(</a:t>
            </a:r>
            <a:r>
              <a:rPr lang="en-US" altLang="en-IN" dirty="0">
                <a:latin typeface="Times New Roman" panose="02020603050405020304" pitchFamily="18" charset="0"/>
                <a:cs typeface="Times New Roman" panose="02020603050405020304" pitchFamily="18" charset="0"/>
                <a:sym typeface="+mn-ea"/>
              </a:rPr>
              <a:t>21UECT0067</a:t>
            </a:r>
            <a:r>
              <a:rPr lang="en-IN" dirty="0">
                <a:sym typeface="+mn-ea"/>
              </a:rPr>
              <a:t>)</a:t>
            </a:r>
            <a:endParaRPr lang="en-IN" dirty="0"/>
          </a:p>
          <a:p>
            <a:pPr algn="just"/>
            <a:endParaRPr lang="en-IN" dirty="0"/>
          </a:p>
          <a:p>
            <a:pPr algn="just"/>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Rectangle 5"/>
          <p:cNvSpPr/>
          <p:nvPr/>
        </p:nvSpPr>
        <p:spPr>
          <a:xfrm>
            <a:off x="840105" y="698500"/>
            <a:ext cx="16949420" cy="9078595"/>
          </a:xfrm>
          <a:prstGeom prst="rect">
            <a:avLst/>
          </a:prstGeom>
        </p:spPr>
        <p:txBody>
          <a:bodyPr wrap="square">
            <a:spAutoFit/>
          </a:bodyPr>
          <a:lstStyle/>
          <a:p>
            <a:r>
              <a:rPr lang="en-US" sz="3600" b="1">
                <a:latin typeface="Times New Roman" panose="02020603050405020304" pitchFamily="18" charset="0"/>
                <a:cs typeface="Times New Roman" panose="02020603050405020304" pitchFamily="18" charset="0"/>
              </a:rPr>
              <a:t>                MODULE </a:t>
            </a:r>
            <a:r>
              <a:rPr lang="en-US" sz="3600" b="1" dirty="0">
                <a:latin typeface="Times New Roman" panose="02020603050405020304" pitchFamily="18" charset="0"/>
                <a:cs typeface="Times New Roman" panose="02020603050405020304" pitchFamily="18" charset="0"/>
              </a:rPr>
              <a:t>1</a:t>
            </a:r>
            <a:r>
              <a:rPr lang="en-US" sz="2800" b="1" dirty="0">
                <a:latin typeface="Times New Roman" panose="02020603050405020304" pitchFamily="18" charset="0"/>
                <a:cs typeface="Times New Roman" panose="02020603050405020304" pitchFamily="18" charset="0"/>
              </a:rPr>
              <a:t>: </a:t>
            </a:r>
            <a:r>
              <a:rPr lang="en-US" sz="2800" b="1" dirty="0">
                <a:latin typeface="Times New Roman Bold" panose="02020603050405020304" charset="0"/>
                <a:cs typeface="Times New Roman Bold" panose="02020603050405020304" charset="0"/>
                <a:sym typeface="+mn-ea"/>
              </a:rPr>
              <a:t>Generative Adversarial Networks (GANs) </a:t>
            </a:r>
            <a:endParaRPr lang="en-US" sz="2800"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Step:1 Collection of data</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457200" indent="-457200" algn="just">
              <a:buFont typeface="Wingdings" panose="05000000000000000000" charset="0"/>
              <a:buChar char=""/>
            </a:pPr>
            <a:r>
              <a:rPr lang="en-US" sz="2800" dirty="0">
                <a:latin typeface="Times New Roman" panose="02020603050405020304" pitchFamily="18" charset="0"/>
                <a:cs typeface="Times New Roman" panose="02020603050405020304" pitchFamily="18" charset="0"/>
                <a:sym typeface="+mn-ea"/>
              </a:rPr>
              <a:t>Generative Adversarial Networks (GANs) are algorithmic architectures that use two neural networks, pitting one against the other (thus the “adversarial”) in order to generate new, synthetic instances of data that can pass for real data.</a:t>
            </a:r>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charset="0"/>
              <a:buChar char=""/>
            </a:pPr>
            <a:r>
              <a:rPr lang="en-US" sz="2800" dirty="0">
                <a:latin typeface="Times New Roman" panose="02020603050405020304" pitchFamily="18" charset="0"/>
                <a:cs typeface="Times New Roman" panose="02020603050405020304" pitchFamily="18" charset="0"/>
                <a:sym typeface="+mn-ea"/>
              </a:rPr>
              <a:t> They are used widely in image generation, video generation and voice generation.</a:t>
            </a:r>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charset="0"/>
              <a:buChar char=""/>
            </a:pPr>
            <a:r>
              <a:rPr lang="en-US" sz="2800" dirty="0">
                <a:latin typeface="Times New Roman" panose="02020603050405020304" pitchFamily="18" charset="0"/>
                <a:cs typeface="Times New Roman" panose="02020603050405020304" pitchFamily="18" charset="0"/>
                <a:sym typeface="+mn-ea"/>
              </a:rPr>
              <a:t>A generative adversarial network (GAN) is a deep neural network framework which is able to learn from a set of training data and generate new data with the same characteristics as the training data.</a:t>
            </a:r>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charset="0"/>
              <a:buChar char=""/>
            </a:pPr>
            <a:r>
              <a:rPr lang="en-US" sz="2800" dirty="0">
                <a:latin typeface="Times New Roman" panose="02020603050405020304" pitchFamily="18" charset="0"/>
                <a:cs typeface="Times New Roman" panose="02020603050405020304" pitchFamily="18" charset="0"/>
                <a:sym typeface="+mn-ea"/>
              </a:rPr>
              <a:t>CartoonGAN is a GAN framework for cartoon stylization that takes unpaired photos and cartoon images for training.</a:t>
            </a:r>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charset="0"/>
              <a:buChar char=""/>
            </a:pPr>
            <a:r>
              <a:rPr lang="en-US" sz="2800" dirty="0">
                <a:latin typeface="Times New Roman" panose="02020603050405020304" pitchFamily="18" charset="0"/>
                <a:cs typeface="Times New Roman" panose="02020603050405020304" pitchFamily="18" charset="0"/>
                <a:sym typeface="+mn-ea"/>
              </a:rPr>
              <a:t> It proposes two novel losses suitable for cartoonization a semantic content loss, which is formulated as a sparse regularization in the high-level feature maps of the VGG network a style loss that encourages the generation of diverse styles.</a:t>
            </a:r>
            <a:endParaRPr lang="en-US" sz="2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721136" y="656998"/>
            <a:ext cx="16631681" cy="1506855"/>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Step 2: Processing the data</a:t>
            </a:r>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dirty="0"/>
          </a:p>
        </p:txBody>
      </p:sp>
      <p:pic>
        <p:nvPicPr>
          <p:cNvPr id="9" name="Picture 8" descr="WhatsApp Image 2024-04-03 at 2.43.25 PM"/>
          <p:cNvPicPr>
            <a:picLocks noChangeAspect="1"/>
          </p:cNvPicPr>
          <p:nvPr/>
        </p:nvPicPr>
        <p:blipFill>
          <a:blip r:embed="rId1"/>
          <a:stretch>
            <a:fillRect/>
          </a:stretch>
        </p:blipFill>
        <p:spPr>
          <a:xfrm>
            <a:off x="1977390" y="1487170"/>
            <a:ext cx="14585315" cy="72809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TextBox 4"/>
          <p:cNvSpPr txBox="1"/>
          <p:nvPr/>
        </p:nvSpPr>
        <p:spPr>
          <a:xfrm>
            <a:off x="698904" y="457200"/>
            <a:ext cx="16895618" cy="7385685"/>
          </a:xfrm>
          <a:prstGeom prst="rect">
            <a:avLst/>
          </a:prstGeom>
          <a:noFill/>
        </p:spPr>
        <p:txBody>
          <a:bodyPr wrap="square" rtlCol="0">
            <a:spAutoFit/>
          </a:bodyPr>
          <a:lstStyle/>
          <a:p>
            <a:r>
              <a:rPr lang="en-IN" sz="2800" b="1" dirty="0"/>
              <a:t>                                                            Module 2- </a:t>
            </a:r>
            <a:r>
              <a:rPr lang="en-US" altLang="en-IN" sz="2800" b="1" dirty="0">
                <a:sym typeface="+mn-ea"/>
              </a:rPr>
              <a:t>A</a:t>
            </a:r>
            <a:r>
              <a:rPr lang="en-US" sz="2800" b="1" dirty="0">
                <a:latin typeface="Times New Roman Bold" panose="02020603050405020304" charset="0"/>
                <a:cs typeface="Times New Roman Bold" panose="02020603050405020304" charset="0"/>
                <a:sym typeface="+mn-ea"/>
              </a:rPr>
              <a:t>nomaly Detection Model</a:t>
            </a:r>
            <a:endParaRPr lang="en-US" sz="2800" dirty="0">
              <a:latin typeface="Times New Roman" panose="02020603050405020304" pitchFamily="18" charset="0"/>
              <a:cs typeface="Times New Roman" panose="02020603050405020304" pitchFamily="18" charset="0"/>
            </a:endParaRPr>
          </a:p>
          <a:p>
            <a:endParaRPr lang="en-IN" sz="2800" b="1" dirty="0"/>
          </a:p>
          <a:p>
            <a:pPr algn="just"/>
            <a:endParaRPr lang="en-IN" sz="2800" dirty="0">
              <a:latin typeface="Times New Roman Regular" panose="02020603050405020304" charset="0"/>
              <a:cs typeface="Times New Roman Regular" panose="02020603050405020304" charset="0"/>
            </a:endParaRPr>
          </a:p>
          <a:p>
            <a:pPr algn="just"/>
            <a:r>
              <a:rPr lang="en-US" sz="3200">
                <a:latin typeface="Times New Roman Regular" panose="02020603050405020304" charset="0"/>
                <a:cs typeface="Times New Roman Regular" panose="02020603050405020304" charset="0"/>
                <a:sym typeface="+mn-ea"/>
              </a:rPr>
              <a:t>               After the traffic forecast model, the anomaly detection model serves as the second line of defence. The original Ethernet/IP control packet could be dropped by malicious attackers, who might then substitute a fake packet with the incorrect control instructions. The traffic prediction model cannot identify the forging and bogus data injection attacks since they have little effect on traffic flow. Establishing an anomaly detection model for the forging attack and bogus data injection assault is therefore important. The Ethernet/IP control packets were initially filtered out by the anomaly detection model based on the field of service.The control packets’ service name was assigned to a single attribute with a code like 0x10. Specific control instructions should be derived from the control packets after getting them.The four aspects of the control instructions were relative time, action, direction, and speed. The packet time stamp relative to the control period, which served as a control cycle for the application, is referred to as the relative time.</a:t>
            </a:r>
            <a:endParaRPr lang="en-US" sz="3200">
              <a:latin typeface="Times New Roman Regular" panose="02020603050405020304" charset="0"/>
              <a:cs typeface="Times New Roman Regular" panose="02020603050405020304" charset="0"/>
            </a:endParaRPr>
          </a:p>
          <a:p>
            <a:endParaRPr lang="en-IN"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1178852" y="573871"/>
            <a:ext cx="14781583" cy="1015663"/>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3: Using algorithm’s name algorithm</a:t>
            </a:r>
            <a:endParaRPr lang="en-US"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pic>
        <p:nvPicPr>
          <p:cNvPr id="7" name="Picture 6" descr="WhatsApp Image 2024-04-03 at 2.27.27 PM"/>
          <p:cNvPicPr>
            <a:picLocks noChangeAspect="1"/>
          </p:cNvPicPr>
          <p:nvPr/>
        </p:nvPicPr>
        <p:blipFill>
          <a:blip r:embed="rId1"/>
          <a:stretch>
            <a:fillRect/>
          </a:stretch>
        </p:blipFill>
        <p:spPr>
          <a:xfrm>
            <a:off x="2641600" y="1758950"/>
            <a:ext cx="13004800" cy="67691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Rectangle 5"/>
          <p:cNvSpPr/>
          <p:nvPr/>
        </p:nvSpPr>
        <p:spPr>
          <a:xfrm>
            <a:off x="3429532" y="947943"/>
            <a:ext cx="10037086" cy="1291590"/>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4: The output</a:t>
            </a:r>
            <a:endParaRPr lang="en-US" sz="32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a:p>
            <a:endParaRPr lang="en-IN" sz="1400" dirty="0"/>
          </a:p>
        </p:txBody>
      </p:sp>
      <p:pic>
        <p:nvPicPr>
          <p:cNvPr id="9" name="Picture 8" descr="WhatsApp Image 2024-04-03 at 2.52.48 PM"/>
          <p:cNvPicPr>
            <a:picLocks noChangeAspect="1"/>
          </p:cNvPicPr>
          <p:nvPr/>
        </p:nvPicPr>
        <p:blipFill>
          <a:blip r:embed="rId1"/>
          <a:stretch>
            <a:fillRect/>
          </a:stretch>
        </p:blipFill>
        <p:spPr>
          <a:xfrm>
            <a:off x="1521460" y="2045970"/>
            <a:ext cx="15750540" cy="69164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581890" y="282924"/>
            <a:ext cx="17020309"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IMPLEMENTATION</a:t>
            </a:r>
            <a:endParaRPr lang="en-IN" sz="3600" dirty="0"/>
          </a:p>
        </p:txBody>
      </p:sp>
      <p:sp>
        <p:nvSpPr>
          <p:cNvPr id="6" name="Rectangle 5"/>
          <p:cNvSpPr/>
          <p:nvPr/>
        </p:nvSpPr>
        <p:spPr>
          <a:xfrm>
            <a:off x="1039091" y="1703338"/>
            <a:ext cx="9144000" cy="4031873"/>
          </a:xfrm>
          <a:prstGeom prst="rect">
            <a:avLst/>
          </a:prstGeom>
        </p:spPr>
        <p:txBody>
          <a:bodyPr>
            <a:sp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Architecture Diagram</a:t>
            </a: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Data –Flow Diagram</a:t>
            </a: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Use Case Diagram</a:t>
            </a: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Class Diagram</a:t>
            </a: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Activity Diagram</a:t>
            </a: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Sequence Diagram</a:t>
            </a: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Collaboration Diagram(If applicable)</a:t>
            </a: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E-R Diagram</a:t>
            </a:r>
            <a:endParaRPr lang="en-US" sz="3200" dirty="0">
              <a:latin typeface="Times New Roman" panose="02020603050405020304" pitchFamily="18" charset="0"/>
              <a:cs typeface="Times New Roman" panose="02020603050405020304" pitchFamily="18" charset="0"/>
            </a:endParaRPr>
          </a:p>
        </p:txBody>
      </p:sp>
      <p:sp>
        <p:nvSpPr>
          <p:cNvPr id="7" name="Rectangle 6"/>
          <p:cNvSpPr/>
          <p:nvPr/>
        </p:nvSpPr>
        <p:spPr>
          <a:xfrm>
            <a:off x="1528906" y="7743598"/>
            <a:ext cx="5795241" cy="369332"/>
          </a:xfrm>
          <a:prstGeom prst="rect">
            <a:avLst/>
          </a:prstGeom>
        </p:spPr>
        <p:txBody>
          <a:bodyPr wrap="none">
            <a:spAutoFit/>
          </a:bodyPr>
          <a:lstStyle/>
          <a:p>
            <a:r>
              <a:rPr lang="en-IN" b="1" dirty="0">
                <a:latin typeface="Times New Roman" panose="02020603050405020304" pitchFamily="18" charset="0"/>
                <a:cs typeface="Times New Roman" panose="02020603050405020304" pitchFamily="18" charset="0"/>
              </a:rPr>
              <a:t>It’s a sample only  and may vary according to the project</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498764" y="768927"/>
            <a:ext cx="16521545"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Architecture Diagram</a:t>
            </a:r>
            <a:endParaRPr lang="en-US" sz="3600" b="1" dirty="0">
              <a:latin typeface="Times New Roman" panose="02020603050405020304" pitchFamily="18" charset="0"/>
              <a:cs typeface="Times New Roman" panose="02020603050405020304" pitchFamily="18" charset="0"/>
            </a:endParaRPr>
          </a:p>
        </p:txBody>
      </p:sp>
      <p:pic>
        <p:nvPicPr>
          <p:cNvPr id="8" name="Picture 7" descr="WhatsApp Image 2024-04-03 at 2.04.44 PM"/>
          <p:cNvPicPr>
            <a:picLocks noChangeAspect="1"/>
          </p:cNvPicPr>
          <p:nvPr/>
        </p:nvPicPr>
        <p:blipFill>
          <a:blip r:embed="rId1"/>
          <a:stretch>
            <a:fillRect/>
          </a:stretch>
        </p:blipFill>
        <p:spPr>
          <a:xfrm>
            <a:off x="1714500" y="1625600"/>
            <a:ext cx="14859000" cy="7035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774378" y="594652"/>
            <a:ext cx="17014857"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Data –Flow Diagram</a:t>
            </a:r>
            <a:endParaRPr lang="en-US" sz="3600" b="1" dirty="0">
              <a:latin typeface="Times New Roman" panose="02020603050405020304" pitchFamily="18" charset="0"/>
              <a:cs typeface="Times New Roman" panose="02020603050405020304" pitchFamily="18" charset="0"/>
            </a:endParaRPr>
          </a:p>
        </p:txBody>
      </p:sp>
      <p:pic>
        <p:nvPicPr>
          <p:cNvPr id="9" name="Picture 8" descr="WhatsApp Image 2024-04-03 at 1.47.52 PM"/>
          <p:cNvPicPr>
            <a:picLocks noChangeAspect="1"/>
          </p:cNvPicPr>
          <p:nvPr/>
        </p:nvPicPr>
        <p:blipFill>
          <a:blip r:embed="rId1"/>
          <a:stretch>
            <a:fillRect/>
          </a:stretch>
        </p:blipFill>
        <p:spPr>
          <a:xfrm>
            <a:off x="3886200" y="1518920"/>
            <a:ext cx="10514965" cy="76384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5881254" y="40789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Use Case Diagram</a:t>
            </a:r>
            <a:endParaRPr lang="en-US" sz="3600" b="1" dirty="0">
              <a:latin typeface="Times New Roman" panose="02020603050405020304" pitchFamily="18" charset="0"/>
              <a:cs typeface="Times New Roman" panose="02020603050405020304" pitchFamily="18" charset="0"/>
            </a:endParaRPr>
          </a:p>
        </p:txBody>
      </p:sp>
      <p:pic>
        <p:nvPicPr>
          <p:cNvPr id="8" name="Picture 7" descr="WhatsApp Image 2024-04-03 at 2.00.46 PM"/>
          <p:cNvPicPr>
            <a:picLocks noChangeAspect="1"/>
          </p:cNvPicPr>
          <p:nvPr/>
        </p:nvPicPr>
        <p:blipFill>
          <a:blip r:embed="rId1"/>
          <a:stretch>
            <a:fillRect/>
          </a:stretch>
        </p:blipFill>
        <p:spPr>
          <a:xfrm>
            <a:off x="3425825" y="1304925"/>
            <a:ext cx="10968355" cy="78130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5382491" y="414727"/>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Class Diagram</a:t>
            </a:r>
            <a:endParaRPr lang="en-US" sz="3600" b="1" dirty="0">
              <a:latin typeface="Times New Roman" panose="02020603050405020304" pitchFamily="18" charset="0"/>
              <a:cs typeface="Times New Roman" panose="02020603050405020304" pitchFamily="18" charset="0"/>
            </a:endParaRPr>
          </a:p>
        </p:txBody>
      </p:sp>
      <p:pic>
        <p:nvPicPr>
          <p:cNvPr id="8" name="Picture 7" descr="WhatsApp Image 2024-04-03 at 1.55.54 PM"/>
          <p:cNvPicPr>
            <a:picLocks noChangeAspect="1"/>
          </p:cNvPicPr>
          <p:nvPr/>
        </p:nvPicPr>
        <p:blipFill>
          <a:blip r:embed="rId1"/>
          <a:stretch>
            <a:fillRect/>
          </a:stretch>
        </p:blipFill>
        <p:spPr>
          <a:xfrm>
            <a:off x="3495040" y="1382395"/>
            <a:ext cx="10577195" cy="77171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727362" y="359630"/>
            <a:ext cx="16521545" cy="8679299"/>
          </a:xfrm>
          <a:prstGeom prst="rect">
            <a:avLst/>
          </a:prstGeom>
        </p:spPr>
        <p:txBody>
          <a:bodyPr wrap="square">
            <a:spAutoFit/>
          </a:bodyPr>
          <a:lstStyle/>
          <a:p>
            <a:pPr>
              <a:lnSpc>
                <a:spcPct val="150000"/>
              </a:lnSpc>
            </a:pPr>
            <a:r>
              <a:rPr lang="en-IN" sz="3600" b="1" dirty="0">
                <a:latin typeface="Times New Roman" panose="02020603050405020304" pitchFamily="18" charset="0"/>
                <a:cs typeface="Times New Roman" panose="02020603050405020304" pitchFamily="18" charset="0"/>
              </a:rPr>
              <a:t>OVERVIEW </a:t>
            </a:r>
            <a:endParaRPr lang="en-IN" sz="3600" b="1"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ABSTRACT</a:t>
            </a:r>
            <a:endParaRPr lang="en-IN" sz="24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OBJECTIVE</a:t>
            </a:r>
            <a:endParaRPr lang="en-IN" sz="24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INTRODUCTION</a:t>
            </a:r>
            <a:endParaRPr lang="en-IN" sz="24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LITERATURE REVIEW (SOFT COPY OF PAPERS TO BE LINKED AS HYPERLINK)</a:t>
            </a:r>
            <a:endParaRPr lang="en-IN" sz="24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DESIGN AND METHODOLOGIES</a:t>
            </a:r>
            <a:endParaRPr lang="en-IN" sz="24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IMPLEMENTATION</a:t>
            </a:r>
            <a:endParaRPr lang="en-IN" sz="24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TESTING</a:t>
            </a:r>
            <a:endParaRPr lang="en-IN" sz="24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INPUT AND OUTPUT</a:t>
            </a:r>
            <a:endParaRPr lang="en-IN" sz="24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INCLUDE DEMO VIDEO-1 (Till REVEW-1)</a:t>
            </a:r>
            <a:endParaRPr lang="en-IN" sz="24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INCLUDE DEMO VIDEO-2(Complete Implementation of Project)</a:t>
            </a:r>
            <a:endParaRPr lang="en-IN" sz="24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WEB REFERENCES LINK (TILL REVIEW DATE ALL LINKS TO BE INCLUDED DAY WISE)</a:t>
            </a:r>
            <a:endParaRPr lang="en-IN" sz="24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PLAGIARISM REPORT OF PPT</a:t>
            </a:r>
            <a:endParaRPr lang="en-IN" sz="24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REFERENCES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5049982" y="532445"/>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Activity Diagram</a:t>
            </a:r>
            <a:endParaRPr lang="en-US" sz="3600" b="1" dirty="0">
              <a:latin typeface="Times New Roman" panose="02020603050405020304" pitchFamily="18" charset="0"/>
              <a:cs typeface="Times New Roman" panose="02020603050405020304" pitchFamily="18" charset="0"/>
            </a:endParaRPr>
          </a:p>
        </p:txBody>
      </p:sp>
      <p:pic>
        <p:nvPicPr>
          <p:cNvPr id="8" name="Picture 7" descr="WhatsApp Image 2024-04-03 at 2.30.05 PM"/>
          <p:cNvPicPr>
            <a:picLocks noChangeAspect="1"/>
          </p:cNvPicPr>
          <p:nvPr/>
        </p:nvPicPr>
        <p:blipFill>
          <a:blip r:embed="rId1"/>
          <a:stretch>
            <a:fillRect/>
          </a:stretch>
        </p:blipFill>
        <p:spPr>
          <a:xfrm>
            <a:off x="4363720" y="1499870"/>
            <a:ext cx="9560560" cy="75596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4405745" y="52547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Sequence Diagram</a:t>
            </a:r>
            <a:endParaRPr lang="en-US" sz="3600" b="1" dirty="0">
              <a:latin typeface="Times New Roman" panose="02020603050405020304" pitchFamily="18" charset="0"/>
              <a:cs typeface="Times New Roman" panose="02020603050405020304" pitchFamily="18" charset="0"/>
            </a:endParaRPr>
          </a:p>
        </p:txBody>
      </p:sp>
      <p:pic>
        <p:nvPicPr>
          <p:cNvPr id="8" name="Picture 7" descr="WhatsApp Image 2024-04-03 at 2.04.42 PM"/>
          <p:cNvPicPr>
            <a:picLocks noChangeAspect="1"/>
          </p:cNvPicPr>
          <p:nvPr/>
        </p:nvPicPr>
        <p:blipFill>
          <a:blip r:embed="rId1"/>
          <a:stretch>
            <a:fillRect/>
          </a:stretch>
        </p:blipFill>
        <p:spPr>
          <a:xfrm>
            <a:off x="3737610" y="1714500"/>
            <a:ext cx="10812145" cy="72288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5203482" y="449180"/>
            <a:ext cx="2839239"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E-R Diagram</a:t>
            </a:r>
            <a:endParaRPr lang="en-US" sz="3600" b="1" dirty="0">
              <a:latin typeface="Times New Roman" panose="02020603050405020304" pitchFamily="18" charset="0"/>
              <a:cs typeface="Times New Roman" panose="02020603050405020304" pitchFamily="18" charset="0"/>
            </a:endParaRPr>
          </a:p>
        </p:txBody>
      </p:sp>
      <p:pic>
        <p:nvPicPr>
          <p:cNvPr id="8" name="Picture 7" descr="WhatsApp Image 2024-04-03 at 3.42.27 PM"/>
          <p:cNvPicPr>
            <a:picLocks noChangeAspect="1"/>
          </p:cNvPicPr>
          <p:nvPr/>
        </p:nvPicPr>
        <p:blipFill>
          <a:blip r:embed="rId1"/>
          <a:stretch>
            <a:fillRect/>
          </a:stretch>
        </p:blipFill>
        <p:spPr>
          <a:xfrm>
            <a:off x="3746500" y="1370965"/>
            <a:ext cx="10795000" cy="800798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4426527" y="539280"/>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Collaboration Diagram(If applicable)</a:t>
            </a:r>
            <a:endParaRPr lang="en-US" sz="3600" b="1" dirty="0">
              <a:latin typeface="Times New Roman" panose="02020603050405020304" pitchFamily="18" charset="0"/>
              <a:cs typeface="Times New Roman" panose="02020603050405020304" pitchFamily="18" charset="0"/>
            </a:endParaRPr>
          </a:p>
        </p:txBody>
      </p:sp>
      <p:pic>
        <p:nvPicPr>
          <p:cNvPr id="8" name="Picture 7" descr="WhatsApp Image 2024-04-03 at 2.27.21 PM"/>
          <p:cNvPicPr>
            <a:picLocks noChangeAspect="1"/>
          </p:cNvPicPr>
          <p:nvPr/>
        </p:nvPicPr>
        <p:blipFill>
          <a:blip r:embed="rId1"/>
          <a:stretch>
            <a:fillRect/>
          </a:stretch>
        </p:blipFill>
        <p:spPr>
          <a:xfrm>
            <a:off x="2286000" y="1374775"/>
            <a:ext cx="13716000" cy="77152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602671" y="1807109"/>
            <a:ext cx="17394383" cy="1938992"/>
          </a:xfrm>
          <a:prstGeom prst="rect">
            <a:avLst/>
          </a:prstGeom>
        </p:spPr>
        <p:txBody>
          <a:bodyPr wrap="square">
            <a:spAutoFit/>
          </a:bodyPr>
          <a:lstStyle/>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UNIT TESTING</a:t>
            </a:r>
            <a:endParaRPr lang="en-IN" sz="2400" i="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INTEGRATION TESTING</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FUNCTIONAL TESTING</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WHITE BOX TESTING</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BLACK BOX TESTING</a:t>
            </a:r>
            <a:endParaRPr lang="en-IN"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6522870" y="386834"/>
            <a:ext cx="2236510" cy="646331"/>
          </a:xfrm>
          <a:prstGeom prst="rect">
            <a:avLst/>
          </a:prstGeom>
        </p:spPr>
        <p:txBody>
          <a:bodyPr wrap="none">
            <a:spAutoFit/>
          </a:bodyPr>
          <a:lstStyle/>
          <a:p>
            <a:r>
              <a:rPr lang="en-IN" sz="3600" b="1" dirty="0">
                <a:latin typeface="Times New Roman" panose="02020603050405020304" pitchFamily="18" charset="0"/>
                <a:cs typeface="Times New Roman" panose="02020603050405020304" pitchFamily="18" charset="0"/>
              </a:rPr>
              <a:t>TESTING</a:t>
            </a:r>
            <a:endParaRPr lang="en-IN" sz="3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5910548" y="319886"/>
            <a:ext cx="3951082" cy="646331"/>
          </a:xfrm>
          <a:prstGeom prst="rect">
            <a:avLst/>
          </a:prstGeom>
        </p:spPr>
        <p:txBody>
          <a:bodyPr wrap="none">
            <a:spAutoFit/>
          </a:bodyPr>
          <a:lstStyle/>
          <a:p>
            <a:pPr lvl="1"/>
            <a:r>
              <a:rPr lang="en-US" sz="3600" b="1" dirty="0">
                <a:latin typeface="Times New Roman" panose="02020603050405020304" pitchFamily="18" charset="0"/>
                <a:cs typeface="Times New Roman" panose="02020603050405020304" pitchFamily="18" charset="0"/>
              </a:rPr>
              <a:t>UNIT TESTING</a:t>
            </a:r>
            <a:endParaRPr lang="en-IN" sz="3600" b="1" i="1" dirty="0">
              <a:latin typeface="Times New Roman" panose="02020603050405020304" pitchFamily="18" charset="0"/>
              <a:cs typeface="Times New Roman" panose="02020603050405020304" pitchFamily="18" charset="0"/>
            </a:endParaRPr>
          </a:p>
        </p:txBody>
      </p:sp>
      <p:sp>
        <p:nvSpPr>
          <p:cNvPr id="6" name="Rectangle 5"/>
          <p:cNvSpPr/>
          <p:nvPr/>
        </p:nvSpPr>
        <p:spPr>
          <a:xfrm>
            <a:off x="394853" y="1211271"/>
            <a:ext cx="17560637" cy="2676525"/>
          </a:xfrm>
          <a:prstGeom prst="rect">
            <a:avLst/>
          </a:prstGeom>
        </p:spPr>
        <p:txBody>
          <a:bodyPr wrap="square">
            <a:spAutoFit/>
          </a:bodyPr>
          <a:lstStyle/>
          <a:p>
            <a:pPr algn="just"/>
            <a:r>
              <a:rPr lang="en-IN" sz="2800" dirty="0">
                <a:latin typeface="Times New Roman" panose="02020603050405020304" pitchFamily="18" charset="0"/>
                <a:cs typeface="Times New Roman" panose="02020603050405020304" pitchFamily="18" charset="0"/>
              </a:rPr>
              <a:t>A unit test is a way of testing a unit - the smallest piece of code that can be logically</a:t>
            </a:r>
            <a:r>
              <a:rPr lang="en-US" altLang="en-IN"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isolated in a system. In most programming languages, that is a function, a subroutine,a method or property. The isolated part of the definition is important. In his book</a:t>
            </a:r>
            <a:r>
              <a:rPr lang="en-US" altLang="en-IN"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”Working Effectively with Legacy Code”, author Michael Feathers states that such</a:t>
            </a:r>
            <a:r>
              <a:rPr lang="en-US" altLang="en-IN"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tests are not unit tests when they rely on external systems: “If it talks to the database,</a:t>
            </a:r>
            <a:r>
              <a:rPr lang="en-US" altLang="en-IN"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it talks across the network, it touches the file system, it requires system configuration,</a:t>
            </a:r>
            <a:r>
              <a:rPr lang="en-US" altLang="en-IN"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or it can’t be run at the same time as any other test.”As our code is efficient for unit</a:t>
            </a:r>
            <a:r>
              <a:rPr lang="en-US" altLang="en-IN"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testing as we can test the units of the code to get the results accurately.</a:t>
            </a:r>
            <a:endParaRPr lang="en-IN" sz="2800" dirty="0">
              <a:latin typeface="Times New Roman" panose="02020603050405020304" pitchFamily="18" charset="0"/>
              <a:cs typeface="Times New Roman" panose="02020603050405020304" pitchFamily="18" charset="0"/>
            </a:endParaRPr>
          </a:p>
        </p:txBody>
      </p:sp>
      <p:sp>
        <p:nvSpPr>
          <p:cNvPr id="7" name="Rectangle 6"/>
          <p:cNvSpPr/>
          <p:nvPr/>
        </p:nvSpPr>
        <p:spPr>
          <a:xfrm>
            <a:off x="5872480" y="4226560"/>
            <a:ext cx="6891020" cy="1198880"/>
          </a:xfrm>
          <a:prstGeom prst="rect">
            <a:avLst/>
          </a:prstGeom>
        </p:spPr>
        <p:txBody>
          <a:bodyPr wrap="square">
            <a:spAutoFit/>
          </a:bodyPr>
          <a:lstStyle/>
          <a:p>
            <a:pPr lvl="1"/>
            <a:r>
              <a:rPr lang="en-US" sz="3600" b="1" dirty="0">
                <a:latin typeface="Times New Roman" panose="02020603050405020304" pitchFamily="18" charset="0"/>
                <a:cs typeface="Times New Roman" panose="02020603050405020304" pitchFamily="18" charset="0"/>
              </a:rPr>
              <a:t>INTEGRATION TESTING</a:t>
            </a:r>
            <a:endParaRPr lang="en-US" sz="3600" b="1" dirty="0">
              <a:latin typeface="Times New Roman" panose="02020603050405020304" pitchFamily="18" charset="0"/>
              <a:cs typeface="Times New Roman" panose="02020603050405020304" pitchFamily="18" charset="0"/>
            </a:endParaRPr>
          </a:p>
          <a:p>
            <a:pPr lvl="1"/>
            <a:endParaRPr lang="en-US" sz="3600" b="1" dirty="0">
              <a:latin typeface="Times New Roman" panose="02020603050405020304" pitchFamily="18" charset="0"/>
              <a:cs typeface="Times New Roman" panose="02020603050405020304" pitchFamily="18" charset="0"/>
            </a:endParaRPr>
          </a:p>
        </p:txBody>
      </p:sp>
      <p:sp>
        <p:nvSpPr>
          <p:cNvPr id="8" name="Rectangle 7"/>
          <p:cNvSpPr/>
          <p:nvPr/>
        </p:nvSpPr>
        <p:spPr>
          <a:xfrm>
            <a:off x="416560" y="5208905"/>
            <a:ext cx="17559655" cy="3538220"/>
          </a:xfrm>
          <a:prstGeom prst="rect">
            <a:avLst/>
          </a:prstGeom>
        </p:spPr>
        <p:txBody>
          <a:bodyPr wrap="square">
            <a:spAutoFit/>
          </a:bodyPr>
          <a:lstStyle/>
          <a:p>
            <a:pPr algn="just"/>
            <a:r>
              <a:rPr lang="en-IN" sz="2800" dirty="0">
                <a:latin typeface="Times New Roman" panose="02020603050405020304" pitchFamily="18" charset="0"/>
                <a:cs typeface="Times New Roman" panose="02020603050405020304" pitchFamily="18" charset="0"/>
              </a:rPr>
              <a:t>Integration testing is a critical phase in the development process, particularly for projects involving OpenCV for image processing. It involves testing the combination of different software modules or components within the application to ensure they work together as intended. For a project that manipulates or processes images using OpenCV, integration testing would focus on verifying the interaction between the OpenCV library, the application's modules, and other dependent components such as file handling, user interface, and other image-related functions. This testing ensures that the application accurately processes, transforms, and displays images as expected, and can handle various input formats and edge cases. By running integration tests, developers can catch and resolve issues early on, leading to a more stable and reliable application.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6270215" y="490743"/>
            <a:ext cx="4228722" cy="646331"/>
          </a:xfrm>
          <a:prstGeom prst="rect">
            <a:avLst/>
          </a:prstGeom>
        </p:spPr>
        <p:txBody>
          <a:bodyPr wrap="none">
            <a:spAutoFit/>
          </a:bodyPr>
          <a:lstStyle/>
          <a:p>
            <a:pPr marL="355600" indent="-343535">
              <a:lnSpc>
                <a:spcPct val="100000"/>
              </a:lnSpc>
              <a:spcBef>
                <a:spcPts val="100"/>
              </a:spcBef>
              <a:buSzPct val="83000"/>
              <a:tabLst>
                <a:tab pos="355600" algn="l"/>
                <a:tab pos="356235" algn="l"/>
              </a:tabLst>
            </a:pPr>
            <a:r>
              <a:rPr lang="en-IN" sz="3600" b="1" spc="-5" dirty="0">
                <a:latin typeface="Times New Roman" panose="02020603050405020304"/>
                <a:cs typeface="Times New Roman" panose="02020603050405020304"/>
              </a:rPr>
              <a:t>SYSTEM</a:t>
            </a:r>
            <a:r>
              <a:rPr lang="en-IN" sz="3600" b="1" spc="10" dirty="0">
                <a:latin typeface="Times New Roman" panose="02020603050405020304"/>
                <a:cs typeface="Times New Roman" panose="02020603050405020304"/>
              </a:rPr>
              <a:t> </a:t>
            </a:r>
            <a:r>
              <a:rPr lang="en-IN" sz="3600" b="1" spc="-25" dirty="0">
                <a:latin typeface="Times New Roman" panose="02020603050405020304"/>
                <a:cs typeface="Times New Roman" panose="02020603050405020304"/>
              </a:rPr>
              <a:t>TESTING</a:t>
            </a:r>
            <a:endParaRPr lang="en-IN" sz="3600" dirty="0">
              <a:latin typeface="Times New Roman" panose="02020603050405020304"/>
              <a:cs typeface="Times New Roman" panose="02020603050405020304"/>
            </a:endParaRPr>
          </a:p>
        </p:txBody>
      </p:sp>
      <p:sp>
        <p:nvSpPr>
          <p:cNvPr id="6" name="Rectangle 5"/>
          <p:cNvSpPr/>
          <p:nvPr/>
        </p:nvSpPr>
        <p:spPr>
          <a:xfrm>
            <a:off x="934720" y="1285875"/>
            <a:ext cx="16875125" cy="3969385"/>
          </a:xfrm>
          <a:prstGeom prst="rect">
            <a:avLst/>
          </a:prstGeom>
        </p:spPr>
        <p:txBody>
          <a:bodyPr wrap="square">
            <a:spAutoFit/>
          </a:bodyPr>
          <a:lstStyle/>
          <a:p>
            <a:pPr algn="just"/>
            <a:r>
              <a:rPr lang="en-IN" sz="2800" dirty="0">
                <a:latin typeface="Times New Roman Regular" panose="02020603050405020304" charset="0"/>
                <a:cs typeface="Times New Roman Regular" panose="02020603050405020304" charset="0"/>
              </a:rPr>
              <a:t>System testing for a project that involves image coordination using OpenCV is crucial to ensure the program's reliability and performance. This testing phase focuses on evaluating the system's overall functionality, including processing images, applying image transformations, and handling different formats and resolutions. During system testing, various test cases are designed to validate the system’s capability to load images, perform operations such as resizing, cropping, filtering, and coordinate manipulations accurately and efficiently. Additionally, the program's ability to handle edge cases, such as images with unusual dimensions or color schemes, is assessed to ensure robustness. Integration testing between OpenCV functions and other components, such as user interface or data storage, is also essential. Lastly, performance testing verifies the system’s speed and resource usage, while regression testing ensures that updates do not negatively impact existing functionalities.</a:t>
            </a:r>
            <a:endParaRPr lang="en-IN" sz="2800" dirty="0">
              <a:latin typeface="Times New Roman Regular" panose="02020603050405020304" charset="0"/>
              <a:cs typeface="Times New Roman Regular" panose="02020603050405020304" charset="0"/>
            </a:endParaRPr>
          </a:p>
        </p:txBody>
      </p:sp>
      <p:sp>
        <p:nvSpPr>
          <p:cNvPr id="7" name="Rectangle 6"/>
          <p:cNvSpPr/>
          <p:nvPr/>
        </p:nvSpPr>
        <p:spPr>
          <a:xfrm>
            <a:off x="6292850" y="5238750"/>
            <a:ext cx="5356860" cy="645160"/>
          </a:xfrm>
          <a:prstGeom prst="rect">
            <a:avLst/>
          </a:prstGeom>
        </p:spPr>
        <p:txBody>
          <a:bodyPr wrap="square">
            <a:spAutoFit/>
          </a:bodyPr>
          <a:lstStyle/>
          <a:p>
            <a:pPr marL="355600" indent="-343535">
              <a:lnSpc>
                <a:spcPct val="100000"/>
              </a:lnSpc>
              <a:buSzPct val="83000"/>
              <a:tabLst>
                <a:tab pos="355600" algn="l"/>
                <a:tab pos="356235" algn="l"/>
              </a:tabLst>
            </a:pPr>
            <a:r>
              <a:rPr lang="en-IN" sz="3600" b="1" spc="-15" dirty="0">
                <a:latin typeface="Times New Roman" panose="02020603050405020304"/>
                <a:cs typeface="Times New Roman" panose="02020603050405020304"/>
              </a:rPr>
              <a:t>FUNCTIONAL</a:t>
            </a:r>
            <a:r>
              <a:rPr lang="en-IN" sz="3600" b="1" spc="-30" dirty="0">
                <a:latin typeface="Times New Roman" panose="02020603050405020304"/>
                <a:cs typeface="Times New Roman" panose="02020603050405020304"/>
              </a:rPr>
              <a:t>TESTING</a:t>
            </a:r>
            <a:endParaRPr lang="en-IN" sz="3600" b="1" dirty="0">
              <a:latin typeface="Times New Roman" panose="02020603050405020304"/>
              <a:cs typeface="Times New Roman" panose="02020603050405020304"/>
            </a:endParaRPr>
          </a:p>
        </p:txBody>
      </p:sp>
      <p:sp>
        <p:nvSpPr>
          <p:cNvPr id="8" name="Rectangle 7"/>
          <p:cNvSpPr/>
          <p:nvPr/>
        </p:nvSpPr>
        <p:spPr>
          <a:xfrm>
            <a:off x="934720" y="6052185"/>
            <a:ext cx="16605250" cy="3107690"/>
          </a:xfrm>
          <a:prstGeom prst="rect">
            <a:avLst/>
          </a:prstGeom>
        </p:spPr>
        <p:txBody>
          <a:bodyPr wrap="square">
            <a:spAutoFit/>
          </a:bodyPr>
          <a:lstStyle/>
          <a:p>
            <a:pPr algn="just"/>
            <a:r>
              <a:rPr lang="en-IN" sz="2800" dirty="0">
                <a:latin typeface="Times New Roman" panose="02020603050405020304" pitchFamily="18" charset="0"/>
                <a:cs typeface="Times New Roman" panose="02020603050405020304" pitchFamily="18" charset="0"/>
              </a:rPr>
              <a:t>Functional testing in the context of an image coordination project using OpenCV involves verifying that the software correctly handles and processes images as intended. This includes checking whether image coordination tasks, such as aligning, resizing, or transforming images, are performed accurately and efficiently. Tests can include verifying the software's ability to detect and process images of various formats and sizes, ensuring that it applies transformations such as rotation or scaling accurately, and confirming that any output matches expected results. By running functional tests, developers can validate that the OpenCV project correctly coordinates images, meets user requirements, and performs reliably under different conditions.</a:t>
            </a:r>
            <a:endParaRPr lang="en-IN"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6563807" y="324489"/>
            <a:ext cx="4737387" cy="646331"/>
          </a:xfrm>
          <a:prstGeom prst="rect">
            <a:avLst/>
          </a:prstGeom>
        </p:spPr>
        <p:txBody>
          <a:bodyPr wrap="none">
            <a:spAutoFit/>
          </a:bodyPr>
          <a:lstStyle/>
          <a:p>
            <a:pPr marL="12700">
              <a:lnSpc>
                <a:spcPct val="100000"/>
              </a:lnSpc>
              <a:spcBef>
                <a:spcPts val="105"/>
              </a:spcBef>
            </a:pPr>
            <a:r>
              <a:rPr lang="en-IN" sz="3600" b="1" spc="-25" dirty="0">
                <a:latin typeface="Times New Roman" panose="02020603050405020304"/>
                <a:cs typeface="Times New Roman" panose="02020603050405020304"/>
              </a:rPr>
              <a:t>INPUT</a:t>
            </a:r>
            <a:r>
              <a:rPr lang="en-IN" sz="3600" b="1" spc="85" dirty="0">
                <a:latin typeface="Times New Roman" panose="02020603050405020304"/>
                <a:cs typeface="Times New Roman" panose="02020603050405020304"/>
              </a:rPr>
              <a:t> </a:t>
            </a:r>
            <a:r>
              <a:rPr lang="en-IN" sz="3600" b="1" spc="-10" dirty="0">
                <a:latin typeface="Times New Roman" panose="02020603050405020304"/>
                <a:cs typeface="Times New Roman" panose="02020603050405020304"/>
              </a:rPr>
              <a:t>AND</a:t>
            </a:r>
            <a:r>
              <a:rPr lang="en-IN" sz="3600" b="1" spc="-35" dirty="0">
                <a:latin typeface="Times New Roman" panose="02020603050405020304"/>
                <a:cs typeface="Times New Roman" panose="02020603050405020304"/>
              </a:rPr>
              <a:t> </a:t>
            </a:r>
            <a:r>
              <a:rPr lang="en-IN" sz="3600" b="1" spc="-5" dirty="0">
                <a:latin typeface="Times New Roman" panose="02020603050405020304"/>
                <a:cs typeface="Times New Roman" panose="02020603050405020304"/>
              </a:rPr>
              <a:t>OUTPUT</a:t>
            </a:r>
            <a:endParaRPr lang="en-IN" sz="3600" dirty="0">
              <a:latin typeface="Times New Roman" panose="02020603050405020304"/>
              <a:cs typeface="Times New Roman" panose="02020603050405020304"/>
            </a:endParaRPr>
          </a:p>
        </p:txBody>
      </p:sp>
      <p:pic>
        <p:nvPicPr>
          <p:cNvPr id="9" name="Picture 8" descr="WhatsApp Image 2024-04-17 at 1.29.01 PM"/>
          <p:cNvPicPr>
            <a:picLocks noChangeAspect="1"/>
          </p:cNvPicPr>
          <p:nvPr/>
        </p:nvPicPr>
        <p:blipFill>
          <a:blip r:embed="rId1"/>
          <a:stretch>
            <a:fillRect/>
          </a:stretch>
        </p:blipFill>
        <p:spPr>
          <a:xfrm>
            <a:off x="3921760" y="1650365"/>
            <a:ext cx="10444480" cy="753364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6430022" y="469961"/>
            <a:ext cx="3546484" cy="646331"/>
          </a:xfrm>
          <a:prstGeom prst="rect">
            <a:avLst/>
          </a:prstGeom>
        </p:spPr>
        <p:txBody>
          <a:bodyPr wrap="none">
            <a:spAutoFit/>
          </a:bodyPr>
          <a:lstStyle/>
          <a:p>
            <a:r>
              <a:rPr lang="en-IN" sz="3600" b="1" dirty="0">
                <a:latin typeface="Times New Roman" panose="02020603050405020304"/>
                <a:cs typeface="Times New Roman" panose="02020603050405020304"/>
              </a:rPr>
              <a:t>SOURCE</a:t>
            </a:r>
            <a:r>
              <a:rPr lang="en-IN" sz="3600" b="1" spc="-65" dirty="0">
                <a:latin typeface="Times New Roman" panose="02020603050405020304"/>
                <a:cs typeface="Times New Roman" panose="02020603050405020304"/>
              </a:rPr>
              <a:t> </a:t>
            </a:r>
            <a:r>
              <a:rPr lang="en-IN" sz="3600" b="1" spc="-5" dirty="0">
                <a:latin typeface="Times New Roman" panose="02020603050405020304"/>
                <a:cs typeface="Times New Roman" panose="02020603050405020304"/>
              </a:rPr>
              <a:t>CODE</a:t>
            </a:r>
            <a:endParaRPr lang="en-IN" sz="3600" b="1" dirty="0"/>
          </a:p>
        </p:txBody>
      </p:sp>
      <p:pic>
        <p:nvPicPr>
          <p:cNvPr id="9" name="Picture 8" descr="WhatsApp Image 2024-04-17 at 1.26.20 PM"/>
          <p:cNvPicPr>
            <a:picLocks noChangeAspect="1"/>
          </p:cNvPicPr>
          <p:nvPr/>
        </p:nvPicPr>
        <p:blipFill>
          <a:blip r:embed="rId1"/>
          <a:stretch>
            <a:fillRect/>
          </a:stretch>
        </p:blipFill>
        <p:spPr>
          <a:xfrm>
            <a:off x="5354320" y="1549400"/>
            <a:ext cx="5224780" cy="775906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TextBox 5"/>
          <p:cNvSpPr txBox="1"/>
          <p:nvPr/>
        </p:nvSpPr>
        <p:spPr>
          <a:xfrm>
            <a:off x="6317673" y="457200"/>
            <a:ext cx="2930236"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OUTPUT</a:t>
            </a:r>
            <a:endParaRPr lang="en-IN" sz="3600" b="1" dirty="0">
              <a:latin typeface="Times New Roman" panose="02020603050405020304" pitchFamily="18" charset="0"/>
              <a:cs typeface="Times New Roman" panose="02020603050405020304" pitchFamily="18" charset="0"/>
            </a:endParaRPr>
          </a:p>
        </p:txBody>
      </p:sp>
      <p:pic>
        <p:nvPicPr>
          <p:cNvPr id="9" name="Picture 8" descr="WhatsApp Image 2024-04-17 at 1.22.24 PM"/>
          <p:cNvPicPr>
            <a:picLocks noChangeAspect="1"/>
          </p:cNvPicPr>
          <p:nvPr/>
        </p:nvPicPr>
        <p:blipFill>
          <a:blip r:embed="rId1"/>
          <a:stretch>
            <a:fillRect/>
          </a:stretch>
        </p:blipFill>
        <p:spPr>
          <a:xfrm>
            <a:off x="4300855" y="1517650"/>
            <a:ext cx="9686290" cy="74129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885559" y="389205"/>
            <a:ext cx="15469732" cy="8770620"/>
          </a:xfrm>
          <a:prstGeom prst="rect">
            <a:avLst/>
          </a:prstGeom>
        </p:spPr>
        <p:txBody>
          <a:bodyPr wrap="square">
            <a:spAutoFit/>
          </a:bodyPr>
          <a:lstStyle/>
          <a:p>
            <a:pPr lvl="1" algn="ctr">
              <a:lnSpc>
                <a:spcPct val="150000"/>
              </a:lnSpc>
            </a:pPr>
            <a:r>
              <a:rPr lang="en-IN" sz="3600" b="1" dirty="0">
                <a:latin typeface="Times New Roman" panose="02020603050405020304" pitchFamily="18" charset="0"/>
                <a:cs typeface="Times New Roman" panose="02020603050405020304" pitchFamily="18" charset="0"/>
              </a:rPr>
              <a:t>ABSTRACT</a:t>
            </a:r>
            <a:endParaRPr lang="en-IN" sz="3600" b="1" dirty="0">
              <a:latin typeface="Times New Roman" panose="02020603050405020304" pitchFamily="18" charset="0"/>
              <a:cs typeface="Times New Roman" panose="02020603050405020304" pitchFamily="18" charset="0"/>
            </a:endParaRPr>
          </a:p>
          <a:p>
            <a:pPr lvl="1">
              <a:lnSpc>
                <a:spcPct val="150000"/>
              </a:lnSpc>
            </a:pPr>
            <a:endParaRPr lang="en-IN" sz="3200" b="1" dirty="0">
              <a:latin typeface="Times New Roman" panose="02020603050405020304" pitchFamily="18" charset="0"/>
              <a:cs typeface="Times New Roman" panose="02020603050405020304" pitchFamily="18" charset="0"/>
            </a:endParaRPr>
          </a:p>
          <a:p>
            <a:pPr marL="914400" lvl="1" indent="-457200" algn="just">
              <a:lnSpc>
                <a:spcPct val="150000"/>
              </a:lnSpc>
              <a:buFont typeface="Wingdings" panose="05000000000000000000" charset="0"/>
              <a:buChar char=""/>
            </a:pPr>
            <a:r>
              <a:rPr lang="en-IN" sz="2800" dirty="0">
                <a:latin typeface="Times New Roman" panose="02020603050405020304" pitchFamily="18" charset="0"/>
                <a:cs typeface="Times New Roman" panose="02020603050405020304" pitchFamily="18" charset="0"/>
                <a:sym typeface="+mn-ea"/>
              </a:rPr>
              <a:t>It's a popular image processing technique used for various purposes like entertainment, art, and even facial recognition systems.</a:t>
            </a:r>
            <a:endParaRPr lang="en-IN" sz="2800" dirty="0">
              <a:latin typeface="Times New Roman" panose="02020603050405020304" pitchFamily="18" charset="0"/>
              <a:cs typeface="Times New Roman" panose="02020603050405020304" pitchFamily="18" charset="0"/>
            </a:endParaRPr>
          </a:p>
          <a:p>
            <a:pPr marL="914400" lvl="1" indent="-457200" algn="just">
              <a:lnSpc>
                <a:spcPct val="150000"/>
              </a:lnSpc>
              <a:buFont typeface="Wingdings" panose="05000000000000000000" charset="0"/>
              <a:buChar char=""/>
            </a:pPr>
            <a:r>
              <a:rPr lang="en-IN" sz="2800" dirty="0">
                <a:latin typeface="Times New Roman" panose="02020603050405020304" pitchFamily="18" charset="0"/>
                <a:cs typeface="Times New Roman" panose="02020603050405020304" pitchFamily="18" charset="0"/>
                <a:sym typeface="+mn-ea"/>
              </a:rPr>
              <a:t>To demonstrate how to use OpenCV, a popular computer vision library, to cartoonify an image.</a:t>
            </a:r>
            <a:endParaRPr lang="en-IN" sz="2800" dirty="0">
              <a:latin typeface="Times New Roman" panose="02020603050405020304" pitchFamily="18" charset="0"/>
              <a:cs typeface="Times New Roman" panose="02020603050405020304" pitchFamily="18" charset="0"/>
            </a:endParaRPr>
          </a:p>
          <a:p>
            <a:pPr marL="914400" lvl="1" indent="-457200" algn="just">
              <a:lnSpc>
                <a:spcPct val="150000"/>
              </a:lnSpc>
              <a:buFont typeface="Wingdings" panose="05000000000000000000" charset="0"/>
              <a:buChar char=""/>
            </a:pPr>
            <a:r>
              <a:rPr lang="en-IN" sz="2800" dirty="0">
                <a:latin typeface="Times New Roman" panose="02020603050405020304" pitchFamily="18" charset="0"/>
                <a:cs typeface="Times New Roman" panose="02020603050405020304" pitchFamily="18" charset="0"/>
                <a:sym typeface="+mn-ea"/>
              </a:rPr>
              <a:t>This technique can be used for enhancing images for creative purposes, creating caricatures, or preprocessing images for further analysis.</a:t>
            </a:r>
            <a:endParaRPr lang="en-IN" sz="2800" dirty="0">
              <a:latin typeface="Times New Roman" panose="02020603050405020304" pitchFamily="18" charset="0"/>
              <a:cs typeface="Times New Roman" panose="02020603050405020304" pitchFamily="18" charset="0"/>
            </a:endParaRPr>
          </a:p>
          <a:p>
            <a:pPr marL="914400" lvl="1" indent="-457200" algn="just">
              <a:lnSpc>
                <a:spcPct val="150000"/>
              </a:lnSpc>
              <a:buFont typeface="Wingdings" panose="05000000000000000000" charset="0"/>
              <a:buChar char=""/>
            </a:pPr>
            <a:r>
              <a:rPr lang="en-IN" sz="2800" dirty="0">
                <a:latin typeface="Times New Roman" panose="02020603050405020304" pitchFamily="18" charset="0"/>
                <a:cs typeface="Times New Roman" panose="02020603050405020304" pitchFamily="18" charset="0"/>
                <a:sym typeface="+mn-ea"/>
              </a:rPr>
              <a:t>Utilize OpenCV library in Python, which provides functions for image manipulation and processing.</a:t>
            </a:r>
            <a:endParaRPr lang="en-IN" sz="2800" dirty="0">
              <a:latin typeface="Times New Roman" panose="02020603050405020304" pitchFamily="18" charset="0"/>
              <a:cs typeface="Times New Roman" panose="02020603050405020304" pitchFamily="18" charset="0"/>
            </a:endParaRPr>
          </a:p>
          <a:p>
            <a:pPr marL="914400" lvl="1" indent="-457200" algn="just">
              <a:lnSpc>
                <a:spcPct val="150000"/>
              </a:lnSpc>
              <a:buFont typeface="Wingdings" panose="05000000000000000000" charset="0"/>
              <a:buChar char=""/>
            </a:pPr>
            <a:r>
              <a:rPr lang="en-IN" sz="2800" dirty="0">
                <a:latin typeface="Times New Roman" panose="02020603050405020304" pitchFamily="18" charset="0"/>
                <a:cs typeface="Times New Roman" panose="02020603050405020304" pitchFamily="18" charset="0"/>
                <a:sym typeface="+mn-ea"/>
              </a:rPr>
              <a:t>Convert the input image to grayscale to simplify the process.</a:t>
            </a:r>
            <a:endParaRPr lang="en-IN" sz="2800" dirty="0">
              <a:latin typeface="Times New Roman" panose="02020603050405020304" pitchFamily="18" charset="0"/>
              <a:cs typeface="Times New Roman" panose="02020603050405020304" pitchFamily="18" charset="0"/>
            </a:endParaRPr>
          </a:p>
          <a:p>
            <a:pPr marL="914400" lvl="1" indent="-457200" algn="just">
              <a:lnSpc>
                <a:spcPct val="150000"/>
              </a:lnSpc>
              <a:buFont typeface="Wingdings" panose="05000000000000000000" charset="0"/>
              <a:buChar char=""/>
            </a:pPr>
            <a:r>
              <a:rPr lang="en-IN" sz="2800" dirty="0">
                <a:latin typeface="Times New Roman" panose="02020603050405020304" pitchFamily="18" charset="0"/>
                <a:cs typeface="Times New Roman" panose="02020603050405020304" pitchFamily="18" charset="0"/>
                <a:sym typeface="+mn-ea"/>
              </a:rPr>
              <a:t>The result will be a cartoonified version of the input image, with smoothed colors and emphasized edges, resembling a hand-drawn cartoon.</a:t>
            </a:r>
            <a:endParaRPr lang="en-IN" sz="2800" dirty="0">
              <a:latin typeface="Times New Roman" panose="02020603050405020304" pitchFamily="18" charset="0"/>
              <a:cs typeface="Times New Roman" panose="02020603050405020304" pitchFamily="18" charset="0"/>
            </a:endParaRPr>
          </a:p>
          <a:p>
            <a:pPr marL="914400" lvl="1" indent="-457200" algn="just">
              <a:lnSpc>
                <a:spcPct val="150000"/>
              </a:lnSpc>
              <a:buFont typeface="Wingdings" panose="05000000000000000000" charset="0"/>
              <a:buChar char=""/>
            </a:pPr>
            <a:r>
              <a:rPr lang="en-IN" sz="2800" dirty="0">
                <a:latin typeface="Times New Roman" panose="02020603050405020304" pitchFamily="18" charset="0"/>
                <a:cs typeface="Times New Roman" panose="02020603050405020304" pitchFamily="18" charset="0"/>
                <a:sym typeface="+mn-ea"/>
              </a:rPr>
              <a:t>Cartoonifying images using OpenCV provides a fun and creative way to transform ordinary photos into cartoon-like representations.</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6120916" y="532307"/>
            <a:ext cx="3288080" cy="646331"/>
          </a:xfrm>
          <a:prstGeom prst="rect">
            <a:avLst/>
          </a:prstGeom>
        </p:spPr>
        <p:txBody>
          <a:bodyPr wrap="none">
            <a:spAutoFit/>
          </a:bodyPr>
          <a:lstStyle/>
          <a:p>
            <a:r>
              <a:rPr lang="en-IN" sz="3600" b="1" spc="-20" dirty="0">
                <a:latin typeface="Times New Roman" panose="02020603050405020304"/>
                <a:cs typeface="Times New Roman" panose="02020603050405020304"/>
              </a:rPr>
              <a:t>CONCLUSION</a:t>
            </a:r>
            <a:endParaRPr lang="en-IN" sz="3600" b="1" dirty="0"/>
          </a:p>
        </p:txBody>
      </p:sp>
      <p:sp>
        <p:nvSpPr>
          <p:cNvPr id="6" name="TextBox 5"/>
          <p:cNvSpPr txBox="1"/>
          <p:nvPr/>
        </p:nvSpPr>
        <p:spPr>
          <a:xfrm>
            <a:off x="1496060" y="1683385"/>
            <a:ext cx="15034260" cy="6000750"/>
          </a:xfrm>
          <a:prstGeom prst="rect">
            <a:avLst/>
          </a:prstGeom>
          <a:noFill/>
        </p:spPr>
        <p:txBody>
          <a:bodyPr wrap="square" rtlCol="0">
            <a:spAutoFit/>
          </a:bodyPr>
          <a:lstStyle/>
          <a:p>
            <a:pPr algn="just"/>
            <a:r>
              <a:rPr lang="en-US" altLang="en-IN" sz="3200" dirty="0">
                <a:latin typeface="Times New Roman Regular" panose="02020603050405020304" charset="0"/>
                <a:cs typeface="Times New Roman Regular" panose="02020603050405020304" charset="0"/>
              </a:rPr>
              <a:t>          </a:t>
            </a:r>
            <a:r>
              <a:rPr lang="en-IN" sz="3200" dirty="0">
                <a:latin typeface="Times New Roman Regular" panose="02020603050405020304" charset="0"/>
                <a:cs typeface="Times New Roman Regular" panose="02020603050405020304" charset="0"/>
              </a:rPr>
              <a:t>Many Companies analyzed that Advertising their products using Cartoon images</a:t>
            </a:r>
            <a:r>
              <a:rPr lang="en-US" altLang="en-IN" sz="3200" dirty="0">
                <a:latin typeface="Times New Roman Regular" panose="02020603050405020304" charset="0"/>
                <a:cs typeface="Times New Roman Regular" panose="02020603050405020304" charset="0"/>
              </a:rPr>
              <a:t> </a:t>
            </a:r>
            <a:r>
              <a:rPr lang="en-IN" sz="3200" dirty="0">
                <a:latin typeface="Times New Roman Regular" panose="02020603050405020304" charset="0"/>
                <a:cs typeface="Times New Roman Regular" panose="02020603050405020304" charset="0"/>
              </a:rPr>
              <a:t>will helps them to attract people. Nowadays many schools are introducing</a:t>
            </a:r>
            <a:r>
              <a:rPr lang="en-US" altLang="en-IN" sz="3200" dirty="0">
                <a:latin typeface="Times New Roman Regular" panose="02020603050405020304" charset="0"/>
                <a:cs typeface="Times New Roman Regular" panose="02020603050405020304" charset="0"/>
              </a:rPr>
              <a:t> </a:t>
            </a:r>
            <a:r>
              <a:rPr lang="en-IN" sz="3200" dirty="0">
                <a:latin typeface="Times New Roman Regular" panose="02020603050405020304" charset="0"/>
                <a:cs typeface="Times New Roman Regular" panose="02020603050405020304" charset="0"/>
              </a:rPr>
              <a:t>Cartoonified books to the children. As in the World which is rapidly Increasing</a:t>
            </a:r>
            <a:r>
              <a:rPr lang="en-US" altLang="en-IN" sz="3200" dirty="0">
                <a:latin typeface="Times New Roman Regular" panose="02020603050405020304" charset="0"/>
                <a:cs typeface="Times New Roman Regular" panose="02020603050405020304" charset="0"/>
              </a:rPr>
              <a:t> </a:t>
            </a:r>
            <a:r>
              <a:rPr lang="en-IN" sz="3200" dirty="0">
                <a:latin typeface="Times New Roman Regular" panose="02020603050405020304" charset="0"/>
                <a:cs typeface="Times New Roman Regular" panose="02020603050405020304" charset="0"/>
              </a:rPr>
              <a:t>Technology Cartoonizing plays a great role in various aspects. Nowadays, Cartoons</a:t>
            </a:r>
            <a:r>
              <a:rPr lang="en-US" altLang="en-IN" sz="3200" dirty="0">
                <a:latin typeface="Times New Roman Regular" panose="02020603050405020304" charset="0"/>
                <a:cs typeface="Times New Roman Regular" panose="02020603050405020304" charset="0"/>
              </a:rPr>
              <a:t> </a:t>
            </a:r>
            <a:r>
              <a:rPr lang="en-IN" sz="3200" dirty="0">
                <a:latin typeface="Times New Roman Regular" panose="02020603050405020304" charset="0"/>
                <a:cs typeface="Times New Roman Regular" panose="02020603050405020304" charset="0"/>
              </a:rPr>
              <a:t>are used primarily for conveying political commentary and editorial opinion in</a:t>
            </a:r>
            <a:r>
              <a:rPr lang="en-US" altLang="en-IN" sz="3200" dirty="0">
                <a:latin typeface="Times New Roman Regular" panose="02020603050405020304" charset="0"/>
                <a:cs typeface="Times New Roman Regular" panose="02020603050405020304" charset="0"/>
              </a:rPr>
              <a:t> </a:t>
            </a:r>
            <a:r>
              <a:rPr lang="en-IN" sz="3200" dirty="0">
                <a:latin typeface="Times New Roman Regular" panose="02020603050405020304" charset="0"/>
                <a:cs typeface="Times New Roman Regular" panose="02020603050405020304" charset="0"/>
              </a:rPr>
              <a:t>Newspapers and also used in social comedy and Magazines. Thus our project helps</a:t>
            </a:r>
            <a:r>
              <a:rPr lang="en-US" altLang="en-IN" sz="3200" dirty="0">
                <a:latin typeface="Times New Roman Regular" panose="02020603050405020304" charset="0"/>
                <a:cs typeface="Times New Roman Regular" panose="02020603050405020304" charset="0"/>
              </a:rPr>
              <a:t> </a:t>
            </a:r>
            <a:r>
              <a:rPr lang="en-IN" sz="3200" dirty="0">
                <a:latin typeface="Times New Roman Regular" panose="02020603050405020304" charset="0"/>
                <a:cs typeface="Times New Roman Regular" panose="02020603050405020304" charset="0"/>
              </a:rPr>
              <a:t>various sectors which includes cartoonization. It is important to preprocess the</a:t>
            </a:r>
            <a:r>
              <a:rPr lang="en-US" altLang="en-IN" sz="3200" dirty="0">
                <a:latin typeface="Times New Roman Regular" panose="02020603050405020304" charset="0"/>
                <a:cs typeface="Times New Roman Regular" panose="02020603050405020304" charset="0"/>
              </a:rPr>
              <a:t> </a:t>
            </a:r>
            <a:r>
              <a:rPr lang="en-IN" sz="3200" dirty="0">
                <a:latin typeface="Times New Roman Regular" panose="02020603050405020304" charset="0"/>
                <a:cs typeface="Times New Roman Regular" panose="02020603050405020304" charset="0"/>
              </a:rPr>
              <a:t>image before applying any filter or effect. This includes resizing the image to a</a:t>
            </a:r>
            <a:r>
              <a:rPr lang="en-US" altLang="en-IN" sz="3200" dirty="0">
                <a:latin typeface="Times New Roman Regular" panose="02020603050405020304" charset="0"/>
                <a:cs typeface="Times New Roman Regular" panose="02020603050405020304" charset="0"/>
              </a:rPr>
              <a:t> </a:t>
            </a:r>
            <a:r>
              <a:rPr lang="en-IN" sz="3200" dirty="0">
                <a:latin typeface="Times New Roman Regular" panose="02020603050405020304" charset="0"/>
                <a:cs typeface="Times New Roman Regular" panose="02020603050405020304" charset="0"/>
              </a:rPr>
              <a:t>smaller size, converting it to grayscale, and smoothing it to remove any noise or</a:t>
            </a:r>
            <a:r>
              <a:rPr lang="en-US" altLang="en-IN" sz="3200" dirty="0">
                <a:latin typeface="Times New Roman Regular" panose="02020603050405020304" charset="0"/>
                <a:cs typeface="Times New Roman Regular" panose="02020603050405020304" charset="0"/>
              </a:rPr>
              <a:t> </a:t>
            </a:r>
            <a:r>
              <a:rPr lang="en-IN" sz="3200" dirty="0">
                <a:latin typeface="Times New Roman Regular" panose="02020603050405020304" charset="0"/>
                <a:cs typeface="Times New Roman Regular" panose="02020603050405020304" charset="0"/>
              </a:rPr>
              <a:t>unwanted details. By carefully considering each step and its impact on the image, it</a:t>
            </a:r>
            <a:r>
              <a:rPr lang="en-US" altLang="en-IN" sz="3200" dirty="0">
                <a:latin typeface="Times New Roman Regular" panose="02020603050405020304" charset="0"/>
                <a:cs typeface="Times New Roman Regular" panose="02020603050405020304" charset="0"/>
              </a:rPr>
              <a:t> </a:t>
            </a:r>
            <a:r>
              <a:rPr lang="en-IN" sz="3200" dirty="0">
                <a:latin typeface="Times New Roman Regular" panose="02020603050405020304" charset="0"/>
                <a:cs typeface="Times New Roman Regular" panose="02020603050405020304" charset="0"/>
              </a:rPr>
              <a:t>is possible to create a wide range of unique and interesting cartoon-style</a:t>
            </a:r>
            <a:r>
              <a:rPr lang="en-US" altLang="en-IN" sz="3200" dirty="0">
                <a:latin typeface="Times New Roman Regular" panose="02020603050405020304" charset="0"/>
                <a:cs typeface="Times New Roman Regular" panose="02020603050405020304" charset="0"/>
              </a:rPr>
              <a:t> </a:t>
            </a:r>
            <a:r>
              <a:rPr lang="en-IN" sz="3200" dirty="0">
                <a:latin typeface="Times New Roman Regular" panose="02020603050405020304" charset="0"/>
                <a:cs typeface="Times New Roman Regular" panose="02020603050405020304" charset="0"/>
              </a:rPr>
              <a:t>images using OpenCV.</a:t>
            </a:r>
            <a:endParaRPr lang="en-IN" sz="3200" dirty="0">
              <a:latin typeface="Times New Roman Regular" panose="02020603050405020304" charset="0"/>
              <a:cs typeface="Times New Roman Regular" panose="02020603050405020304" charset="0"/>
            </a:endParaRPr>
          </a:p>
          <a:p>
            <a:pPr algn="just"/>
            <a:endParaRPr lang="en-IN" sz="3200" dirty="0">
              <a:latin typeface="Times New Roman Regular" panose="02020603050405020304" charset="0"/>
              <a:cs typeface="Times New Roman Regular" panose="020206030504050203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6373884" y="324488"/>
            <a:ext cx="5282856" cy="646331"/>
          </a:xfrm>
          <a:prstGeom prst="rect">
            <a:avLst/>
          </a:prstGeom>
        </p:spPr>
        <p:txBody>
          <a:bodyPr wrap="none">
            <a:spAutoFit/>
          </a:bodyPr>
          <a:lstStyle/>
          <a:p>
            <a:r>
              <a:rPr lang="en-IN" sz="3600" b="1" spc="15" dirty="0">
                <a:latin typeface="Times New Roman" panose="02020603050405020304" pitchFamily="18" charset="0"/>
                <a:cs typeface="Times New Roman" panose="02020603050405020304" pitchFamily="18" charset="0"/>
              </a:rPr>
              <a:t>Plagiarism</a:t>
            </a:r>
            <a:r>
              <a:rPr lang="en-IN" sz="3600" b="1" spc="-210" dirty="0">
                <a:latin typeface="Times New Roman" panose="02020603050405020304" pitchFamily="18" charset="0"/>
                <a:cs typeface="Times New Roman" panose="02020603050405020304" pitchFamily="18" charset="0"/>
              </a:rPr>
              <a:t> </a:t>
            </a:r>
            <a:r>
              <a:rPr lang="en-IN" sz="3600" b="1" spc="5" dirty="0">
                <a:latin typeface="Times New Roman" panose="02020603050405020304" pitchFamily="18" charset="0"/>
                <a:cs typeface="Times New Roman" panose="02020603050405020304" pitchFamily="18" charset="0"/>
              </a:rPr>
              <a:t>Report</a:t>
            </a:r>
            <a:r>
              <a:rPr lang="en-IN" sz="3600" b="1" spc="-35" dirty="0">
                <a:latin typeface="Times New Roman" panose="02020603050405020304" pitchFamily="18" charset="0"/>
                <a:cs typeface="Times New Roman" panose="02020603050405020304" pitchFamily="18" charset="0"/>
              </a:rPr>
              <a:t> </a:t>
            </a:r>
            <a:r>
              <a:rPr lang="en-IN" sz="3600" b="1" spc="10" dirty="0">
                <a:latin typeface="Times New Roman" panose="02020603050405020304" pitchFamily="18" charset="0"/>
                <a:cs typeface="Times New Roman" panose="02020603050405020304" pitchFamily="18" charset="0"/>
              </a:rPr>
              <a:t>of</a:t>
            </a:r>
            <a:r>
              <a:rPr lang="en-IN" sz="3600" b="1" spc="-55" dirty="0">
                <a:latin typeface="Times New Roman" panose="02020603050405020304" pitchFamily="18" charset="0"/>
                <a:cs typeface="Times New Roman" panose="02020603050405020304" pitchFamily="18" charset="0"/>
              </a:rPr>
              <a:t> </a:t>
            </a:r>
            <a:r>
              <a:rPr lang="en-IN" sz="3600" b="1" spc="-15" dirty="0">
                <a:latin typeface="Times New Roman" panose="02020603050405020304" pitchFamily="18" charset="0"/>
                <a:cs typeface="Times New Roman" panose="02020603050405020304" pitchFamily="18" charset="0"/>
              </a:rPr>
              <a:t>PPT</a:t>
            </a:r>
            <a:endParaRPr lang="en-IN" sz="36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914400" y="1953491"/>
            <a:ext cx="7543800" cy="132343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Plagiarism should be less than 10%.</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err="1">
                <a:latin typeface="Times New Roman" panose="02020603050405020304" pitchFamily="18" charset="0"/>
                <a:cs typeface="Times New Roman" panose="02020603050405020304" pitchFamily="18" charset="0"/>
              </a:rPr>
              <a:t>Eg</a:t>
            </a:r>
            <a:r>
              <a:rPr lang="en-IN"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7" name="object 3"/>
          <p:cNvPicPr/>
          <p:nvPr/>
        </p:nvPicPr>
        <p:blipFill>
          <a:blip r:embed="rId1" cstate="print"/>
          <a:stretch>
            <a:fillRect/>
          </a:stretch>
        </p:blipFill>
        <p:spPr>
          <a:xfrm>
            <a:off x="5756564" y="3740727"/>
            <a:ext cx="8391525" cy="345232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6236507" y="511524"/>
            <a:ext cx="5453096" cy="646331"/>
          </a:xfrm>
          <a:prstGeom prst="rect">
            <a:avLst/>
          </a:prstGeom>
        </p:spPr>
        <p:txBody>
          <a:bodyPr wrap="none">
            <a:spAutoFit/>
          </a:bodyPr>
          <a:lstStyle/>
          <a:p>
            <a:r>
              <a:rPr lang="en-IN" sz="3600" b="1" spc="-5" dirty="0">
                <a:latin typeface="Times New Roman" panose="02020603050405020304" pitchFamily="18" charset="0"/>
                <a:cs typeface="Times New Roman" panose="02020603050405020304" pitchFamily="18" charset="0"/>
              </a:rPr>
              <a:t>Web</a:t>
            </a:r>
            <a:r>
              <a:rPr lang="en-IN" sz="3600" b="1" spc="-40" dirty="0">
                <a:latin typeface="Times New Roman" panose="02020603050405020304" pitchFamily="18" charset="0"/>
                <a:cs typeface="Times New Roman" panose="02020603050405020304" pitchFamily="18" charset="0"/>
              </a:rPr>
              <a:t> </a:t>
            </a:r>
            <a:r>
              <a:rPr lang="en-IN" sz="3600" b="1" spc="5" dirty="0">
                <a:latin typeface="Times New Roman" panose="02020603050405020304" pitchFamily="18" charset="0"/>
                <a:cs typeface="Times New Roman" panose="02020603050405020304" pitchFamily="18" charset="0"/>
              </a:rPr>
              <a:t>references/video</a:t>
            </a:r>
            <a:r>
              <a:rPr lang="en-IN" sz="3600" b="1" spc="-114" dirty="0">
                <a:latin typeface="Times New Roman" panose="02020603050405020304" pitchFamily="18" charset="0"/>
                <a:cs typeface="Times New Roman" panose="02020603050405020304" pitchFamily="18" charset="0"/>
              </a:rPr>
              <a:t> </a:t>
            </a:r>
            <a:r>
              <a:rPr lang="en-IN" sz="3600" b="1" spc="20" dirty="0">
                <a:latin typeface="Times New Roman" panose="02020603050405020304" pitchFamily="18" charset="0"/>
                <a:cs typeface="Times New Roman" panose="02020603050405020304" pitchFamily="18" charset="0"/>
              </a:rPr>
              <a:t>links</a:t>
            </a:r>
            <a:endParaRPr lang="en-IN" sz="36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122219" y="2119745"/>
            <a:ext cx="10058400" cy="461665"/>
          </a:xfrm>
          <a:prstGeom prst="rect">
            <a:avLst/>
          </a:prstGeom>
          <a:noFill/>
        </p:spPr>
        <p:txBody>
          <a:bodyPr wrap="square" rtlCol="0">
            <a:spAutoFit/>
          </a:bodyPr>
          <a:lstStyle/>
          <a:p>
            <a:r>
              <a:rPr lang="en-IN" sz="2400" dirty="0"/>
              <a:t>A minimum of </a:t>
            </a:r>
            <a:r>
              <a:rPr lang="en-IN" sz="2400" b="1" dirty="0"/>
              <a:t>four</a:t>
            </a:r>
            <a:r>
              <a:rPr lang="en-IN" sz="2400" dirty="0"/>
              <a:t> sample URLs have to be attached here</a:t>
            </a:r>
            <a:r>
              <a:rPr lang="en-IN" dirty="0"/>
              <a:t>.</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4763686" y="469961"/>
            <a:ext cx="9575769" cy="646331"/>
          </a:xfrm>
          <a:prstGeom prst="rect">
            <a:avLst/>
          </a:prstGeom>
        </p:spPr>
        <p:txBody>
          <a:bodyPr wrap="square">
            <a:spAutoFit/>
          </a:bodyPr>
          <a:lstStyle/>
          <a:p>
            <a:r>
              <a:rPr lang="en-IN" sz="3600" b="1" dirty="0">
                <a:latin typeface="Times New Roman" panose="02020603050405020304" pitchFamily="18" charset="0"/>
                <a:cs typeface="Times New Roman" panose="02020603050405020304" pitchFamily="18" charset="0"/>
              </a:rPr>
              <a:t>REFERENCES</a:t>
            </a:r>
            <a:endParaRPr lang="en-IN" sz="3600" b="1" dirty="0"/>
          </a:p>
        </p:txBody>
      </p:sp>
      <p:sp>
        <p:nvSpPr>
          <p:cNvPr id="6" name="TextBox 5"/>
          <p:cNvSpPr txBox="1"/>
          <p:nvPr/>
        </p:nvSpPr>
        <p:spPr>
          <a:xfrm>
            <a:off x="446405" y="1197610"/>
            <a:ext cx="17280255" cy="8278495"/>
          </a:xfrm>
          <a:prstGeom prst="rect">
            <a:avLst/>
          </a:prstGeom>
          <a:noFill/>
        </p:spPr>
        <p:txBody>
          <a:bodyPr wrap="square" rtlCol="0">
            <a:spAutoFit/>
          </a:bodyPr>
          <a:lstStyle/>
          <a:p>
            <a:pPr algn="just"/>
            <a:r>
              <a:rPr lang="en-IN" sz="2800" dirty="0"/>
              <a:t>[</a:t>
            </a:r>
            <a:r>
              <a:rPr lang="en-IN" sz="2800" dirty="0">
                <a:latin typeface="Times New Roman Regular" panose="02020603050405020304" charset="0"/>
                <a:cs typeface="Times New Roman Regular" panose="02020603050405020304" charset="0"/>
              </a:rPr>
              <a:t>1]An insider’s ”GUIDE TO CARTOONIZATION USING MACHINE</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LEARNING - Daksh Trehan - 2021 - July - 10.</a:t>
            </a:r>
            <a:endParaRPr lang="en-IN" sz="2800" dirty="0">
              <a:latin typeface="Times New Roman Regular" panose="02020603050405020304" charset="0"/>
              <a:cs typeface="Times New Roman Regular" panose="02020603050405020304" charset="0"/>
            </a:endParaRPr>
          </a:p>
          <a:p>
            <a:pPr algn="just"/>
            <a:r>
              <a:rPr lang="en-IN" sz="2800" dirty="0">
                <a:latin typeface="Times New Roman Regular" panose="02020603050405020304" charset="0"/>
                <a:cs typeface="Times New Roman Regular" panose="02020603050405020304" charset="0"/>
              </a:rPr>
              <a:t>[2] Gayen, S. Jha, S. Singh, M. Kumar, R. On a generalized notion of anti -</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fuzzy subgroup and some characterizations. International journal of Engineering</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and Advanced Technology 2021.</a:t>
            </a:r>
            <a:endParaRPr lang="en-IN" sz="2800" dirty="0">
              <a:latin typeface="Times New Roman Regular" panose="02020603050405020304" charset="0"/>
              <a:cs typeface="Times New Roman Regular" panose="02020603050405020304" charset="0"/>
            </a:endParaRPr>
          </a:p>
          <a:p>
            <a:pPr algn="just"/>
            <a:r>
              <a:rPr lang="en-IN" sz="2800" dirty="0">
                <a:latin typeface="Times New Roman Regular" panose="02020603050405020304" charset="0"/>
                <a:cs typeface="Times New Roman Regular" panose="02020603050405020304" charset="0"/>
              </a:rPr>
              <a:t>[3] Gayen, S. Smarandache, F. Jha, S. Singh, M. K. Broumi, S. Kumar, R.</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Introduction to plithogenic hyper soft subgroup. Neutrosophic Sets and Systems</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2021.</a:t>
            </a:r>
            <a:endParaRPr lang="en-IN" sz="2800" dirty="0">
              <a:latin typeface="Times New Roman Regular" panose="02020603050405020304" charset="0"/>
              <a:cs typeface="Times New Roman Regular" panose="02020603050405020304" charset="0"/>
            </a:endParaRPr>
          </a:p>
          <a:p>
            <a:pPr algn="just"/>
            <a:r>
              <a:rPr lang="en-IN" sz="2800" dirty="0">
                <a:latin typeface="Times New Roman Regular" panose="02020603050405020304" charset="0"/>
                <a:cs typeface="Times New Roman Regular" panose="02020603050405020304" charset="0"/>
              </a:rPr>
              <a:t>[4] P. Isola, J.-Y. Zhu, T. Zhou, and A. A. Efros, “Image to image translation with</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conditional adversarial networks,” arXiv preprint arXiv:1611.07004, 2018.</a:t>
            </a:r>
            <a:endParaRPr lang="en-IN" sz="2800" dirty="0">
              <a:latin typeface="Times New Roman Regular" panose="02020603050405020304" charset="0"/>
              <a:cs typeface="Times New Roman Regular" panose="02020603050405020304" charset="0"/>
            </a:endParaRPr>
          </a:p>
          <a:p>
            <a:pPr algn="just"/>
            <a:r>
              <a:rPr lang="en-IN" sz="2800" dirty="0">
                <a:latin typeface="Times New Roman Regular" panose="02020603050405020304" charset="0"/>
                <a:cs typeface="Times New Roman Regular" panose="02020603050405020304" charset="0"/>
              </a:rPr>
              <a:t>[5] S. Y. Muhammad, M. Makhtar, A. Rozaimee, A. Abdul, and A. A.Jamal,</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“Classification model for air quality using machine learning techniques,”</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International Journal of Software Engineering and Its Applications, pp. 45-52,</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2020.</a:t>
            </a:r>
            <a:endParaRPr lang="en-IN" sz="2800" dirty="0">
              <a:latin typeface="Times New Roman Regular" panose="02020603050405020304" charset="0"/>
              <a:cs typeface="Times New Roman Regular" panose="02020603050405020304" charset="0"/>
            </a:endParaRPr>
          </a:p>
          <a:p>
            <a:pPr algn="just"/>
            <a:r>
              <a:rPr lang="en-IN" sz="2800" dirty="0">
                <a:latin typeface="Times New Roman Regular" panose="02020603050405020304" charset="0"/>
                <a:cs typeface="Times New Roman Regular" panose="02020603050405020304" charset="0"/>
              </a:rPr>
              <a:t>[6] V. Ravi, Ch.Rajendra Prasad, S. Sanjay Kumar, P. Ramchandar Rao Image</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enhancement on OpenCV based on the tools : python 2.7 - Dept of ECE. SR</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College, Telangana, India - Feb 2022.</a:t>
            </a:r>
            <a:endParaRPr lang="en-IN" sz="2800" dirty="0">
              <a:latin typeface="Times New Roman Regular" panose="02020603050405020304" charset="0"/>
              <a:cs typeface="Times New Roman Regular" panose="02020603050405020304" charset="0"/>
            </a:endParaRPr>
          </a:p>
          <a:p>
            <a:pPr algn="just"/>
            <a:r>
              <a:rPr lang="en-IN" sz="2800" dirty="0">
                <a:latin typeface="Times New Roman Regular" panose="02020603050405020304" charset="0"/>
                <a:cs typeface="Times New Roman Regular" panose="02020603050405020304" charset="0"/>
              </a:rPr>
              <a:t>[7] Wang, Xinrui, and Yu, Jinze. Learning to cartoonize using White-box</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cartoon Representations. IEEE/CVF conference on computer vision and pattern</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recognition (CVPR).June 2022.</a:t>
            </a:r>
            <a:endParaRPr lang="en-IN" sz="2800" dirty="0">
              <a:latin typeface="Times New Roman Regular" panose="02020603050405020304" charset="0"/>
              <a:cs typeface="Times New Roman Regular" panose="02020603050405020304" charset="0"/>
            </a:endParaRPr>
          </a:p>
          <a:p>
            <a:pPr algn="just"/>
            <a:r>
              <a:rPr lang="en-IN" sz="2800" dirty="0">
                <a:latin typeface="Times New Roman Regular" panose="02020603050405020304" charset="0"/>
                <a:cs typeface="Times New Roman Regular" panose="02020603050405020304" charset="0"/>
              </a:rPr>
              <a:t>[8] Y. Chen, Y.-K. Lai, Y.-J. Liu, ”Cartoon GAN: Generative Adversarial</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Network for photo cartoonization”, International Conference on Image</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Processing, 2019.</a:t>
            </a:r>
            <a:endParaRPr lang="en-IN" sz="2800" dirty="0">
              <a:latin typeface="Times New Roman Regular" panose="02020603050405020304" charset="0"/>
              <a:cs typeface="Times New Roman Regular" panose="02020603050405020304" charset="0"/>
            </a:endParaRPr>
          </a:p>
          <a:p>
            <a:pPr algn="just"/>
            <a:r>
              <a:rPr lang="en-IN" sz="2800" dirty="0">
                <a:latin typeface="Times New Roman Regular" panose="02020603050405020304" charset="0"/>
                <a:cs typeface="Times New Roman Regular" panose="02020603050405020304" charset="0"/>
              </a:rPr>
              <a:t>[9] Yi-Hsuan Tsai, Kihyuk Sohn, Samuel Schulter, and Man- mohan Chandraker.</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Domain adaptation for structured output via</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discriminative representations.</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arXiv preprint arXiv:1901.05427, 2019.</a:t>
            </a:r>
            <a:endParaRPr lang="en-IN" sz="2800" dirty="0">
              <a:latin typeface="Times New Roman Regular" panose="02020603050405020304" charset="0"/>
              <a:cs typeface="Times New Roman Regular" panose="02020603050405020304" charset="0"/>
            </a:endParaRPr>
          </a:p>
          <a:p>
            <a:pPr algn="just"/>
            <a:r>
              <a:rPr lang="en-IN" sz="2800" dirty="0">
                <a:latin typeface="Times New Roman Regular" panose="02020603050405020304" charset="0"/>
                <a:cs typeface="Times New Roman Regular" panose="02020603050405020304" charset="0"/>
              </a:rPr>
              <a:t>[10] Ziqiang Zheng, Chao Wang, Zhibin Yu, Nan Wang, Haiy- ong Zheng,</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and Bing Zheng. Unpaired photo-to-caricature translation on faces in the wild.</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Neurocomputing, 355:71– 81, 2020</a:t>
            </a:r>
            <a:r>
              <a:rPr lang="en-IN" sz="2800" dirty="0"/>
              <a:t>.</a:t>
            </a:r>
            <a:endParaRPr lang="en-IN"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4547" y="3345873"/>
            <a:ext cx="4592782"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5400" b="1" spc="50" dirty="0">
                <a:ln w="11430"/>
                <a:solidFill>
                  <a:srgbClr val="002060"/>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THANK YOU</a:t>
            </a:r>
            <a:endParaRPr lang="en-IN" sz="5400" b="1" spc="50" dirty="0">
              <a:ln w="11430"/>
              <a:solidFill>
                <a:srgbClr val="002060"/>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endParaRPr>
          </a:p>
        </p:txBody>
      </p:sp>
      <p:pic>
        <p:nvPicPr>
          <p:cNvPr id="6" name="Picture 3" descr="C:\Users\Sharad\Desktop\download veltech.png"/>
          <p:cNvPicPr>
            <a:picLocks noChangeAspect="1" noChangeArrowheads="1"/>
          </p:cNvPicPr>
          <p:nvPr/>
        </p:nvPicPr>
        <p:blipFill>
          <a:blip r:embed="rId1"/>
          <a:srcRect/>
          <a:stretch>
            <a:fillRect/>
          </a:stretch>
        </p:blipFill>
        <p:spPr bwMode="auto">
          <a:xfrm>
            <a:off x="11668264" y="6982691"/>
            <a:ext cx="4295554" cy="1438275"/>
          </a:xfrm>
          <a:prstGeom prst="rect">
            <a:avLst/>
          </a:prstGeom>
          <a:noFill/>
        </p:spPr>
      </p:pic>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10" name="Footer Placeholder 9"/>
          <p:cNvSpPr>
            <a:spLocks noGrp="1"/>
          </p:cNvSpPr>
          <p:nvPr>
            <p:ph type="ftr" sz="quarter" idx="11"/>
          </p:nvPr>
        </p:nvSpPr>
        <p:spPr/>
        <p:txBody>
          <a:bodyPr/>
          <a:lstStyle/>
          <a:p>
            <a:r>
              <a:rPr lang="en-IN"/>
              <a:t>DEPARTMENT OF COMPUTER SCIENCE &amp; ENGINEERING   / PROJECT TITLE</a:t>
            </a:r>
            <a:endParaRPr lang="en-IN"/>
          </a:p>
        </p:txBody>
      </p:sp>
      <p:sp>
        <p:nvSpPr>
          <p:cNvPr id="11" name="Date Placeholder 10"/>
          <p:cNvSpPr>
            <a:spLocks noGrp="1"/>
          </p:cNvSpPr>
          <p:nvPr>
            <p:ph type="dt" sz="half" idx="10"/>
          </p:nvPr>
        </p:nvSpPr>
        <p:spPr/>
        <p:txBody>
          <a:bodyPr/>
          <a:lstStyle/>
          <a:p>
            <a:fld id="{FC19F4A3-E32D-4520-B9BC-6787D8D72445}" type="datetime4">
              <a:rPr lang="en-US" smtClean="0"/>
            </a:fld>
            <a:endParaRPr lang="en-US"/>
          </a:p>
        </p:txBody>
      </p:sp>
      <p:pic>
        <p:nvPicPr>
          <p:cNvPr id="12" name="Picture 2" descr="C:\Users\Sharad\Desktop\Logo-Final-A veltech.png"/>
          <p:cNvPicPr>
            <a:picLocks noChangeAspect="1" noChangeArrowheads="1"/>
          </p:cNvPicPr>
          <p:nvPr/>
        </p:nvPicPr>
        <p:blipFill>
          <a:blip r:embed="rId2"/>
          <a:srcRect/>
          <a:stretch>
            <a:fillRect/>
          </a:stretch>
        </p:blipFill>
        <p:spPr bwMode="auto">
          <a:xfrm>
            <a:off x="16449323" y="7193392"/>
            <a:ext cx="1160907" cy="122324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806898" y="451550"/>
            <a:ext cx="16940775" cy="2306955"/>
          </a:xfrm>
          <a:prstGeom prst="rect">
            <a:avLst/>
          </a:prstGeom>
        </p:spPr>
        <p:txBody>
          <a:bodyPr wrap="square">
            <a:spAutoFit/>
          </a:bodyPr>
          <a:lstStyle/>
          <a:p>
            <a:pPr lvl="1" algn="ctr">
              <a:lnSpc>
                <a:spcPct val="150000"/>
              </a:lnSpc>
            </a:pPr>
            <a:r>
              <a:rPr lang="en-IN" sz="3600" b="1" dirty="0">
                <a:latin typeface="Times New Roman" panose="02020603050405020304" pitchFamily="18" charset="0"/>
                <a:cs typeface="Times New Roman" panose="02020603050405020304" pitchFamily="18" charset="0"/>
              </a:rPr>
              <a:t>OBJECTIVES</a:t>
            </a:r>
            <a:endParaRPr lang="en-IN" sz="3600" b="1" dirty="0">
              <a:latin typeface="Times New Roman" panose="02020603050405020304" pitchFamily="18" charset="0"/>
              <a:cs typeface="Times New Roman" panose="02020603050405020304" pitchFamily="18" charset="0"/>
            </a:endParaRPr>
          </a:p>
          <a:p>
            <a:pPr algn="ctr"/>
            <a:endParaRPr lang="en-IN" sz="3600" b="1" dirty="0">
              <a:latin typeface="Times New Roman" panose="02020603050405020304" pitchFamily="18" charset="0"/>
              <a:cs typeface="Times New Roman" panose="02020603050405020304" pitchFamily="18" charset="0"/>
            </a:endParaRPr>
          </a:p>
          <a:p>
            <a:pPr lvl="1" algn="ctr">
              <a:lnSpc>
                <a:spcPct val="150000"/>
              </a:lnSpc>
            </a:pPr>
            <a:endParaRPr lang="en-IN" sz="3600" b="1" dirty="0">
              <a:latin typeface="Times New Roman" panose="02020603050405020304" pitchFamily="18" charset="0"/>
              <a:cs typeface="Times New Roman" panose="02020603050405020304" pitchFamily="18" charset="0"/>
            </a:endParaRPr>
          </a:p>
        </p:txBody>
      </p:sp>
      <p:sp>
        <p:nvSpPr>
          <p:cNvPr id="6" name="Rectangle 5"/>
          <p:cNvSpPr/>
          <p:nvPr/>
        </p:nvSpPr>
        <p:spPr>
          <a:xfrm>
            <a:off x="1243330" y="1564005"/>
            <a:ext cx="15111730" cy="7847330"/>
          </a:xfrm>
          <a:prstGeom prst="rect">
            <a:avLst/>
          </a:prstGeom>
        </p:spPr>
        <p:txBody>
          <a:bodyPr wrap="square">
            <a:spAutoFit/>
          </a:bodyPr>
          <a:lstStyle/>
          <a:p>
            <a:pPr algn="just"/>
            <a:r>
              <a:rPr lang="en-US" sz="2800" b="1">
                <a:latin typeface="Times New Roman Bold" panose="02020603050405020304" charset="0"/>
                <a:cs typeface="Times New Roman Bold" panose="02020603050405020304" charset="0"/>
                <a:sym typeface="+mn-ea"/>
              </a:rPr>
              <a:t>Aim of the Project:</a:t>
            </a:r>
            <a:endParaRPr lang="en-US" sz="2800" b="1">
              <a:latin typeface="Times New Roman Bold" panose="02020603050405020304" charset="0"/>
              <a:cs typeface="Times New Roman Bold" panose="02020603050405020304" charset="0"/>
            </a:endParaRPr>
          </a:p>
          <a:p>
            <a:pPr algn="just"/>
            <a:r>
              <a:rPr lang="en-US" sz="2800">
                <a:latin typeface="Times New Roman Regular" panose="02020603050405020304" charset="0"/>
                <a:cs typeface="Times New Roman Regular" panose="02020603050405020304" charset="0"/>
                <a:sym typeface="+mn-ea"/>
              </a:rPr>
              <a:t>               The main Aim is to convert an image to the cartoon image by developing a software and processed by machine learning algorithms for the conversion of images.The algorithm is designed to provide artistically and comically appealing results on as wide a range of pictures as possible, although it is conceded that all inputs will yield equally satisfying results.Creating a fun and interesting visual effect that can be used for artistic or entertainment purposes. Demonstrating the power and versatility of OpenCV as a tool for image processing and computer vision. Learning and practicing fundamental image processing techniques such as edge detection, color quantization, and image smoothing. Exploring the intersection of art and technology, and how image processing can be used to create new forms of visual expression.</a:t>
            </a:r>
            <a:endParaRPr lang="en-US" sz="2800">
              <a:latin typeface="Times New Roman Regular" panose="02020603050405020304" charset="0"/>
              <a:cs typeface="Times New Roman Regular" panose="02020603050405020304" charset="0"/>
            </a:endParaRPr>
          </a:p>
          <a:p>
            <a:pPr algn="just"/>
            <a:endParaRPr lang="en-US" sz="2800">
              <a:latin typeface="Times New Roman Regular" panose="02020603050405020304" charset="0"/>
              <a:cs typeface="Times New Roman Regular" panose="02020603050405020304" charset="0"/>
            </a:endParaRPr>
          </a:p>
          <a:p>
            <a:pPr algn="just"/>
            <a:r>
              <a:rPr lang="en-US" sz="2800" b="1">
                <a:latin typeface="Times New Roman Regular" panose="02020603050405020304" charset="0"/>
                <a:cs typeface="Times New Roman Regular" panose="02020603050405020304" charset="0"/>
                <a:sym typeface="+mn-ea"/>
              </a:rPr>
              <a:t>Scope of the Project:</a:t>
            </a:r>
            <a:endParaRPr lang="en-US" sz="2800" b="1">
              <a:latin typeface="Times New Roman Regular" panose="02020603050405020304" charset="0"/>
              <a:cs typeface="Times New Roman Regular" panose="02020603050405020304" charset="0"/>
            </a:endParaRPr>
          </a:p>
          <a:p>
            <a:pPr algn="just"/>
            <a:r>
              <a:rPr lang="en-US" sz="2800">
                <a:latin typeface="Times New Roman Regular" panose="02020603050405020304" charset="0"/>
                <a:cs typeface="Times New Roman Regular" panose="02020603050405020304" charset="0"/>
                <a:sym typeface="+mn-ea"/>
              </a:rPr>
              <a:t>             The scope of the project is to produce cartoon images from real one with atmost accuracy. The implementation of machine learning tool is a great approach of getting a clear and good edge masked cartoon images or videos. And also it can be suggested to various animations to get their desired results in an easiest way. The project can also be further enhanced by integrating it with other computer vision techniques, such as object detection or facial recognition, to create more advanced visual effects.</a:t>
            </a:r>
            <a:endParaRPr lang="en-US" sz="2800">
              <a:latin typeface="Times New Roman Regular" panose="02020603050405020304" charset="0"/>
              <a:cs typeface="Times New Roman Regular" panose="02020603050405020304" charset="0"/>
            </a:endParaRPr>
          </a:p>
          <a:p>
            <a:endParaRPr lang="en-IN" sz="2800" dirty="0">
              <a:latin typeface="Times New Roman Regular" panose="02020603050405020304" charset="0"/>
              <a:cs typeface="Times New Roman Regular"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8" name="Rectangle 7"/>
          <p:cNvSpPr/>
          <p:nvPr/>
        </p:nvSpPr>
        <p:spPr>
          <a:xfrm>
            <a:off x="5563955" y="698561"/>
            <a:ext cx="6635343" cy="646331"/>
          </a:xfrm>
          <a:prstGeom prst="rect">
            <a:avLst/>
          </a:prstGeom>
        </p:spPr>
        <p:txBody>
          <a:bodyPr wrap="none">
            <a:spAutoFit/>
          </a:bodyPr>
          <a:lstStyle/>
          <a:p>
            <a:r>
              <a:rPr lang="en-IN" sz="3600" b="1" dirty="0">
                <a:latin typeface="Times New Roman" panose="02020603050405020304" pitchFamily="18" charset="0"/>
                <a:cs typeface="Times New Roman" panose="02020603050405020304" pitchFamily="18" charset="0"/>
              </a:rPr>
              <a:t>TIMELINE OF THE PROJECT</a:t>
            </a:r>
            <a:endParaRPr lang="en-IN" sz="3600" dirty="0"/>
          </a:p>
        </p:txBody>
      </p:sp>
      <p:pic>
        <p:nvPicPr>
          <p:cNvPr id="5" name="Picture 4" descr="WhatsApp Image 2024-04-03 at 1.23.55 PM"/>
          <p:cNvPicPr>
            <a:picLocks noChangeAspect="1"/>
          </p:cNvPicPr>
          <p:nvPr/>
        </p:nvPicPr>
        <p:blipFill>
          <a:blip r:embed="rId1"/>
          <a:stretch>
            <a:fillRect/>
          </a:stretch>
        </p:blipFill>
        <p:spPr>
          <a:xfrm>
            <a:off x="2286000" y="1695450"/>
            <a:ext cx="13716000" cy="68961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257755" y="347641"/>
            <a:ext cx="17739300" cy="823752"/>
          </a:xfrm>
          <a:prstGeom prst="rect">
            <a:avLst/>
          </a:prstGeom>
        </p:spPr>
        <p:txBody>
          <a:bodyPr wrap="square">
            <a:spAutoFit/>
          </a:bodyPr>
          <a:lstStyle/>
          <a:p>
            <a:pPr lvl="1" algn="ctr">
              <a:lnSpc>
                <a:spcPct val="150000"/>
              </a:lnSpc>
            </a:pPr>
            <a:r>
              <a:rPr lang="en-IN" sz="3600" b="1" dirty="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
        <p:nvSpPr>
          <p:cNvPr id="6" name="Rectangle 5"/>
          <p:cNvSpPr/>
          <p:nvPr/>
        </p:nvSpPr>
        <p:spPr>
          <a:xfrm>
            <a:off x="667973" y="1342797"/>
            <a:ext cx="16227644" cy="7416165"/>
          </a:xfrm>
          <a:prstGeom prst="rect">
            <a:avLst/>
          </a:prstGeom>
        </p:spPr>
        <p:txBody>
          <a:bodyPr wrap="square">
            <a:spAutoFit/>
          </a:bodyPr>
          <a:lstStyle/>
          <a:p>
            <a:pPr marL="457200" indent="-457200" algn="just">
              <a:buFont typeface="Wingdings" panose="05000000000000000000" charset="0"/>
              <a:buChar char=""/>
            </a:pPr>
            <a:r>
              <a:rPr lang="en-IN" sz="2800" dirty="0">
                <a:latin typeface="Times New Roman Regular" panose="02020603050405020304" charset="0"/>
                <a:cs typeface="Times New Roman Regular" panose="02020603050405020304" charset="0"/>
                <a:sym typeface="+mn-ea"/>
              </a:rPr>
              <a:t> It involves transforming a regular photograph or image into a cartoon-like</a:t>
            </a:r>
            <a:r>
              <a:rPr lang="en-US" altLang="en-IN" sz="2800" dirty="0">
                <a:latin typeface="Times New Roman Regular" panose="02020603050405020304" charset="0"/>
                <a:cs typeface="Times New Roman Regular" panose="02020603050405020304" charset="0"/>
                <a:sym typeface="+mn-ea"/>
              </a:rPr>
              <a:t> </a:t>
            </a:r>
            <a:r>
              <a:rPr lang="en-IN" sz="2800" dirty="0">
                <a:latin typeface="Times New Roman Regular" panose="02020603050405020304" charset="0"/>
                <a:cs typeface="Times New Roman Regular" panose="02020603050405020304" charset="0"/>
                <a:sym typeface="+mn-ea"/>
              </a:rPr>
              <a:t>representation, which simplifies the colors and emphasizes the edges, giving it a</a:t>
            </a:r>
            <a:r>
              <a:rPr lang="en-US" altLang="en-IN" sz="2800" dirty="0">
                <a:latin typeface="Times New Roman Regular" panose="02020603050405020304" charset="0"/>
                <a:cs typeface="Times New Roman Regular" panose="02020603050405020304" charset="0"/>
                <a:sym typeface="+mn-ea"/>
              </a:rPr>
              <a:t> </a:t>
            </a:r>
            <a:r>
              <a:rPr lang="en-IN" sz="2800" dirty="0">
                <a:latin typeface="Times New Roman Regular" panose="02020603050405020304" charset="0"/>
                <a:cs typeface="Times New Roman Regular" panose="02020603050405020304" charset="0"/>
                <a:sym typeface="+mn-ea"/>
              </a:rPr>
              <a:t>hand-drawn appearance. </a:t>
            </a:r>
            <a:endParaRPr lang="en-IN" sz="2800" dirty="0">
              <a:latin typeface="Times New Roman Regular" panose="02020603050405020304" charset="0"/>
              <a:cs typeface="Times New Roman Regular" panose="02020603050405020304" charset="0"/>
            </a:endParaRPr>
          </a:p>
          <a:p>
            <a:pPr marL="457200" indent="-457200" algn="just">
              <a:buFont typeface="Wingdings" panose="05000000000000000000" charset="0"/>
              <a:buChar char=""/>
            </a:pPr>
            <a:r>
              <a:rPr lang="en-IN" sz="2800" dirty="0">
                <a:latin typeface="Times New Roman Regular" panose="02020603050405020304" charset="0"/>
                <a:cs typeface="Times New Roman Regular" panose="02020603050405020304" charset="0"/>
                <a:sym typeface="+mn-ea"/>
              </a:rPr>
              <a:t>This technique is widely used in various fields, such as</a:t>
            </a:r>
            <a:r>
              <a:rPr lang="en-US" altLang="en-IN" sz="2800" dirty="0">
                <a:latin typeface="Times New Roman Regular" panose="02020603050405020304" charset="0"/>
                <a:cs typeface="Times New Roman Regular" panose="02020603050405020304" charset="0"/>
                <a:sym typeface="+mn-ea"/>
              </a:rPr>
              <a:t> </a:t>
            </a:r>
            <a:r>
              <a:rPr lang="en-IN" sz="2800" dirty="0">
                <a:latin typeface="Times New Roman Regular" panose="02020603050405020304" charset="0"/>
                <a:cs typeface="Times New Roman Regular" panose="02020603050405020304" charset="0"/>
                <a:sym typeface="+mn-ea"/>
              </a:rPr>
              <a:t>video games, animation, and movies.</a:t>
            </a:r>
            <a:endParaRPr lang="en-IN" sz="2800" dirty="0">
              <a:latin typeface="Times New Roman Regular" panose="02020603050405020304" charset="0"/>
              <a:cs typeface="Times New Roman Regular" panose="02020603050405020304" charset="0"/>
            </a:endParaRPr>
          </a:p>
          <a:p>
            <a:pPr marL="457200" indent="-457200" algn="just">
              <a:buFont typeface="Wingdings" panose="05000000000000000000" charset="0"/>
              <a:buChar char=""/>
            </a:pPr>
            <a:r>
              <a:rPr lang="en-IN" sz="2800" dirty="0">
                <a:latin typeface="Times New Roman Regular" panose="02020603050405020304" charset="0"/>
                <a:cs typeface="Times New Roman Regular" panose="02020603050405020304" charset="0"/>
                <a:sym typeface="+mn-ea"/>
              </a:rPr>
              <a:t>GAN is a popular computer vision library that</a:t>
            </a:r>
            <a:r>
              <a:rPr lang="en-US" altLang="en-IN" sz="2800" dirty="0">
                <a:latin typeface="Times New Roman Regular" panose="02020603050405020304" charset="0"/>
                <a:cs typeface="Times New Roman Regular" panose="02020603050405020304" charset="0"/>
                <a:sym typeface="+mn-ea"/>
              </a:rPr>
              <a:t> </a:t>
            </a:r>
            <a:r>
              <a:rPr lang="en-IN" sz="2800" dirty="0">
                <a:latin typeface="Times New Roman Regular" panose="02020603050405020304" charset="0"/>
                <a:cs typeface="Times New Roman Regular" panose="02020603050405020304" charset="0"/>
                <a:sym typeface="+mn-ea"/>
              </a:rPr>
              <a:t>provides tools and functions for image processing and analysis. </a:t>
            </a:r>
            <a:endParaRPr lang="en-IN" sz="2800" dirty="0">
              <a:latin typeface="Times New Roman Regular" panose="02020603050405020304" charset="0"/>
              <a:cs typeface="Times New Roman Regular" panose="02020603050405020304" charset="0"/>
            </a:endParaRPr>
          </a:p>
          <a:p>
            <a:pPr marL="457200" indent="-457200" algn="just">
              <a:buFont typeface="Wingdings" panose="05000000000000000000" charset="0"/>
              <a:buChar char=""/>
            </a:pPr>
            <a:r>
              <a:rPr lang="en-IN" sz="2800" dirty="0">
                <a:latin typeface="Times New Roman Regular" panose="02020603050405020304" charset="0"/>
                <a:cs typeface="Times New Roman Regular" panose="02020603050405020304" charset="0"/>
                <a:sym typeface="+mn-ea"/>
              </a:rPr>
              <a:t>It is widely used in</a:t>
            </a:r>
            <a:r>
              <a:rPr lang="en-US" altLang="en-IN" sz="2800" dirty="0">
                <a:latin typeface="Times New Roman Regular" panose="02020603050405020304" charset="0"/>
                <a:cs typeface="Times New Roman Regular" panose="02020603050405020304" charset="0"/>
                <a:sym typeface="+mn-ea"/>
              </a:rPr>
              <a:t> </a:t>
            </a:r>
            <a:r>
              <a:rPr lang="en-IN" sz="2800" dirty="0">
                <a:latin typeface="Times New Roman Regular" panose="02020603050405020304" charset="0"/>
                <a:cs typeface="Times New Roman Regular" panose="02020603050405020304" charset="0"/>
                <a:sym typeface="+mn-ea"/>
              </a:rPr>
              <a:t>various applications, including object detection, facial recognition, and image</a:t>
            </a:r>
            <a:r>
              <a:rPr lang="en-US" altLang="en-IN" sz="2800" dirty="0">
                <a:latin typeface="Times New Roman Regular" panose="02020603050405020304" charset="0"/>
                <a:cs typeface="Times New Roman Regular" panose="02020603050405020304" charset="0"/>
                <a:sym typeface="+mn-ea"/>
              </a:rPr>
              <a:t> </a:t>
            </a:r>
            <a:r>
              <a:rPr lang="en-IN" sz="2800" dirty="0">
                <a:latin typeface="Times New Roman Regular" panose="02020603050405020304" charset="0"/>
                <a:cs typeface="Times New Roman Regular" panose="02020603050405020304" charset="0"/>
                <a:sym typeface="+mn-ea"/>
              </a:rPr>
              <a:t>segmentation. </a:t>
            </a:r>
            <a:endParaRPr lang="en-IN" sz="2800" dirty="0">
              <a:latin typeface="Times New Roman Regular" panose="02020603050405020304" charset="0"/>
              <a:cs typeface="Times New Roman Regular" panose="02020603050405020304" charset="0"/>
            </a:endParaRPr>
          </a:p>
          <a:p>
            <a:pPr marL="457200" indent="-457200" algn="just">
              <a:buFont typeface="Wingdings" panose="05000000000000000000" charset="0"/>
              <a:buChar char=""/>
            </a:pPr>
            <a:r>
              <a:rPr lang="en-IN" sz="2800" dirty="0">
                <a:latin typeface="Times New Roman Regular" panose="02020603050405020304" charset="0"/>
                <a:cs typeface="Times New Roman Regular" panose="02020603050405020304" charset="0"/>
                <a:sym typeface="+mn-ea"/>
              </a:rPr>
              <a:t>In this project, we focus on using GAN to create a cartoon-like</a:t>
            </a:r>
            <a:r>
              <a:rPr lang="en-US" altLang="en-IN" sz="2800" dirty="0">
                <a:latin typeface="Times New Roman Regular" panose="02020603050405020304" charset="0"/>
                <a:cs typeface="Times New Roman Regular" panose="02020603050405020304" charset="0"/>
                <a:sym typeface="+mn-ea"/>
              </a:rPr>
              <a:t> </a:t>
            </a:r>
            <a:r>
              <a:rPr lang="en-IN" sz="2800" dirty="0">
                <a:latin typeface="Times New Roman Regular" panose="02020603050405020304" charset="0"/>
                <a:cs typeface="Times New Roman Regular" panose="02020603050405020304" charset="0"/>
                <a:sym typeface="+mn-ea"/>
              </a:rPr>
              <a:t>representation of an input image.</a:t>
            </a:r>
            <a:endParaRPr lang="en-IN" sz="2800" dirty="0">
              <a:latin typeface="Times New Roman Regular" panose="02020603050405020304" charset="0"/>
              <a:cs typeface="Times New Roman Regular" panose="02020603050405020304" charset="0"/>
            </a:endParaRPr>
          </a:p>
          <a:p>
            <a:pPr marL="457200" indent="-457200" algn="just">
              <a:buFont typeface="Wingdings" panose="05000000000000000000" charset="0"/>
              <a:buChar char=""/>
            </a:pPr>
            <a:r>
              <a:rPr lang="en-IN" sz="2800" dirty="0">
                <a:latin typeface="Times New Roman Regular" panose="02020603050405020304" charset="0"/>
                <a:cs typeface="Times New Roman Regular" panose="02020603050405020304" charset="0"/>
                <a:sym typeface="+mn-ea"/>
              </a:rPr>
              <a:t>The proposed approach consists of several steps,</a:t>
            </a:r>
            <a:r>
              <a:rPr lang="en-US" altLang="en-IN" sz="2800" dirty="0">
                <a:latin typeface="Times New Roman Regular" panose="02020603050405020304" charset="0"/>
                <a:cs typeface="Times New Roman Regular" panose="02020603050405020304" charset="0"/>
                <a:sym typeface="+mn-ea"/>
              </a:rPr>
              <a:t> </a:t>
            </a:r>
            <a:r>
              <a:rPr lang="en-IN" sz="2800" dirty="0">
                <a:latin typeface="Times New Roman Regular" panose="02020603050405020304" charset="0"/>
                <a:cs typeface="Times New Roman Regular" panose="02020603050405020304" charset="0"/>
                <a:sym typeface="+mn-ea"/>
              </a:rPr>
              <a:t>including edge detection, color quantization, and image</a:t>
            </a:r>
            <a:r>
              <a:rPr lang="en-US" altLang="en-IN" sz="2800" dirty="0">
                <a:latin typeface="Times New Roman Regular" panose="02020603050405020304" charset="0"/>
                <a:cs typeface="Times New Roman Regular" panose="02020603050405020304" charset="0"/>
                <a:sym typeface="+mn-ea"/>
              </a:rPr>
              <a:t> </a:t>
            </a:r>
            <a:r>
              <a:rPr lang="en-IN" sz="2800" dirty="0">
                <a:latin typeface="Times New Roman Regular" panose="02020603050405020304" charset="0"/>
                <a:cs typeface="Times New Roman Regular" panose="02020603050405020304" charset="0"/>
                <a:sym typeface="+mn-ea"/>
              </a:rPr>
              <a:t>filtering. </a:t>
            </a:r>
            <a:endParaRPr lang="en-IN" sz="2800" dirty="0">
              <a:latin typeface="Times New Roman Regular" panose="02020603050405020304" charset="0"/>
              <a:cs typeface="Times New Roman Regular" panose="02020603050405020304" charset="0"/>
            </a:endParaRPr>
          </a:p>
          <a:p>
            <a:pPr marL="457200" indent="-457200" algn="just">
              <a:buFont typeface="Wingdings" panose="05000000000000000000" charset="0"/>
              <a:buChar char=""/>
            </a:pPr>
            <a:r>
              <a:rPr lang="en-IN" sz="2800" dirty="0">
                <a:latin typeface="Times New Roman Regular" panose="02020603050405020304" charset="0"/>
                <a:cs typeface="Times New Roman Regular" panose="02020603050405020304" charset="0"/>
                <a:sym typeface="+mn-ea"/>
              </a:rPr>
              <a:t>The edgedetection step involves identifying the edges in the image using Canny edge</a:t>
            </a:r>
            <a:r>
              <a:rPr lang="en-US" altLang="en-IN" sz="2800" dirty="0">
                <a:latin typeface="Times New Roman Regular" panose="02020603050405020304" charset="0"/>
                <a:cs typeface="Times New Roman Regular" panose="02020603050405020304" charset="0"/>
                <a:sym typeface="+mn-ea"/>
              </a:rPr>
              <a:t> </a:t>
            </a:r>
            <a:r>
              <a:rPr lang="en-IN" sz="2800" dirty="0">
                <a:latin typeface="Times New Roman Regular" panose="02020603050405020304" charset="0"/>
                <a:cs typeface="Times New Roman Regular" panose="02020603050405020304" charset="0"/>
                <a:sym typeface="+mn-ea"/>
              </a:rPr>
              <a:t>detection.</a:t>
            </a:r>
            <a:endParaRPr lang="en-IN" sz="2800" dirty="0">
              <a:latin typeface="Times New Roman Regular" panose="02020603050405020304" charset="0"/>
              <a:cs typeface="Times New Roman Regular" panose="02020603050405020304" charset="0"/>
            </a:endParaRPr>
          </a:p>
          <a:p>
            <a:pPr marL="457200" indent="-457200" algn="just">
              <a:buFont typeface="Wingdings" panose="05000000000000000000" charset="0"/>
              <a:buChar char=""/>
            </a:pPr>
            <a:r>
              <a:rPr lang="en-IN" sz="2800" dirty="0">
                <a:latin typeface="Times New Roman Regular" panose="02020603050405020304" charset="0"/>
                <a:cs typeface="Times New Roman Regular" panose="02020603050405020304" charset="0"/>
                <a:sym typeface="+mn-ea"/>
              </a:rPr>
              <a:t> Next, the color quantization step reduces the number of colors in the</a:t>
            </a:r>
            <a:r>
              <a:rPr lang="en-US" altLang="en-IN" sz="2800" dirty="0">
                <a:latin typeface="Times New Roman Regular" panose="02020603050405020304" charset="0"/>
                <a:cs typeface="Times New Roman Regular" panose="02020603050405020304" charset="0"/>
                <a:sym typeface="+mn-ea"/>
              </a:rPr>
              <a:t> </a:t>
            </a:r>
            <a:r>
              <a:rPr lang="en-IN" sz="2800" dirty="0">
                <a:latin typeface="Times New Roman Regular" panose="02020603050405020304" charset="0"/>
                <a:cs typeface="Times New Roman Regular" panose="02020603050405020304" charset="0"/>
                <a:sym typeface="+mn-ea"/>
              </a:rPr>
              <a:t>image using k-means clustering.</a:t>
            </a:r>
            <a:endParaRPr lang="en-IN" sz="2800" dirty="0">
              <a:latin typeface="Times New Roman Regular" panose="02020603050405020304" charset="0"/>
              <a:cs typeface="Times New Roman Regular" panose="02020603050405020304" charset="0"/>
            </a:endParaRPr>
          </a:p>
          <a:p>
            <a:pPr marL="457200" indent="-457200" algn="just">
              <a:buFont typeface="Wingdings" panose="05000000000000000000" charset="0"/>
              <a:buChar char=""/>
            </a:pPr>
            <a:r>
              <a:rPr lang="en-IN" sz="2800" dirty="0">
                <a:latin typeface="Times New Roman Regular" panose="02020603050405020304" charset="0"/>
                <a:cs typeface="Times New Roman Regular" panose="02020603050405020304" charset="0"/>
                <a:sym typeface="+mn-ea"/>
              </a:rPr>
              <a:t> Finally, a bilateral filter is applied to smooth the</a:t>
            </a:r>
            <a:r>
              <a:rPr lang="en-US" altLang="en-IN" sz="2800" dirty="0">
                <a:latin typeface="Times New Roman Regular" panose="02020603050405020304" charset="0"/>
                <a:cs typeface="Times New Roman Regular" panose="02020603050405020304" charset="0"/>
                <a:sym typeface="+mn-ea"/>
              </a:rPr>
              <a:t> </a:t>
            </a:r>
            <a:r>
              <a:rPr lang="en-IN" sz="2800" dirty="0">
                <a:latin typeface="Times New Roman Regular" panose="02020603050405020304" charset="0"/>
                <a:cs typeface="Times New Roman Regular" panose="02020603050405020304" charset="0"/>
                <a:sym typeface="+mn-ea"/>
              </a:rPr>
              <a:t>image while preserving the edges.</a:t>
            </a:r>
            <a:endParaRPr lang="en-IN" sz="2800" dirty="0">
              <a:latin typeface="Times New Roman Regular" panose="02020603050405020304" charset="0"/>
              <a:cs typeface="Times New Roman Regular" panose="02020603050405020304" charset="0"/>
            </a:endParaRPr>
          </a:p>
          <a:p>
            <a:pPr marL="457200" indent="-457200" algn="just">
              <a:buFont typeface="Wingdings" panose="05000000000000000000" charset="0"/>
              <a:buChar char=""/>
            </a:pPr>
            <a:r>
              <a:rPr lang="en-IN" sz="2800" dirty="0">
                <a:latin typeface="Times New Roman Regular" panose="02020603050405020304" charset="0"/>
                <a:cs typeface="Times New Roman Regular" panose="02020603050405020304" charset="0"/>
                <a:sym typeface="+mn-ea"/>
              </a:rPr>
              <a:t>The resulting output image resembles a cartoon</a:t>
            </a:r>
            <a:r>
              <a:rPr lang="en-US" altLang="en-IN" sz="2800" dirty="0">
                <a:latin typeface="Times New Roman Regular" panose="02020603050405020304" charset="0"/>
                <a:cs typeface="Times New Roman Regular" panose="02020603050405020304" charset="0"/>
                <a:sym typeface="+mn-ea"/>
              </a:rPr>
              <a:t> </a:t>
            </a:r>
            <a:r>
              <a:rPr lang="en-IN" sz="2800" dirty="0">
                <a:latin typeface="Times New Roman Regular" panose="02020603050405020304" charset="0"/>
                <a:cs typeface="Times New Roman Regular" panose="02020603050405020304" charset="0"/>
                <a:sym typeface="+mn-ea"/>
              </a:rPr>
              <a:t>by simplifying the colors and emphasizing the edges, giving it a hand-drawn</a:t>
            </a:r>
            <a:r>
              <a:rPr lang="en-US" altLang="en-IN" sz="2800" dirty="0">
                <a:latin typeface="Times New Roman Regular" panose="02020603050405020304" charset="0"/>
                <a:cs typeface="Times New Roman Regular" panose="02020603050405020304" charset="0"/>
                <a:sym typeface="+mn-ea"/>
              </a:rPr>
              <a:t> </a:t>
            </a:r>
            <a:r>
              <a:rPr lang="en-IN" sz="2800" dirty="0">
                <a:latin typeface="Times New Roman Regular" panose="02020603050405020304" charset="0"/>
                <a:cs typeface="Times New Roman Regular" panose="02020603050405020304" charset="0"/>
                <a:sym typeface="+mn-ea"/>
              </a:rPr>
              <a:t>appearance. </a:t>
            </a:r>
            <a:endParaRPr lang="en-IN" sz="2800" dirty="0">
              <a:latin typeface="Times New Roman Regular" panose="02020603050405020304" charset="0"/>
              <a:cs typeface="Times New Roman Regular" panose="02020603050405020304" charset="0"/>
            </a:endParaRPr>
          </a:p>
          <a:p>
            <a:pPr marL="457200" indent="-457200" algn="just">
              <a:buFont typeface="Wingdings" panose="05000000000000000000" charset="0"/>
              <a:buChar char=""/>
            </a:pPr>
            <a:r>
              <a:rPr lang="en-IN" sz="2800" dirty="0">
                <a:latin typeface="Times New Roman Regular" panose="02020603050405020304" charset="0"/>
                <a:cs typeface="Times New Roman Regular" panose="02020603050405020304" charset="0"/>
                <a:sym typeface="+mn-ea"/>
              </a:rPr>
              <a:t>The performance of the proposed method is evaluated on several input</a:t>
            </a:r>
            <a:r>
              <a:rPr lang="en-US" altLang="en-IN" sz="2800" dirty="0">
                <a:latin typeface="Times New Roman Regular" panose="02020603050405020304" charset="0"/>
                <a:cs typeface="Times New Roman Regular" panose="02020603050405020304" charset="0"/>
                <a:sym typeface="+mn-ea"/>
              </a:rPr>
              <a:t> </a:t>
            </a:r>
            <a:r>
              <a:rPr lang="en-IN" sz="2800" dirty="0">
                <a:latin typeface="Times New Roman Regular" panose="02020603050405020304" charset="0"/>
                <a:cs typeface="Times New Roman Regular" panose="02020603050405020304" charset="0"/>
                <a:sym typeface="+mn-ea"/>
              </a:rPr>
              <a:t>images, and the results show that the proposed method can successfully generate</a:t>
            </a:r>
            <a:r>
              <a:rPr lang="en-US" altLang="en-IN" sz="2800" dirty="0">
                <a:latin typeface="Times New Roman Regular" panose="02020603050405020304" charset="0"/>
                <a:cs typeface="Times New Roman Regular" panose="02020603050405020304" charset="0"/>
                <a:sym typeface="+mn-ea"/>
              </a:rPr>
              <a:t> </a:t>
            </a:r>
            <a:r>
              <a:rPr lang="en-IN" sz="2800" dirty="0">
                <a:latin typeface="Times New Roman Regular" panose="02020603050405020304" charset="0"/>
                <a:cs typeface="Times New Roman Regular" panose="02020603050405020304" charset="0"/>
                <a:sym typeface="+mn-ea"/>
              </a:rPr>
              <a:t>cartoon-like images with high accuracy and efficiency.</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553032" y="576241"/>
            <a:ext cx="16861497" cy="823752"/>
          </a:xfrm>
          <a:prstGeom prst="rect">
            <a:avLst/>
          </a:prstGeom>
        </p:spPr>
        <p:txBody>
          <a:bodyPr wrap="square">
            <a:spAutoFit/>
          </a:bodyPr>
          <a:lstStyle/>
          <a:p>
            <a:pPr lvl="1" algn="ctr">
              <a:lnSpc>
                <a:spcPct val="150000"/>
              </a:lnSpc>
            </a:pPr>
            <a:r>
              <a:rPr lang="en-IN" sz="3600" b="1" dirty="0">
                <a:latin typeface="Times New Roman" panose="02020603050405020304" pitchFamily="18" charset="0"/>
                <a:cs typeface="Times New Roman" panose="02020603050405020304" pitchFamily="18" charset="0"/>
              </a:rPr>
              <a:t>LITERATURE REVIEW</a:t>
            </a:r>
            <a:endParaRPr lang="en-IN" sz="3600" b="1" dirty="0">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nvGraphicFramePr>
        <p:xfrm>
          <a:off x="955675" y="1584960"/>
          <a:ext cx="16957675" cy="8092440"/>
        </p:xfrm>
        <a:graphic>
          <a:graphicData uri="http://schemas.openxmlformats.org/drawingml/2006/table">
            <a:tbl>
              <a:tblPr firstRow="1" bandRow="1">
                <a:tableStyleId>{5C22544A-7EE6-4342-B048-85BDC9FD1C3A}</a:tableStyleId>
              </a:tblPr>
              <a:tblGrid>
                <a:gridCol w="1143000"/>
                <a:gridCol w="5640070"/>
                <a:gridCol w="3391535"/>
                <a:gridCol w="3391535"/>
                <a:gridCol w="3391535"/>
              </a:tblGrid>
              <a:tr h="1554480">
                <a:tc>
                  <a:txBody>
                    <a:bodyPr/>
                    <a:lstStyle/>
                    <a:p>
                      <a:pPr algn="ctr"/>
                      <a:r>
                        <a:rPr lang="en-IN" sz="3200" dirty="0" err="1"/>
                        <a:t>Sl.No</a:t>
                      </a:r>
                      <a:endParaRPr lang="en-IN" sz="3200" dirty="0"/>
                    </a:p>
                  </a:txBody>
                  <a:tcPr/>
                </a:tc>
                <a:tc>
                  <a:txBody>
                    <a:bodyPr/>
                    <a:lstStyle/>
                    <a:p>
                      <a:pPr algn="ctr"/>
                      <a:r>
                        <a:rPr lang="en-IN" sz="3200" dirty="0"/>
                        <a:t>Author’s Name</a:t>
                      </a:r>
                      <a:endParaRPr lang="en-IN" sz="3200" dirty="0"/>
                    </a:p>
                  </a:txBody>
                  <a:tcPr/>
                </a:tc>
                <a:tc>
                  <a:txBody>
                    <a:bodyPr/>
                    <a:lstStyle/>
                    <a:p>
                      <a:pPr algn="ctr"/>
                      <a:r>
                        <a:rPr lang="en-IN" sz="3200" dirty="0"/>
                        <a:t>Paper name and</a:t>
                      </a:r>
                      <a:r>
                        <a:rPr lang="en-IN" sz="3200" baseline="0" dirty="0"/>
                        <a:t> publication details</a:t>
                      </a:r>
                      <a:endParaRPr lang="en-IN" sz="3200" dirty="0"/>
                    </a:p>
                  </a:txBody>
                  <a:tcPr/>
                </a:tc>
                <a:tc>
                  <a:txBody>
                    <a:bodyPr/>
                    <a:lstStyle/>
                    <a:p>
                      <a:pPr algn="ctr"/>
                      <a:r>
                        <a:rPr lang="en-IN" sz="3200" dirty="0"/>
                        <a:t>Year </a:t>
                      </a:r>
                      <a:r>
                        <a:rPr lang="en-IN" sz="3200" baseline="0" dirty="0"/>
                        <a:t> of publication</a:t>
                      </a:r>
                      <a:endParaRPr lang="en-IN" sz="3200" dirty="0"/>
                    </a:p>
                  </a:txBody>
                  <a:tcPr/>
                </a:tc>
                <a:tc>
                  <a:txBody>
                    <a:bodyPr/>
                    <a:lstStyle/>
                    <a:p>
                      <a:pPr algn="ctr"/>
                      <a:r>
                        <a:rPr lang="en-IN" sz="3200" dirty="0"/>
                        <a:t>Main content of the paper</a:t>
                      </a:r>
                      <a:endParaRPr lang="en-IN" sz="3200" dirty="0"/>
                    </a:p>
                  </a:txBody>
                  <a:tcPr/>
                </a:tc>
              </a:tr>
              <a:tr h="2148840">
                <a:tc>
                  <a:txBody>
                    <a:bodyPr/>
                    <a:lstStyle/>
                    <a:p>
                      <a:r>
                        <a:rPr lang="en-IN" dirty="0"/>
                        <a:t>1</a:t>
                      </a:r>
                      <a:endParaRPr lang="en-IN" dirty="0"/>
                    </a:p>
                  </a:txBody>
                  <a:tcPr/>
                </a:tc>
                <a:tc>
                  <a:txBody>
                    <a:bodyPr/>
                    <a:lstStyle/>
                    <a:p>
                      <a:r>
                        <a:rPr lang="en-IN" sz="2700" dirty="0">
                          <a:sym typeface="+mn-ea"/>
                        </a:rPr>
                        <a:t>Gayen, S. Jha, S. Singh, M. Kumar, R</a:t>
                      </a:r>
                      <a:endParaRPr lang="en-IN" sz="2700" dirty="0"/>
                    </a:p>
                    <a:p>
                      <a:endParaRPr lang="en-IN" dirty="0"/>
                    </a:p>
                  </a:txBody>
                  <a:tcPr/>
                </a:tc>
                <a:tc>
                  <a:txBody>
                    <a:bodyPr/>
                    <a:lstStyle/>
                    <a:p>
                      <a:r>
                        <a:rPr lang="en-IN" sz="2700">
                          <a:sym typeface="+mn-ea"/>
                        </a:rPr>
                        <a:t>International journal of Engineering</a:t>
                      </a:r>
                      <a:endParaRPr lang="en-IN" sz="2700"/>
                    </a:p>
                    <a:p>
                      <a:r>
                        <a:rPr lang="en-IN" sz="2700">
                          <a:sym typeface="+mn-ea"/>
                        </a:rPr>
                        <a:t>and Advanced Technology</a:t>
                      </a:r>
                      <a:endParaRPr lang="en-IN" sz="2700"/>
                    </a:p>
                    <a:p>
                      <a:endParaRPr lang="en-IN"/>
                    </a:p>
                  </a:txBody>
                  <a:tcPr/>
                </a:tc>
                <a:tc>
                  <a:txBody>
                    <a:bodyPr/>
                    <a:lstStyle/>
                    <a:p>
                      <a:r>
                        <a:rPr lang="en-US" altLang="en-IN"/>
                        <a:t>2021</a:t>
                      </a:r>
                      <a:endParaRPr lang="en-US" altLang="en-IN"/>
                    </a:p>
                  </a:txBody>
                  <a:tcPr/>
                </a:tc>
                <a:tc>
                  <a:txBody>
                    <a:bodyPr/>
                    <a:lstStyle/>
                    <a:p>
                      <a:r>
                        <a:rPr lang="en-IN" sz="2700">
                          <a:sym typeface="+mn-ea"/>
                        </a:rPr>
                        <a:t>Introduction to plithogenic hyper soft subgroup.</a:t>
                      </a:r>
                      <a:endParaRPr lang="en-IN"/>
                    </a:p>
                  </a:txBody>
                  <a:tcPr/>
                </a:tc>
              </a:tr>
              <a:tr h="1737360">
                <a:tc>
                  <a:txBody>
                    <a:bodyPr/>
                    <a:lstStyle/>
                    <a:p>
                      <a:r>
                        <a:rPr lang="en-IN" dirty="0"/>
                        <a:t>2</a:t>
                      </a:r>
                      <a:endParaRPr lang="en-IN" dirty="0"/>
                    </a:p>
                  </a:txBody>
                  <a:tcPr/>
                </a:tc>
                <a:tc>
                  <a:txBody>
                    <a:bodyPr/>
                    <a:lstStyle/>
                    <a:p>
                      <a:r>
                        <a:rPr lang="en-IN" sz="2700" dirty="0">
                          <a:sym typeface="+mn-ea"/>
                        </a:rPr>
                        <a:t>S. Smarandache, F. Jha, S. Singh, M. K. Broumi</a:t>
                      </a:r>
                      <a:endParaRPr lang="en-IN" sz="2700" dirty="0"/>
                    </a:p>
                    <a:p>
                      <a:endParaRPr lang="en-IN" dirty="0"/>
                    </a:p>
                  </a:txBody>
                  <a:tcPr/>
                </a:tc>
                <a:tc>
                  <a:txBody>
                    <a:bodyPr/>
                    <a:lstStyle/>
                    <a:p>
                      <a:r>
                        <a:rPr lang="en-IN" sz="2700">
                          <a:sym typeface="+mn-ea"/>
                        </a:rPr>
                        <a:t>Neutrosophic Sets and Systems</a:t>
                      </a:r>
                      <a:endParaRPr lang="en-IN" sz="2700"/>
                    </a:p>
                    <a:p>
                      <a:endParaRPr lang="en-IN" dirty="0"/>
                    </a:p>
                  </a:txBody>
                  <a:tcPr/>
                </a:tc>
                <a:tc>
                  <a:txBody>
                    <a:bodyPr/>
                    <a:lstStyle/>
                    <a:p>
                      <a:r>
                        <a:rPr lang="en-US" altLang="en-IN"/>
                        <a:t>2021</a:t>
                      </a:r>
                      <a:endParaRPr lang="en-US" altLang="en-IN"/>
                    </a:p>
                  </a:txBody>
                  <a:tcPr/>
                </a:tc>
                <a:tc>
                  <a:txBody>
                    <a:bodyPr/>
                    <a:lstStyle/>
                    <a:p>
                      <a:r>
                        <a:rPr lang="en-IN" sz="2700" dirty="0">
                          <a:sym typeface="+mn-ea"/>
                        </a:rPr>
                        <a:t>On a generalized notion of anti fuzzy subgroup and some characterizations</a:t>
                      </a:r>
                      <a:endParaRPr lang="en-IN" dirty="0"/>
                    </a:p>
                  </a:txBody>
                  <a:tcPr/>
                </a:tc>
              </a:tr>
              <a:tr h="2148840">
                <a:tc>
                  <a:txBody>
                    <a:bodyPr/>
                    <a:lstStyle/>
                    <a:p>
                      <a:r>
                        <a:rPr lang="en-IN" dirty="0"/>
                        <a:t>3</a:t>
                      </a:r>
                      <a:endParaRPr lang="en-IN" dirty="0"/>
                    </a:p>
                  </a:txBody>
                  <a:tcPr/>
                </a:tc>
                <a:tc>
                  <a:txBody>
                    <a:bodyPr/>
                    <a:lstStyle/>
                    <a:p>
                      <a:r>
                        <a:rPr lang="en-IN" sz="2700" dirty="0">
                          <a:sym typeface="+mn-ea"/>
                        </a:rPr>
                        <a:t>P. Isola, J.-Y. Zhu, T. Zhou, and A. A. Efros</a:t>
                      </a:r>
                      <a:endParaRPr lang="en-IN" sz="2700" dirty="0"/>
                    </a:p>
                    <a:p>
                      <a:endParaRPr lang="en-IN" dirty="0"/>
                    </a:p>
                  </a:txBody>
                  <a:tcPr/>
                </a:tc>
                <a:tc>
                  <a:txBody>
                    <a:bodyPr/>
                    <a:lstStyle/>
                    <a:p>
                      <a:r>
                        <a:rPr lang="en-IN" sz="2700">
                          <a:sym typeface="+mn-ea"/>
                        </a:rPr>
                        <a:t>arXiv preprint arXiv:1611.07004,</a:t>
                      </a:r>
                      <a:endParaRPr lang="en-IN" sz="2700"/>
                    </a:p>
                    <a:p>
                      <a:endParaRPr lang="en-IN"/>
                    </a:p>
                  </a:txBody>
                  <a:tcPr/>
                </a:tc>
                <a:tc>
                  <a:txBody>
                    <a:bodyPr/>
                    <a:lstStyle/>
                    <a:p>
                      <a:r>
                        <a:rPr lang="en-US" altLang="en-IN"/>
                        <a:t>2022</a:t>
                      </a:r>
                      <a:endParaRPr lang="en-US" altLang="en-IN"/>
                    </a:p>
                  </a:txBody>
                  <a:tcPr/>
                </a:tc>
                <a:tc>
                  <a:txBody>
                    <a:bodyPr/>
                    <a:lstStyle/>
                    <a:p>
                      <a:r>
                        <a:rPr lang="en-IN" sz="2700">
                          <a:sym typeface="+mn-ea"/>
                        </a:rPr>
                        <a:t>Image to image translation with</a:t>
                      </a:r>
                      <a:r>
                        <a:rPr lang="en-US" altLang="en-IN" sz="2700">
                          <a:sym typeface="+mn-ea"/>
                        </a:rPr>
                        <a:t> </a:t>
                      </a:r>
                      <a:r>
                        <a:rPr lang="en-IN" sz="2700">
                          <a:sym typeface="+mn-ea"/>
                        </a:rPr>
                        <a:t>conditional adversarial networks,</a:t>
                      </a:r>
                      <a:endParaRPr lang="en-IN" sz="2700"/>
                    </a:p>
                    <a:p>
                      <a:endParaRPr lang="en-IN" dirty="0"/>
                    </a:p>
                  </a:txBody>
                  <a:tcPr/>
                </a:tc>
              </a:tr>
              <a:tr h="502920">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graphicFrame>
        <p:nvGraphicFramePr>
          <p:cNvPr id="5" name="Table 4"/>
          <p:cNvGraphicFramePr>
            <a:graphicFrameLocks noGrp="1"/>
          </p:cNvGraphicFramePr>
          <p:nvPr/>
        </p:nvGraphicFramePr>
        <p:xfrm>
          <a:off x="720436" y="809336"/>
          <a:ext cx="16957965" cy="3273584"/>
        </p:xfrm>
        <a:graphic>
          <a:graphicData uri="http://schemas.openxmlformats.org/drawingml/2006/table">
            <a:tbl>
              <a:tblPr firstRow="1" bandRow="1">
                <a:tableStyleId>{5C22544A-7EE6-4342-B048-85BDC9FD1C3A}</a:tableStyleId>
              </a:tblPr>
              <a:tblGrid>
                <a:gridCol w="1253837"/>
                <a:gridCol w="5528945"/>
                <a:gridCol w="3391997"/>
                <a:gridCol w="3391535"/>
                <a:gridCol w="3391651"/>
              </a:tblGrid>
              <a:tr h="818396">
                <a:tc>
                  <a:txBody>
                    <a:bodyPr/>
                    <a:lstStyle/>
                    <a:p>
                      <a:r>
                        <a:rPr lang="en-US" altLang="en-IN" dirty="0"/>
                        <a:t>Sl. NO</a:t>
                      </a:r>
                      <a:endParaRPr lang="en-US" altLang="en-IN" dirty="0"/>
                    </a:p>
                  </a:txBody>
                  <a:tcPr/>
                </a:tc>
                <a:tc>
                  <a:txBody>
                    <a:bodyPr/>
                    <a:lstStyle/>
                    <a:p>
                      <a:r>
                        <a:rPr lang="en-IN" sz="2700" dirty="0">
                          <a:sym typeface="+mn-ea"/>
                        </a:rPr>
                        <a:t>Author’s Name</a:t>
                      </a:r>
                      <a:endParaRPr lang="en-IN" sz="2700" dirty="0"/>
                    </a:p>
                    <a:p>
                      <a:endParaRPr lang="en-IN" dirty="0"/>
                    </a:p>
                  </a:txBody>
                  <a:tcPr/>
                </a:tc>
                <a:tc>
                  <a:txBody>
                    <a:bodyPr/>
                    <a:lstStyle/>
                    <a:p>
                      <a:r>
                        <a:rPr lang="en-IN" sz="2700" dirty="0">
                          <a:sym typeface="+mn-ea"/>
                        </a:rPr>
                        <a:t>Paper name and publication details</a:t>
                      </a:r>
                      <a:endParaRPr lang="en-IN" sz="2700" dirty="0"/>
                    </a:p>
                    <a:p>
                      <a:endParaRPr lang="en-IN"/>
                    </a:p>
                  </a:txBody>
                  <a:tcPr/>
                </a:tc>
                <a:tc>
                  <a:txBody>
                    <a:bodyPr/>
                    <a:lstStyle/>
                    <a:p>
                      <a:r>
                        <a:rPr lang="en-IN" sz="2700" dirty="0">
                          <a:sym typeface="+mn-ea"/>
                        </a:rPr>
                        <a:t>Year  of publication</a:t>
                      </a:r>
                      <a:endParaRPr lang="en-IN" sz="2700" dirty="0"/>
                    </a:p>
                    <a:p>
                      <a:endParaRPr lang="en-IN"/>
                    </a:p>
                  </a:txBody>
                  <a:tcPr/>
                </a:tc>
                <a:tc>
                  <a:txBody>
                    <a:bodyPr/>
                    <a:lstStyle/>
                    <a:p>
                      <a:r>
                        <a:rPr lang="en-IN" sz="2700" dirty="0">
                          <a:sym typeface="+mn-ea"/>
                        </a:rPr>
                        <a:t>Main content of the paper</a:t>
                      </a:r>
                      <a:endParaRPr lang="en-IN" sz="2700" dirty="0"/>
                    </a:p>
                    <a:p>
                      <a:endParaRPr lang="en-IN"/>
                    </a:p>
                  </a:txBody>
                  <a:tcPr/>
                </a:tc>
              </a:tr>
              <a:tr h="818396">
                <a:tc>
                  <a:txBody>
                    <a:bodyPr/>
                    <a:lstStyle/>
                    <a:p>
                      <a:r>
                        <a:rPr lang="en-US" altLang="en-IN" dirty="0"/>
                        <a:t>4</a:t>
                      </a:r>
                      <a:endParaRPr lang="en-US" altLang="en-IN" dirty="0"/>
                    </a:p>
                  </a:txBody>
                  <a:tcPr/>
                </a:tc>
                <a:tc>
                  <a:txBody>
                    <a:bodyPr/>
                    <a:lstStyle/>
                    <a:p>
                      <a:r>
                        <a:rPr lang="en-IN" sz="2700" dirty="0">
                          <a:sym typeface="+mn-ea"/>
                        </a:rPr>
                        <a:t>S. Y. Muhammad, M.Makhtar, A. Rozaimee, A. Abdul, and A. A.Jamal,</a:t>
                      </a:r>
                      <a:endParaRPr lang="en-IN" sz="2700" dirty="0"/>
                    </a:p>
                    <a:p>
                      <a:endParaRPr lang="en-IN" sz="2700" dirty="0"/>
                    </a:p>
                    <a:p>
                      <a:endParaRPr lang="en-IN" dirty="0"/>
                    </a:p>
                  </a:txBody>
                  <a:tcPr/>
                </a:tc>
                <a:tc>
                  <a:txBody>
                    <a:bodyPr/>
                    <a:lstStyle/>
                    <a:p>
                      <a:r>
                        <a:rPr lang="en-IN" sz="2700" dirty="0">
                          <a:sym typeface="+mn-ea"/>
                        </a:rPr>
                        <a:t>International Journal of Software Engineering and Its Applications, pp. 45-52</a:t>
                      </a:r>
                      <a:endParaRPr lang="en-IN" sz="2700" dirty="0"/>
                    </a:p>
                    <a:p>
                      <a:endParaRPr lang="en-IN" dirty="0"/>
                    </a:p>
                  </a:txBody>
                  <a:tcPr/>
                </a:tc>
                <a:tc>
                  <a:txBody>
                    <a:bodyPr/>
                    <a:lstStyle/>
                    <a:p>
                      <a:r>
                        <a:rPr lang="en-US" altLang="en-IN" dirty="0"/>
                        <a:t>2022</a:t>
                      </a:r>
                      <a:endParaRPr lang="en-US" altLang="en-IN" dirty="0"/>
                    </a:p>
                  </a:txBody>
                  <a:tcPr/>
                </a:tc>
                <a:tc>
                  <a:txBody>
                    <a:bodyPr/>
                    <a:lstStyle/>
                    <a:p>
                      <a:r>
                        <a:rPr lang="en-IN" sz="2700" dirty="0">
                          <a:sym typeface="+mn-ea"/>
                        </a:rPr>
                        <a:t>Classification model for air quality using machine learning techniques</a:t>
                      </a:r>
                      <a:endParaRPr lang="en-IN" sz="2700" dirty="0"/>
                    </a:p>
                    <a:p>
                      <a:endParaRPr lang="en-IN" dirty="0"/>
                    </a:p>
                  </a:txBody>
                  <a:tcPr/>
                </a:tc>
              </a:tr>
              <a:tr h="818396">
                <a:tc>
                  <a:txBody>
                    <a:bodyPr/>
                    <a:lstStyle/>
                    <a:p>
                      <a:r>
                        <a:rPr lang="en-US" altLang="en-IN" dirty="0"/>
                        <a:t>5</a:t>
                      </a:r>
                      <a:endParaRPr lang="en-US" altLang="en-IN" dirty="0"/>
                    </a:p>
                  </a:txBody>
                  <a:tcPr/>
                </a:tc>
                <a:tc>
                  <a:txBody>
                    <a:bodyPr/>
                    <a:lstStyle/>
                    <a:p>
                      <a:r>
                        <a:rPr lang="en-IN" sz="2700" dirty="0">
                          <a:sym typeface="+mn-ea"/>
                        </a:rPr>
                        <a:t>P. Isola, J.-Y. Zhu, T. Zhou, and A. A. Efros</a:t>
                      </a:r>
                      <a:endParaRPr lang="en-IN" sz="2700" dirty="0"/>
                    </a:p>
                    <a:p>
                      <a:endParaRPr lang="en-IN" dirty="0"/>
                    </a:p>
                  </a:txBody>
                  <a:tcPr/>
                </a:tc>
                <a:tc>
                  <a:txBody>
                    <a:bodyPr/>
                    <a:lstStyle/>
                    <a:p>
                      <a:r>
                        <a:rPr lang="en-IN" sz="2700">
                          <a:sym typeface="+mn-ea"/>
                        </a:rPr>
                        <a:t>arXiv preprint arXiv:1611.07004,</a:t>
                      </a:r>
                      <a:endParaRPr lang="en-IN" sz="2700"/>
                    </a:p>
                    <a:p>
                      <a:endParaRPr lang="en-IN" dirty="0"/>
                    </a:p>
                  </a:txBody>
                  <a:tcPr/>
                </a:tc>
                <a:tc>
                  <a:txBody>
                    <a:bodyPr/>
                    <a:lstStyle/>
                    <a:p>
                      <a:r>
                        <a:rPr lang="en-US" altLang="en-IN" dirty="0"/>
                        <a:t>2021</a:t>
                      </a:r>
                      <a:endParaRPr lang="en-US" altLang="en-IN" dirty="0"/>
                    </a:p>
                  </a:txBody>
                  <a:tcPr/>
                </a:tc>
                <a:tc>
                  <a:txBody>
                    <a:bodyPr/>
                    <a:lstStyle/>
                    <a:p>
                      <a:r>
                        <a:rPr lang="en-IN" sz="2700">
                          <a:sym typeface="+mn-ea"/>
                        </a:rPr>
                        <a:t>Image to image translation with</a:t>
                      </a:r>
                      <a:r>
                        <a:rPr lang="en-US" altLang="en-IN" sz="2700">
                          <a:sym typeface="+mn-ea"/>
                        </a:rPr>
                        <a:t> </a:t>
                      </a:r>
                      <a:r>
                        <a:rPr lang="en-IN" sz="2700">
                          <a:sym typeface="+mn-ea"/>
                        </a:rPr>
                        <a:t>conditional adversarial networks,</a:t>
                      </a:r>
                      <a:endParaRPr lang="en-IN" sz="2700"/>
                    </a:p>
                    <a:p>
                      <a:endParaRPr lang="en-IN" dirty="0"/>
                    </a:p>
                  </a:txBody>
                  <a:tcPr/>
                </a:tc>
              </a:tr>
              <a:tr h="818396">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5245279" y="285296"/>
            <a:ext cx="7853625" cy="823752"/>
          </a:xfrm>
          <a:prstGeom prst="rect">
            <a:avLst/>
          </a:prstGeom>
        </p:spPr>
        <p:txBody>
          <a:bodyPr wrap="none">
            <a:spAutoFit/>
          </a:bodyPr>
          <a:lstStyle/>
          <a:p>
            <a:pPr lvl="1">
              <a:lnSpc>
                <a:spcPct val="150000"/>
              </a:lnSpc>
            </a:pPr>
            <a:r>
              <a:rPr lang="en-IN" sz="3600" b="1" dirty="0">
                <a:latin typeface="Times New Roman" panose="02020603050405020304" pitchFamily="18" charset="0"/>
                <a:cs typeface="Times New Roman" panose="02020603050405020304" pitchFamily="18" charset="0"/>
              </a:rPr>
              <a:t>DESIGN AND METHODOLOGIES</a:t>
            </a:r>
            <a:endParaRPr lang="en-IN" sz="3600" b="1" dirty="0">
              <a:latin typeface="Times New Roman" panose="02020603050405020304" pitchFamily="18" charset="0"/>
              <a:cs typeface="Times New Roman" panose="02020603050405020304" pitchFamily="18" charset="0"/>
            </a:endParaRPr>
          </a:p>
        </p:txBody>
      </p:sp>
      <p:sp>
        <p:nvSpPr>
          <p:cNvPr id="6" name="Rectangle 5"/>
          <p:cNvSpPr/>
          <p:nvPr/>
        </p:nvSpPr>
        <p:spPr>
          <a:xfrm>
            <a:off x="2327564" y="2451207"/>
            <a:ext cx="13487400" cy="1383665"/>
          </a:xfrm>
          <a:prstGeom prst="rect">
            <a:avLst/>
          </a:prstGeom>
        </p:spPr>
        <p:txBody>
          <a:bodyPr wrap="square">
            <a:sp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MODULE 1: </a:t>
            </a:r>
            <a:r>
              <a:rPr lang="en-US" sz="2800" dirty="0">
                <a:latin typeface="Times New Roman" panose="02020603050405020304" pitchFamily="18" charset="0"/>
                <a:cs typeface="Times New Roman" panose="02020603050405020304" pitchFamily="18" charset="0"/>
                <a:sym typeface="+mn-ea"/>
              </a:rPr>
              <a:t>Generative Adversarial Networks (GANs) </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sym typeface="+mn-ea"/>
              </a:rPr>
              <a:t>MODULE 2:Anomaly Detection Model</a:t>
            </a:r>
            <a:endParaRPr lang="en-US" sz="2800" dirty="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16949</Words>
  <Application>WPS Presentation</Application>
  <PresentationFormat>Custom</PresentationFormat>
  <Paragraphs>506</Paragraphs>
  <Slides>34</Slides>
  <Notes>2</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34</vt:i4>
      </vt:variant>
    </vt:vector>
  </HeadingPairs>
  <TitlesOfParts>
    <vt:vector size="53" baseType="lpstr">
      <vt:lpstr>Arial</vt:lpstr>
      <vt:lpstr>SimSun</vt:lpstr>
      <vt:lpstr>Wingdings</vt:lpstr>
      <vt:lpstr>Calibri</vt:lpstr>
      <vt:lpstr>Helvetica Neue</vt:lpstr>
      <vt:lpstr>Arial</vt:lpstr>
      <vt:lpstr>Times New Roman</vt:lpstr>
      <vt:lpstr>Calibri</vt:lpstr>
      <vt:lpstr>Times New Roman</vt:lpstr>
      <vt:lpstr>Microsoft YaHei</vt:lpstr>
      <vt:lpstr>汉仪旗黑</vt:lpstr>
      <vt:lpstr>Arial Unicode MS</vt:lpstr>
      <vt:lpstr>Calibri Light</vt:lpstr>
      <vt:lpstr>宋体-简</vt:lpstr>
      <vt:lpstr>Wingdings</vt:lpstr>
      <vt:lpstr>Times New Roman Bold</vt:lpstr>
      <vt:lpstr>Times New Roman Regular</vt:lpstr>
      <vt:lpstr>Verdana Regular</vt:lpstr>
      <vt:lpstr>Retrospect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Sharad</dc:creator>
  <cp:lastModifiedBy>vinaykrishna</cp:lastModifiedBy>
  <cp:revision>26</cp:revision>
  <dcterms:created xsi:type="dcterms:W3CDTF">2024-04-17T18:39:20Z</dcterms:created>
  <dcterms:modified xsi:type="dcterms:W3CDTF">2024-04-17T18:39:20Z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B6ED9B7EF4064E06A959ADD44F089808_12</vt:lpwstr>
  </property>
  <property fmtid="{D5CDD505-2E9C-101B-9397-08002B2CF9AE}" pid="3" name="KSOProductBuildVer">
    <vt:lpwstr>1033-5.7.0.8090</vt:lpwstr>
  </property>
</Properties>
</file>