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9"/>
  </p:handoutMasterIdLst>
  <p:sldIdLst>
    <p:sldId id="287" r:id="rId3"/>
    <p:sldId id="295" r:id="rId5"/>
    <p:sldId id="296" r:id="rId6"/>
    <p:sldId id="297" r:id="rId7"/>
    <p:sldId id="318" r:id="rId8"/>
    <p:sldId id="298" r:id="rId9"/>
    <p:sldId id="299" r:id="rId10"/>
    <p:sldId id="300" r:id="rId11"/>
    <p:sldId id="301" r:id="rId12"/>
    <p:sldId id="302" r:id="rId13"/>
    <p:sldId id="303" r:id="rId14"/>
    <p:sldId id="306" r:id="rId15"/>
    <p:sldId id="304" r:id="rId16"/>
    <p:sldId id="305" r:id="rId17"/>
    <p:sldId id="307" r:id="rId18"/>
    <p:sldId id="308" r:id="rId19"/>
    <p:sldId id="309" r:id="rId20"/>
    <p:sldId id="310" r:id="rId21"/>
    <p:sldId id="311" r:id="rId22"/>
    <p:sldId id="312" r:id="rId23"/>
    <p:sldId id="313" r:id="rId24"/>
    <p:sldId id="315" r:id="rId25"/>
    <p:sldId id="314" r:id="rId26"/>
    <p:sldId id="317" r:id="rId27"/>
    <p:sldId id="294" r:id="rId28"/>
  </p:sldIdLst>
  <p:sldSz cx="18288000" cy="10287000"/>
  <p:notesSz cx="6858000" cy="9144000"/>
  <p:embeddedFontLst>
    <p:embeddedFont>
      <p:font typeface="Calibri" panose="020F0502020204030204" pitchFamily="34" charset="0"/>
      <p:regular r:id="rId33"/>
    </p:embeddedFont>
    <p:embeddedFont>
      <p:font typeface="Calibri" panose="020F0502020204030204"/>
      <p:regular r:id="rId34"/>
    </p:embeddedFont>
    <p:embeddedFont>
      <p:font typeface="Calibri Light"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snapToGrid="0">
      <p:cViewPr varScale="1">
        <p:scale>
          <a:sx n="52" d="100"/>
          <a:sy n="52" d="100"/>
        </p:scale>
        <p:origin x="778" y="48"/>
      </p:cViewPr>
      <p:guideLst>
        <p:guide orient="horz" pos="2144"/>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endParaRPr lang="en-IN"/>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C21569-787D-4B28-BF58-C15BD049FF4C}"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FC48DB-39AD-497D-8330-7463C2179DE1}"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endParaRPr lang="en-IN"/>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1"/>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-2</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REVIEW-1</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“CARTOONIFY AN IMAGE WITH OPENCV</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11727" y="7704404"/>
            <a:ext cx="9144000" cy="1322070"/>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a:t>
            </a:r>
            <a:r>
              <a:rPr lang="en-US" alt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sym typeface="+mn-ea"/>
              </a:rPr>
              <a:t>K.ROHITH CHOWDARY</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19134</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21UECT0061</a:t>
            </a: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2.</a:t>
            </a:r>
            <a:r>
              <a:rPr lang="en-US" altLang="en-IN" sz="2000" dirty="0">
                <a:latin typeface="Times New Roman" panose="02020603050405020304" pitchFamily="18" charset="0"/>
                <a:cs typeface="Times New Roman" panose="02020603050405020304" pitchFamily="18" charset="0"/>
                <a:sym typeface="+mn-ea"/>
              </a:rPr>
              <a:t>K.VINAY KRISHNA</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20388</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21UECT0070</a:t>
            </a: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3.</a:t>
            </a:r>
            <a:r>
              <a:rPr lang="en-US" altLang="en-IN" sz="2000" dirty="0">
                <a:latin typeface="Times New Roman" panose="02020603050405020304" pitchFamily="18" charset="0"/>
                <a:cs typeface="Times New Roman" panose="02020603050405020304" pitchFamily="18" charset="0"/>
                <a:sym typeface="+mn-ea"/>
              </a:rPr>
              <a:t>D.VENKATESH</a:t>
            </a:r>
            <a:r>
              <a:rPr lang="en-IN" sz="2000" dirty="0">
                <a:latin typeface="Times New Roman" panose="02020603050405020304" pitchFamily="18" charset="0"/>
                <a:cs typeface="Times New Roman" panose="02020603050405020304" pitchFamily="18" charset="0"/>
                <a:sym typeface="+mn-ea"/>
              </a:rPr>
              <a:t> </a:t>
            </a:r>
            <a:r>
              <a:rPr lang="en-US" altLang="en-IN" sz="2000" dirty="0">
                <a:latin typeface="Times New Roman" panose="02020603050405020304" pitchFamily="18" charset="0"/>
                <a:cs typeface="Times New Roman" panose="02020603050405020304" pitchFamily="18" charset="0"/>
                <a:sym typeface="+mn-ea"/>
              </a:rPr>
              <a:t>                 </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20424</a:t>
            </a:r>
            <a:r>
              <a:rPr lang="en-IN" sz="2000" dirty="0">
                <a:latin typeface="Times New Roman" panose="02020603050405020304" pitchFamily="18" charset="0"/>
                <a:cs typeface="Times New Roman" panose="02020603050405020304" pitchFamily="18" charset="0"/>
                <a:sym typeface="+mn-ea"/>
              </a:rPr>
              <a:t>)(</a:t>
            </a:r>
            <a:r>
              <a:rPr lang="en-US" altLang="en-IN" sz="2000" dirty="0">
                <a:latin typeface="Times New Roman" panose="02020603050405020304" pitchFamily="18" charset="0"/>
                <a:cs typeface="Times New Roman" panose="02020603050405020304" pitchFamily="18" charset="0"/>
                <a:sym typeface="+mn-ea"/>
              </a:rPr>
              <a:t>21UECT0067</a:t>
            </a:r>
            <a:r>
              <a:rPr lang="en-IN" sz="2000" dirty="0">
                <a:sym typeface="+mn-ea"/>
              </a:rPr>
              <a:t>)</a:t>
            </a:r>
            <a:endParaRPr lang="en-IN" sz="2000" dirty="0"/>
          </a:p>
          <a:p>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endParaRPr lang="en-IN" sz="20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1884301" y="7199210"/>
            <a:ext cx="5884154" cy="398780"/>
          </a:xfrm>
          <a:prstGeom prst="rect">
            <a:avLst/>
          </a:prstGeom>
          <a:noFill/>
        </p:spPr>
        <p:txBody>
          <a:bodyPr wrap="square" rtlCol="0">
            <a:spAutoFit/>
          </a:bodyPr>
          <a:lstStyle/>
          <a:p>
            <a:r>
              <a:rPr lang="en-US" altLang="en-IN" sz="2000" dirty="0">
                <a:sym typeface="+mn-ea"/>
              </a:rPr>
              <a:t>           </a:t>
            </a:r>
            <a:r>
              <a:rPr lang="en-IN" sz="2000" dirty="0">
                <a:sym typeface="+mn-ea"/>
              </a:rPr>
              <a:t>Dr.</a:t>
            </a:r>
            <a:r>
              <a:rPr lang="en-US" altLang="en-IN" sz="2000" dirty="0">
                <a:sym typeface="+mn-ea"/>
              </a:rPr>
              <a:t>K.NAVAZ </a:t>
            </a:r>
            <a:r>
              <a:rPr lang="en-IN" sz="2000" dirty="0" err="1">
                <a:sym typeface="+mn-ea"/>
              </a:rPr>
              <a:t>,ME,Ph</a:t>
            </a:r>
            <a:r>
              <a:rPr lang="en-US" altLang="en-IN" sz="2000" dirty="0" err="1">
                <a:sym typeface="+mn-ea"/>
              </a:rPr>
              <a:t> D.,</a:t>
            </a:r>
            <a:endParaRPr lang="en-US" altLang="en-IN" sz="2000" dirty="0" err="1">
              <a:sym typeface="+mn-ea"/>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a:t>
            </a:r>
            <a:r>
              <a:rPr lang="en-IN" b="1" dirty="0">
                <a:latin typeface="Times New Roman" panose="02020603050405020304" pitchFamily="18" charset="0"/>
                <a:cs typeface="Times New Roman" panose="02020603050405020304" pitchFamily="18" charset="0"/>
                <a:sym typeface="+mn-ea"/>
              </a:rPr>
              <a:t>CARTOONIFY AN IMAGE WITH OPENCV</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fld>
            <a:endParaRPr lang="en-US"/>
          </a:p>
        </p:txBody>
      </p:sp>
      <p:pic>
        <p:nvPicPr>
          <p:cNvPr id="13" name="Picture 2" descr="C:\Users\Sharad\Desktop\Logo-Final-A veltech.png"/>
          <p:cNvPicPr>
            <a:picLocks noChangeAspect="1" noChangeArrowheads="1"/>
          </p:cNvPicPr>
          <p:nvPr/>
        </p:nvPicPr>
        <p:blipFill>
          <a:blip r:embed="rId2"/>
          <a:srcRect/>
          <a:stretch>
            <a:fillRect/>
          </a:stretch>
        </p:blipFill>
        <p:spPr bwMode="auto">
          <a:xfrm>
            <a:off x="15326996" y="597561"/>
            <a:ext cx="1160907" cy="869905"/>
          </a:xfrm>
          <a:prstGeom prst="rect">
            <a:avLst/>
          </a:prstGeom>
          <a:noFill/>
        </p:spPr>
      </p:pic>
      <p:pic>
        <p:nvPicPr>
          <p:cNvPr id="2" name="Picture 1"/>
          <p:cNvPicPr>
            <a:picLocks noChangeAspect="1"/>
          </p:cNvPicPr>
          <p:nvPr/>
        </p:nvPicPr>
        <p:blipFill>
          <a:blip r:embed="rId3"/>
          <a:stretch>
            <a:fillRect/>
          </a:stretch>
        </p:blipFill>
        <p:spPr>
          <a:xfrm>
            <a:off x="16487903" y="402259"/>
            <a:ext cx="1632118" cy="11250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801060" y="698561"/>
            <a:ext cx="16988176" cy="8616950"/>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a:t>
            </a:r>
            <a:r>
              <a:rPr lang="en-US" sz="2800" b="1" dirty="0">
                <a:latin typeface="Times New Roman Bold" panose="02020603050405020304" charset="0"/>
                <a:cs typeface="Times New Roman Bold" panose="02020603050405020304" charset="0"/>
                <a:sym typeface="+mn-ea"/>
              </a:rPr>
              <a:t>Generative Adversarial Networks (GANs) </a:t>
            </a:r>
            <a:endParaRPr lang="en-US" sz="28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Step:1</a:t>
            </a:r>
            <a:r>
              <a:rPr lang="en-US" sz="24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Collection of data</a:t>
            </a:r>
            <a:endParaRPr lang="en-US" sz="28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3200" dirty="0">
                <a:latin typeface="Times New Roman" panose="02020603050405020304" pitchFamily="18" charset="0"/>
                <a:cs typeface="Times New Roman" panose="02020603050405020304" pitchFamily="18" charset="0"/>
              </a:rPr>
              <a:t>Generative Adversarial Networks (GANs) are algorithmic architectures that use two neural networks, pitting one against the other (thus the “adversarial”) in order to generate new, synthetic instances of data that can pass for real data.</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3200" dirty="0">
                <a:latin typeface="Times New Roman" panose="02020603050405020304" pitchFamily="18" charset="0"/>
                <a:cs typeface="Times New Roman" panose="02020603050405020304" pitchFamily="18" charset="0"/>
              </a:rPr>
              <a:t> They are used widely in image generation, video generation and voice generation.</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3200" dirty="0">
                <a:latin typeface="Times New Roman" panose="02020603050405020304" pitchFamily="18" charset="0"/>
                <a:cs typeface="Times New Roman" panose="02020603050405020304" pitchFamily="18" charset="0"/>
              </a:rPr>
              <a:t>A generative adversarial network (GAN) is a deep neural network framework which is able to learn from a set of training data and generate new data with the same characteristics as the training data.</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3200" dirty="0">
                <a:latin typeface="Times New Roman" panose="02020603050405020304" pitchFamily="18" charset="0"/>
                <a:cs typeface="Times New Roman" panose="02020603050405020304" pitchFamily="18" charset="0"/>
              </a:rPr>
              <a:t>CartoonGAN is a GAN framework for cartoon stylization that takes unpaired photos and cartoon images for training.</a:t>
            </a: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
            </a:pPr>
            <a:r>
              <a:rPr lang="en-US" sz="3200" dirty="0">
                <a:latin typeface="Times New Roman" panose="02020603050405020304" pitchFamily="18" charset="0"/>
                <a:cs typeface="Times New Roman" panose="02020603050405020304" pitchFamily="18" charset="0"/>
              </a:rPr>
              <a:t> It proposes two novel losses suitable for cartoonization a semantic content loss, which is formulated as a sparse regularization in the high-level feature maps of the VGG network a style loss that encourages the generation of diverse styles.</a:t>
            </a:r>
            <a:endParaRPr lang="en-US" sz="3200" dirty="0">
              <a:latin typeface="Times New Roman" panose="02020603050405020304" pitchFamily="18" charset="0"/>
              <a:cs typeface="Times New Roman" panose="02020603050405020304" pitchFamily="18" charset="0"/>
            </a:endParaRPr>
          </a:p>
          <a:p>
            <a:pPr marL="285750" indent="-28575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21136" y="656998"/>
            <a:ext cx="16631681" cy="1506855"/>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pic>
        <p:nvPicPr>
          <p:cNvPr id="8" name="Picture 7" descr="WhatsApp Image 2024-04-03 at 2.43.25 PM"/>
          <p:cNvPicPr>
            <a:picLocks noChangeAspect="1"/>
          </p:cNvPicPr>
          <p:nvPr/>
        </p:nvPicPr>
        <p:blipFill>
          <a:blip r:embed="rId1"/>
          <a:stretch>
            <a:fillRect/>
          </a:stretch>
        </p:blipFill>
        <p:spPr>
          <a:xfrm>
            <a:off x="3260090" y="2348865"/>
            <a:ext cx="12150725" cy="65601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TextBox 4"/>
          <p:cNvSpPr txBox="1"/>
          <p:nvPr/>
        </p:nvSpPr>
        <p:spPr>
          <a:xfrm>
            <a:off x="698904" y="480060"/>
            <a:ext cx="16895618" cy="1814830"/>
          </a:xfrm>
          <a:prstGeom prst="rect">
            <a:avLst/>
          </a:prstGeom>
          <a:noFill/>
        </p:spPr>
        <p:txBody>
          <a:bodyPr wrap="square" rtlCol="0">
            <a:spAutoFit/>
          </a:bodyPr>
          <a:lstStyle/>
          <a:p>
            <a:r>
              <a:rPr lang="en-IN" sz="2800" b="1" dirty="0"/>
              <a:t>                                                            Module 2-</a:t>
            </a:r>
            <a:r>
              <a:rPr lang="en-US" altLang="en-IN" sz="2800" b="1" dirty="0"/>
              <a:t>A</a:t>
            </a:r>
            <a:r>
              <a:rPr lang="en-US" sz="2800" b="1" dirty="0">
                <a:latin typeface="Times New Roman Bold" panose="02020603050405020304" charset="0"/>
                <a:cs typeface="Times New Roman Bold" panose="02020603050405020304" charset="0"/>
                <a:sym typeface="+mn-ea"/>
              </a:rPr>
              <a:t>nomaly Detection Model</a:t>
            </a:r>
            <a:endParaRPr lang="en-US" sz="2800" dirty="0">
              <a:latin typeface="Times New Roman" panose="02020603050405020304" pitchFamily="18" charset="0"/>
              <a:cs typeface="Times New Roman" panose="02020603050405020304" pitchFamily="18" charset="0"/>
            </a:endParaRPr>
          </a:p>
          <a:p>
            <a:r>
              <a:rPr lang="en-IN" sz="2800" b="1" dirty="0"/>
              <a:t> </a:t>
            </a:r>
            <a:endParaRPr lang="en-IN" sz="2800" b="1" dirty="0"/>
          </a:p>
          <a:p>
            <a:endParaRPr lang="en-IN" dirty="0"/>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6" name="Text Box 5"/>
          <p:cNvSpPr txBox="1"/>
          <p:nvPr/>
        </p:nvSpPr>
        <p:spPr>
          <a:xfrm>
            <a:off x="1216025" y="1461770"/>
            <a:ext cx="15173325" cy="6000750"/>
          </a:xfrm>
          <a:prstGeom prst="rect">
            <a:avLst/>
          </a:prstGeom>
          <a:noFill/>
        </p:spPr>
        <p:txBody>
          <a:bodyPr wrap="square" rtlCol="0">
            <a:spAutoFit/>
          </a:bodyPr>
          <a:p>
            <a:pPr algn="just"/>
            <a:r>
              <a:rPr lang="en-US" sz="3200">
                <a:latin typeface="Times New Roman Regular" panose="02020603050405020304" charset="0"/>
                <a:cs typeface="Times New Roman Regular" panose="02020603050405020304" charset="0"/>
              </a:rPr>
              <a:t>              After the traffic forecast model, the anomaly detection model serves as the second line of defence. The original Ethernet/IP control packet could be dropped by malicious attackers, who might then substitute a fake packet with the incorrect control instructions. The traffic prediction model cannot identify the forging and bogus data injection attacks since they have little effect on traffic flow. Establishing an anomaly detection model for the forging attack and bogus data injection assault is therefore important. The Ethernet/IP control packets were initially filtered out by the anomaly detection model based on the field of service.The control packets’ service name was assigned to a single attribute with a code like 0x10. Specific control instructions should be derived from the control packets after getting them.The four aspects of the control instructions were relative time, action, direction, and speed. The packet time stamp relative to the control period, which served as a control cycle for the application, is referred to as the relative time.</a:t>
            </a:r>
            <a:endParaRPr lang="en-US" sz="3200">
              <a:latin typeface="Times New Roman Regular" panose="02020603050405020304" charset="0"/>
              <a:cs typeface="Times New Roman Regular"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Using algorithm’s name algorithm</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7" name="Picture 6" descr="WhatsApp Image 2024-04-03 at 2.27.27 PM"/>
          <p:cNvPicPr>
            <a:picLocks noChangeAspect="1"/>
          </p:cNvPicPr>
          <p:nvPr/>
        </p:nvPicPr>
        <p:blipFill>
          <a:blip r:embed="rId1"/>
          <a:stretch>
            <a:fillRect/>
          </a:stretch>
        </p:blipFill>
        <p:spPr>
          <a:xfrm>
            <a:off x="2641600" y="1758950"/>
            <a:ext cx="13004800" cy="6769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3429532" y="947943"/>
            <a:ext cx="10037086" cy="129159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IN" sz="1400" dirty="0"/>
          </a:p>
        </p:txBody>
      </p:sp>
      <p:pic>
        <p:nvPicPr>
          <p:cNvPr id="8" name="Picture 7" descr="WhatsApp Image 2024-04-03 at 2.52.48 PM"/>
          <p:cNvPicPr>
            <a:picLocks noChangeAspect="1"/>
          </p:cNvPicPr>
          <p:nvPr/>
        </p:nvPicPr>
        <p:blipFill>
          <a:blip r:embed="rId1"/>
          <a:stretch>
            <a:fillRect/>
          </a:stretch>
        </p:blipFill>
        <p:spPr>
          <a:xfrm>
            <a:off x="1016000" y="1939290"/>
            <a:ext cx="16256000" cy="7198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a:t>
            </a:r>
            <a:r>
              <a:rPr lang="en-US" altLang="en-IN"/>
              <a:t>/ </a:t>
            </a:r>
            <a:r>
              <a:rPr lang="en-IN" b="1" dirty="0">
                <a:latin typeface="Times New Roman" panose="02020603050405020304" pitchFamily="18" charset="0"/>
                <a:cs typeface="Times New Roman" panose="02020603050405020304" pitchFamily="18" charset="0"/>
                <a:sym typeface="+mn-ea"/>
              </a:rPr>
              <a:t>CARTOONIFY AN IMAGE WITH OPENCV</a:t>
            </a:r>
            <a:endParaRPr lang="en-IN" b="1" dirty="0">
              <a:latin typeface="Times New Roman" panose="02020603050405020304" pitchFamily="18" charset="0"/>
              <a:cs typeface="Times New Roman" panose="02020603050405020304" pitchFamily="18" charset="0"/>
              <a:sym typeface="+mn-ea"/>
            </a:endParaRPr>
          </a:p>
          <a:p>
            <a:endParaRPr lang="en-US" alt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endParaRPr lang="en-US" sz="3600" b="1" dirty="0">
              <a:latin typeface="Times New Roman" panose="02020603050405020304" pitchFamily="18" charset="0"/>
              <a:cs typeface="Times New Roman" panose="02020603050405020304" pitchFamily="18" charset="0"/>
            </a:endParaRPr>
          </a:p>
        </p:txBody>
      </p:sp>
      <p:pic>
        <p:nvPicPr>
          <p:cNvPr id="7" name="Picture 6" descr="WhatsApp Image 2024-04-03 at 2.04.44 PM"/>
          <p:cNvPicPr>
            <a:picLocks noChangeAspect="1"/>
          </p:cNvPicPr>
          <p:nvPr/>
        </p:nvPicPr>
        <p:blipFill>
          <a:blip r:embed="rId1"/>
          <a:stretch>
            <a:fillRect/>
          </a:stretch>
        </p:blipFill>
        <p:spPr>
          <a:xfrm>
            <a:off x="1645920" y="1625600"/>
            <a:ext cx="14859000" cy="7035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endParaRPr lang="en-US" sz="3600" b="1" dirty="0">
              <a:latin typeface="Times New Roman" panose="02020603050405020304" pitchFamily="18" charset="0"/>
              <a:cs typeface="Times New Roman" panose="02020603050405020304" pitchFamily="18" charset="0"/>
            </a:endParaRPr>
          </a:p>
        </p:txBody>
      </p:sp>
      <p:pic>
        <p:nvPicPr>
          <p:cNvPr id="12" name="Picture 11" descr="WhatsApp Image 2024-04-03 at 1.47.52 PM"/>
          <p:cNvPicPr>
            <a:picLocks noChangeAspect="1"/>
          </p:cNvPicPr>
          <p:nvPr/>
        </p:nvPicPr>
        <p:blipFill>
          <a:blip r:embed="rId1"/>
          <a:stretch>
            <a:fillRect/>
          </a:stretch>
        </p:blipFill>
        <p:spPr>
          <a:xfrm>
            <a:off x="3886200" y="1424305"/>
            <a:ext cx="10514965" cy="72637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endParaRPr lang="en-US" sz="3600" b="1" dirty="0">
              <a:latin typeface="Times New Roman" panose="02020603050405020304" pitchFamily="18" charset="0"/>
              <a:cs typeface="Times New Roman" panose="02020603050405020304" pitchFamily="18" charset="0"/>
            </a:endParaRPr>
          </a:p>
        </p:txBody>
      </p:sp>
      <p:pic>
        <p:nvPicPr>
          <p:cNvPr id="9" name="Picture 8" descr="WhatsApp Image 2024-04-03 at 2.00.46 PM"/>
          <p:cNvPicPr>
            <a:picLocks noChangeAspect="1"/>
          </p:cNvPicPr>
          <p:nvPr/>
        </p:nvPicPr>
        <p:blipFill>
          <a:blip r:embed="rId1"/>
          <a:stretch>
            <a:fillRect/>
          </a:stretch>
        </p:blipFill>
        <p:spPr>
          <a:xfrm>
            <a:off x="2444750" y="1054100"/>
            <a:ext cx="10875645" cy="80594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1.55.54 PM"/>
          <p:cNvPicPr>
            <a:picLocks noChangeAspect="1"/>
          </p:cNvPicPr>
          <p:nvPr/>
        </p:nvPicPr>
        <p:blipFill>
          <a:blip r:embed="rId1"/>
          <a:stretch>
            <a:fillRect/>
          </a:stretch>
        </p:blipFill>
        <p:spPr>
          <a:xfrm>
            <a:off x="3491230" y="1662430"/>
            <a:ext cx="11034395" cy="7625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10490" y="1003866"/>
            <a:ext cx="16521545" cy="6740307"/>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endParaRPr lang="en-IN" sz="3600" b="1"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TIMELINE OF THE PROJECT</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DESIGN AND METHODOLOGIES</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Activity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30.05 PM"/>
          <p:cNvPicPr>
            <a:picLocks noChangeAspect="1"/>
          </p:cNvPicPr>
          <p:nvPr/>
        </p:nvPicPr>
        <p:blipFill>
          <a:blip r:embed="rId1"/>
          <a:stretch>
            <a:fillRect/>
          </a:stretch>
        </p:blipFill>
        <p:spPr>
          <a:xfrm>
            <a:off x="4363720" y="1472565"/>
            <a:ext cx="9560560" cy="77069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04.42 PM"/>
          <p:cNvPicPr>
            <a:picLocks noChangeAspect="1"/>
          </p:cNvPicPr>
          <p:nvPr/>
        </p:nvPicPr>
        <p:blipFill>
          <a:blip r:embed="rId1"/>
          <a:stretch>
            <a:fillRect/>
          </a:stretch>
        </p:blipFill>
        <p:spPr>
          <a:xfrm>
            <a:off x="1645920" y="1532890"/>
            <a:ext cx="13852525" cy="72415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endParaRPr lang="en-US" sz="3600" b="1" dirty="0">
              <a:latin typeface="Times New Roman" panose="02020603050405020304" pitchFamily="18" charset="0"/>
              <a:cs typeface="Times New Roman" panose="02020603050405020304" pitchFamily="18" charset="0"/>
            </a:endParaRPr>
          </a:p>
        </p:txBody>
      </p:sp>
      <p:pic>
        <p:nvPicPr>
          <p:cNvPr id="8" name="Picture 7" descr="Screenshot 2024-04-03 at 3.22.57 PM"/>
          <p:cNvPicPr>
            <a:picLocks noChangeAspect="1"/>
          </p:cNvPicPr>
          <p:nvPr/>
        </p:nvPicPr>
        <p:blipFill>
          <a:blip r:embed="rId1"/>
          <a:stretch>
            <a:fillRect/>
          </a:stretch>
        </p:blipFill>
        <p:spPr>
          <a:xfrm>
            <a:off x="3538855" y="1635125"/>
            <a:ext cx="10126345" cy="7016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426527" y="539280"/>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Collaboration Diagram(If applicable)</a:t>
            </a:r>
            <a:endParaRPr lang="en-US" sz="3600" b="1" dirty="0">
              <a:latin typeface="Times New Roman" panose="02020603050405020304" pitchFamily="18" charset="0"/>
              <a:cs typeface="Times New Roman" panose="02020603050405020304" pitchFamily="18" charset="0"/>
            </a:endParaRPr>
          </a:p>
        </p:txBody>
      </p:sp>
      <p:pic>
        <p:nvPicPr>
          <p:cNvPr id="8" name="Picture 7" descr="WhatsApp Image 2024-04-03 at 2.27.21 PM"/>
          <p:cNvPicPr>
            <a:picLocks noChangeAspect="1"/>
          </p:cNvPicPr>
          <p:nvPr/>
        </p:nvPicPr>
        <p:blipFill>
          <a:blip r:embed="rId1"/>
          <a:stretch>
            <a:fillRect/>
          </a:stretch>
        </p:blipFill>
        <p:spPr>
          <a:xfrm>
            <a:off x="2286000" y="2036445"/>
            <a:ext cx="13716000" cy="5829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488315" y="1423670"/>
            <a:ext cx="17238345" cy="7477760"/>
          </a:xfrm>
          <a:prstGeom prst="rect">
            <a:avLst/>
          </a:prstGeom>
          <a:noFill/>
        </p:spPr>
        <p:txBody>
          <a:bodyPr wrap="square" rtlCol="0">
            <a:spAutoFit/>
          </a:bodyPr>
          <a:lstStyle/>
          <a:p>
            <a:pPr algn="just"/>
            <a:r>
              <a:rPr lang="en-IN" sz="3200" dirty="0">
                <a:latin typeface="Times New Roman Regular" panose="02020603050405020304" charset="0"/>
                <a:cs typeface="Times New Roman Regular" panose="02020603050405020304" charset="0"/>
              </a:rPr>
              <a:t>[1]An insider’s ”GUIDE TO CARTOONIZATION USING MACHINE</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LEARNING - Daksh Trehan - 2021 - July - 10.</a:t>
            </a:r>
            <a:endParaRPr lang="en-IN" sz="3200" dirty="0">
              <a:latin typeface="Times New Roman Regular" panose="02020603050405020304" charset="0"/>
              <a:cs typeface="Times New Roman Regular" panose="02020603050405020304" charset="0"/>
            </a:endParaRPr>
          </a:p>
          <a:p>
            <a:pPr algn="just"/>
            <a:endParaRPr lang="en-IN" sz="3200" dirty="0">
              <a:latin typeface="Times New Roman Regular" panose="02020603050405020304" charset="0"/>
              <a:cs typeface="Times New Roman Regular" panose="02020603050405020304" charset="0"/>
            </a:endParaRPr>
          </a:p>
          <a:p>
            <a:pPr algn="just"/>
            <a:r>
              <a:rPr lang="en-IN" sz="3200" dirty="0">
                <a:latin typeface="Times New Roman Regular" panose="02020603050405020304" charset="0"/>
                <a:cs typeface="Times New Roman Regular" panose="02020603050405020304" charset="0"/>
              </a:rPr>
              <a:t>[2] Gayen, S. Jha, S. Singh, M. Kumar, R. On a generalized notion of anti -</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fuzzy subgroup and some characterizations. International journal of Engineering</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and Advanced Technology 2021.</a:t>
            </a:r>
            <a:endParaRPr lang="en-IN" sz="3200" dirty="0">
              <a:latin typeface="Times New Roman Regular" panose="02020603050405020304" charset="0"/>
              <a:cs typeface="Times New Roman Regular" panose="02020603050405020304" charset="0"/>
            </a:endParaRPr>
          </a:p>
          <a:p>
            <a:pPr algn="just"/>
            <a:endParaRPr lang="en-IN" sz="3200" dirty="0">
              <a:latin typeface="Times New Roman Regular" panose="02020603050405020304" charset="0"/>
              <a:cs typeface="Times New Roman Regular" panose="02020603050405020304" charset="0"/>
            </a:endParaRPr>
          </a:p>
          <a:p>
            <a:pPr algn="just"/>
            <a:r>
              <a:rPr lang="en-IN" sz="3200" dirty="0">
                <a:latin typeface="Times New Roman Regular" panose="02020603050405020304" charset="0"/>
                <a:cs typeface="Times New Roman Regular" panose="02020603050405020304" charset="0"/>
              </a:rPr>
              <a:t>[3] Gayen, S. Smarandache, F. Jha, S. Singh, M. K. Broumi, S. Kumar, R.</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Introduction to plithogenic hyper soft subgroup. Neutrosophic Sets and Systems</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2021.</a:t>
            </a:r>
            <a:endParaRPr lang="en-IN" sz="3200" dirty="0">
              <a:latin typeface="Times New Roman Regular" panose="02020603050405020304" charset="0"/>
              <a:cs typeface="Times New Roman Regular" panose="02020603050405020304" charset="0"/>
            </a:endParaRPr>
          </a:p>
          <a:p>
            <a:pPr algn="just"/>
            <a:endParaRPr lang="en-IN" sz="3200" dirty="0">
              <a:latin typeface="Times New Roman Regular" panose="02020603050405020304" charset="0"/>
              <a:cs typeface="Times New Roman Regular" panose="02020603050405020304" charset="0"/>
            </a:endParaRPr>
          </a:p>
          <a:p>
            <a:pPr algn="just"/>
            <a:r>
              <a:rPr lang="en-IN" sz="3200" dirty="0">
                <a:latin typeface="Times New Roman Regular" panose="02020603050405020304" charset="0"/>
                <a:cs typeface="Times New Roman Regular" panose="02020603050405020304" charset="0"/>
              </a:rPr>
              <a:t>[4] P. Isola, J.-Y. Zhu, T. Zhou, and A. A. Efros, “Image to image translation with</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conditional adversarial networks,” arXiv preprint arXiv:1611.07004, 2018.</a:t>
            </a:r>
            <a:endParaRPr lang="en-IN" sz="3200" dirty="0">
              <a:latin typeface="Times New Roman Regular" panose="02020603050405020304" charset="0"/>
              <a:cs typeface="Times New Roman Regular" panose="02020603050405020304" charset="0"/>
            </a:endParaRPr>
          </a:p>
          <a:p>
            <a:pPr algn="just"/>
            <a:endParaRPr lang="en-IN" sz="3200" dirty="0">
              <a:latin typeface="Times New Roman Regular" panose="02020603050405020304" charset="0"/>
              <a:cs typeface="Times New Roman Regular" panose="02020603050405020304" charset="0"/>
            </a:endParaRPr>
          </a:p>
          <a:p>
            <a:pPr algn="just"/>
            <a:r>
              <a:rPr lang="en-IN" sz="3200" dirty="0">
                <a:latin typeface="Times New Roman Regular" panose="02020603050405020304" charset="0"/>
                <a:cs typeface="Times New Roman Regular" panose="02020603050405020304" charset="0"/>
              </a:rPr>
              <a:t>[5] S. Y. Muhammad, M. Makhtar, A. Rozaimee, A. Abdul, and A. A.Jamal,</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“Classification model for air quality using machine learning techniques,”</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International Journal of Software Engineering and Its Applications, pp. 45-52,</a:t>
            </a:r>
            <a:r>
              <a:rPr lang="en-US" altLang="en-IN" sz="3200" dirty="0">
                <a:latin typeface="Times New Roman Regular" panose="02020603050405020304" charset="0"/>
                <a:cs typeface="Times New Roman Regular" panose="02020603050405020304" charset="0"/>
              </a:rPr>
              <a:t> </a:t>
            </a:r>
            <a:r>
              <a:rPr lang="en-IN" sz="3200" dirty="0">
                <a:latin typeface="Times New Roman Regular" panose="02020603050405020304" charset="0"/>
                <a:cs typeface="Times New Roman Regular" panose="02020603050405020304" charset="0"/>
              </a:rPr>
              <a:t>2020</a:t>
            </a:r>
            <a:endParaRPr lang="en-IN" sz="3200" dirty="0">
              <a:latin typeface="Times New Roman Regular" panose="02020603050405020304" charset="0"/>
              <a:cs typeface="Times New Roman Regular"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endPar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pic>
        <p:nvPicPr>
          <p:cNvPr id="6" name="Picture 3" descr="C:\Users\Sharad\Desktop\download veltech.png"/>
          <p:cNvPicPr>
            <a:picLocks noChangeAspect="1" noChangeArrowheads="1"/>
          </p:cNvPicPr>
          <p:nvPr/>
        </p:nvPicPr>
        <p:blipFill>
          <a:blip r:embed="rId1"/>
          <a:srcRect/>
          <a:stretch>
            <a:fillRect/>
          </a:stretch>
        </p:blipFill>
        <p:spPr bwMode="auto">
          <a:xfrm>
            <a:off x="10975090" y="6978363"/>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0" name="Footer Placeholder 9"/>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11" name="Date Placeholder 10"/>
          <p:cNvSpPr>
            <a:spLocks noGrp="1"/>
          </p:cNvSpPr>
          <p:nvPr>
            <p:ph type="dt" sz="half" idx="10"/>
          </p:nvPr>
        </p:nvSpPr>
        <p:spPr/>
        <p:txBody>
          <a:bodyPr/>
          <a:lstStyle/>
          <a:p>
            <a:fld id="{FC19F4A3-E32D-4520-B9BC-6787D8D72445}" type="datetime4">
              <a:rPr lang="en-US" smtClean="0"/>
            </a:fld>
            <a:endParaRPr lang="en-US"/>
          </a:p>
        </p:txBody>
      </p:sp>
      <p:pic>
        <p:nvPicPr>
          <p:cNvPr id="12" name="Picture 2" descr="C:\Users\Sharad\Desktop\Logo-Final-A veltech.png"/>
          <p:cNvPicPr>
            <a:picLocks noChangeAspect="1" noChangeArrowheads="1"/>
          </p:cNvPicPr>
          <p:nvPr/>
        </p:nvPicPr>
        <p:blipFill>
          <a:blip r:embed="rId2"/>
          <a:srcRect/>
          <a:stretch>
            <a:fillRect/>
          </a:stretch>
        </p:blipFill>
        <p:spPr bwMode="auto">
          <a:xfrm>
            <a:off x="15657819" y="7325253"/>
            <a:ext cx="1160907" cy="859227"/>
          </a:xfrm>
          <a:prstGeom prst="rect">
            <a:avLst/>
          </a:prstGeom>
          <a:noFill/>
        </p:spPr>
      </p:pic>
      <p:pic>
        <p:nvPicPr>
          <p:cNvPr id="2" name="Picture 1"/>
          <p:cNvPicPr>
            <a:picLocks noChangeAspect="1"/>
          </p:cNvPicPr>
          <p:nvPr/>
        </p:nvPicPr>
        <p:blipFill>
          <a:blip r:embed="rId3"/>
          <a:stretch>
            <a:fillRect/>
          </a:stretch>
        </p:blipFill>
        <p:spPr>
          <a:xfrm>
            <a:off x="16818726" y="7134954"/>
            <a:ext cx="1448961" cy="11250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85559" y="389205"/>
            <a:ext cx="15469732" cy="8678545"/>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Cartoonifying an image involves transforming a regular image into a cartoon-like representation.</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It's a popular image processing technique used for various purposes like entertainment, art, and even facial recognition systems.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To demonstrate how to use OpenCV, a popular computer vision library, to cartoonify an image.</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technique can be used for enhancing images for creative purposes, creating caricatures, or preprocessing images for further analysis.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Utilize OpenCV library in Python, which provides functions for image manipulation and processing.</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Convert the input image to grayscale to simplify the process.</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result will be a cartoonified version of the input image, with smoothed colors and emphasized edges, resembling a hand-drawn cartoon.</a:t>
            </a:r>
            <a:endParaRPr lang="en-IN" sz="2800" dirty="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Cartoonifying images using OpenCV provides a fun and creative way to transform ordinary photos into cartoon-like representations.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06898" y="451550"/>
            <a:ext cx="16940775" cy="2306955"/>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1362710" y="1607820"/>
            <a:ext cx="15660370" cy="6924040"/>
          </a:xfrm>
          <a:prstGeom prst="rect">
            <a:avLst/>
          </a:prstGeom>
          <a:noFill/>
        </p:spPr>
        <p:txBody>
          <a:bodyPr wrap="square" rtlCol="0">
            <a:spAutoFit/>
          </a:bodyPr>
          <a:p>
            <a:pPr algn="just"/>
            <a:r>
              <a:rPr lang="en-US" sz="2800" b="1">
                <a:latin typeface="Times New Roman Bold" panose="02020603050405020304" charset="0"/>
                <a:cs typeface="Times New Roman Bold" panose="02020603050405020304" charset="0"/>
              </a:rPr>
              <a:t>Aim of the Project:</a:t>
            </a:r>
            <a:endParaRPr lang="en-US" sz="2800" b="1">
              <a:latin typeface="Times New Roman Bold" panose="02020603050405020304" charset="0"/>
              <a:cs typeface="Times New Roman Bold" panose="02020603050405020304" charset="0"/>
            </a:endParaRPr>
          </a:p>
          <a:p>
            <a:pPr algn="just"/>
            <a:r>
              <a:rPr lang="en-US" sz="2400">
                <a:latin typeface="Times New Roman Regular" panose="02020603050405020304" charset="0"/>
                <a:cs typeface="Times New Roman Regular" panose="02020603050405020304" charset="0"/>
              </a:rPr>
              <a:t>               </a:t>
            </a:r>
            <a:r>
              <a:rPr lang="en-US" sz="2800">
                <a:latin typeface="Times New Roman Regular" panose="02020603050405020304" charset="0"/>
                <a:cs typeface="Times New Roman Regular" panose="02020603050405020304" charset="0"/>
              </a:rPr>
              <a:t>The main Aim is to convert an image to the cartoon image by developing a software and processed by machine learning algorithms for the conversion of images.The algorithm is designed to provide artistically and comically appealing results on as wide a range of pictures as possible, although it is conceded that all inputs will yield equally satisfying results.Creating a fun and interesting visual effect that can be used for artistic or entertainment purposes. Demonstrating the power and versatility of OpenCV as a tool for image processing and computer vision. Learning and practicing fundamental image processing techniques such as edge detection, color quantization, and image smoothing. Exploring the intersection of art and technology, and how image processing can be used to create new forms of visual expression.</a:t>
            </a:r>
            <a:endParaRPr lang="en-US" sz="2400">
              <a:latin typeface="Times New Roman Regular" panose="02020603050405020304" charset="0"/>
              <a:cs typeface="Times New Roman Regular" panose="02020603050405020304" charset="0"/>
            </a:endParaRPr>
          </a:p>
          <a:p>
            <a:pPr algn="just"/>
            <a:endParaRPr lang="en-US" sz="2400">
              <a:latin typeface="Times New Roman Regular" panose="02020603050405020304" charset="0"/>
              <a:cs typeface="Times New Roman Regular" panose="02020603050405020304" charset="0"/>
            </a:endParaRPr>
          </a:p>
          <a:p>
            <a:pPr algn="just"/>
            <a:r>
              <a:rPr lang="en-US" sz="2800" b="1">
                <a:latin typeface="Times New Roman Bold" panose="02020603050405020304" charset="0"/>
                <a:cs typeface="Times New Roman Bold" panose="02020603050405020304" charset="0"/>
              </a:rPr>
              <a:t>Scope of the Project:</a:t>
            </a:r>
            <a:endParaRPr lang="en-US" sz="2800" b="1">
              <a:latin typeface="Times New Roman Bold" panose="02020603050405020304" charset="0"/>
              <a:cs typeface="Times New Roman Bold" panose="02020603050405020304" charset="0"/>
            </a:endParaRPr>
          </a:p>
          <a:p>
            <a:pPr algn="just"/>
            <a:r>
              <a:rPr lang="en-US" sz="2800">
                <a:latin typeface="Times New Roman Regular" panose="02020603050405020304" charset="0"/>
                <a:cs typeface="Times New Roman Regular" panose="02020603050405020304" charset="0"/>
              </a:rPr>
              <a:t>             The scope of the project is to produce cartoon images from real one with atmost accuracy. The implementation of machine learning tool is a great approach of getting a clear and good edge masked cartoon images or videos. And also it can be suggested to various animations to get their desired results in an easiest way. The project can also be further enhanced by integrating it with other computer vision techniques, such as object detection or facial recognition, to create more advanced visual effects</a:t>
            </a:r>
            <a:r>
              <a:rPr lang="en-US" sz="2400">
                <a:latin typeface="Times New Roman Regular" panose="02020603050405020304" charset="0"/>
                <a:cs typeface="Times New Roman Regular" panose="02020603050405020304" charset="0"/>
              </a:rPr>
              <a:t>.</a:t>
            </a:r>
            <a:endParaRPr lang="en-US" sz="240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6" name="Picture 5" descr="WhatsApp Image 2024-04-03 at 1.23.55 PM"/>
          <p:cNvPicPr>
            <a:picLocks noChangeAspect="1"/>
          </p:cNvPicPr>
          <p:nvPr/>
        </p:nvPicPr>
        <p:blipFill>
          <a:blip r:embed="rId1"/>
          <a:stretch>
            <a:fillRect/>
          </a:stretch>
        </p:blipFill>
        <p:spPr>
          <a:xfrm>
            <a:off x="2286000" y="1695450"/>
            <a:ext cx="13716000" cy="6896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67973" y="1342797"/>
            <a:ext cx="16227644" cy="7693660"/>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 It involves transforming a regular photograph or image into a cartoon-like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representation, which simplifies the colors and emphasizes the edges, giving it a</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hand-drawn appearance. </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This technique is widely used in various fields, such as</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video games, animation, and movies.</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GAN is a popular computer vision library that</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provides tools and functions for image processing and analysis. </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It is widely used in</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various applications, including object detection, facial recognition, and image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segmentation. </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In this project, we focus on using GAN to create a cartoon-like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representation of an input image.</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The proposed approach consists of several steps,</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including edge detection, color quantization, and image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filtering. </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The edgedetection step involves identifying the edges in the image using Canny edge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detection.</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 Next, the color quantization step reduces the number of colors in the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image using k-means clustering.</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 Finally, a bilateral filter is applied to smooth the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image while preserving the edges.</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The resulting output image resembles a cartoon</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by simplifying the colors and emphasizing the edges, giving it a hand-drawn</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appearance. </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IN" sz="2800" dirty="0">
                <a:latin typeface="Times New Roman Regular" panose="02020603050405020304" charset="0"/>
                <a:cs typeface="Times New Roman Regular" panose="02020603050405020304" charset="0"/>
              </a:rPr>
              <a:t>The performance of the proposed method is evaluated on several input</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images, and the results show that the proposed method can successfully generate</a:t>
            </a:r>
            <a:r>
              <a:rPr lang="en-US" altLang="en-IN" sz="2800" dirty="0">
                <a:latin typeface="Times New Roman Regular" panose="02020603050405020304" charset="0"/>
                <a:cs typeface="Times New Roman Regular" panose="02020603050405020304" charset="0"/>
              </a:rPr>
              <a:t> </a:t>
            </a:r>
            <a:r>
              <a:rPr lang="en-IN" sz="2800" dirty="0">
                <a:latin typeface="Times New Roman Regular" panose="02020603050405020304" charset="0"/>
                <a:cs typeface="Times New Roman Regular" panose="02020603050405020304" charset="0"/>
              </a:rPr>
              <a:t>cartoon-like images with high accuracy and efficiency.</a:t>
            </a:r>
            <a:endParaRPr lang="en-IN" sz="2800" dirty="0">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endParaRPr lang="en-IN" dirty="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955675" y="2326640"/>
          <a:ext cx="16957675" cy="5042535"/>
        </p:xfrm>
        <a:graphic>
          <a:graphicData uri="http://schemas.openxmlformats.org/drawingml/2006/table">
            <a:tbl>
              <a:tblPr firstRow="1" bandRow="1">
                <a:tableStyleId>{5C22544A-7EE6-4342-B048-85BDC9FD1C3A}</a:tableStyleId>
              </a:tblPr>
              <a:tblGrid>
                <a:gridCol w="4239260"/>
                <a:gridCol w="4239895"/>
                <a:gridCol w="4239260"/>
                <a:gridCol w="4239260"/>
              </a:tblGrid>
              <a:tr h="1995170">
                <a:tc>
                  <a:txBody>
                    <a:bodyPr/>
                    <a:lstStyle/>
                    <a:p>
                      <a:pPr algn="ctr"/>
                      <a:r>
                        <a:rPr lang="en-IN" sz="3200" dirty="0"/>
                        <a:t>Author’s Name</a:t>
                      </a:r>
                      <a:endParaRPr lang="en-IN" sz="3200" dirty="0"/>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endParaRPr lang="en-IN" sz="3200" dirty="0"/>
                    </a:p>
                  </a:txBody>
                  <a:tcPr/>
                </a:tc>
              </a:tr>
              <a:tr h="1996440">
                <a:tc>
                  <a:txBody>
                    <a:bodyPr/>
                    <a:lstStyle/>
                    <a:p>
                      <a:r>
                        <a:rPr lang="en-IN" dirty="0"/>
                        <a:t>Gayen, S. Jha, S. Singh, M. Kumar, R</a:t>
                      </a:r>
                      <a:endParaRPr lang="en-IN" dirty="0"/>
                    </a:p>
                  </a:txBody>
                  <a:tcPr/>
                </a:tc>
                <a:tc>
                  <a:txBody>
                    <a:bodyPr/>
                    <a:lstStyle/>
                    <a:p>
                      <a:r>
                        <a:rPr lang="en-IN"/>
                        <a:t>International journal of Engineering</a:t>
                      </a:r>
                      <a:endParaRPr lang="en-IN"/>
                    </a:p>
                    <a:p>
                      <a:r>
                        <a:rPr lang="en-IN"/>
                        <a:t>and Advanced Technology</a:t>
                      </a:r>
                      <a:endParaRPr lang="en-IN"/>
                    </a:p>
                  </a:txBody>
                  <a:tcPr/>
                </a:tc>
                <a:tc>
                  <a:txBody>
                    <a:bodyPr/>
                    <a:lstStyle/>
                    <a:p>
                      <a:r>
                        <a:rPr lang="en-US" altLang="en-IN"/>
                        <a:t>2021</a:t>
                      </a:r>
                      <a:endParaRPr lang="en-US" altLang="en-IN"/>
                    </a:p>
                  </a:txBody>
                  <a:tcPr/>
                </a:tc>
                <a:tc>
                  <a:txBody>
                    <a:bodyPr/>
                    <a:lstStyle/>
                    <a:p>
                      <a:r>
                        <a:rPr lang="en-IN"/>
                        <a:t>Introduction to plithogenic hyper soft subgroup. </a:t>
                      </a:r>
                      <a:endParaRPr lang="en-IN"/>
                    </a:p>
                  </a:txBody>
                  <a:tcPr/>
                </a:tc>
              </a:tr>
              <a:tr h="1050925">
                <a:tc>
                  <a:txBody>
                    <a:bodyPr/>
                    <a:lstStyle/>
                    <a:p>
                      <a:r>
                        <a:rPr lang="en-IN" dirty="0"/>
                        <a:t>S. Smarandache, F. Jha, S. Singh, M. K. Broumi</a:t>
                      </a:r>
                      <a:endParaRPr lang="en-IN" dirty="0"/>
                    </a:p>
                  </a:txBody>
                  <a:tcPr/>
                </a:tc>
                <a:tc>
                  <a:txBody>
                    <a:bodyPr/>
                    <a:lstStyle/>
                    <a:p>
                      <a:r>
                        <a:rPr lang="en-IN"/>
                        <a:t>Neutrosophic Sets and Systems</a:t>
                      </a:r>
                      <a:endParaRPr lang="en-IN"/>
                    </a:p>
                  </a:txBody>
                  <a:tcPr/>
                </a:tc>
                <a:tc>
                  <a:txBody>
                    <a:bodyPr/>
                    <a:lstStyle/>
                    <a:p>
                      <a:r>
                        <a:rPr lang="en-US" altLang="en-IN"/>
                        <a:t>2021</a:t>
                      </a:r>
                      <a:endParaRPr lang="en-US" altLang="en-IN"/>
                    </a:p>
                  </a:txBody>
                  <a:tcPr/>
                </a:tc>
                <a:tc>
                  <a:txBody>
                    <a:bodyPr/>
                    <a:lstStyle/>
                    <a:p>
                      <a:r>
                        <a:rPr lang="en-IN" dirty="0"/>
                        <a:t> On a generalized notion of anti fuzzy subgroup and some characterizations.</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5" name="Table 4"/>
          <p:cNvGraphicFramePr>
            <a:graphicFrameLocks noGrp="1"/>
          </p:cNvGraphicFramePr>
          <p:nvPr/>
        </p:nvGraphicFramePr>
        <p:xfrm>
          <a:off x="990600" y="2139373"/>
          <a:ext cx="16957964" cy="1636792"/>
        </p:xfrm>
        <a:graphic>
          <a:graphicData uri="http://schemas.openxmlformats.org/drawingml/2006/table">
            <a:tbl>
              <a:tblPr firstRow="1" bandRow="1">
                <a:tableStyleId>{5C22544A-7EE6-4342-B048-85BDC9FD1C3A}</a:tableStyleId>
              </a:tblPr>
              <a:tblGrid>
                <a:gridCol w="4239491"/>
                <a:gridCol w="4239491"/>
                <a:gridCol w="4239491"/>
                <a:gridCol w="4239491"/>
              </a:tblGrid>
              <a:tr h="914400">
                <a:tc>
                  <a:txBody>
                    <a:bodyPr/>
                    <a:lstStyle/>
                    <a:p>
                      <a:r>
                        <a:rPr lang="en-IN" dirty="0"/>
                        <a:t>P. Isola, J.-Y. Zhu, T. Zhou, and A. A. Efros</a:t>
                      </a:r>
                      <a:endParaRPr lang="en-IN" dirty="0"/>
                    </a:p>
                  </a:txBody>
                  <a:tcPr/>
                </a:tc>
                <a:tc>
                  <a:txBody>
                    <a:bodyPr/>
                    <a:lstStyle/>
                    <a:p>
                      <a:r>
                        <a:rPr lang="en-IN"/>
                        <a:t>arXiv preprint arXiv:1611.07004,</a:t>
                      </a:r>
                      <a:endParaRPr lang="en-IN"/>
                    </a:p>
                  </a:txBody>
                  <a:tcPr/>
                </a:tc>
                <a:tc>
                  <a:txBody>
                    <a:bodyPr/>
                    <a:lstStyle/>
                    <a:p>
                      <a:r>
                        <a:rPr lang="en-US" altLang="en-IN"/>
                        <a:t>2019</a:t>
                      </a:r>
                      <a:endParaRPr lang="en-US" altLang="en-IN"/>
                    </a:p>
                  </a:txBody>
                  <a:tcPr/>
                </a:tc>
                <a:tc>
                  <a:txBody>
                    <a:bodyPr/>
                    <a:lstStyle/>
                    <a:p>
                      <a:r>
                        <a:rPr lang="en-IN"/>
                        <a:t>Image to image translation with</a:t>
                      </a:r>
                      <a:r>
                        <a:rPr lang="en-US" altLang="en-IN"/>
                        <a:t> </a:t>
                      </a:r>
                      <a:r>
                        <a:rPr lang="en-IN"/>
                        <a:t>conditional adversarial networks,</a:t>
                      </a:r>
                      <a:endParaRPr lang="en-IN"/>
                    </a:p>
                  </a:txBody>
                  <a:tcPr/>
                </a:tc>
              </a:tr>
              <a:tr h="818396">
                <a:tc>
                  <a:txBody>
                    <a:bodyPr/>
                    <a:lstStyle/>
                    <a:p>
                      <a:r>
                        <a:rPr lang="en-IN" dirty="0"/>
                        <a:t>S. Y. Muhammad, M.Makhtar, A. Rozaimee, A. Abdul, and A. A.Jamal,</a:t>
                      </a:r>
                      <a:endParaRPr lang="en-IN" dirty="0"/>
                    </a:p>
                  </a:txBody>
                  <a:tcPr/>
                </a:tc>
                <a:tc>
                  <a:txBody>
                    <a:bodyPr/>
                    <a:lstStyle/>
                    <a:p>
                      <a:r>
                        <a:rPr lang="en-IN" dirty="0"/>
                        <a:t>International Journal of Software Engineering and Its Applications, pp. 45-52</a:t>
                      </a:r>
                      <a:endParaRPr lang="en-IN" dirty="0"/>
                    </a:p>
                    <a:p>
                      <a:endParaRPr lang="en-IN" dirty="0"/>
                    </a:p>
                  </a:txBody>
                  <a:tcPr/>
                </a:tc>
                <a:tc>
                  <a:txBody>
                    <a:bodyPr/>
                    <a:lstStyle/>
                    <a:p>
                      <a:r>
                        <a:rPr lang="en-US" altLang="en-IN" dirty="0"/>
                        <a:t>2020</a:t>
                      </a:r>
                      <a:endParaRPr lang="en-US" altLang="en-IN" dirty="0"/>
                    </a:p>
                  </a:txBody>
                  <a:tcPr/>
                </a:tc>
                <a:tc>
                  <a:txBody>
                    <a:bodyPr/>
                    <a:lstStyle/>
                    <a:p>
                      <a:r>
                        <a:rPr lang="en-IN" dirty="0"/>
                        <a:t>Classification model for air quality using machine learning techniques</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a:t>
            </a:r>
            <a:r>
              <a:rPr lang="en-IN" b="1" dirty="0">
                <a:latin typeface="Times New Roman" panose="02020603050405020304" pitchFamily="18" charset="0"/>
                <a:cs typeface="Times New Roman" panose="02020603050405020304" pitchFamily="18" charset="0"/>
                <a:sym typeface="+mn-ea"/>
              </a:rPr>
              <a:t>CARTOONIFY AN IMAGE WITH OPENCV</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endParaRPr lang="en-IN" sz="36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327564" y="2451207"/>
            <a:ext cx="13487400" cy="953135"/>
          </a:xfrm>
          <a:prstGeom prst="rect">
            <a:avLst/>
          </a:prstGeom>
        </p:spPr>
        <p:txBody>
          <a:bodyPr wrap="square">
            <a:sp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1:Generative Adversarial Networks (GANs) </a:t>
            </a: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MODULE 2:Anomaly Detection Model</a:t>
            </a:r>
            <a:endParaRPr lang="en-US" sz="28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4716145" y="2680970"/>
            <a:ext cx="309880" cy="368300"/>
          </a:xfrm>
          <a:prstGeom prst="rect">
            <a:avLst/>
          </a:prstGeom>
          <a:noFill/>
        </p:spPr>
        <p:txBody>
          <a:bodyPr wrap="none" rtlCol="0">
            <a:spAutoFit/>
          </a:bodyPr>
          <a:p>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10928</Words>
  <Application>WPS Presentation</Application>
  <PresentationFormat>Custom</PresentationFormat>
  <Paragraphs>345</Paragraphs>
  <Slides>25</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SimSun</vt:lpstr>
      <vt:lpstr>Wingdings</vt:lpstr>
      <vt:lpstr>Calibri</vt:lpstr>
      <vt:lpstr>Arial</vt:lpstr>
      <vt:lpstr>Times New Roman</vt:lpstr>
      <vt:lpstr>Calibri</vt:lpstr>
      <vt:lpstr>Microsoft YaHei</vt:lpstr>
      <vt:lpstr>汉仪旗黑</vt:lpstr>
      <vt:lpstr>Arial Unicode MS</vt:lpstr>
      <vt:lpstr>Calibri Light</vt:lpstr>
      <vt:lpstr>宋体-简</vt:lpstr>
      <vt:lpstr>Times New Roman Regular</vt:lpstr>
      <vt:lpstr>Times New Roman Bold</vt:lpstr>
      <vt:lpstr>Wingdings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vinaykrishna</cp:lastModifiedBy>
  <cp:revision>20</cp:revision>
  <dcterms:created xsi:type="dcterms:W3CDTF">2024-04-03T18:30:40Z</dcterms:created>
  <dcterms:modified xsi:type="dcterms:W3CDTF">2024-04-03T18:30:40Z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1033-5.7.0.8090</vt:lpwstr>
  </property>
</Properties>
</file>