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sldIdLst>
    <p:sldId id="256" r:id="rId2"/>
  </p:sldIdLst>
  <p:sldSz cx="43891200" cy="21945600"/>
  <p:notesSz cx="7004050" cy="9283700"/>
  <p:defaultTextStyle>
    <a:defPPr>
      <a:defRPr lang="en-US"/>
    </a:defPPr>
    <a:lvl1pPr algn="l" rtl="0" fontAlgn="base">
      <a:spcBef>
        <a:spcPct val="0"/>
      </a:spcBef>
      <a:spcAft>
        <a:spcPct val="0"/>
      </a:spcAft>
      <a:defRPr sz="24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6911">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3C4"/>
    <a:srgbClr val="0066FF"/>
    <a:srgbClr val="6699FF"/>
    <a:srgbClr val="3399FF"/>
    <a:srgbClr val="640021"/>
    <a:srgbClr val="003A74"/>
    <a:srgbClr val="FFFF66"/>
    <a:srgbClr val="366E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97" autoAdjust="0"/>
    <p:restoredTop sz="94676" autoAdjust="0"/>
  </p:normalViewPr>
  <p:slideViewPr>
    <p:cSldViewPr>
      <p:cViewPr varScale="1">
        <p:scale>
          <a:sx n="19" d="100"/>
          <a:sy n="19" d="100"/>
        </p:scale>
        <p:origin x="844" y="84"/>
      </p:cViewPr>
      <p:guideLst>
        <p:guide orient="horz" pos="6911"/>
        <p:guide pos="13824"/>
      </p:guideLst>
    </p:cSldViewPr>
  </p:slid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h Koritala" userId="d9fe846e9b15c8f8" providerId="LiveId" clId="{7781C5D3-81B0-4030-9334-D41F25F6783B}"/>
    <pc:docChg chg="modSld">
      <pc:chgData name="Rohith Koritala" userId="d9fe846e9b15c8f8" providerId="LiveId" clId="{7781C5D3-81B0-4030-9334-D41F25F6783B}" dt="2024-04-28T12:37:56.497" v="13" actId="20577"/>
      <pc:docMkLst>
        <pc:docMk/>
      </pc:docMkLst>
      <pc:sldChg chg="modSp mod">
        <pc:chgData name="Rohith Koritala" userId="d9fe846e9b15c8f8" providerId="LiveId" clId="{7781C5D3-81B0-4030-9334-D41F25F6783B}" dt="2024-04-28T12:37:56.497" v="13" actId="20577"/>
        <pc:sldMkLst>
          <pc:docMk/>
          <pc:sldMk cId="0" sldId="256"/>
        </pc:sldMkLst>
        <pc:spChg chg="mod">
          <ac:chgData name="Rohith Koritala" userId="d9fe846e9b15c8f8" providerId="LiveId" clId="{7781C5D3-81B0-4030-9334-D41F25F6783B}" dt="2024-04-28T12:37:56.497" v="13" actId="20577"/>
          <ac:spMkLst>
            <pc:docMk/>
            <pc:sldMk cId="0" sldId="256"/>
            <ac:spMk id="3074" creationId="{87AA0C55-CE39-DD2F-7413-122CADAA543D}"/>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Instructions">
            <a:extLst>
              <a:ext uri="{FF2B5EF4-FFF2-40B4-BE49-F238E27FC236}">
                <a16:creationId xmlns:a16="http://schemas.microsoft.com/office/drawing/2014/main" id="{8E102889-F8B7-AAC7-F59B-177112060297}"/>
              </a:ext>
            </a:extLst>
          </p:cNvPr>
          <p:cNvSpPr/>
          <p:nvPr/>
        </p:nvSpPr>
        <p:spPr>
          <a:xfrm>
            <a:off x="-7497763" y="0"/>
            <a:ext cx="6948488"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6893" tIns="146893" rIns="146893" bIns="146893"/>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defTabSz="3686175" eaLnBrk="1" hangingPunct="1">
              <a:spcAft>
                <a:spcPts val="1550"/>
              </a:spcAft>
            </a:pPr>
            <a:r>
              <a:rPr sz="5400" noProof="1">
                <a:solidFill>
                  <a:srgbClr val="7F7F7F"/>
                </a:solidFill>
                <a:latin typeface="Calibri" panose="020F0502020204030204" pitchFamily="34" charset="0"/>
                <a:cs typeface="Calibri" panose="020F0502020204030204" pitchFamily="34" charset="0"/>
              </a:rPr>
              <a:t>Poster Print Size:</a:t>
            </a:r>
            <a:endParaRPr lang="zh-CN" altLang="x-none" sz="5400" noProof="1">
              <a:solidFill>
                <a:srgbClr val="7F7F7F"/>
              </a:solidFill>
              <a:latin typeface="Calibri" panose="020F0502020204030204" pitchFamily="34" charset="0"/>
              <a:cs typeface="Calibri" panose="020F0502020204030204" pitchFamily="34" charset="0"/>
            </a:endParaRPr>
          </a:p>
          <a:p>
            <a:pPr defTabSz="3686175" eaLnBrk="1" hangingPunct="1">
              <a:spcAft>
                <a:spcPts val="1550"/>
              </a:spcAft>
            </a:pPr>
            <a:r>
              <a:rPr sz="3200" noProof="1">
                <a:solidFill>
                  <a:srgbClr val="7F7F7F"/>
                </a:solidFill>
                <a:latin typeface="Calibri" panose="020F0502020204030204" pitchFamily="34" charset="0"/>
                <a:cs typeface="Calibri" panose="020F0502020204030204" pitchFamily="34" charset="0"/>
              </a:rPr>
              <a:t>This poster template is 24” high by 48” wide . It can be used to print any poster with a 1:2 aspect ratio including 30x60, 36x72, 42x84, and 48x96. </a:t>
            </a:r>
          </a:p>
          <a:p>
            <a:pPr defTabSz="3686175" eaLnBrk="1" hangingPunct="1">
              <a:spcAft>
                <a:spcPts val="1550"/>
              </a:spcAft>
            </a:pPr>
            <a:r>
              <a:rPr sz="5400" noProof="1">
                <a:solidFill>
                  <a:srgbClr val="7F7F7F"/>
                </a:solidFill>
                <a:latin typeface="Calibri" panose="020F0502020204030204" pitchFamily="34" charset="0"/>
                <a:cs typeface="Calibri" panose="020F0502020204030204" pitchFamily="34" charset="0"/>
              </a:rPr>
              <a:t>Placeholders</a:t>
            </a:r>
            <a:r>
              <a:rPr lang="zh-CN" altLang="x-none" sz="5400" noProof="1">
                <a:solidFill>
                  <a:srgbClr val="7F7F7F"/>
                </a:solidFill>
                <a:latin typeface="Calibri" panose="020F0502020204030204" pitchFamily="34" charset="0"/>
                <a:cs typeface="Calibri" panose="020F0502020204030204" pitchFamily="34" charset="0"/>
              </a:rPr>
              <a:t>:</a:t>
            </a:r>
          </a:p>
          <a:p>
            <a:pPr defTabSz="3686175" eaLnBrk="1" hangingPunct="1">
              <a:spcAft>
                <a:spcPts val="1550"/>
              </a:spcAft>
            </a:pPr>
            <a:r>
              <a:rPr lang="zh-CN" altLang="x-none" sz="3200" noProof="1">
                <a:solidFill>
                  <a:srgbClr val="7F7F7F"/>
                </a:solidFill>
                <a:latin typeface="Calibri" panose="020F0502020204030204" pitchFamily="34" charset="0"/>
                <a:cs typeface="Calibri" panose="020F0502020204030204" pitchFamily="34" charset="0"/>
              </a:rPr>
              <a:t>The </a:t>
            </a:r>
            <a:r>
              <a:rPr sz="3200" noProof="1">
                <a:solidFill>
                  <a:srgbClr val="7F7F7F"/>
                </a:solidFill>
                <a:latin typeface="Calibri" panose="020F0502020204030204" pitchFamily="34" charset="0"/>
                <a:cs typeface="Calibri" panose="020F0502020204030204" pitchFamily="34" charset="0"/>
              </a:rPr>
              <a:t>various elements included</a:t>
            </a:r>
            <a:r>
              <a:rPr lang="zh-CN" altLang="x-none" sz="3200" noProof="1">
                <a:solidFill>
                  <a:srgbClr val="7F7F7F"/>
                </a:solidFill>
                <a:latin typeface="Calibri" panose="020F0502020204030204" pitchFamily="34" charset="0"/>
                <a:cs typeface="Calibri" panose="020F0502020204030204" pitchFamily="34" charset="0"/>
              </a:rPr>
              <a:t> in this </a:t>
            </a:r>
            <a:r>
              <a:rPr sz="3200" noProof="1">
                <a:solidFill>
                  <a:srgbClr val="7F7F7F"/>
                </a:solidFill>
                <a:latin typeface="Calibri" panose="020F0502020204030204" pitchFamily="34" charset="0"/>
                <a:cs typeface="Calibri" panose="020F0502020204030204" pitchFamily="34" charset="0"/>
              </a:rPr>
              <a:t>poster are ones we often see in medical, research, and scientific posters.</a:t>
            </a:r>
            <a:r>
              <a:rPr lang="zh-CN" altLang="x-none" sz="3200" noProof="1">
                <a:solidFill>
                  <a:srgbClr val="7F7F7F"/>
                </a:solidFill>
                <a:latin typeface="Calibri" panose="020F0502020204030204" pitchFamily="34" charset="0"/>
                <a:cs typeface="Calibri" panose="020F0502020204030204" pitchFamily="34" charset="0"/>
              </a:rPr>
              <a:t> </a:t>
            </a:r>
            <a:r>
              <a:rPr sz="3200" noProof="1">
                <a:solidFill>
                  <a:srgbClr val="7F7F7F"/>
                </a:solidFill>
                <a:latin typeface="Calibri" panose="020F0502020204030204" pitchFamily="34" charset="0"/>
                <a:cs typeface="Calibri" panose="020F0502020204030204" pitchFamily="34" charset="0"/>
              </a:rPr>
              <a:t>Feel free to edit, move,  add, and delete items, or change the layout to suit your needs. Always check with your conference organizer for specific requirements.</a:t>
            </a:r>
          </a:p>
          <a:p>
            <a:pPr defTabSz="3686175" eaLnBrk="1" hangingPunct="1">
              <a:spcAft>
                <a:spcPts val="1550"/>
              </a:spcAft>
            </a:pPr>
            <a:r>
              <a:rPr sz="5400" noProof="1">
                <a:solidFill>
                  <a:srgbClr val="7F7F7F"/>
                </a:solidFill>
                <a:latin typeface="Calibri" panose="020F0502020204030204" pitchFamily="34" charset="0"/>
                <a:cs typeface="Calibri" panose="020F0502020204030204" pitchFamily="34" charset="0"/>
              </a:rPr>
              <a:t>Image Quality:</a:t>
            </a:r>
          </a:p>
          <a:p>
            <a:pPr defTabSz="3686175" eaLnBrk="1" hangingPunct="1">
              <a:spcAft>
                <a:spcPts val="1550"/>
              </a:spcAft>
            </a:pPr>
            <a:r>
              <a:rPr sz="3200" noProof="1">
                <a:solidFill>
                  <a:srgbClr val="7F7F7F"/>
                </a:solidFill>
                <a:latin typeface="Calibri" panose="020F0502020204030204" pitchFamily="34" charset="0"/>
                <a:cs typeface="Calibri" panose="020F0502020204030204" pitchFamily="34" charset="0"/>
              </a:rPr>
              <a:t>You can place digital photos or logo art in your poster file by selecting the </a:t>
            </a:r>
            <a:r>
              <a:rPr sz="3200" b="1" noProof="1">
                <a:solidFill>
                  <a:srgbClr val="7F7F7F"/>
                </a:solidFill>
                <a:latin typeface="Calibri" panose="020F0502020204030204" pitchFamily="34" charset="0"/>
                <a:cs typeface="Calibri" panose="020F0502020204030204" pitchFamily="34" charset="0"/>
              </a:rPr>
              <a:t>Insert, Picture</a:t>
            </a:r>
            <a:r>
              <a:rPr sz="3200" noProof="1">
                <a:solidFill>
                  <a:srgbClr val="7F7F7F"/>
                </a:solidFill>
                <a:latin typeface="Calibri" panose="020F0502020204030204" pitchFamily="34" charset="0"/>
                <a:cs typeface="Calibri" panose="020F0502020204030204" pitchFamily="34" charset="0"/>
              </a:rPr>
              <a:t> command, or by using standard copy &amp; paste. For best results, all graphic elements should be at least </a:t>
            </a:r>
            <a:r>
              <a:rPr sz="3200" b="1" noProof="1">
                <a:solidFill>
                  <a:srgbClr val="7F7F7F"/>
                </a:solidFill>
                <a:latin typeface="Calibri" panose="020F0502020204030204" pitchFamily="34" charset="0"/>
                <a:cs typeface="Calibri" panose="020F0502020204030204" pitchFamily="34" charset="0"/>
              </a:rPr>
              <a:t>150-200 pixels per inch in their final printed size</a:t>
            </a:r>
            <a:r>
              <a:rPr sz="3200" noProof="1">
                <a:solidFill>
                  <a:srgbClr val="7F7F7F"/>
                </a:solidFill>
                <a:latin typeface="Calibri" panose="020F0502020204030204" pitchFamily="34" charset="0"/>
                <a:cs typeface="Calibri" panose="020F0502020204030204" pitchFamily="34" charset="0"/>
              </a:rPr>
              <a:t>. For instance, a 1600 x 1200 pixel photo will usually look fine up to 8“-10” wide on your printed poster.</a:t>
            </a:r>
          </a:p>
          <a:p>
            <a:pPr defTabSz="3686175" eaLnBrk="1" hangingPunct="1">
              <a:spcAft>
                <a:spcPts val="1550"/>
              </a:spcAft>
            </a:pPr>
            <a:r>
              <a:rPr sz="3200" noProof="1">
                <a:solidFill>
                  <a:srgbClr val="7F7F7F"/>
                </a:solidFill>
                <a:latin typeface="Calibri" panose="020F0502020204030204"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defTabSz="3686175" eaLnBrk="1" hangingPunct="1">
              <a:spcAft>
                <a:spcPts val="1550"/>
              </a:spcAft>
            </a:pPr>
            <a:r>
              <a:rPr sz="3200" noProof="1">
                <a:solidFill>
                  <a:srgbClr val="7F7F7F"/>
                </a:solidFill>
                <a:latin typeface="Calibri" panose="020F0502020204030204" pitchFamily="34" charset="0"/>
                <a:cs typeface="Calibri" panose="020F0502020204030204" pitchFamily="34" charset="0"/>
              </a:rPr>
              <a:t>Please note that graphics from websites (such as the logo on your hospital's or university's home page) will only be 72dpi and not suitable for printing.</a:t>
            </a:r>
          </a:p>
          <a:p>
            <a:pPr algn="ctr" defTabSz="3686175" eaLnBrk="1" hangingPunct="1">
              <a:spcAft>
                <a:spcPts val="1550"/>
              </a:spcAft>
            </a:pPr>
            <a:br>
              <a:rPr sz="2800" dirty="0">
                <a:solidFill>
                  <a:srgbClr val="7F7F7F"/>
                </a:solidFill>
                <a:latin typeface="Calibri" panose="020F0502020204030204" pitchFamily="34" charset="0"/>
                <a:cs typeface="Calibri" panose="020F0502020204030204" pitchFamily="34" charset="0"/>
              </a:rPr>
            </a:br>
            <a:r>
              <a:rPr sz="2800" noProof="1">
                <a:solidFill>
                  <a:srgbClr val="7F7F7F"/>
                </a:solidFill>
                <a:latin typeface="Calibri" panose="020F0502020204030204" pitchFamily="34" charset="0"/>
                <a:cs typeface="Calibri" panose="020F0502020204030204" pitchFamily="34" charset="0"/>
              </a:rPr>
              <a:t>[This sidebar area does not print.]</a:t>
            </a:r>
            <a:endParaRPr sz="2800" noProof="1">
              <a:solidFill>
                <a:srgbClr val="7F7F7F"/>
              </a:solidFill>
              <a:latin typeface="Calibri" panose="020F0502020204030204" pitchFamily="34" charset="0"/>
              <a:ea typeface="Calibri" panose="020F0502020204030204" pitchFamily="34" charset="0"/>
            </a:endParaRPr>
          </a:p>
        </p:txBody>
      </p:sp>
      <p:grpSp>
        <p:nvGrpSpPr>
          <p:cNvPr id="3" name="Group 3">
            <a:extLst>
              <a:ext uri="{FF2B5EF4-FFF2-40B4-BE49-F238E27FC236}">
                <a16:creationId xmlns:a16="http://schemas.microsoft.com/office/drawing/2014/main" id="{3645EDE9-3437-B3D1-9A75-583FB4EF0608}"/>
              </a:ext>
            </a:extLst>
          </p:cNvPr>
          <p:cNvGrpSpPr>
            <a:grpSpLocks/>
          </p:cNvGrpSpPr>
          <p:nvPr userDrawn="1"/>
        </p:nvGrpSpPr>
        <p:grpSpPr bwMode="auto">
          <a:xfrm>
            <a:off x="44440475" y="0"/>
            <a:ext cx="6948488" cy="21945600"/>
            <a:chOff x="33832800" y="0"/>
            <a:chExt cx="12801600" cy="43891200"/>
          </a:xfrm>
        </p:grpSpPr>
        <p:sp>
          <p:nvSpPr>
            <p:cNvPr id="4" name="Instructions">
              <a:extLst>
                <a:ext uri="{FF2B5EF4-FFF2-40B4-BE49-F238E27FC236}">
                  <a16:creationId xmlns:a16="http://schemas.microsoft.com/office/drawing/2014/main" id="{50D0215F-40AB-462A-6C50-375AE88AA6E4}"/>
                </a:ext>
              </a:extLst>
            </p:cNvPr>
            <p:cNvSpPr/>
            <p:nvPr/>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defTabSz="3686175" eaLnBrk="1" hangingPunct="1">
                <a:spcAft>
                  <a:spcPts val="1550"/>
                </a:spcAft>
              </a:pPr>
              <a:r>
                <a:rPr sz="5400" noProof="1">
                  <a:solidFill>
                    <a:srgbClr val="7F7F7F"/>
                  </a:solidFill>
                  <a:latin typeface="Calibri" panose="020F0502020204030204" pitchFamily="34" charset="0"/>
                  <a:cs typeface="Calibri" panose="020F0502020204030204" pitchFamily="34" charset="0"/>
                </a:rPr>
                <a:t>Change Color Theme:</a:t>
              </a:r>
              <a:endParaRPr lang="zh-CN" altLang="x-none" sz="5400" noProof="1">
                <a:solidFill>
                  <a:srgbClr val="7F7F7F"/>
                </a:solidFill>
                <a:latin typeface="Calibri" panose="020F0502020204030204" pitchFamily="34" charset="0"/>
                <a:cs typeface="Calibri" panose="020F0502020204030204" pitchFamily="34" charset="0"/>
              </a:endParaRPr>
            </a:p>
            <a:p>
              <a:pPr defTabSz="3686175" eaLnBrk="1" hangingPunct="1">
                <a:spcAft>
                  <a:spcPts val="1550"/>
                </a:spcAft>
              </a:pPr>
              <a:r>
                <a:rPr sz="3200" noProof="1">
                  <a:solidFill>
                    <a:srgbClr val="7F7F7F"/>
                  </a:solidFill>
                  <a:latin typeface="Calibri" panose="020F0502020204030204" pitchFamily="34" charset="0"/>
                  <a:cs typeface="Calibri" panose="020F0502020204030204" pitchFamily="34" charset="0"/>
                </a:rPr>
                <a:t>This template is designed to use the built-in color themes in the newer versions of PowerPoint.</a:t>
              </a:r>
            </a:p>
            <a:p>
              <a:pPr defTabSz="3686175" eaLnBrk="1" hangingPunct="1">
                <a:spcAft>
                  <a:spcPts val="1550"/>
                </a:spcAft>
              </a:pPr>
              <a:r>
                <a:rPr sz="3200" noProof="1">
                  <a:solidFill>
                    <a:srgbClr val="7F7F7F"/>
                  </a:solidFill>
                  <a:latin typeface="Calibri" panose="020F0502020204030204" pitchFamily="34" charset="0"/>
                  <a:cs typeface="Calibri" panose="020F0502020204030204" pitchFamily="34" charset="0"/>
                </a:rPr>
                <a:t>To change the color theme, select the </a:t>
              </a:r>
              <a:r>
                <a:rPr sz="3200" b="1" noProof="1">
                  <a:solidFill>
                    <a:srgbClr val="7F7F7F"/>
                  </a:solidFill>
                  <a:latin typeface="Calibri" panose="020F0502020204030204" pitchFamily="34" charset="0"/>
                  <a:cs typeface="Calibri" panose="020F0502020204030204" pitchFamily="34" charset="0"/>
                </a:rPr>
                <a:t>Design</a:t>
              </a:r>
              <a:r>
                <a:rPr sz="3200" noProof="1">
                  <a:solidFill>
                    <a:srgbClr val="7F7F7F"/>
                  </a:solidFill>
                  <a:latin typeface="Calibri" panose="020F0502020204030204" pitchFamily="34" charset="0"/>
                  <a:cs typeface="Calibri" panose="020F0502020204030204" pitchFamily="34" charset="0"/>
                </a:rPr>
                <a:t> tab, then select the </a:t>
              </a:r>
              <a:r>
                <a:rPr sz="3200" b="1" noProof="1">
                  <a:solidFill>
                    <a:srgbClr val="7F7F7F"/>
                  </a:solidFill>
                  <a:latin typeface="Calibri" panose="020F0502020204030204" pitchFamily="34" charset="0"/>
                  <a:cs typeface="Calibri" panose="020F0502020204030204" pitchFamily="34" charset="0"/>
                </a:rPr>
                <a:t>Colors</a:t>
              </a:r>
              <a:r>
                <a:rPr sz="3200" noProof="1">
                  <a:solidFill>
                    <a:srgbClr val="7F7F7F"/>
                  </a:solidFill>
                  <a:latin typeface="Calibri" panose="020F0502020204030204" pitchFamily="34" charset="0"/>
                  <a:cs typeface="Calibri" panose="020F0502020204030204" pitchFamily="34" charset="0"/>
                </a:rPr>
                <a:t> drop-down list.</a:t>
              </a:r>
            </a:p>
            <a:p>
              <a:pPr defTabSz="3686175" eaLnBrk="1" hangingPunct="1">
                <a:spcAft>
                  <a:spcPts val="1550"/>
                </a:spcAft>
              </a:pPr>
              <a:endParaRPr sz="3200" noProof="1">
                <a:solidFill>
                  <a:srgbClr val="7F7F7F"/>
                </a:solidFill>
                <a:latin typeface="Calibri" panose="020F0502020204030204" pitchFamily="34" charset="0"/>
                <a:cs typeface="Calibri" panose="020F0502020204030204" pitchFamily="34" charset="0"/>
              </a:endParaRPr>
            </a:p>
            <a:p>
              <a:pPr defTabSz="3686175" eaLnBrk="1" hangingPunct="1">
                <a:spcAft>
                  <a:spcPts val="1550"/>
                </a:spcAft>
              </a:pPr>
              <a:endParaRPr sz="3200" noProof="1">
                <a:solidFill>
                  <a:srgbClr val="7F7F7F"/>
                </a:solidFill>
                <a:latin typeface="Calibri" panose="020F0502020204030204" pitchFamily="34" charset="0"/>
                <a:cs typeface="Calibri" panose="020F0502020204030204" pitchFamily="34" charset="0"/>
              </a:endParaRPr>
            </a:p>
            <a:p>
              <a:pPr defTabSz="3686175" eaLnBrk="1" hangingPunct="1">
                <a:spcAft>
                  <a:spcPts val="1550"/>
                </a:spcAft>
              </a:pPr>
              <a:endParaRPr sz="3200" noProof="1">
                <a:solidFill>
                  <a:srgbClr val="7F7F7F"/>
                </a:solidFill>
                <a:latin typeface="Calibri" panose="020F0502020204030204" pitchFamily="34" charset="0"/>
                <a:cs typeface="Calibri" panose="020F0502020204030204" pitchFamily="34" charset="0"/>
              </a:endParaRPr>
            </a:p>
            <a:p>
              <a:pPr defTabSz="3686175" eaLnBrk="1" hangingPunct="1">
                <a:spcAft>
                  <a:spcPts val="1550"/>
                </a:spcAft>
              </a:pPr>
              <a:endParaRPr sz="3200" noProof="1">
                <a:solidFill>
                  <a:srgbClr val="7F7F7F"/>
                </a:solidFill>
                <a:latin typeface="Calibri" panose="020F0502020204030204" pitchFamily="34" charset="0"/>
                <a:cs typeface="Calibri" panose="020F0502020204030204" pitchFamily="34" charset="0"/>
              </a:endParaRPr>
            </a:p>
            <a:p>
              <a:pPr defTabSz="3686175" eaLnBrk="1" hangingPunct="1">
                <a:spcAft>
                  <a:spcPts val="1550"/>
                </a:spcAft>
              </a:pPr>
              <a:endParaRPr sz="3200" noProof="1">
                <a:solidFill>
                  <a:srgbClr val="7F7F7F"/>
                </a:solidFill>
                <a:latin typeface="Calibri" panose="020F0502020204030204" pitchFamily="34" charset="0"/>
                <a:cs typeface="Calibri" panose="020F0502020204030204" pitchFamily="34" charset="0"/>
              </a:endParaRPr>
            </a:p>
            <a:p>
              <a:pPr defTabSz="3686175" eaLnBrk="1" hangingPunct="1">
                <a:spcAft>
                  <a:spcPts val="1550"/>
                </a:spcAft>
              </a:pPr>
              <a:endParaRPr sz="3200" noProof="1">
                <a:solidFill>
                  <a:srgbClr val="7F7F7F"/>
                </a:solidFill>
                <a:latin typeface="Calibri" panose="020F0502020204030204" pitchFamily="34" charset="0"/>
                <a:cs typeface="Calibri" panose="020F0502020204030204" pitchFamily="34" charset="0"/>
              </a:endParaRPr>
            </a:p>
            <a:p>
              <a:pPr defTabSz="3686175" eaLnBrk="1" hangingPunct="1">
                <a:spcAft>
                  <a:spcPts val="1550"/>
                </a:spcAft>
              </a:pPr>
              <a:endParaRPr sz="3200" noProof="1">
                <a:solidFill>
                  <a:srgbClr val="7F7F7F"/>
                </a:solidFill>
                <a:latin typeface="Calibri" panose="020F0502020204030204" pitchFamily="34" charset="0"/>
                <a:cs typeface="Calibri" panose="020F0502020204030204" pitchFamily="34" charset="0"/>
              </a:endParaRPr>
            </a:p>
            <a:p>
              <a:pPr defTabSz="3686175" eaLnBrk="1" hangingPunct="1">
                <a:spcAft>
                  <a:spcPts val="1550"/>
                </a:spcAft>
              </a:pPr>
              <a:endParaRPr sz="3200" noProof="1">
                <a:solidFill>
                  <a:srgbClr val="7F7F7F"/>
                </a:solidFill>
                <a:latin typeface="Calibri" panose="020F0502020204030204" pitchFamily="34" charset="0"/>
                <a:cs typeface="Calibri" panose="020F0502020204030204" pitchFamily="34" charset="0"/>
              </a:endParaRPr>
            </a:p>
            <a:p>
              <a:pPr defTabSz="3686175" eaLnBrk="1" hangingPunct="1">
                <a:spcAft>
                  <a:spcPts val="1550"/>
                </a:spcAft>
              </a:pPr>
              <a:r>
                <a:rPr sz="3200" noProof="1">
                  <a:solidFill>
                    <a:srgbClr val="7F7F7F"/>
                  </a:solidFill>
                  <a:latin typeface="Calibri" panose="020F0502020204030204" pitchFamily="34" charset="0"/>
                  <a:cs typeface="Calibri" panose="020F0502020204030204" pitchFamily="34" charset="0"/>
                </a:rPr>
                <a:t>The default color theme for this template is “Office”, so you can always return to that after trying some of the alternatives.</a:t>
              </a:r>
            </a:p>
            <a:p>
              <a:pPr defTabSz="3686175" eaLnBrk="1" hangingPunct="1">
                <a:spcAft>
                  <a:spcPts val="1550"/>
                </a:spcAft>
              </a:pPr>
              <a:r>
                <a:rPr sz="5400" noProof="1">
                  <a:solidFill>
                    <a:srgbClr val="7F7F7F"/>
                  </a:solidFill>
                  <a:latin typeface="Calibri" panose="020F0502020204030204" pitchFamily="34" charset="0"/>
                  <a:cs typeface="Calibri" panose="020F0502020204030204" pitchFamily="34" charset="0"/>
                </a:rPr>
                <a:t>Printing Your Poster:</a:t>
              </a:r>
            </a:p>
            <a:p>
              <a:pPr defTabSz="3686175" eaLnBrk="1" hangingPunct="1">
                <a:spcAft>
                  <a:spcPts val="1550"/>
                </a:spcAft>
              </a:pPr>
              <a:r>
                <a:rPr sz="3200" noProof="1">
                  <a:solidFill>
                    <a:srgbClr val="7F7F7F"/>
                  </a:solidFill>
                  <a:latin typeface="Calibri" panose="020F0502020204030204" pitchFamily="34" charset="0"/>
                  <a:cs typeface="Calibri" panose="020F0502020204030204" pitchFamily="34" charset="0"/>
                </a:rPr>
                <a:t>Once your poster file is ready, visit </a:t>
              </a:r>
              <a:r>
                <a:rPr sz="3200" b="1" noProof="1">
                  <a:solidFill>
                    <a:srgbClr val="7F7F7F"/>
                  </a:solidFill>
                  <a:latin typeface="Calibri" panose="020F0502020204030204" pitchFamily="34" charset="0"/>
                  <a:cs typeface="Calibri" panose="020F0502020204030204" pitchFamily="34" charset="0"/>
                </a:rPr>
                <a:t>www.genigraphics.com</a:t>
              </a:r>
              <a:r>
                <a:rPr sz="3200" noProof="1">
                  <a:solidFill>
                    <a:srgbClr val="7F7F7F"/>
                  </a:solidFill>
                  <a:latin typeface="Calibri" panose="020F0502020204030204"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defTabSz="3686175" eaLnBrk="1" hangingPunct="1">
                <a:spcAft>
                  <a:spcPts val="1550"/>
                </a:spcAft>
              </a:pPr>
              <a:r>
                <a:rPr sz="3200" noProof="1">
                  <a:solidFill>
                    <a:srgbClr val="7F7F7F"/>
                  </a:solidFill>
                  <a:latin typeface="Calibri" panose="020F0502020204030204" pitchFamily="34" charset="0"/>
                  <a:cs typeface="Calibri" panose="020F0502020204030204" pitchFamily="34" charset="0"/>
                </a:rPr>
                <a:t>Genigraphics® has been producing output from PowerPoint® longer than anyone in the industry; dating back to when we helped Microsoft® design the PowerPoint® software. </a:t>
              </a:r>
            </a:p>
            <a:p>
              <a:pPr defTabSz="3686175" eaLnBrk="1" hangingPunct="1"/>
              <a:endParaRPr sz="3200" noProof="1">
                <a:solidFill>
                  <a:srgbClr val="7F7F7F"/>
                </a:solidFill>
                <a:latin typeface="Calibri" panose="020F0502020204030204" pitchFamily="34" charset="0"/>
                <a:cs typeface="Calibri" panose="020F0502020204030204" pitchFamily="34" charset="0"/>
              </a:endParaRPr>
            </a:p>
            <a:p>
              <a:pPr algn="ctr" defTabSz="3686175" eaLnBrk="1" hangingPunct="1"/>
              <a:r>
                <a:rPr sz="3200" noProof="1">
                  <a:solidFill>
                    <a:srgbClr val="7F7F7F"/>
                  </a:solidFill>
                  <a:latin typeface="Calibri" panose="020F0502020204030204" pitchFamily="34" charset="0"/>
                  <a:cs typeface="Calibri" panose="020F0502020204030204" pitchFamily="34" charset="0"/>
                </a:rPr>
                <a:t>US and Canada:  1-800-790-4001</a:t>
              </a:r>
              <a:br>
                <a:rPr sz="3200" dirty="0">
                  <a:solidFill>
                    <a:srgbClr val="7F7F7F"/>
                  </a:solidFill>
                  <a:latin typeface="Calibri" panose="020F0502020204030204" pitchFamily="34" charset="0"/>
                  <a:cs typeface="Calibri" panose="020F0502020204030204" pitchFamily="34" charset="0"/>
                </a:rPr>
              </a:br>
              <a:r>
                <a:rPr sz="3200" noProof="1">
                  <a:solidFill>
                    <a:srgbClr val="7F7F7F"/>
                  </a:solidFill>
                  <a:latin typeface="Calibri" panose="020F0502020204030204" pitchFamily="34" charset="0"/>
                  <a:cs typeface="Calibri" panose="020F0502020204030204" pitchFamily="34" charset="0"/>
                </a:rPr>
                <a:t>Email: info@genigraphics.com</a:t>
              </a:r>
            </a:p>
            <a:p>
              <a:pPr algn="ctr" defTabSz="3686175" eaLnBrk="1" hangingPunct="1"/>
              <a:br>
                <a:rPr sz="2800" dirty="0">
                  <a:solidFill>
                    <a:srgbClr val="7F7F7F"/>
                  </a:solidFill>
                  <a:latin typeface="Calibri" panose="020F0502020204030204" pitchFamily="34" charset="0"/>
                  <a:cs typeface="Calibri" panose="020F0502020204030204" pitchFamily="34" charset="0"/>
                </a:rPr>
              </a:br>
              <a:r>
                <a:rPr sz="2800" noProof="1">
                  <a:solidFill>
                    <a:srgbClr val="7F7F7F"/>
                  </a:solidFill>
                  <a:latin typeface="Calibri" panose="020F0502020204030204" pitchFamily="34" charset="0"/>
                  <a:cs typeface="Calibri" panose="020F0502020204030204" pitchFamily="34" charset="0"/>
                </a:rPr>
                <a:t>[This sidebar area does not print.]</a:t>
              </a:r>
              <a:endParaRPr sz="2800" noProof="1">
                <a:solidFill>
                  <a:srgbClr val="7F7F7F"/>
                </a:solidFill>
                <a:latin typeface="Calibri" panose="020F0502020204030204" pitchFamily="34" charset="0"/>
                <a:ea typeface="Calibri" panose="020F0502020204030204" pitchFamily="34" charset="0"/>
              </a:endParaRPr>
            </a:p>
          </p:txBody>
        </p:sp>
        <p:pic>
          <p:nvPicPr>
            <p:cNvPr id="5" name="Picture 5">
              <a:extLst>
                <a:ext uri="{FF2B5EF4-FFF2-40B4-BE49-F238E27FC236}">
                  <a16:creationId xmlns:a16="http://schemas.microsoft.com/office/drawing/2014/main" id="{5B33B140-8F4D-0E79-0532-66156C3EF36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281342" y="9107874"/>
              <a:ext cx="11904515" cy="10246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227822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31" name="Rectangle 7">
            <a:extLst>
              <a:ext uri="{FF2B5EF4-FFF2-40B4-BE49-F238E27FC236}">
                <a16:creationId xmlns:a16="http://schemas.microsoft.com/office/drawing/2014/main" id="{B981FFEB-8FFF-94E1-3ABF-48DBBCCBF46F}"/>
              </a:ext>
            </a:extLst>
          </p:cNvPr>
          <p:cNvSpPr>
            <a:spLocks noChangeArrowheads="1"/>
          </p:cNvSpPr>
          <p:nvPr/>
        </p:nvSpPr>
        <p:spPr bwMode="auto">
          <a:xfrm>
            <a:off x="0" y="3656013"/>
            <a:ext cx="7313613" cy="18281650"/>
          </a:xfrm>
          <a:prstGeom prst="rect">
            <a:avLst/>
          </a:prstGeom>
          <a:solidFill>
            <a:schemeClr val="accent1">
              <a:lumMod val="75000"/>
            </a:schemeClr>
          </a:solidFill>
          <a:ln>
            <a:noFill/>
          </a:ln>
          <a:effectLst/>
        </p:spPr>
        <p:txBody>
          <a:bodyPr wrap="none" lIns="457200" tIns="228600" rIns="457200" bIns="457200"/>
          <a:lstStyle/>
          <a:p>
            <a:pPr algn="ctr" defTabSz="4389755">
              <a:defRPr/>
            </a:pPr>
            <a:endParaRPr lang="en-US" sz="4800" dirty="0">
              <a:latin typeface="Calibri" panose="020F0502020204030204" pitchFamily="34" charset="0"/>
            </a:endParaRPr>
          </a:p>
        </p:txBody>
      </p:sp>
      <p:sp>
        <p:nvSpPr>
          <p:cNvPr id="1032" name="Rectangle 8">
            <a:extLst>
              <a:ext uri="{FF2B5EF4-FFF2-40B4-BE49-F238E27FC236}">
                <a16:creationId xmlns:a16="http://schemas.microsoft.com/office/drawing/2014/main" id="{2869F033-8951-F14E-3FE4-ABB5B8745999}"/>
              </a:ext>
            </a:extLst>
          </p:cNvPr>
          <p:cNvSpPr>
            <a:spLocks noChangeArrowheads="1"/>
          </p:cNvSpPr>
          <p:nvPr/>
        </p:nvSpPr>
        <p:spPr bwMode="auto">
          <a:xfrm>
            <a:off x="7312025" y="0"/>
            <a:ext cx="36564888" cy="3656013"/>
          </a:xfrm>
          <a:prstGeom prst="rect">
            <a:avLst/>
          </a:prstGeom>
          <a:solidFill>
            <a:schemeClr val="accent1">
              <a:lumMod val="75000"/>
            </a:schemeClr>
          </a:solidFill>
          <a:ln>
            <a:noFill/>
          </a:ln>
          <a:effectLst/>
        </p:spPr>
        <p:txBody>
          <a:bodyPr wrap="none" lIns="457200" tIns="457200" rIns="457200" bIns="457200"/>
          <a:lstStyle/>
          <a:p>
            <a:pPr>
              <a:defRPr/>
            </a:pPr>
            <a:endParaRPr lang="en-US" dirty="0">
              <a:latin typeface="Calibri" panose="020F0502020204030204" pitchFamily="34" charset="0"/>
            </a:endParaRPr>
          </a:p>
        </p:txBody>
      </p:sp>
      <p:sp>
        <p:nvSpPr>
          <p:cNvPr id="1028" name="Rectangle 9">
            <a:extLst>
              <a:ext uri="{FF2B5EF4-FFF2-40B4-BE49-F238E27FC236}">
                <a16:creationId xmlns:a16="http://schemas.microsoft.com/office/drawing/2014/main" id="{41484E21-1AAD-6605-B9DC-D94F402680D1}"/>
              </a:ext>
            </a:extLst>
          </p:cNvPr>
          <p:cNvSpPr>
            <a:spLocks noChangeArrowheads="1"/>
          </p:cNvSpPr>
          <p:nvPr userDrawn="1"/>
        </p:nvSpPr>
        <p:spPr bwMode="auto">
          <a:xfrm>
            <a:off x="7312025" y="3656013"/>
            <a:ext cx="36564888" cy="182816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457200" tIns="457200" rIns="457200" bIns="457200"/>
          <a:lstStyle/>
          <a:p>
            <a:endParaRPr lang="en-US" altLang="zh-CN">
              <a:latin typeface="Calibri" panose="020F0502020204030204" pitchFamily="34" charset="0"/>
              <a:ea typeface="SimSun" panose="02010600030101010101" pitchFamily="2" charset="-122"/>
            </a:endParaRPr>
          </a:p>
        </p:txBody>
      </p:sp>
      <p:sp>
        <p:nvSpPr>
          <p:cNvPr id="1029" name="Line 11">
            <a:extLst>
              <a:ext uri="{FF2B5EF4-FFF2-40B4-BE49-F238E27FC236}">
                <a16:creationId xmlns:a16="http://schemas.microsoft.com/office/drawing/2014/main" id="{6DF44FD8-1AE5-2C3F-096A-E1899DF6CD20}"/>
              </a:ext>
            </a:extLst>
          </p:cNvPr>
          <p:cNvSpPr>
            <a:spLocks noChangeShapeType="1"/>
          </p:cNvSpPr>
          <p:nvPr userDrawn="1"/>
        </p:nvSpPr>
        <p:spPr bwMode="auto">
          <a:xfrm>
            <a:off x="7312025" y="0"/>
            <a:ext cx="0" cy="2193925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30" name="Line 12">
            <a:extLst>
              <a:ext uri="{FF2B5EF4-FFF2-40B4-BE49-F238E27FC236}">
                <a16:creationId xmlns:a16="http://schemas.microsoft.com/office/drawing/2014/main" id="{24128892-0F2C-23C5-7E61-0196D468C620}"/>
              </a:ext>
            </a:extLst>
          </p:cNvPr>
          <p:cNvSpPr>
            <a:spLocks noChangeShapeType="1"/>
          </p:cNvSpPr>
          <p:nvPr userDrawn="1"/>
        </p:nvSpPr>
        <p:spPr bwMode="auto">
          <a:xfrm>
            <a:off x="0" y="3657600"/>
            <a:ext cx="43876913"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2" name="Picture 1">
            <a:extLst>
              <a:ext uri="{FF2B5EF4-FFF2-40B4-BE49-F238E27FC236}">
                <a16:creationId xmlns:a16="http://schemas.microsoft.com/office/drawing/2014/main" id="{BA1BEB8D-70EB-1D43-B4D2-6A12BB18C2D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404800" y="21640800"/>
            <a:ext cx="52974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0" r:id="rId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panose="020B0604020202020204" pitchFamily="34" charset="0"/>
        </a:defRPr>
      </a:lvl2pPr>
      <a:lvl3pPr algn="ctr" defTabSz="4389438" rtl="0" fontAlgn="base">
        <a:spcBef>
          <a:spcPct val="0"/>
        </a:spcBef>
        <a:spcAft>
          <a:spcPct val="0"/>
        </a:spcAft>
        <a:defRPr sz="21100">
          <a:solidFill>
            <a:schemeClr val="tx2"/>
          </a:solidFill>
          <a:latin typeface="Arial" panose="020B0604020202020204" pitchFamily="34" charset="0"/>
        </a:defRPr>
      </a:lvl3pPr>
      <a:lvl4pPr algn="ctr" defTabSz="4389438" rtl="0" fontAlgn="base">
        <a:spcBef>
          <a:spcPct val="0"/>
        </a:spcBef>
        <a:spcAft>
          <a:spcPct val="0"/>
        </a:spcAft>
        <a:defRPr sz="21100">
          <a:solidFill>
            <a:schemeClr val="tx2"/>
          </a:solidFill>
          <a:latin typeface="Arial" panose="020B0604020202020204" pitchFamily="34" charset="0"/>
        </a:defRPr>
      </a:lvl4pPr>
      <a:lvl5pPr algn="ctr" defTabSz="4389438" rtl="0" fontAlgn="base">
        <a:spcBef>
          <a:spcPct val="0"/>
        </a:spcBef>
        <a:spcAft>
          <a:spcPct val="0"/>
        </a:spcAft>
        <a:defRPr sz="21100">
          <a:solidFill>
            <a:schemeClr val="tx2"/>
          </a:solidFill>
          <a:latin typeface="Arial" panose="020B0604020202020204" pitchFamily="34" charset="0"/>
        </a:defRPr>
      </a:lvl5pPr>
      <a:lvl6pPr marL="457200" algn="ctr" defTabSz="4389755" rtl="0" fontAlgn="base">
        <a:spcBef>
          <a:spcPct val="0"/>
        </a:spcBef>
        <a:spcAft>
          <a:spcPct val="0"/>
        </a:spcAft>
        <a:defRPr sz="21100">
          <a:solidFill>
            <a:schemeClr val="tx2"/>
          </a:solidFill>
          <a:latin typeface="Arial" panose="020B0604020202020204" pitchFamily="34" charset="0"/>
        </a:defRPr>
      </a:lvl6pPr>
      <a:lvl7pPr marL="914400" algn="ctr" defTabSz="4389755" rtl="0" fontAlgn="base">
        <a:spcBef>
          <a:spcPct val="0"/>
        </a:spcBef>
        <a:spcAft>
          <a:spcPct val="0"/>
        </a:spcAft>
        <a:defRPr sz="21100">
          <a:solidFill>
            <a:schemeClr val="tx2"/>
          </a:solidFill>
          <a:latin typeface="Arial" panose="020B0604020202020204" pitchFamily="34" charset="0"/>
        </a:defRPr>
      </a:lvl7pPr>
      <a:lvl8pPr marL="1371600" algn="ctr" defTabSz="4389755" rtl="0" fontAlgn="base">
        <a:spcBef>
          <a:spcPct val="0"/>
        </a:spcBef>
        <a:spcAft>
          <a:spcPct val="0"/>
        </a:spcAft>
        <a:defRPr sz="21100">
          <a:solidFill>
            <a:schemeClr val="tx2"/>
          </a:solidFill>
          <a:latin typeface="Arial" panose="020B0604020202020204" pitchFamily="34" charset="0"/>
        </a:defRPr>
      </a:lvl8pPr>
      <a:lvl9pPr marL="1828800" algn="ctr" defTabSz="4389755" rtl="0" fontAlgn="base">
        <a:spcBef>
          <a:spcPct val="0"/>
        </a:spcBef>
        <a:spcAft>
          <a:spcPct val="0"/>
        </a:spcAft>
        <a:defRPr sz="21100">
          <a:solidFill>
            <a:schemeClr val="tx2"/>
          </a:solidFill>
          <a:latin typeface="Arial" panose="020B0604020202020204" pitchFamily="34"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355" indent="-1097280" algn="l" defTabSz="4389755" rtl="0" fontAlgn="base">
        <a:spcBef>
          <a:spcPct val="20000"/>
        </a:spcBef>
        <a:spcAft>
          <a:spcPct val="0"/>
        </a:spcAft>
        <a:buChar char="»"/>
        <a:defRPr sz="9600">
          <a:solidFill>
            <a:schemeClr val="tx1"/>
          </a:solidFill>
          <a:latin typeface="+mn-lt"/>
        </a:defRPr>
      </a:lvl6pPr>
      <a:lvl7pPr marL="10790555" indent="-1097280" algn="l" defTabSz="4389755" rtl="0" fontAlgn="base">
        <a:spcBef>
          <a:spcPct val="20000"/>
        </a:spcBef>
        <a:spcAft>
          <a:spcPct val="0"/>
        </a:spcAft>
        <a:buChar char="»"/>
        <a:defRPr sz="9600">
          <a:solidFill>
            <a:schemeClr val="tx1"/>
          </a:solidFill>
          <a:latin typeface="+mn-lt"/>
        </a:defRPr>
      </a:lvl7pPr>
      <a:lvl8pPr marL="11247755" indent="-1097280" algn="l" defTabSz="4389755" rtl="0" fontAlgn="base">
        <a:spcBef>
          <a:spcPct val="20000"/>
        </a:spcBef>
        <a:spcAft>
          <a:spcPct val="0"/>
        </a:spcAft>
        <a:buChar char="»"/>
        <a:defRPr sz="9600">
          <a:solidFill>
            <a:schemeClr val="tx1"/>
          </a:solidFill>
          <a:latin typeface="+mn-lt"/>
        </a:defRPr>
      </a:lvl8pPr>
      <a:lvl9pPr marL="11704955" indent="-1097280" algn="l" defTabSz="4389755"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22">
            <a:extLst>
              <a:ext uri="{FF2B5EF4-FFF2-40B4-BE49-F238E27FC236}">
                <a16:creationId xmlns:a16="http://schemas.microsoft.com/office/drawing/2014/main" id="{434F559D-2F81-D3FA-BB79-BD91C02F4CCA}"/>
              </a:ext>
            </a:extLst>
          </p:cNvPr>
          <p:cNvSpPr txBox="1">
            <a:spLocks noChangeArrowheads="1"/>
          </p:cNvSpPr>
          <p:nvPr/>
        </p:nvSpPr>
        <p:spPr bwMode="auto">
          <a:xfrm>
            <a:off x="7312025" y="0"/>
            <a:ext cx="36564888"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0" tIns="457200" rIns="457200" bIns="457200" anchor="ctr" anchorCtr="1"/>
          <a:lstStyle>
            <a:lvl1pPr defTabSz="4389438">
              <a:defRPr sz="2400">
                <a:solidFill>
                  <a:schemeClr val="tx1"/>
                </a:solidFill>
                <a:latin typeface="Arial" panose="020B0604020202020204" pitchFamily="34" charset="0"/>
              </a:defRPr>
            </a:lvl1pPr>
            <a:lvl2pPr defTabSz="4389438">
              <a:defRPr sz="2400">
                <a:solidFill>
                  <a:schemeClr val="tx1"/>
                </a:solidFill>
                <a:latin typeface="Arial" panose="020B0604020202020204" pitchFamily="34" charset="0"/>
              </a:defRPr>
            </a:lvl2pPr>
            <a:lvl3pPr defTabSz="4389438">
              <a:defRPr sz="2400">
                <a:solidFill>
                  <a:schemeClr val="tx1"/>
                </a:solidFill>
                <a:latin typeface="Arial" panose="020B0604020202020204" pitchFamily="34" charset="0"/>
              </a:defRPr>
            </a:lvl3pPr>
            <a:lvl4pPr defTabSz="4389438">
              <a:defRPr sz="2400">
                <a:solidFill>
                  <a:schemeClr val="tx1"/>
                </a:solidFill>
                <a:latin typeface="Arial" panose="020B0604020202020204" pitchFamily="34" charset="0"/>
              </a:defRPr>
            </a:lvl4pPr>
            <a:lvl5pPr defTabSz="4389438">
              <a:defRPr sz="2400">
                <a:solidFill>
                  <a:schemeClr val="tx1"/>
                </a:solidFill>
                <a:latin typeface="Arial" panose="020B0604020202020204" pitchFamily="34" charset="0"/>
              </a:defRPr>
            </a:lvl5pPr>
            <a:lvl6pPr defTabSz="4389438" fontAlgn="base">
              <a:spcBef>
                <a:spcPct val="0"/>
              </a:spcBef>
              <a:spcAft>
                <a:spcPct val="0"/>
              </a:spcAft>
              <a:defRPr sz="2400">
                <a:solidFill>
                  <a:schemeClr val="tx1"/>
                </a:solidFill>
                <a:latin typeface="Arial" panose="020B0604020202020204" pitchFamily="34" charset="0"/>
              </a:defRPr>
            </a:lvl6pPr>
            <a:lvl7pPr defTabSz="4389438" fontAlgn="base">
              <a:spcBef>
                <a:spcPct val="0"/>
              </a:spcBef>
              <a:spcAft>
                <a:spcPct val="0"/>
              </a:spcAft>
              <a:defRPr sz="2400">
                <a:solidFill>
                  <a:schemeClr val="tx1"/>
                </a:solidFill>
                <a:latin typeface="Arial" panose="020B0604020202020204" pitchFamily="34" charset="0"/>
              </a:defRPr>
            </a:lvl7pPr>
            <a:lvl8pPr defTabSz="4389438" fontAlgn="base">
              <a:spcBef>
                <a:spcPct val="0"/>
              </a:spcBef>
              <a:spcAft>
                <a:spcPct val="0"/>
              </a:spcAft>
              <a:defRPr sz="2400">
                <a:solidFill>
                  <a:schemeClr val="tx1"/>
                </a:solidFill>
                <a:latin typeface="Arial" panose="020B0604020202020204" pitchFamily="34" charset="0"/>
              </a:defRPr>
            </a:lvl8pPr>
            <a:lvl9pPr defTabSz="4389438" fontAlgn="base">
              <a:spcBef>
                <a:spcPct val="0"/>
              </a:spcBef>
              <a:spcAft>
                <a:spcPct val="0"/>
              </a:spcAft>
              <a:defRPr sz="2400">
                <a:solidFill>
                  <a:schemeClr val="tx1"/>
                </a:solidFill>
                <a:latin typeface="Arial" panose="020B0604020202020204" pitchFamily="34" charset="0"/>
              </a:defRPr>
            </a:lvl9pPr>
          </a:lstStyle>
          <a:p>
            <a:pPr algn="ctr"/>
            <a:r>
              <a:rPr lang="en-US" sz="6000" b="1" dirty="0">
                <a:solidFill>
                  <a:srgbClr val="FFFFFF"/>
                </a:solidFill>
                <a:effectLst/>
                <a:latin typeface="Times New Roman" panose="02020603050405020304" pitchFamily="18" charset="0"/>
                <a:cs typeface="Times New Roman" panose="02020603050405020304" pitchFamily="18" charset="0"/>
              </a:rPr>
              <a:t>CARTOONIFY AN IMAGE WITH OPENCV</a:t>
            </a:r>
            <a:r>
              <a:rPr lang="en-US" sz="1800" b="1" dirty="0">
                <a:solidFill>
                  <a:srgbClr val="FFFFFF"/>
                </a:solidFill>
                <a:effectLst/>
                <a:latin typeface="NimbusRomNo9L-Medi"/>
              </a:rPr>
              <a:t>”</a:t>
            </a:r>
            <a:endParaRPr lang="en-US" altLang="zh-CN" sz="6600" b="1" dirty="0">
              <a:solidFill>
                <a:schemeClr val="bg1"/>
              </a:solidFill>
              <a:latin typeface="Verdana" panose="020B0604030504040204" pitchFamily="34" charset="0"/>
              <a:ea typeface="SimSun" panose="02010600030101010101" pitchFamily="2" charset="-122"/>
            </a:endParaRPr>
          </a:p>
        </p:txBody>
      </p:sp>
      <p:sp>
        <p:nvSpPr>
          <p:cNvPr id="3074" name="Text Box 123">
            <a:extLst>
              <a:ext uri="{FF2B5EF4-FFF2-40B4-BE49-F238E27FC236}">
                <a16:creationId xmlns:a16="http://schemas.microsoft.com/office/drawing/2014/main" id="{87AA0C55-CE39-DD2F-7413-122CADAA543D}"/>
              </a:ext>
            </a:extLst>
          </p:cNvPr>
          <p:cNvSpPr txBox="1">
            <a:spLocks noChangeArrowheads="1"/>
          </p:cNvSpPr>
          <p:nvPr/>
        </p:nvSpPr>
        <p:spPr bwMode="auto">
          <a:xfrm>
            <a:off x="7326313" y="1511300"/>
            <a:ext cx="36564887"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0" tIns="457200" rIns="457200" bIns="457200" anchor="ctr" anchorCtr="1"/>
          <a:lstStyle>
            <a:lvl1pPr defTabSz="4389438">
              <a:defRPr sz="2400">
                <a:solidFill>
                  <a:schemeClr val="tx1"/>
                </a:solidFill>
                <a:latin typeface="Arial" panose="020B0604020202020204" pitchFamily="34" charset="0"/>
              </a:defRPr>
            </a:lvl1pPr>
            <a:lvl2pPr defTabSz="4389438">
              <a:defRPr sz="2400">
                <a:solidFill>
                  <a:schemeClr val="tx1"/>
                </a:solidFill>
                <a:latin typeface="Arial" panose="020B0604020202020204" pitchFamily="34" charset="0"/>
              </a:defRPr>
            </a:lvl2pPr>
            <a:lvl3pPr defTabSz="4389438">
              <a:defRPr sz="2400">
                <a:solidFill>
                  <a:schemeClr val="tx1"/>
                </a:solidFill>
                <a:latin typeface="Arial" panose="020B0604020202020204" pitchFamily="34" charset="0"/>
              </a:defRPr>
            </a:lvl3pPr>
            <a:lvl4pPr defTabSz="4389438">
              <a:defRPr sz="2400">
                <a:solidFill>
                  <a:schemeClr val="tx1"/>
                </a:solidFill>
                <a:latin typeface="Arial" panose="020B0604020202020204" pitchFamily="34" charset="0"/>
              </a:defRPr>
            </a:lvl4pPr>
            <a:lvl5pPr defTabSz="4389438">
              <a:defRPr sz="2400">
                <a:solidFill>
                  <a:schemeClr val="tx1"/>
                </a:solidFill>
                <a:latin typeface="Arial" panose="020B0604020202020204" pitchFamily="34" charset="0"/>
              </a:defRPr>
            </a:lvl5pPr>
            <a:lvl6pPr defTabSz="4389438" fontAlgn="base">
              <a:spcBef>
                <a:spcPct val="0"/>
              </a:spcBef>
              <a:spcAft>
                <a:spcPct val="0"/>
              </a:spcAft>
              <a:defRPr sz="2400">
                <a:solidFill>
                  <a:schemeClr val="tx1"/>
                </a:solidFill>
                <a:latin typeface="Arial" panose="020B0604020202020204" pitchFamily="34" charset="0"/>
              </a:defRPr>
            </a:lvl6pPr>
            <a:lvl7pPr defTabSz="4389438" fontAlgn="base">
              <a:spcBef>
                <a:spcPct val="0"/>
              </a:spcBef>
              <a:spcAft>
                <a:spcPct val="0"/>
              </a:spcAft>
              <a:defRPr sz="2400">
                <a:solidFill>
                  <a:schemeClr val="tx1"/>
                </a:solidFill>
                <a:latin typeface="Arial" panose="020B0604020202020204" pitchFamily="34" charset="0"/>
              </a:defRPr>
            </a:lvl7pPr>
            <a:lvl8pPr defTabSz="4389438" fontAlgn="base">
              <a:spcBef>
                <a:spcPct val="0"/>
              </a:spcBef>
              <a:spcAft>
                <a:spcPct val="0"/>
              </a:spcAft>
              <a:defRPr sz="2400">
                <a:solidFill>
                  <a:schemeClr val="tx1"/>
                </a:solidFill>
                <a:latin typeface="Arial" panose="020B0604020202020204" pitchFamily="34" charset="0"/>
              </a:defRPr>
            </a:lvl8pPr>
            <a:lvl9pPr defTabSz="4389438" fontAlgn="base">
              <a:spcBef>
                <a:spcPct val="0"/>
              </a:spcBef>
              <a:spcAft>
                <a:spcPct val="0"/>
              </a:spcAft>
              <a:defRPr sz="2400">
                <a:solidFill>
                  <a:schemeClr val="tx1"/>
                </a:solidFill>
                <a:latin typeface="Arial" panose="020B0604020202020204" pitchFamily="34" charset="0"/>
              </a:defRPr>
            </a:lvl9pPr>
          </a:lstStyle>
          <a:p>
            <a:r>
              <a:rPr lang="en-US" altLang="zh-CN" sz="3200" dirty="0">
                <a:solidFill>
                  <a:schemeClr val="bg1"/>
                </a:solidFill>
                <a:latin typeface="Verdana" panose="020B0604030504040204" pitchFamily="34" charset="0"/>
                <a:ea typeface="SimSun" panose="02010600030101010101" pitchFamily="2" charset="-122"/>
              </a:rPr>
              <a:t>     </a:t>
            </a:r>
            <a:r>
              <a:rPr lang="en-US" altLang="zh-CN" sz="3200" b="1" dirty="0">
                <a:solidFill>
                  <a:schemeClr val="bg1"/>
                </a:solidFill>
                <a:latin typeface="Verdana" panose="020B0604030504040204" pitchFamily="34" charset="0"/>
                <a:ea typeface="SimSun" panose="02010600030101010101" pitchFamily="2" charset="-122"/>
              </a:rPr>
              <a:t>Department of Computer Science &amp; Engineering</a:t>
            </a:r>
          </a:p>
          <a:p>
            <a:r>
              <a:rPr lang="en-US" altLang="zh-CN" sz="3200" b="1" dirty="0">
                <a:solidFill>
                  <a:schemeClr val="bg1"/>
                </a:solidFill>
                <a:latin typeface="Verdana" panose="020B0604030504040204" pitchFamily="34" charset="0"/>
                <a:ea typeface="SimSun" panose="02010600030101010101" pitchFamily="2" charset="-122"/>
              </a:rPr>
              <a:t>                         School of Computing</a:t>
            </a:r>
          </a:p>
          <a:p>
            <a:r>
              <a:rPr lang="en-US" altLang="zh-CN" sz="3200" b="1" dirty="0">
                <a:solidFill>
                  <a:schemeClr val="bg1"/>
                </a:solidFill>
                <a:latin typeface="Verdana" panose="020B0604030504040204" pitchFamily="34" charset="0"/>
                <a:ea typeface="SimSun" panose="02010600030101010101" pitchFamily="2" charset="-122"/>
              </a:rPr>
              <a:t>              10214CS602– MINOR PROJECT-2</a:t>
            </a:r>
          </a:p>
          <a:p>
            <a:r>
              <a:rPr lang="en-US" altLang="zh-CN" sz="3200" b="1">
                <a:solidFill>
                  <a:schemeClr val="bg1"/>
                </a:solidFill>
                <a:latin typeface="Verdana" panose="020B0604030504040204" pitchFamily="34" charset="0"/>
                <a:ea typeface="SimSun" panose="02010600030101010101" pitchFamily="2" charset="-122"/>
              </a:rPr>
              <a:t>              WINTER </a:t>
            </a:r>
            <a:r>
              <a:rPr lang="en-US" altLang="zh-CN" sz="3200" b="1" dirty="0">
                <a:solidFill>
                  <a:schemeClr val="bg1"/>
                </a:solidFill>
                <a:latin typeface="Verdana" panose="020B0604030504040204" pitchFamily="34" charset="0"/>
                <a:ea typeface="SimSun" panose="02010600030101010101" pitchFamily="2" charset="-122"/>
              </a:rPr>
              <a:t>SEMESTER 2023-2024</a:t>
            </a:r>
          </a:p>
        </p:txBody>
      </p:sp>
      <p:sp>
        <p:nvSpPr>
          <p:cNvPr id="3075" name="Text Box 130">
            <a:extLst>
              <a:ext uri="{FF2B5EF4-FFF2-40B4-BE49-F238E27FC236}">
                <a16:creationId xmlns:a16="http://schemas.microsoft.com/office/drawing/2014/main" id="{13B0391C-4813-8279-D86E-8417187C817C}"/>
              </a:ext>
            </a:extLst>
          </p:cNvPr>
          <p:cNvSpPr txBox="1">
            <a:spLocks noChangeArrowheads="1"/>
          </p:cNvSpPr>
          <p:nvPr/>
        </p:nvSpPr>
        <p:spPr bwMode="auto">
          <a:xfrm>
            <a:off x="8229600" y="3656013"/>
            <a:ext cx="10969625" cy="14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28600" tIns="228600" rIns="228600" bIns="228600" anchor="ctr" anchorCtr="1"/>
          <a:lstStyle>
            <a:lvl1pPr defTabSz="4389438">
              <a:defRPr sz="2400">
                <a:solidFill>
                  <a:schemeClr val="tx1"/>
                </a:solidFill>
                <a:latin typeface="Arial" panose="020B0604020202020204" pitchFamily="34" charset="0"/>
              </a:defRPr>
            </a:lvl1pPr>
            <a:lvl2pPr defTabSz="4389438">
              <a:defRPr sz="2400">
                <a:solidFill>
                  <a:schemeClr val="tx1"/>
                </a:solidFill>
                <a:latin typeface="Arial" panose="020B0604020202020204" pitchFamily="34" charset="0"/>
              </a:defRPr>
            </a:lvl2pPr>
            <a:lvl3pPr defTabSz="4389438">
              <a:defRPr sz="2400">
                <a:solidFill>
                  <a:schemeClr val="tx1"/>
                </a:solidFill>
                <a:latin typeface="Arial" panose="020B0604020202020204" pitchFamily="34" charset="0"/>
              </a:defRPr>
            </a:lvl3pPr>
            <a:lvl4pPr defTabSz="4389438">
              <a:defRPr sz="2400">
                <a:solidFill>
                  <a:schemeClr val="tx1"/>
                </a:solidFill>
                <a:latin typeface="Arial" panose="020B0604020202020204" pitchFamily="34" charset="0"/>
              </a:defRPr>
            </a:lvl4pPr>
            <a:lvl5pPr defTabSz="4389438">
              <a:defRPr sz="2400">
                <a:solidFill>
                  <a:schemeClr val="tx1"/>
                </a:solidFill>
                <a:latin typeface="Arial" panose="020B0604020202020204" pitchFamily="34" charset="0"/>
              </a:defRPr>
            </a:lvl5pPr>
            <a:lvl6pPr defTabSz="4389438" fontAlgn="base">
              <a:spcBef>
                <a:spcPct val="0"/>
              </a:spcBef>
              <a:spcAft>
                <a:spcPct val="0"/>
              </a:spcAft>
              <a:defRPr sz="2400">
                <a:solidFill>
                  <a:schemeClr val="tx1"/>
                </a:solidFill>
                <a:latin typeface="Arial" panose="020B0604020202020204" pitchFamily="34" charset="0"/>
              </a:defRPr>
            </a:lvl6pPr>
            <a:lvl7pPr defTabSz="4389438" fontAlgn="base">
              <a:spcBef>
                <a:spcPct val="0"/>
              </a:spcBef>
              <a:spcAft>
                <a:spcPct val="0"/>
              </a:spcAft>
              <a:defRPr sz="2400">
                <a:solidFill>
                  <a:schemeClr val="tx1"/>
                </a:solidFill>
                <a:latin typeface="Arial" panose="020B0604020202020204" pitchFamily="34" charset="0"/>
              </a:defRPr>
            </a:lvl7pPr>
            <a:lvl8pPr defTabSz="4389438" fontAlgn="base">
              <a:spcBef>
                <a:spcPct val="0"/>
              </a:spcBef>
              <a:spcAft>
                <a:spcPct val="0"/>
              </a:spcAft>
              <a:defRPr sz="2400">
                <a:solidFill>
                  <a:schemeClr val="tx1"/>
                </a:solidFill>
                <a:latin typeface="Arial" panose="020B0604020202020204" pitchFamily="34" charset="0"/>
              </a:defRPr>
            </a:lvl8pPr>
            <a:lvl9pPr defTabSz="4389438" fontAlgn="base">
              <a:spcBef>
                <a:spcPct val="0"/>
              </a:spcBef>
              <a:spcAft>
                <a:spcPct val="0"/>
              </a:spcAft>
              <a:defRPr sz="2400">
                <a:solidFill>
                  <a:schemeClr val="tx1"/>
                </a:solidFill>
                <a:latin typeface="Arial" panose="020B0604020202020204" pitchFamily="34" charset="0"/>
              </a:defRPr>
            </a:lvl9pPr>
          </a:lstStyle>
          <a:p>
            <a:r>
              <a:rPr lang="en-US" altLang="zh-CN" sz="4000" b="1">
                <a:latin typeface="Calibri" panose="020F0502020204030204" pitchFamily="34" charset="0"/>
                <a:ea typeface="SimSun" panose="02010600030101010101" pitchFamily="2" charset="-122"/>
              </a:rPr>
              <a:t>INTRODUCTION</a:t>
            </a:r>
          </a:p>
        </p:txBody>
      </p:sp>
      <p:sp>
        <p:nvSpPr>
          <p:cNvPr id="3076" name="Text Box 131">
            <a:extLst>
              <a:ext uri="{FF2B5EF4-FFF2-40B4-BE49-F238E27FC236}">
                <a16:creationId xmlns:a16="http://schemas.microsoft.com/office/drawing/2014/main" id="{DF41A47A-D626-994F-07B1-9533F6949679}"/>
              </a:ext>
            </a:extLst>
          </p:cNvPr>
          <p:cNvSpPr txBox="1">
            <a:spLocks noChangeArrowheads="1"/>
          </p:cNvSpPr>
          <p:nvPr/>
        </p:nvSpPr>
        <p:spPr bwMode="auto">
          <a:xfrm>
            <a:off x="8229600" y="14401800"/>
            <a:ext cx="10969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28600" tIns="228600" rIns="228600" bIns="228600" anchor="ctr" anchorCtr="1"/>
          <a:lstStyle>
            <a:lvl1pPr defTabSz="4389438">
              <a:defRPr sz="2400">
                <a:solidFill>
                  <a:schemeClr val="tx1"/>
                </a:solidFill>
                <a:latin typeface="Arial" panose="020B0604020202020204" pitchFamily="34" charset="0"/>
              </a:defRPr>
            </a:lvl1pPr>
            <a:lvl2pPr defTabSz="4389438">
              <a:defRPr sz="2400">
                <a:solidFill>
                  <a:schemeClr val="tx1"/>
                </a:solidFill>
                <a:latin typeface="Arial" panose="020B0604020202020204" pitchFamily="34" charset="0"/>
              </a:defRPr>
            </a:lvl2pPr>
            <a:lvl3pPr defTabSz="4389438">
              <a:defRPr sz="2400">
                <a:solidFill>
                  <a:schemeClr val="tx1"/>
                </a:solidFill>
                <a:latin typeface="Arial" panose="020B0604020202020204" pitchFamily="34" charset="0"/>
              </a:defRPr>
            </a:lvl3pPr>
            <a:lvl4pPr defTabSz="4389438">
              <a:defRPr sz="2400">
                <a:solidFill>
                  <a:schemeClr val="tx1"/>
                </a:solidFill>
                <a:latin typeface="Arial" panose="020B0604020202020204" pitchFamily="34" charset="0"/>
              </a:defRPr>
            </a:lvl4pPr>
            <a:lvl5pPr defTabSz="4389438">
              <a:defRPr sz="2400">
                <a:solidFill>
                  <a:schemeClr val="tx1"/>
                </a:solidFill>
                <a:latin typeface="Arial" panose="020B0604020202020204" pitchFamily="34" charset="0"/>
              </a:defRPr>
            </a:lvl5pPr>
            <a:lvl6pPr defTabSz="4389438" fontAlgn="base">
              <a:spcBef>
                <a:spcPct val="0"/>
              </a:spcBef>
              <a:spcAft>
                <a:spcPct val="0"/>
              </a:spcAft>
              <a:defRPr sz="2400">
                <a:solidFill>
                  <a:schemeClr val="tx1"/>
                </a:solidFill>
                <a:latin typeface="Arial" panose="020B0604020202020204" pitchFamily="34" charset="0"/>
              </a:defRPr>
            </a:lvl6pPr>
            <a:lvl7pPr defTabSz="4389438" fontAlgn="base">
              <a:spcBef>
                <a:spcPct val="0"/>
              </a:spcBef>
              <a:spcAft>
                <a:spcPct val="0"/>
              </a:spcAft>
              <a:defRPr sz="2400">
                <a:solidFill>
                  <a:schemeClr val="tx1"/>
                </a:solidFill>
                <a:latin typeface="Arial" panose="020B0604020202020204" pitchFamily="34" charset="0"/>
              </a:defRPr>
            </a:lvl7pPr>
            <a:lvl8pPr defTabSz="4389438" fontAlgn="base">
              <a:spcBef>
                <a:spcPct val="0"/>
              </a:spcBef>
              <a:spcAft>
                <a:spcPct val="0"/>
              </a:spcAft>
              <a:defRPr sz="2400">
                <a:solidFill>
                  <a:schemeClr val="tx1"/>
                </a:solidFill>
                <a:latin typeface="Arial" panose="020B0604020202020204" pitchFamily="34" charset="0"/>
              </a:defRPr>
            </a:lvl8pPr>
            <a:lvl9pPr defTabSz="4389438" fontAlgn="base">
              <a:spcBef>
                <a:spcPct val="0"/>
              </a:spcBef>
              <a:spcAft>
                <a:spcPct val="0"/>
              </a:spcAft>
              <a:defRPr sz="2400">
                <a:solidFill>
                  <a:schemeClr val="tx1"/>
                </a:solidFill>
                <a:latin typeface="Arial" panose="020B0604020202020204" pitchFamily="34" charset="0"/>
              </a:defRPr>
            </a:lvl9pPr>
          </a:lstStyle>
          <a:p>
            <a:r>
              <a:rPr lang="en-US" altLang="zh-CN" sz="4000" b="1">
                <a:latin typeface="Calibri" panose="020F0502020204030204" pitchFamily="34" charset="0"/>
                <a:ea typeface="SimSun" panose="02010600030101010101" pitchFamily="2" charset="-122"/>
              </a:rPr>
              <a:t>METHODOLOGIES</a:t>
            </a:r>
          </a:p>
        </p:txBody>
      </p:sp>
      <p:sp>
        <p:nvSpPr>
          <p:cNvPr id="3077" name="Text Box 133">
            <a:extLst>
              <a:ext uri="{FF2B5EF4-FFF2-40B4-BE49-F238E27FC236}">
                <a16:creationId xmlns:a16="http://schemas.microsoft.com/office/drawing/2014/main" id="{25410FA8-62DD-BCCC-F992-97F57B5F816D}"/>
              </a:ext>
            </a:extLst>
          </p:cNvPr>
          <p:cNvSpPr txBox="1">
            <a:spLocks noChangeArrowheads="1"/>
          </p:cNvSpPr>
          <p:nvPr/>
        </p:nvSpPr>
        <p:spPr bwMode="auto">
          <a:xfrm>
            <a:off x="31943675" y="13314363"/>
            <a:ext cx="109696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28600" tIns="228600" rIns="228600" bIns="228600" anchor="ctr" anchorCtr="1"/>
          <a:lstStyle>
            <a:lvl1pPr defTabSz="4389438">
              <a:defRPr sz="2400">
                <a:solidFill>
                  <a:schemeClr val="tx1"/>
                </a:solidFill>
                <a:latin typeface="Arial" panose="020B0604020202020204" pitchFamily="34" charset="0"/>
              </a:defRPr>
            </a:lvl1pPr>
            <a:lvl2pPr defTabSz="4389438">
              <a:defRPr sz="2400">
                <a:solidFill>
                  <a:schemeClr val="tx1"/>
                </a:solidFill>
                <a:latin typeface="Arial" panose="020B0604020202020204" pitchFamily="34" charset="0"/>
              </a:defRPr>
            </a:lvl2pPr>
            <a:lvl3pPr defTabSz="4389438">
              <a:defRPr sz="2400">
                <a:solidFill>
                  <a:schemeClr val="tx1"/>
                </a:solidFill>
                <a:latin typeface="Arial" panose="020B0604020202020204" pitchFamily="34" charset="0"/>
              </a:defRPr>
            </a:lvl3pPr>
            <a:lvl4pPr defTabSz="4389438">
              <a:defRPr sz="2400">
                <a:solidFill>
                  <a:schemeClr val="tx1"/>
                </a:solidFill>
                <a:latin typeface="Arial" panose="020B0604020202020204" pitchFamily="34" charset="0"/>
              </a:defRPr>
            </a:lvl4pPr>
            <a:lvl5pPr defTabSz="4389438">
              <a:defRPr sz="2400">
                <a:solidFill>
                  <a:schemeClr val="tx1"/>
                </a:solidFill>
                <a:latin typeface="Arial" panose="020B0604020202020204" pitchFamily="34" charset="0"/>
              </a:defRPr>
            </a:lvl5pPr>
            <a:lvl6pPr defTabSz="4389438" fontAlgn="base">
              <a:spcBef>
                <a:spcPct val="0"/>
              </a:spcBef>
              <a:spcAft>
                <a:spcPct val="0"/>
              </a:spcAft>
              <a:defRPr sz="2400">
                <a:solidFill>
                  <a:schemeClr val="tx1"/>
                </a:solidFill>
                <a:latin typeface="Arial" panose="020B0604020202020204" pitchFamily="34" charset="0"/>
              </a:defRPr>
            </a:lvl6pPr>
            <a:lvl7pPr defTabSz="4389438" fontAlgn="base">
              <a:spcBef>
                <a:spcPct val="0"/>
              </a:spcBef>
              <a:spcAft>
                <a:spcPct val="0"/>
              </a:spcAft>
              <a:defRPr sz="2400">
                <a:solidFill>
                  <a:schemeClr val="tx1"/>
                </a:solidFill>
                <a:latin typeface="Arial" panose="020B0604020202020204" pitchFamily="34" charset="0"/>
              </a:defRPr>
            </a:lvl7pPr>
            <a:lvl8pPr defTabSz="4389438" fontAlgn="base">
              <a:spcBef>
                <a:spcPct val="0"/>
              </a:spcBef>
              <a:spcAft>
                <a:spcPct val="0"/>
              </a:spcAft>
              <a:defRPr sz="2400">
                <a:solidFill>
                  <a:schemeClr val="tx1"/>
                </a:solidFill>
                <a:latin typeface="Arial" panose="020B0604020202020204" pitchFamily="34" charset="0"/>
              </a:defRPr>
            </a:lvl8pPr>
            <a:lvl9pPr defTabSz="4389438" fontAlgn="base">
              <a:spcBef>
                <a:spcPct val="0"/>
              </a:spcBef>
              <a:spcAft>
                <a:spcPct val="0"/>
              </a:spcAft>
              <a:defRPr sz="2400">
                <a:solidFill>
                  <a:schemeClr val="tx1"/>
                </a:solidFill>
                <a:latin typeface="Arial" panose="020B0604020202020204" pitchFamily="34" charset="0"/>
              </a:defRPr>
            </a:lvl9pPr>
          </a:lstStyle>
          <a:p>
            <a:r>
              <a:rPr lang="en-US" altLang="zh-CN" sz="4000" b="1">
                <a:latin typeface="Calibri" panose="020F0502020204030204" pitchFamily="34" charset="0"/>
                <a:ea typeface="SimSun" panose="02010600030101010101" pitchFamily="2" charset="-122"/>
              </a:rPr>
              <a:t>CONCLUSIONS</a:t>
            </a:r>
          </a:p>
        </p:txBody>
      </p:sp>
      <p:sp>
        <p:nvSpPr>
          <p:cNvPr id="3078" name="Text Box 134">
            <a:extLst>
              <a:ext uri="{FF2B5EF4-FFF2-40B4-BE49-F238E27FC236}">
                <a16:creationId xmlns:a16="http://schemas.microsoft.com/office/drawing/2014/main" id="{BD3BBC37-E3B6-4F64-A053-DFE3B20F3E70}"/>
              </a:ext>
            </a:extLst>
          </p:cNvPr>
          <p:cNvSpPr txBox="1">
            <a:spLocks noChangeArrowheads="1"/>
          </p:cNvSpPr>
          <p:nvPr/>
        </p:nvSpPr>
        <p:spPr bwMode="auto">
          <a:xfrm>
            <a:off x="32004000" y="3656013"/>
            <a:ext cx="10969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28600" tIns="228600" rIns="228600" bIns="228600" anchor="ctr" anchorCtr="1"/>
          <a:lstStyle>
            <a:lvl1pPr defTabSz="4389438">
              <a:defRPr sz="2400">
                <a:solidFill>
                  <a:schemeClr val="tx1"/>
                </a:solidFill>
                <a:latin typeface="Arial" panose="020B0604020202020204" pitchFamily="34" charset="0"/>
              </a:defRPr>
            </a:lvl1pPr>
            <a:lvl2pPr defTabSz="4389438">
              <a:defRPr sz="2400">
                <a:solidFill>
                  <a:schemeClr val="tx1"/>
                </a:solidFill>
                <a:latin typeface="Arial" panose="020B0604020202020204" pitchFamily="34" charset="0"/>
              </a:defRPr>
            </a:lvl2pPr>
            <a:lvl3pPr defTabSz="4389438">
              <a:defRPr sz="2400">
                <a:solidFill>
                  <a:schemeClr val="tx1"/>
                </a:solidFill>
                <a:latin typeface="Arial" panose="020B0604020202020204" pitchFamily="34" charset="0"/>
              </a:defRPr>
            </a:lvl3pPr>
            <a:lvl4pPr defTabSz="4389438">
              <a:defRPr sz="2400">
                <a:solidFill>
                  <a:schemeClr val="tx1"/>
                </a:solidFill>
                <a:latin typeface="Arial" panose="020B0604020202020204" pitchFamily="34" charset="0"/>
              </a:defRPr>
            </a:lvl4pPr>
            <a:lvl5pPr defTabSz="4389438">
              <a:defRPr sz="2400">
                <a:solidFill>
                  <a:schemeClr val="tx1"/>
                </a:solidFill>
                <a:latin typeface="Arial" panose="020B0604020202020204" pitchFamily="34" charset="0"/>
              </a:defRPr>
            </a:lvl5pPr>
            <a:lvl6pPr defTabSz="4389438" fontAlgn="base">
              <a:spcBef>
                <a:spcPct val="0"/>
              </a:spcBef>
              <a:spcAft>
                <a:spcPct val="0"/>
              </a:spcAft>
              <a:defRPr sz="2400">
                <a:solidFill>
                  <a:schemeClr val="tx1"/>
                </a:solidFill>
                <a:latin typeface="Arial" panose="020B0604020202020204" pitchFamily="34" charset="0"/>
              </a:defRPr>
            </a:lvl6pPr>
            <a:lvl7pPr defTabSz="4389438" fontAlgn="base">
              <a:spcBef>
                <a:spcPct val="0"/>
              </a:spcBef>
              <a:spcAft>
                <a:spcPct val="0"/>
              </a:spcAft>
              <a:defRPr sz="2400">
                <a:solidFill>
                  <a:schemeClr val="tx1"/>
                </a:solidFill>
                <a:latin typeface="Arial" panose="020B0604020202020204" pitchFamily="34" charset="0"/>
              </a:defRPr>
            </a:lvl7pPr>
            <a:lvl8pPr defTabSz="4389438" fontAlgn="base">
              <a:spcBef>
                <a:spcPct val="0"/>
              </a:spcBef>
              <a:spcAft>
                <a:spcPct val="0"/>
              </a:spcAft>
              <a:defRPr sz="2400">
                <a:solidFill>
                  <a:schemeClr val="tx1"/>
                </a:solidFill>
                <a:latin typeface="Arial" panose="020B0604020202020204" pitchFamily="34" charset="0"/>
              </a:defRPr>
            </a:lvl8pPr>
            <a:lvl9pPr defTabSz="4389438" fontAlgn="base">
              <a:spcBef>
                <a:spcPct val="0"/>
              </a:spcBef>
              <a:spcAft>
                <a:spcPct val="0"/>
              </a:spcAft>
              <a:defRPr sz="2400">
                <a:solidFill>
                  <a:schemeClr val="tx1"/>
                </a:solidFill>
                <a:latin typeface="Arial" panose="020B0604020202020204" pitchFamily="34" charset="0"/>
              </a:defRPr>
            </a:lvl9pPr>
          </a:lstStyle>
          <a:p>
            <a:r>
              <a:rPr lang="en-US" altLang="zh-CN" sz="4000" b="1">
                <a:latin typeface="Calibri" panose="020F0502020204030204" pitchFamily="34" charset="0"/>
                <a:ea typeface="SimSun" panose="02010600030101010101" pitchFamily="2" charset="-122"/>
              </a:rPr>
              <a:t>STANDARDS AND POLICIES</a:t>
            </a:r>
          </a:p>
        </p:txBody>
      </p:sp>
      <p:sp>
        <p:nvSpPr>
          <p:cNvPr id="3079" name="Text Box 135">
            <a:extLst>
              <a:ext uri="{FF2B5EF4-FFF2-40B4-BE49-F238E27FC236}">
                <a16:creationId xmlns:a16="http://schemas.microsoft.com/office/drawing/2014/main" id="{BA1B7DBB-A9A0-6AD3-CEC6-FFEEF3BC286D}"/>
              </a:ext>
            </a:extLst>
          </p:cNvPr>
          <p:cNvSpPr txBox="1">
            <a:spLocks noChangeArrowheads="1"/>
          </p:cNvSpPr>
          <p:nvPr/>
        </p:nvSpPr>
        <p:spPr bwMode="auto">
          <a:xfrm>
            <a:off x="20116800" y="3657600"/>
            <a:ext cx="10969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28600" tIns="228600" rIns="228600" bIns="228600" anchor="ctr" anchorCtr="1"/>
          <a:lstStyle>
            <a:lvl1pPr defTabSz="4389438">
              <a:defRPr sz="2400">
                <a:solidFill>
                  <a:schemeClr val="tx1"/>
                </a:solidFill>
                <a:latin typeface="Arial" panose="020B0604020202020204" pitchFamily="34" charset="0"/>
              </a:defRPr>
            </a:lvl1pPr>
            <a:lvl2pPr defTabSz="4389438">
              <a:defRPr sz="2400">
                <a:solidFill>
                  <a:schemeClr val="tx1"/>
                </a:solidFill>
                <a:latin typeface="Arial" panose="020B0604020202020204" pitchFamily="34" charset="0"/>
              </a:defRPr>
            </a:lvl2pPr>
            <a:lvl3pPr defTabSz="4389438">
              <a:defRPr sz="2400">
                <a:solidFill>
                  <a:schemeClr val="tx1"/>
                </a:solidFill>
                <a:latin typeface="Arial" panose="020B0604020202020204" pitchFamily="34" charset="0"/>
              </a:defRPr>
            </a:lvl3pPr>
            <a:lvl4pPr defTabSz="4389438">
              <a:defRPr sz="2400">
                <a:solidFill>
                  <a:schemeClr val="tx1"/>
                </a:solidFill>
                <a:latin typeface="Arial" panose="020B0604020202020204" pitchFamily="34" charset="0"/>
              </a:defRPr>
            </a:lvl4pPr>
            <a:lvl5pPr defTabSz="4389438">
              <a:defRPr sz="2400">
                <a:solidFill>
                  <a:schemeClr val="tx1"/>
                </a:solidFill>
                <a:latin typeface="Arial" panose="020B0604020202020204" pitchFamily="34" charset="0"/>
              </a:defRPr>
            </a:lvl5pPr>
            <a:lvl6pPr defTabSz="4389438" fontAlgn="base">
              <a:spcBef>
                <a:spcPct val="0"/>
              </a:spcBef>
              <a:spcAft>
                <a:spcPct val="0"/>
              </a:spcAft>
              <a:defRPr sz="2400">
                <a:solidFill>
                  <a:schemeClr val="tx1"/>
                </a:solidFill>
                <a:latin typeface="Arial" panose="020B0604020202020204" pitchFamily="34" charset="0"/>
              </a:defRPr>
            </a:lvl6pPr>
            <a:lvl7pPr defTabSz="4389438" fontAlgn="base">
              <a:spcBef>
                <a:spcPct val="0"/>
              </a:spcBef>
              <a:spcAft>
                <a:spcPct val="0"/>
              </a:spcAft>
              <a:defRPr sz="2400">
                <a:solidFill>
                  <a:schemeClr val="tx1"/>
                </a:solidFill>
                <a:latin typeface="Arial" panose="020B0604020202020204" pitchFamily="34" charset="0"/>
              </a:defRPr>
            </a:lvl7pPr>
            <a:lvl8pPr defTabSz="4389438" fontAlgn="base">
              <a:spcBef>
                <a:spcPct val="0"/>
              </a:spcBef>
              <a:spcAft>
                <a:spcPct val="0"/>
              </a:spcAft>
              <a:defRPr sz="2400">
                <a:solidFill>
                  <a:schemeClr val="tx1"/>
                </a:solidFill>
                <a:latin typeface="Arial" panose="020B0604020202020204" pitchFamily="34" charset="0"/>
              </a:defRPr>
            </a:lvl8pPr>
            <a:lvl9pPr defTabSz="4389438" fontAlgn="base">
              <a:spcBef>
                <a:spcPct val="0"/>
              </a:spcBef>
              <a:spcAft>
                <a:spcPct val="0"/>
              </a:spcAft>
              <a:defRPr sz="2400">
                <a:solidFill>
                  <a:schemeClr val="tx1"/>
                </a:solidFill>
                <a:latin typeface="Arial" panose="020B0604020202020204" pitchFamily="34" charset="0"/>
              </a:defRPr>
            </a:lvl9pPr>
          </a:lstStyle>
          <a:p>
            <a:r>
              <a:rPr lang="en-US" altLang="zh-CN" sz="4000" b="1">
                <a:latin typeface="Calibri" panose="020F0502020204030204" pitchFamily="34" charset="0"/>
                <a:ea typeface="SimSun" panose="02010600030101010101" pitchFamily="2" charset="-122"/>
              </a:rPr>
              <a:t>RESULTS</a:t>
            </a:r>
          </a:p>
        </p:txBody>
      </p:sp>
      <p:sp>
        <p:nvSpPr>
          <p:cNvPr id="2184" name="Text Box 136">
            <a:extLst>
              <a:ext uri="{FF2B5EF4-FFF2-40B4-BE49-F238E27FC236}">
                <a16:creationId xmlns:a16="http://schemas.microsoft.com/office/drawing/2014/main" id="{AADCA695-C13F-306D-51E6-A43AB6DDCFDD}"/>
              </a:ext>
            </a:extLst>
          </p:cNvPr>
          <p:cNvSpPr txBox="1">
            <a:spLocks noChangeArrowheads="1"/>
          </p:cNvSpPr>
          <p:nvPr/>
        </p:nvSpPr>
        <p:spPr bwMode="auto">
          <a:xfrm>
            <a:off x="32004000" y="17564100"/>
            <a:ext cx="10969625" cy="914400"/>
          </a:xfrm>
          <a:prstGeom prst="rect">
            <a:avLst/>
          </a:prstGeom>
          <a:noFill/>
          <a:ln>
            <a:noFill/>
          </a:ln>
          <a:effectLst/>
        </p:spPr>
        <p:txBody>
          <a:bodyPr wrap="none" lIns="228600" tIns="228600" rIns="228600" bIns="228600" anchor="ctr" anchorCtr="1"/>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pPr>
              <a:defRPr/>
            </a:pPr>
            <a:r>
              <a:rPr lang="en-US" sz="4000" b="1">
                <a:solidFill>
                  <a:schemeClr val="accent1">
                    <a:lumMod val="50000"/>
                  </a:schemeClr>
                </a:solidFill>
                <a:latin typeface="Calibri" panose="020F0502020204030204" pitchFamily="34" charset="0"/>
              </a:rPr>
              <a:t>ACKNOWLEDGEMENT</a:t>
            </a:r>
            <a:endParaRPr lang="en-US" sz="4000" b="1" dirty="0">
              <a:solidFill>
                <a:schemeClr val="accent1">
                  <a:lumMod val="50000"/>
                </a:schemeClr>
              </a:solidFill>
              <a:latin typeface="Calibri" panose="020F0502020204030204" pitchFamily="34" charset="0"/>
            </a:endParaRPr>
          </a:p>
        </p:txBody>
      </p:sp>
      <p:sp>
        <p:nvSpPr>
          <p:cNvPr id="2228" name="Text Box 180">
            <a:extLst>
              <a:ext uri="{FF2B5EF4-FFF2-40B4-BE49-F238E27FC236}">
                <a16:creationId xmlns:a16="http://schemas.microsoft.com/office/drawing/2014/main" id="{7E5C7C14-7073-CB72-5A62-4D5F2008B3F8}"/>
              </a:ext>
            </a:extLst>
          </p:cNvPr>
          <p:cNvSpPr txBox="1">
            <a:spLocks noChangeArrowheads="1"/>
          </p:cNvSpPr>
          <p:nvPr/>
        </p:nvSpPr>
        <p:spPr bwMode="auto">
          <a:xfrm>
            <a:off x="32870775" y="12842875"/>
            <a:ext cx="3282950" cy="400050"/>
          </a:xfrm>
          <a:prstGeom prst="rect">
            <a:avLst/>
          </a:prstGeom>
          <a:noFill/>
          <a:ln>
            <a:noFill/>
          </a:ln>
          <a:effectLst/>
        </p:spPr>
        <p:txBody>
          <a:bodyPr wrap="none">
            <a:spAutoFit/>
          </a:bodyPr>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pPr algn="ctr">
              <a:defRPr/>
            </a:pPr>
            <a:r>
              <a:rPr lang="en-US" sz="2000" b="1" dirty="0">
                <a:solidFill>
                  <a:schemeClr val="accent1">
                    <a:lumMod val="50000"/>
                  </a:schemeClr>
                </a:solidFill>
                <a:latin typeface="Calibri" panose="020F0502020204030204" pitchFamily="34" charset="0"/>
              </a:rPr>
              <a:t>Figure 1.</a:t>
            </a:r>
            <a:r>
              <a:rPr lang="en-US" sz="2000" dirty="0">
                <a:solidFill>
                  <a:schemeClr val="accent1">
                    <a:lumMod val="50000"/>
                  </a:schemeClr>
                </a:solidFill>
                <a:latin typeface="Calibri" panose="020F0502020204030204" pitchFamily="34" charset="0"/>
              </a:rPr>
              <a:t> Label in 20pt Calibri.</a:t>
            </a:r>
          </a:p>
        </p:txBody>
      </p:sp>
      <p:sp>
        <p:nvSpPr>
          <p:cNvPr id="2229" name="Text Box 181">
            <a:extLst>
              <a:ext uri="{FF2B5EF4-FFF2-40B4-BE49-F238E27FC236}">
                <a16:creationId xmlns:a16="http://schemas.microsoft.com/office/drawing/2014/main" id="{9BF39324-E786-68E6-EECF-740CA8A92BFC}"/>
              </a:ext>
            </a:extLst>
          </p:cNvPr>
          <p:cNvSpPr txBox="1">
            <a:spLocks noChangeArrowheads="1"/>
          </p:cNvSpPr>
          <p:nvPr/>
        </p:nvSpPr>
        <p:spPr bwMode="auto">
          <a:xfrm>
            <a:off x="38755638" y="12842875"/>
            <a:ext cx="3281362" cy="400050"/>
          </a:xfrm>
          <a:prstGeom prst="rect">
            <a:avLst/>
          </a:prstGeom>
          <a:noFill/>
          <a:ln>
            <a:noFill/>
          </a:ln>
          <a:effectLst/>
        </p:spPr>
        <p:txBody>
          <a:bodyPr wrap="none">
            <a:spAutoFit/>
          </a:bodyPr>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pPr algn="ctr">
              <a:defRPr/>
            </a:pPr>
            <a:r>
              <a:rPr lang="en-US" sz="2000" b="1" dirty="0">
                <a:solidFill>
                  <a:schemeClr val="accent1">
                    <a:lumMod val="50000"/>
                  </a:schemeClr>
                </a:solidFill>
                <a:latin typeface="Calibri" panose="020F0502020204030204" pitchFamily="34" charset="0"/>
              </a:rPr>
              <a:t>Figure 2.</a:t>
            </a:r>
            <a:r>
              <a:rPr lang="en-US" sz="2000" dirty="0">
                <a:solidFill>
                  <a:schemeClr val="accent1">
                    <a:lumMod val="50000"/>
                  </a:schemeClr>
                </a:solidFill>
                <a:latin typeface="Calibri" panose="020F0502020204030204" pitchFamily="34" charset="0"/>
              </a:rPr>
              <a:t> Label in 20pt Calibri.</a:t>
            </a:r>
          </a:p>
        </p:txBody>
      </p:sp>
      <p:sp>
        <p:nvSpPr>
          <p:cNvPr id="3083" name="Text Box 182">
            <a:extLst>
              <a:ext uri="{FF2B5EF4-FFF2-40B4-BE49-F238E27FC236}">
                <a16:creationId xmlns:a16="http://schemas.microsoft.com/office/drawing/2014/main" id="{92FB0EEE-AFC6-69E3-BBEA-0E939020284C}"/>
              </a:ext>
            </a:extLst>
          </p:cNvPr>
          <p:cNvSpPr txBox="1">
            <a:spLocks noChangeArrowheads="1"/>
          </p:cNvSpPr>
          <p:nvPr/>
        </p:nvSpPr>
        <p:spPr bwMode="auto">
          <a:xfrm>
            <a:off x="685800" y="3656013"/>
            <a:ext cx="5943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28600" tIns="228600" rIns="228600" bIns="228600" anchor="ctr"/>
          <a:lstStyle>
            <a:lvl1pPr defTabSz="4389438">
              <a:defRPr sz="2400">
                <a:solidFill>
                  <a:schemeClr val="tx1"/>
                </a:solidFill>
                <a:latin typeface="Arial" panose="020B0604020202020204" pitchFamily="34" charset="0"/>
              </a:defRPr>
            </a:lvl1pPr>
            <a:lvl2pPr defTabSz="4389438">
              <a:defRPr sz="2400">
                <a:solidFill>
                  <a:schemeClr val="tx1"/>
                </a:solidFill>
                <a:latin typeface="Arial" panose="020B0604020202020204" pitchFamily="34" charset="0"/>
              </a:defRPr>
            </a:lvl2pPr>
            <a:lvl3pPr defTabSz="4389438">
              <a:defRPr sz="2400">
                <a:solidFill>
                  <a:schemeClr val="tx1"/>
                </a:solidFill>
                <a:latin typeface="Arial" panose="020B0604020202020204" pitchFamily="34" charset="0"/>
              </a:defRPr>
            </a:lvl3pPr>
            <a:lvl4pPr defTabSz="4389438">
              <a:defRPr sz="2400">
                <a:solidFill>
                  <a:schemeClr val="tx1"/>
                </a:solidFill>
                <a:latin typeface="Arial" panose="020B0604020202020204" pitchFamily="34" charset="0"/>
              </a:defRPr>
            </a:lvl4pPr>
            <a:lvl5pPr defTabSz="4389438">
              <a:defRPr sz="2400">
                <a:solidFill>
                  <a:schemeClr val="tx1"/>
                </a:solidFill>
                <a:latin typeface="Arial" panose="020B0604020202020204" pitchFamily="34" charset="0"/>
              </a:defRPr>
            </a:lvl5pPr>
            <a:lvl6pPr defTabSz="4389438" fontAlgn="base">
              <a:spcBef>
                <a:spcPct val="0"/>
              </a:spcBef>
              <a:spcAft>
                <a:spcPct val="0"/>
              </a:spcAft>
              <a:defRPr sz="2400">
                <a:solidFill>
                  <a:schemeClr val="tx1"/>
                </a:solidFill>
                <a:latin typeface="Arial" panose="020B0604020202020204" pitchFamily="34" charset="0"/>
              </a:defRPr>
            </a:lvl6pPr>
            <a:lvl7pPr defTabSz="4389438" fontAlgn="base">
              <a:spcBef>
                <a:spcPct val="0"/>
              </a:spcBef>
              <a:spcAft>
                <a:spcPct val="0"/>
              </a:spcAft>
              <a:defRPr sz="2400">
                <a:solidFill>
                  <a:schemeClr val="tx1"/>
                </a:solidFill>
                <a:latin typeface="Arial" panose="020B0604020202020204" pitchFamily="34" charset="0"/>
              </a:defRPr>
            </a:lvl7pPr>
            <a:lvl8pPr defTabSz="4389438" fontAlgn="base">
              <a:spcBef>
                <a:spcPct val="0"/>
              </a:spcBef>
              <a:spcAft>
                <a:spcPct val="0"/>
              </a:spcAft>
              <a:defRPr sz="2400">
                <a:solidFill>
                  <a:schemeClr val="tx1"/>
                </a:solidFill>
                <a:latin typeface="Arial" panose="020B0604020202020204" pitchFamily="34" charset="0"/>
              </a:defRPr>
            </a:lvl8pPr>
            <a:lvl9pPr defTabSz="4389438" fontAlgn="base">
              <a:spcBef>
                <a:spcPct val="0"/>
              </a:spcBef>
              <a:spcAft>
                <a:spcPct val="0"/>
              </a:spcAft>
              <a:defRPr sz="2400">
                <a:solidFill>
                  <a:schemeClr val="tx1"/>
                </a:solidFill>
                <a:latin typeface="Arial" panose="020B0604020202020204" pitchFamily="34" charset="0"/>
              </a:defRPr>
            </a:lvl9pPr>
          </a:lstStyle>
          <a:p>
            <a:r>
              <a:rPr lang="en-US" altLang="zh-CN" sz="4000">
                <a:solidFill>
                  <a:schemeClr val="bg1"/>
                </a:solidFill>
                <a:latin typeface="Calibri" panose="020F0502020204030204" pitchFamily="34" charset="0"/>
                <a:ea typeface="SimSun" panose="02010600030101010101" pitchFamily="2" charset="-122"/>
              </a:rPr>
              <a:t>ABSTRACT</a:t>
            </a:r>
          </a:p>
        </p:txBody>
      </p:sp>
      <p:sp>
        <p:nvSpPr>
          <p:cNvPr id="3084" name="Text Box 183">
            <a:extLst>
              <a:ext uri="{FF2B5EF4-FFF2-40B4-BE49-F238E27FC236}">
                <a16:creationId xmlns:a16="http://schemas.microsoft.com/office/drawing/2014/main" id="{929CABA2-3D65-3418-99B8-59518EF7592B}"/>
              </a:ext>
            </a:extLst>
          </p:cNvPr>
          <p:cNvSpPr txBox="1">
            <a:spLocks noChangeArrowheads="1"/>
          </p:cNvSpPr>
          <p:nvPr/>
        </p:nvSpPr>
        <p:spPr bwMode="auto">
          <a:xfrm>
            <a:off x="388938" y="15019338"/>
            <a:ext cx="5943600" cy="149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28600" tIns="228600" rIns="228600" bIns="228600" anchor="ctr"/>
          <a:lstStyle>
            <a:lvl1pPr defTabSz="4389438">
              <a:defRPr sz="2400">
                <a:solidFill>
                  <a:schemeClr val="tx1"/>
                </a:solidFill>
                <a:latin typeface="Arial" panose="020B0604020202020204" pitchFamily="34" charset="0"/>
              </a:defRPr>
            </a:lvl1pPr>
            <a:lvl2pPr defTabSz="4389438">
              <a:defRPr sz="2400">
                <a:solidFill>
                  <a:schemeClr val="tx1"/>
                </a:solidFill>
                <a:latin typeface="Arial" panose="020B0604020202020204" pitchFamily="34" charset="0"/>
              </a:defRPr>
            </a:lvl2pPr>
            <a:lvl3pPr defTabSz="4389438">
              <a:defRPr sz="2400">
                <a:solidFill>
                  <a:schemeClr val="tx1"/>
                </a:solidFill>
                <a:latin typeface="Arial" panose="020B0604020202020204" pitchFamily="34" charset="0"/>
              </a:defRPr>
            </a:lvl3pPr>
            <a:lvl4pPr defTabSz="4389438">
              <a:defRPr sz="2400">
                <a:solidFill>
                  <a:schemeClr val="tx1"/>
                </a:solidFill>
                <a:latin typeface="Arial" panose="020B0604020202020204" pitchFamily="34" charset="0"/>
              </a:defRPr>
            </a:lvl4pPr>
            <a:lvl5pPr defTabSz="4389438">
              <a:defRPr sz="2400">
                <a:solidFill>
                  <a:schemeClr val="tx1"/>
                </a:solidFill>
                <a:latin typeface="Arial" panose="020B0604020202020204" pitchFamily="34" charset="0"/>
              </a:defRPr>
            </a:lvl5pPr>
            <a:lvl6pPr defTabSz="4389438" fontAlgn="base">
              <a:spcBef>
                <a:spcPct val="0"/>
              </a:spcBef>
              <a:spcAft>
                <a:spcPct val="0"/>
              </a:spcAft>
              <a:defRPr sz="2400">
                <a:solidFill>
                  <a:schemeClr val="tx1"/>
                </a:solidFill>
                <a:latin typeface="Arial" panose="020B0604020202020204" pitchFamily="34" charset="0"/>
              </a:defRPr>
            </a:lvl6pPr>
            <a:lvl7pPr defTabSz="4389438" fontAlgn="base">
              <a:spcBef>
                <a:spcPct val="0"/>
              </a:spcBef>
              <a:spcAft>
                <a:spcPct val="0"/>
              </a:spcAft>
              <a:defRPr sz="2400">
                <a:solidFill>
                  <a:schemeClr val="tx1"/>
                </a:solidFill>
                <a:latin typeface="Arial" panose="020B0604020202020204" pitchFamily="34" charset="0"/>
              </a:defRPr>
            </a:lvl7pPr>
            <a:lvl8pPr defTabSz="4389438" fontAlgn="base">
              <a:spcBef>
                <a:spcPct val="0"/>
              </a:spcBef>
              <a:spcAft>
                <a:spcPct val="0"/>
              </a:spcAft>
              <a:defRPr sz="2400">
                <a:solidFill>
                  <a:schemeClr val="tx1"/>
                </a:solidFill>
                <a:latin typeface="Arial" panose="020B0604020202020204" pitchFamily="34" charset="0"/>
              </a:defRPr>
            </a:lvl8pPr>
            <a:lvl9pPr defTabSz="4389438" fontAlgn="base">
              <a:spcBef>
                <a:spcPct val="0"/>
              </a:spcBef>
              <a:spcAft>
                <a:spcPct val="0"/>
              </a:spcAft>
              <a:defRPr sz="2400">
                <a:solidFill>
                  <a:schemeClr val="tx1"/>
                </a:solidFill>
                <a:latin typeface="Arial" panose="020B0604020202020204" pitchFamily="34" charset="0"/>
              </a:defRPr>
            </a:lvl9pPr>
          </a:lstStyle>
          <a:p>
            <a:r>
              <a:rPr lang="en-US" altLang="zh-CN" sz="4000">
                <a:solidFill>
                  <a:schemeClr val="bg1"/>
                </a:solidFill>
                <a:latin typeface="Calibri" panose="020F0502020204030204" pitchFamily="34" charset="0"/>
                <a:ea typeface="SimSun" panose="02010600030101010101" pitchFamily="2" charset="-122"/>
              </a:rPr>
              <a:t>TEAM MEMBER DETAILS</a:t>
            </a:r>
          </a:p>
        </p:txBody>
      </p:sp>
      <p:sp>
        <p:nvSpPr>
          <p:cNvPr id="3085" name="Text Box 193">
            <a:extLst>
              <a:ext uri="{FF2B5EF4-FFF2-40B4-BE49-F238E27FC236}">
                <a16:creationId xmlns:a16="http://schemas.microsoft.com/office/drawing/2014/main" id="{D6E0B27E-9579-6E88-720D-678E5D9EC067}"/>
              </a:ext>
            </a:extLst>
          </p:cNvPr>
          <p:cNvSpPr txBox="1">
            <a:spLocks noChangeArrowheads="1"/>
          </p:cNvSpPr>
          <p:nvPr/>
        </p:nvSpPr>
        <p:spPr bwMode="auto">
          <a:xfrm>
            <a:off x="536575" y="16421100"/>
            <a:ext cx="6561138" cy="4887913"/>
          </a:xfrm>
          <a:prstGeom prst="rect">
            <a:avLst/>
          </a:prstGeom>
          <a:solidFill>
            <a:srgbClr val="37609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28600" tIns="228600" rIns="228600" bIns="228600">
            <a:spAutoFit/>
          </a:bodyPr>
          <a:lstStyle/>
          <a:p>
            <a:r>
              <a:rPr lang="en-US" altLang="zh-CN" sz="3200" dirty="0">
                <a:solidFill>
                  <a:schemeClr val="bg1"/>
                </a:solidFill>
                <a:latin typeface="Calibri" panose="020F0502020204030204" pitchFamily="34" charset="0"/>
                <a:ea typeface="SimSun" panose="02010600030101010101" pitchFamily="2" charset="-122"/>
              </a:rPr>
              <a:t>&lt;Student 1. K.ROHITH CHOWDARY&gt;</a:t>
            </a:r>
          </a:p>
          <a:p>
            <a:r>
              <a:rPr lang="en-US" altLang="zh-CN" sz="3200" dirty="0">
                <a:solidFill>
                  <a:schemeClr val="bg1"/>
                </a:solidFill>
                <a:latin typeface="Calibri" panose="020F0502020204030204" pitchFamily="34" charset="0"/>
                <a:ea typeface="SimSun" panose="02010600030101010101" pitchFamily="2" charset="-122"/>
              </a:rPr>
              <a:t>&lt;Student 2 .K.VINAY KRISHNA&gt;</a:t>
            </a:r>
          </a:p>
          <a:p>
            <a:r>
              <a:rPr lang="en-US" altLang="zh-CN" sz="3200" dirty="0">
                <a:solidFill>
                  <a:schemeClr val="bg1"/>
                </a:solidFill>
                <a:latin typeface="Calibri" panose="020F0502020204030204" pitchFamily="34" charset="0"/>
                <a:ea typeface="SimSun" panose="02010600030101010101" pitchFamily="2" charset="-122"/>
              </a:rPr>
              <a:t>&lt;Student 3 .D.VENKATESH&gt;</a:t>
            </a:r>
          </a:p>
          <a:p>
            <a:r>
              <a:rPr lang="en-US" altLang="zh-CN" sz="3200" dirty="0">
                <a:solidFill>
                  <a:schemeClr val="bg1"/>
                </a:solidFill>
                <a:latin typeface="Calibri" panose="020F0502020204030204" pitchFamily="34" charset="0"/>
                <a:ea typeface="SimSun" panose="02010600030101010101" pitchFamily="2" charset="-122"/>
              </a:rPr>
              <a:t>&lt;Student 1. 7396690289&gt;</a:t>
            </a:r>
          </a:p>
          <a:p>
            <a:r>
              <a:rPr lang="en-US" altLang="zh-CN" sz="3200" dirty="0">
                <a:solidFill>
                  <a:schemeClr val="bg1"/>
                </a:solidFill>
                <a:latin typeface="Calibri" panose="020F0502020204030204" pitchFamily="34" charset="0"/>
                <a:ea typeface="SimSun" panose="02010600030101010101" pitchFamily="2" charset="-122"/>
              </a:rPr>
              <a:t>&lt;Student 2. 8885144411&gt;</a:t>
            </a:r>
          </a:p>
          <a:p>
            <a:r>
              <a:rPr lang="en-US" altLang="zh-CN" sz="3200" dirty="0">
                <a:solidFill>
                  <a:schemeClr val="bg1"/>
                </a:solidFill>
                <a:latin typeface="Calibri" panose="020F0502020204030204" pitchFamily="34" charset="0"/>
                <a:ea typeface="SimSun" panose="02010600030101010101" pitchFamily="2" charset="-122"/>
              </a:rPr>
              <a:t>&lt;Student 3. 9794419036&gt;</a:t>
            </a:r>
          </a:p>
          <a:p>
            <a:r>
              <a:rPr lang="en-US" altLang="zh-CN" sz="3200" dirty="0">
                <a:solidFill>
                  <a:schemeClr val="bg1"/>
                </a:solidFill>
                <a:latin typeface="Calibri" panose="020F0502020204030204" pitchFamily="34" charset="0"/>
                <a:ea typeface="SimSun" panose="02010600030101010101" pitchFamily="2" charset="-122"/>
              </a:rPr>
              <a:t>&lt;Student 1. vtu19134@gamil.com&gt;</a:t>
            </a:r>
          </a:p>
          <a:p>
            <a:r>
              <a:rPr lang="en-US" altLang="zh-CN" sz="3200" dirty="0">
                <a:solidFill>
                  <a:schemeClr val="bg1"/>
                </a:solidFill>
                <a:latin typeface="Calibri" panose="020F0502020204030204" pitchFamily="34" charset="0"/>
                <a:ea typeface="SimSun" panose="02010600030101010101" pitchFamily="2" charset="-122"/>
              </a:rPr>
              <a:t>&lt;Student 2. vtu20388@gamil.com&gt;</a:t>
            </a:r>
          </a:p>
          <a:p>
            <a:r>
              <a:rPr lang="en-US" altLang="zh-CN" sz="3200" dirty="0">
                <a:solidFill>
                  <a:schemeClr val="bg1"/>
                </a:solidFill>
                <a:latin typeface="Calibri" panose="020F0502020204030204" pitchFamily="34" charset="0"/>
                <a:ea typeface="SimSun" panose="02010600030101010101" pitchFamily="2" charset="-122"/>
              </a:rPr>
              <a:t>&lt;Student 3. vtu20424@gamil.com&gt;</a:t>
            </a:r>
          </a:p>
        </p:txBody>
      </p:sp>
      <p:sp>
        <p:nvSpPr>
          <p:cNvPr id="3086" name="Text Box 194">
            <a:extLst>
              <a:ext uri="{FF2B5EF4-FFF2-40B4-BE49-F238E27FC236}">
                <a16:creationId xmlns:a16="http://schemas.microsoft.com/office/drawing/2014/main" id="{8EFC3A50-7661-0B96-BF80-56AC1E284BB7}"/>
              </a:ext>
            </a:extLst>
          </p:cNvPr>
          <p:cNvSpPr txBox="1">
            <a:spLocks noChangeArrowheads="1"/>
          </p:cNvSpPr>
          <p:nvPr/>
        </p:nvSpPr>
        <p:spPr bwMode="auto">
          <a:xfrm>
            <a:off x="685800" y="4570413"/>
            <a:ext cx="5943600" cy="6740307"/>
          </a:xfrm>
          <a:prstGeom prst="rect">
            <a:avLst/>
          </a:prstGeom>
          <a:solidFill>
            <a:srgbClr val="37609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28600" tIns="228600" rIns="228600" bIns="228600">
            <a:spAutoFit/>
          </a:bodyPr>
          <a:lstStyle/>
          <a:p>
            <a:pPr algn="just"/>
            <a:r>
              <a:rPr lang="en-US" dirty="0">
                <a:solidFill>
                  <a:schemeClr val="bg1"/>
                </a:solidFill>
                <a:effectLst/>
                <a:latin typeface="Times New Roman" panose="02020603050405020304" pitchFamily="18" charset="0"/>
                <a:cs typeface="Times New Roman" panose="02020603050405020304" pitchFamily="18" charset="0"/>
              </a:rPr>
              <a:t>This project proposes to converting a normal images to cartoon Image using Generative Adversarial Networks. we will use GANs to generate </a:t>
            </a:r>
            <a:r>
              <a:rPr lang="en-US" dirty="0" err="1">
                <a:solidFill>
                  <a:schemeClr val="bg1"/>
                </a:solidFill>
                <a:effectLst/>
                <a:latin typeface="Times New Roman" panose="02020603050405020304" pitchFamily="18" charset="0"/>
                <a:cs typeface="Times New Roman" panose="02020603050405020304" pitchFamily="18" charset="0"/>
              </a:rPr>
              <a:t>cartoonified</a:t>
            </a:r>
            <a:r>
              <a:rPr lang="en-US" dirty="0">
                <a:solidFill>
                  <a:schemeClr val="bg1"/>
                </a:solidFill>
                <a:effectLst/>
                <a:latin typeface="Times New Roman" panose="02020603050405020304" pitchFamily="18" charset="0"/>
                <a:cs typeface="Times New Roman" panose="02020603050405020304" pitchFamily="18" charset="0"/>
              </a:rPr>
              <a:t> versions of input images using the OpenCV library. Nowadays ,  </a:t>
            </a:r>
            <a:r>
              <a:rPr lang="en-US" dirty="0" err="1">
                <a:solidFill>
                  <a:schemeClr val="bg1"/>
                </a:solidFill>
                <a:effectLst/>
                <a:latin typeface="Times New Roman" panose="02020603050405020304" pitchFamily="18" charset="0"/>
                <a:cs typeface="Times New Roman" panose="02020603050405020304" pitchFamily="18" charset="0"/>
              </a:rPr>
              <a:t>Cartoonifing</a:t>
            </a:r>
            <a:r>
              <a:rPr lang="en-US" dirty="0">
                <a:solidFill>
                  <a:schemeClr val="bg1"/>
                </a:solidFill>
                <a:effectLst/>
                <a:latin typeface="Times New Roman" panose="02020603050405020304" pitchFamily="18" charset="0"/>
                <a:cs typeface="Times New Roman" panose="02020603050405020304" pitchFamily="18" charset="0"/>
              </a:rPr>
              <a:t>  the images are necessary as well as useful for many aspects in various sectors of the world. There are number of ways to convert an normal image to cartoon but among all of them using GAN is finest and uncomplicated. OpenCV is an open - source Python Library used for computer vision and Machine Learning. It includes applications such as video and image capturing and processing. It is majorly used in image transformation , and many more.</a:t>
            </a:r>
            <a:endParaRPr lang="en-US" altLang="zh-CN" dirty="0">
              <a:solidFill>
                <a:schemeClr val="bg1"/>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3087" name="Text Box 195">
            <a:extLst>
              <a:ext uri="{FF2B5EF4-FFF2-40B4-BE49-F238E27FC236}">
                <a16:creationId xmlns:a16="http://schemas.microsoft.com/office/drawing/2014/main" id="{F5129E99-673B-CA48-5A0E-4C501293E78C}"/>
              </a:ext>
            </a:extLst>
          </p:cNvPr>
          <p:cNvSpPr txBox="1">
            <a:spLocks noChangeArrowheads="1"/>
          </p:cNvSpPr>
          <p:nvPr/>
        </p:nvSpPr>
        <p:spPr bwMode="auto">
          <a:xfrm>
            <a:off x="20116800" y="4570413"/>
            <a:ext cx="10969625" cy="443198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2880" tIns="182880" rIns="182880" bIns="182880">
            <a:spAutoFit/>
          </a:bodyPr>
          <a:lstStyle/>
          <a:p>
            <a:pPr algn="just"/>
            <a:r>
              <a:rPr lang="en-US" dirty="0">
                <a:solidFill>
                  <a:srgbClr val="000000"/>
                </a:solidFill>
                <a:effectLst/>
                <a:latin typeface="Times New Roman" panose="02020603050405020304" pitchFamily="18" charset="0"/>
                <a:cs typeface="Times New Roman" panose="02020603050405020304" pitchFamily="18" charset="0"/>
              </a:rPr>
              <a:t>The system which was proposed by us is the efficient in many ways to cartoon</a:t>
            </a:r>
            <a:endParaRPr lang="en-US" dirty="0">
              <a:latin typeface="Times New Roman" panose="02020603050405020304" pitchFamily="18" charset="0"/>
              <a:cs typeface="Times New Roman" panose="02020603050405020304" pitchFamily="18" charset="0"/>
            </a:endParaRPr>
          </a:p>
          <a:p>
            <a:pPr algn="just"/>
            <a:r>
              <a:rPr lang="en-US" dirty="0">
                <a:solidFill>
                  <a:srgbClr val="000000"/>
                </a:solidFill>
                <a:effectLst/>
                <a:latin typeface="Times New Roman" panose="02020603050405020304" pitchFamily="18" charset="0"/>
                <a:cs typeface="Times New Roman" panose="02020603050405020304" pitchFamily="18" charset="0"/>
              </a:rPr>
              <a:t>the real pictures  And the technique used to build the software is so  cost less as well </a:t>
            </a:r>
            <a:endParaRPr lang="en-US" dirty="0">
              <a:latin typeface="Times New Roman" panose="02020603050405020304" pitchFamily="18" charset="0"/>
              <a:cs typeface="Times New Roman" panose="02020603050405020304" pitchFamily="18" charset="0"/>
            </a:endParaRPr>
          </a:p>
          <a:p>
            <a:pPr algn="just"/>
            <a:r>
              <a:rPr lang="en-US" dirty="0">
                <a:solidFill>
                  <a:srgbClr val="000000"/>
                </a:solidFill>
                <a:effectLst/>
                <a:latin typeface="Times New Roman" panose="02020603050405020304" pitchFamily="18" charset="0"/>
                <a:cs typeface="Times New Roman" panose="02020603050405020304" pitchFamily="18" charset="0"/>
              </a:rPr>
              <a:t>as easy to build just some good effort is needed. GAN can be the best choice for us </a:t>
            </a:r>
            <a:endParaRPr lang="en-US" dirty="0">
              <a:latin typeface="Times New Roman" panose="02020603050405020304" pitchFamily="18" charset="0"/>
              <a:cs typeface="Times New Roman" panose="02020603050405020304" pitchFamily="18" charset="0"/>
            </a:endParaRPr>
          </a:p>
          <a:p>
            <a:pPr algn="just"/>
            <a:r>
              <a:rPr lang="en-US" dirty="0">
                <a:solidFill>
                  <a:srgbClr val="000000"/>
                </a:solidFill>
                <a:effectLst/>
                <a:latin typeface="Times New Roman" panose="02020603050405020304" pitchFamily="18" charset="0"/>
                <a:cs typeface="Times New Roman" panose="02020603050405020304" pitchFamily="18" charset="0"/>
              </a:rPr>
              <a:t>to choose to </a:t>
            </a:r>
            <a:r>
              <a:rPr lang="en-US" dirty="0" err="1">
                <a:solidFill>
                  <a:srgbClr val="000000"/>
                </a:solidFill>
                <a:effectLst/>
                <a:latin typeface="Times New Roman" panose="02020603050405020304" pitchFamily="18" charset="0"/>
                <a:cs typeface="Times New Roman" panose="02020603050405020304" pitchFamily="18" charset="0"/>
              </a:rPr>
              <a:t>cartoonify</a:t>
            </a:r>
            <a:r>
              <a:rPr lang="en-US" dirty="0">
                <a:solidFill>
                  <a:srgbClr val="000000"/>
                </a:solidFill>
                <a:effectLst/>
                <a:latin typeface="Times New Roman" panose="02020603050405020304" pitchFamily="18" charset="0"/>
                <a:cs typeface="Times New Roman" panose="02020603050405020304" pitchFamily="18" charset="0"/>
              </a:rPr>
              <a:t> the images because even it is hard to build but it gives the </a:t>
            </a:r>
            <a:endParaRPr lang="en-US" dirty="0">
              <a:latin typeface="Times New Roman" panose="02020603050405020304" pitchFamily="18" charset="0"/>
              <a:cs typeface="Times New Roman" panose="02020603050405020304" pitchFamily="18" charset="0"/>
            </a:endParaRPr>
          </a:p>
          <a:p>
            <a:pPr algn="just"/>
            <a:r>
              <a:rPr lang="en-US" dirty="0">
                <a:solidFill>
                  <a:srgbClr val="000000"/>
                </a:solidFill>
                <a:effectLst/>
                <a:latin typeface="Times New Roman" panose="02020603050405020304" pitchFamily="18" charset="0"/>
                <a:cs typeface="Times New Roman" panose="02020603050405020304" pitchFamily="18" charset="0"/>
              </a:rPr>
              <a:t>results accurately and effectively . As we can implement many types of datasets on </a:t>
            </a:r>
            <a:endParaRPr lang="en-US" dirty="0">
              <a:latin typeface="Times New Roman" panose="02020603050405020304" pitchFamily="18" charset="0"/>
              <a:cs typeface="Times New Roman" panose="02020603050405020304" pitchFamily="18" charset="0"/>
            </a:endParaRPr>
          </a:p>
          <a:p>
            <a:pPr algn="just"/>
            <a:r>
              <a:rPr lang="en-US" dirty="0">
                <a:solidFill>
                  <a:srgbClr val="000000"/>
                </a:solidFill>
                <a:effectLst/>
                <a:latin typeface="Times New Roman" panose="02020603050405020304" pitchFamily="18" charset="0"/>
                <a:cs typeface="Times New Roman" panose="02020603050405020304" pitchFamily="18" charset="0"/>
              </a:rPr>
              <a:t>this system.</a:t>
            </a:r>
          </a:p>
          <a:p>
            <a:pPr algn="just"/>
            <a:r>
              <a:rPr lang="en-US" altLang="zh-CN"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a:t>
            </a:r>
            <a:r>
              <a:rPr lang="en-US" dirty="0">
                <a:solidFill>
                  <a:srgbClr val="000000"/>
                </a:solidFill>
                <a:effectLst/>
                <a:latin typeface="Times New Roman" panose="02020603050405020304" pitchFamily="18" charset="0"/>
                <a:cs typeface="Times New Roman" panose="02020603050405020304" pitchFamily="18" charset="0"/>
              </a:rPr>
              <a:t>The main thing to compare between the existing and our system is the technique </a:t>
            </a:r>
            <a:endParaRPr lang="en-US" dirty="0">
              <a:latin typeface="Times New Roman" panose="02020603050405020304" pitchFamily="18" charset="0"/>
              <a:cs typeface="Times New Roman" panose="02020603050405020304" pitchFamily="18" charset="0"/>
            </a:endParaRPr>
          </a:p>
          <a:p>
            <a:pPr algn="just"/>
            <a:r>
              <a:rPr lang="en-US" dirty="0">
                <a:solidFill>
                  <a:srgbClr val="000000"/>
                </a:solidFill>
                <a:effectLst/>
                <a:latin typeface="Times New Roman" panose="02020603050405020304" pitchFamily="18" charset="0"/>
                <a:cs typeface="Times New Roman" panose="02020603050405020304" pitchFamily="18" charset="0"/>
              </a:rPr>
              <a:t>used to build the software. they used the regular techniques to </a:t>
            </a:r>
            <a:r>
              <a:rPr lang="en-US" dirty="0" err="1">
                <a:solidFill>
                  <a:srgbClr val="000000"/>
                </a:solidFill>
                <a:effectLst/>
                <a:latin typeface="Times New Roman" panose="02020603050405020304" pitchFamily="18" charset="0"/>
                <a:cs typeface="Times New Roman" panose="02020603050405020304" pitchFamily="18" charset="0"/>
              </a:rPr>
              <a:t>cartoonize</a:t>
            </a:r>
            <a:r>
              <a:rPr lang="en-US" dirty="0">
                <a:solidFill>
                  <a:srgbClr val="000000"/>
                </a:solidFill>
                <a:effectLst/>
                <a:latin typeface="Times New Roman" panose="02020603050405020304" pitchFamily="18" charset="0"/>
                <a:cs typeface="Times New Roman" panose="02020603050405020304" pitchFamily="18" charset="0"/>
              </a:rPr>
              <a:t> but we </a:t>
            </a:r>
            <a:endParaRPr lang="en-US" dirty="0">
              <a:latin typeface="Times New Roman" panose="02020603050405020304" pitchFamily="18" charset="0"/>
              <a:cs typeface="Times New Roman" panose="02020603050405020304" pitchFamily="18" charset="0"/>
            </a:endParaRPr>
          </a:p>
          <a:p>
            <a:pPr algn="just"/>
            <a:r>
              <a:rPr lang="en-US" dirty="0">
                <a:solidFill>
                  <a:srgbClr val="000000"/>
                </a:solidFill>
                <a:effectLst/>
                <a:latin typeface="Times New Roman" panose="02020603050405020304" pitchFamily="18" charset="0"/>
                <a:cs typeface="Times New Roman" panose="02020603050405020304" pitchFamily="18" charset="0"/>
              </a:rPr>
              <a:t>had changed it by introducing GAN to build a software which can give more </a:t>
            </a:r>
            <a:endParaRPr lang="en-US" dirty="0">
              <a:latin typeface="Times New Roman" panose="02020603050405020304" pitchFamily="18" charset="0"/>
              <a:cs typeface="Times New Roman" panose="02020603050405020304" pitchFamily="18" charset="0"/>
            </a:endParaRPr>
          </a:p>
          <a:p>
            <a:pPr algn="just"/>
            <a:r>
              <a:rPr lang="en-US" dirty="0">
                <a:solidFill>
                  <a:srgbClr val="000000"/>
                </a:solidFill>
                <a:effectLst/>
                <a:latin typeface="Times New Roman" panose="02020603050405020304" pitchFamily="18" charset="0"/>
                <a:cs typeface="Times New Roman" panose="02020603050405020304" pitchFamily="18" charset="0"/>
              </a:rPr>
              <a:t>Outputs . Time consuming is less compared to the old systems . the clarity and edge </a:t>
            </a:r>
            <a:endParaRPr lang="en-US" dirty="0">
              <a:latin typeface="Times New Roman" panose="02020603050405020304" pitchFamily="18" charset="0"/>
              <a:cs typeface="Times New Roman" panose="02020603050405020304" pitchFamily="18" charset="0"/>
            </a:endParaRPr>
          </a:p>
          <a:p>
            <a:pPr algn="just"/>
            <a:r>
              <a:rPr lang="en-US" dirty="0">
                <a:solidFill>
                  <a:srgbClr val="000000"/>
                </a:solidFill>
                <a:effectLst/>
                <a:latin typeface="Times New Roman" panose="02020603050405020304" pitchFamily="18" charset="0"/>
                <a:cs typeface="Times New Roman" panose="02020603050405020304" pitchFamily="18" charset="0"/>
              </a:rPr>
              <a:t>has been developed using some more properties. </a:t>
            </a:r>
            <a:endParaRPr lang="en-US" altLang="zh-CN"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3088" name="Text Box 196">
            <a:extLst>
              <a:ext uri="{FF2B5EF4-FFF2-40B4-BE49-F238E27FC236}">
                <a16:creationId xmlns:a16="http://schemas.microsoft.com/office/drawing/2014/main" id="{217BC563-E357-F57D-ECBB-60E2AB4C3612}"/>
              </a:ext>
            </a:extLst>
          </p:cNvPr>
          <p:cNvSpPr txBox="1">
            <a:spLocks noChangeArrowheads="1"/>
          </p:cNvSpPr>
          <p:nvPr/>
        </p:nvSpPr>
        <p:spPr bwMode="auto">
          <a:xfrm>
            <a:off x="32004000" y="4570413"/>
            <a:ext cx="10969625" cy="40592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2880" tIns="182880" rIns="182880" bIns="182880">
            <a:spAutoFit/>
          </a:bodyPr>
          <a:lstStyle/>
          <a:p>
            <a:r>
              <a:rPr lang="en-US" altLang="zh-CN">
                <a:latin typeface="Calibri" panose="020F0502020204030204" pitchFamily="34" charset="0"/>
                <a:ea typeface="SimSun" panose="02010600030101010101" pitchFamily="2" charset="-122"/>
              </a:rPr>
              <a:t>Data Privacy and Protection: Adherence to data privacy regulations such as the General Data Protection Regulation (GDPR) in the European Union and the California Consumer Privacy Act (CCPA) in the United States is essential. This involves ensuring that user data used for training and testing the machine learning model is handled in a compliant and ethical manner.</a:t>
            </a:r>
          </a:p>
          <a:p>
            <a:endParaRPr lang="en-US" altLang="zh-CN">
              <a:latin typeface="Calibri" panose="020F0502020204030204" pitchFamily="34" charset="0"/>
              <a:ea typeface="SimSun" panose="02010600030101010101" pitchFamily="2" charset="-122"/>
            </a:endParaRPr>
          </a:p>
          <a:p>
            <a:r>
              <a:rPr lang="en-US" altLang="zh-CN">
                <a:latin typeface="Calibri" panose="020F0502020204030204" pitchFamily="34" charset="0"/>
                <a:ea typeface="SimSun" panose="02010600030101010101" pitchFamily="2" charset="-122"/>
              </a:rPr>
              <a:t>Ethical AI Principles: Following ethical AI principles and guidelines, such as those outlined by organizations like the IEEE or the European Commission's High-Level Expert Group on Artificial Intelligence, can help ensure that the machine learning model is developed and used in an ethical manner.</a:t>
            </a:r>
          </a:p>
        </p:txBody>
      </p:sp>
      <p:sp>
        <p:nvSpPr>
          <p:cNvPr id="3089" name="Text Box 197">
            <a:extLst>
              <a:ext uri="{FF2B5EF4-FFF2-40B4-BE49-F238E27FC236}">
                <a16:creationId xmlns:a16="http://schemas.microsoft.com/office/drawing/2014/main" id="{F2A25AC1-554E-9DA5-6E49-CE0F91818E10}"/>
              </a:ext>
            </a:extLst>
          </p:cNvPr>
          <p:cNvSpPr txBox="1">
            <a:spLocks noChangeArrowheads="1"/>
          </p:cNvSpPr>
          <p:nvPr/>
        </p:nvSpPr>
        <p:spPr bwMode="auto">
          <a:xfrm>
            <a:off x="8229600" y="15338425"/>
            <a:ext cx="10969625" cy="62753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2880" tIns="182880" rIns="182880" bIns="182880">
            <a:spAutoFit/>
          </a:bodyPr>
          <a:lstStyle/>
          <a:p>
            <a:r>
              <a:rPr lang="en-US" altLang="zh-CN">
                <a:latin typeface="Calibri" panose="020F0502020204030204" pitchFamily="34" charset="0"/>
                <a:ea typeface="SimSun" panose="02010600030101010101" pitchFamily="2" charset="-122"/>
              </a:rPr>
              <a:t> Data Collection: I will collect a dataset of phishing and legitimate URLs from publicly available sources like PhishTank, OpenPhish, etc. The data will be cleaned by removing duplicates and null values.</a:t>
            </a:r>
          </a:p>
          <a:p>
            <a:endParaRPr lang="en-US" altLang="zh-CN">
              <a:latin typeface="Calibri" panose="020F0502020204030204" pitchFamily="34" charset="0"/>
              <a:ea typeface="SimSun" panose="02010600030101010101" pitchFamily="2" charset="-122"/>
            </a:endParaRPr>
          </a:p>
          <a:p>
            <a:r>
              <a:rPr lang="en-US" altLang="zh-CN">
                <a:latin typeface="Calibri" panose="020F0502020204030204" pitchFamily="34" charset="0"/>
                <a:ea typeface="SimSun" panose="02010600030101010101" pitchFamily="2" charset="-122"/>
              </a:rPr>
              <a:t> Model Building: I will split the dataset into train and test sets. I will then train and tune machine learning models like Logistic Regression, Random Forest, and XGBoost on the training set. The model with the best performance on the validation set will be selected as the final model.</a:t>
            </a:r>
          </a:p>
          <a:p>
            <a:endParaRPr lang="en-US" altLang="zh-CN">
              <a:latin typeface="Calibri" panose="020F0502020204030204" pitchFamily="34" charset="0"/>
              <a:ea typeface="SimSun" panose="02010600030101010101" pitchFamily="2" charset="-122"/>
            </a:endParaRPr>
          </a:p>
          <a:p>
            <a:r>
              <a:rPr lang="en-US" altLang="zh-CN">
                <a:latin typeface="Calibri" panose="020F0502020204030204" pitchFamily="34" charset="0"/>
                <a:ea typeface="SimSun" panose="02010600030101010101" pitchFamily="2" charset="-122"/>
              </a:rPr>
              <a:t>Evaluation: The performance of the final model will be evaluated on the test set using metrics like Accuracy, Precision, Recall and F1-score. The goal is to achieve over 95% accuracy in detecting phishing websites.</a:t>
            </a:r>
          </a:p>
          <a:p>
            <a:endParaRPr lang="en-US" altLang="zh-CN">
              <a:latin typeface="Calibri" panose="020F0502020204030204" pitchFamily="34" charset="0"/>
              <a:ea typeface="SimSun" panose="02010600030101010101" pitchFamily="2" charset="-122"/>
            </a:endParaRPr>
          </a:p>
          <a:p>
            <a:r>
              <a:rPr lang="en-US" altLang="zh-CN">
                <a:latin typeface="Calibri" panose="020F0502020204030204" pitchFamily="34" charset="0"/>
                <a:ea typeface="SimSun" panose="02010600030101010101" pitchFamily="2" charset="-122"/>
              </a:rPr>
              <a:t>Prediction: The trained model can be used to predict if new unseen URLs are phishing or legitimate. This model can potentially be integrated into web browsers and search engines to detect phishing websites in real-time.</a:t>
            </a:r>
          </a:p>
        </p:txBody>
      </p:sp>
      <p:sp>
        <p:nvSpPr>
          <p:cNvPr id="3090" name="Text Box 198">
            <a:extLst>
              <a:ext uri="{FF2B5EF4-FFF2-40B4-BE49-F238E27FC236}">
                <a16:creationId xmlns:a16="http://schemas.microsoft.com/office/drawing/2014/main" id="{68ED2E81-3E92-E117-BB67-B4E3BD0F05E1}"/>
              </a:ext>
            </a:extLst>
          </p:cNvPr>
          <p:cNvSpPr txBox="1">
            <a:spLocks noChangeArrowheads="1"/>
          </p:cNvSpPr>
          <p:nvPr/>
        </p:nvSpPr>
        <p:spPr bwMode="auto">
          <a:xfrm>
            <a:off x="32004000" y="14036675"/>
            <a:ext cx="11214100" cy="48013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2880" tIns="182880" rIns="182880" bIns="182880">
            <a:spAutoFit/>
          </a:bodyPr>
          <a:lstStyle/>
          <a:p>
            <a:pPr algn="just"/>
            <a:r>
              <a:rPr lang="en-US" dirty="0">
                <a:solidFill>
                  <a:srgbClr val="000000"/>
                </a:solidFill>
                <a:effectLst/>
                <a:latin typeface="Times New Roman" panose="02020603050405020304" pitchFamily="18" charset="0"/>
                <a:cs typeface="Times New Roman" panose="02020603050405020304" pitchFamily="18" charset="0"/>
              </a:rPr>
              <a:t>Many Companies analyzed that Advertising their products using Cartoon images </a:t>
            </a:r>
            <a:endParaRPr lang="en-US" dirty="0">
              <a:latin typeface="Times New Roman" panose="02020603050405020304" pitchFamily="18" charset="0"/>
              <a:cs typeface="Times New Roman" panose="02020603050405020304" pitchFamily="18" charset="0"/>
            </a:endParaRPr>
          </a:p>
          <a:p>
            <a:pPr algn="just"/>
            <a:r>
              <a:rPr lang="en-US" dirty="0">
                <a:solidFill>
                  <a:srgbClr val="000000"/>
                </a:solidFill>
                <a:effectLst/>
                <a:latin typeface="Times New Roman" panose="02020603050405020304" pitchFamily="18" charset="0"/>
                <a:cs typeface="Times New Roman" panose="02020603050405020304" pitchFamily="18" charset="0"/>
              </a:rPr>
              <a:t>will helps them to attract people. Nowadays many schools are introducing </a:t>
            </a:r>
            <a:endParaRPr lang="en-US" dirty="0">
              <a:latin typeface="Times New Roman" panose="02020603050405020304" pitchFamily="18" charset="0"/>
              <a:cs typeface="Times New Roman" panose="02020603050405020304" pitchFamily="18" charset="0"/>
            </a:endParaRPr>
          </a:p>
          <a:p>
            <a:pPr algn="just"/>
            <a:r>
              <a:rPr lang="en-US" dirty="0" err="1">
                <a:solidFill>
                  <a:srgbClr val="000000"/>
                </a:solidFill>
                <a:effectLst/>
                <a:latin typeface="Times New Roman" panose="02020603050405020304" pitchFamily="18" charset="0"/>
                <a:cs typeface="Times New Roman" panose="02020603050405020304" pitchFamily="18" charset="0"/>
              </a:rPr>
              <a:t>Cartoonified</a:t>
            </a:r>
            <a:r>
              <a:rPr lang="en-US" dirty="0">
                <a:solidFill>
                  <a:srgbClr val="000000"/>
                </a:solidFill>
                <a:effectLst/>
                <a:latin typeface="Times New Roman" panose="02020603050405020304" pitchFamily="18" charset="0"/>
                <a:cs typeface="Times New Roman" panose="02020603050405020304" pitchFamily="18" charset="0"/>
              </a:rPr>
              <a:t> books to the children. As in the World which is rapidly Increasing </a:t>
            </a:r>
            <a:endParaRPr lang="en-US" dirty="0">
              <a:latin typeface="Times New Roman" panose="02020603050405020304" pitchFamily="18" charset="0"/>
              <a:cs typeface="Times New Roman" panose="02020603050405020304" pitchFamily="18" charset="0"/>
            </a:endParaRPr>
          </a:p>
          <a:p>
            <a:pPr algn="just"/>
            <a:r>
              <a:rPr lang="en-US" dirty="0">
                <a:solidFill>
                  <a:srgbClr val="000000"/>
                </a:solidFill>
                <a:effectLst/>
                <a:latin typeface="Times New Roman" panose="02020603050405020304" pitchFamily="18" charset="0"/>
                <a:cs typeface="Times New Roman" panose="02020603050405020304" pitchFamily="18" charset="0"/>
              </a:rPr>
              <a:t>Technology </a:t>
            </a:r>
            <a:r>
              <a:rPr lang="en-US" dirty="0" err="1">
                <a:solidFill>
                  <a:srgbClr val="000000"/>
                </a:solidFill>
                <a:effectLst/>
                <a:latin typeface="Times New Roman" panose="02020603050405020304" pitchFamily="18" charset="0"/>
                <a:cs typeface="Times New Roman" panose="02020603050405020304" pitchFamily="18" charset="0"/>
              </a:rPr>
              <a:t>Cartoonizing</a:t>
            </a:r>
            <a:r>
              <a:rPr lang="en-US" dirty="0">
                <a:solidFill>
                  <a:srgbClr val="000000"/>
                </a:solidFill>
                <a:effectLst/>
                <a:latin typeface="Times New Roman" panose="02020603050405020304" pitchFamily="18" charset="0"/>
                <a:cs typeface="Times New Roman" panose="02020603050405020304" pitchFamily="18" charset="0"/>
              </a:rPr>
              <a:t> plays a great role in various aspects. Nowadays, Cartoons </a:t>
            </a:r>
            <a:endParaRPr lang="en-US" dirty="0">
              <a:latin typeface="Times New Roman" panose="02020603050405020304" pitchFamily="18" charset="0"/>
              <a:cs typeface="Times New Roman" panose="02020603050405020304" pitchFamily="18" charset="0"/>
            </a:endParaRPr>
          </a:p>
          <a:p>
            <a:pPr algn="just"/>
            <a:r>
              <a:rPr lang="en-US" dirty="0">
                <a:solidFill>
                  <a:srgbClr val="000000"/>
                </a:solidFill>
                <a:effectLst/>
                <a:latin typeface="Times New Roman" panose="02020603050405020304" pitchFamily="18" charset="0"/>
                <a:cs typeface="Times New Roman" panose="02020603050405020304" pitchFamily="18" charset="0"/>
              </a:rPr>
              <a:t>are used primarily for conveying political commentary and editorial opinion in </a:t>
            </a:r>
            <a:endParaRPr lang="en-US" dirty="0">
              <a:latin typeface="Times New Roman" panose="02020603050405020304" pitchFamily="18" charset="0"/>
              <a:cs typeface="Times New Roman" panose="02020603050405020304" pitchFamily="18" charset="0"/>
            </a:endParaRPr>
          </a:p>
          <a:p>
            <a:pPr algn="just"/>
            <a:r>
              <a:rPr lang="en-US" dirty="0">
                <a:solidFill>
                  <a:srgbClr val="000000"/>
                </a:solidFill>
                <a:effectLst/>
                <a:latin typeface="Times New Roman" panose="02020603050405020304" pitchFamily="18" charset="0"/>
                <a:cs typeface="Times New Roman" panose="02020603050405020304" pitchFamily="18" charset="0"/>
              </a:rPr>
              <a:t>Newspapers and also used in social comedy and Magazines. Thus our project helps </a:t>
            </a:r>
            <a:endParaRPr lang="en-US" dirty="0">
              <a:latin typeface="Times New Roman" panose="02020603050405020304" pitchFamily="18" charset="0"/>
              <a:cs typeface="Times New Roman" panose="02020603050405020304" pitchFamily="18" charset="0"/>
            </a:endParaRPr>
          </a:p>
          <a:p>
            <a:pPr algn="just"/>
            <a:r>
              <a:rPr lang="en-US" dirty="0">
                <a:solidFill>
                  <a:srgbClr val="000000"/>
                </a:solidFill>
                <a:effectLst/>
                <a:latin typeface="Times New Roman" panose="02020603050405020304" pitchFamily="18" charset="0"/>
                <a:cs typeface="Times New Roman" panose="02020603050405020304" pitchFamily="18" charset="0"/>
              </a:rPr>
              <a:t>various sectors which includes </a:t>
            </a:r>
            <a:r>
              <a:rPr lang="en-US" dirty="0" err="1">
                <a:solidFill>
                  <a:srgbClr val="000000"/>
                </a:solidFill>
                <a:effectLst/>
                <a:latin typeface="Times New Roman" panose="02020603050405020304" pitchFamily="18" charset="0"/>
                <a:cs typeface="Times New Roman" panose="02020603050405020304" pitchFamily="18" charset="0"/>
              </a:rPr>
              <a:t>cartoonization</a:t>
            </a:r>
            <a:r>
              <a:rPr lang="en-US" dirty="0">
                <a:solidFill>
                  <a:srgbClr val="000000"/>
                </a:solidFill>
                <a:effectLst/>
                <a:latin typeface="Times New Roman" panose="02020603050405020304" pitchFamily="18" charset="0"/>
                <a:cs typeface="Times New Roman" panose="02020603050405020304" pitchFamily="18" charset="0"/>
              </a:rPr>
              <a:t> . It is important to preprocess the </a:t>
            </a:r>
            <a:endParaRPr lang="en-US" dirty="0">
              <a:latin typeface="Times New Roman" panose="02020603050405020304" pitchFamily="18" charset="0"/>
              <a:cs typeface="Times New Roman" panose="02020603050405020304" pitchFamily="18" charset="0"/>
            </a:endParaRPr>
          </a:p>
          <a:p>
            <a:pPr algn="just"/>
            <a:r>
              <a:rPr lang="en-US" dirty="0">
                <a:solidFill>
                  <a:srgbClr val="000000"/>
                </a:solidFill>
                <a:effectLst/>
                <a:latin typeface="Times New Roman" panose="02020603050405020304" pitchFamily="18" charset="0"/>
                <a:cs typeface="Times New Roman" panose="02020603050405020304" pitchFamily="18" charset="0"/>
              </a:rPr>
              <a:t>image before applying any filter or effect. This includes resizing the image to a </a:t>
            </a:r>
            <a:endParaRPr lang="en-US" dirty="0">
              <a:latin typeface="Times New Roman" panose="02020603050405020304" pitchFamily="18" charset="0"/>
              <a:cs typeface="Times New Roman" panose="02020603050405020304" pitchFamily="18" charset="0"/>
            </a:endParaRPr>
          </a:p>
          <a:p>
            <a:pPr algn="just"/>
            <a:r>
              <a:rPr lang="en-US" dirty="0">
                <a:solidFill>
                  <a:srgbClr val="000000"/>
                </a:solidFill>
                <a:effectLst/>
                <a:latin typeface="Times New Roman" panose="02020603050405020304" pitchFamily="18" charset="0"/>
                <a:cs typeface="Times New Roman" panose="02020603050405020304" pitchFamily="18" charset="0"/>
              </a:rPr>
              <a:t>smaller size, converting it to grayscale, and smoothing it to remove any noise or </a:t>
            </a:r>
            <a:endParaRPr lang="en-US" dirty="0">
              <a:latin typeface="Times New Roman" panose="02020603050405020304" pitchFamily="18" charset="0"/>
              <a:cs typeface="Times New Roman" panose="02020603050405020304" pitchFamily="18" charset="0"/>
            </a:endParaRPr>
          </a:p>
          <a:p>
            <a:pPr algn="just"/>
            <a:r>
              <a:rPr lang="en-US" dirty="0">
                <a:solidFill>
                  <a:srgbClr val="000000"/>
                </a:solidFill>
                <a:effectLst/>
                <a:latin typeface="Times New Roman" panose="02020603050405020304" pitchFamily="18" charset="0"/>
                <a:cs typeface="Times New Roman" panose="02020603050405020304" pitchFamily="18" charset="0"/>
              </a:rPr>
              <a:t>unwanted details. By carefully considering each step and its impact on the image, it </a:t>
            </a:r>
            <a:endParaRPr lang="en-US" dirty="0">
              <a:latin typeface="Times New Roman" panose="02020603050405020304" pitchFamily="18" charset="0"/>
              <a:cs typeface="Times New Roman" panose="02020603050405020304" pitchFamily="18" charset="0"/>
            </a:endParaRPr>
          </a:p>
          <a:p>
            <a:pPr algn="just"/>
            <a:r>
              <a:rPr lang="en-US" dirty="0">
                <a:solidFill>
                  <a:srgbClr val="000000"/>
                </a:solidFill>
                <a:effectLst/>
                <a:latin typeface="Times New Roman" panose="02020603050405020304" pitchFamily="18" charset="0"/>
                <a:cs typeface="Times New Roman" panose="02020603050405020304" pitchFamily="18" charset="0"/>
              </a:rPr>
              <a:t>is possible to create a wide range of unique and interesting cartoon-style </a:t>
            </a:r>
            <a:endParaRPr lang="en-US" dirty="0">
              <a:latin typeface="Times New Roman" panose="02020603050405020304" pitchFamily="18" charset="0"/>
              <a:cs typeface="Times New Roman" panose="02020603050405020304" pitchFamily="18" charset="0"/>
            </a:endParaRPr>
          </a:p>
          <a:p>
            <a:pPr algn="just"/>
            <a:r>
              <a:rPr lang="en-US" dirty="0">
                <a:solidFill>
                  <a:srgbClr val="000000"/>
                </a:solidFill>
                <a:effectLst/>
                <a:latin typeface="Times New Roman" panose="02020603050405020304" pitchFamily="18" charset="0"/>
                <a:cs typeface="Times New Roman" panose="02020603050405020304" pitchFamily="18" charset="0"/>
              </a:rPr>
              <a:t>images using OpenCV.</a:t>
            </a:r>
            <a:endParaRPr lang="en-US" altLang="zh-CN"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3091" name="Text Box 200">
            <a:extLst>
              <a:ext uri="{FF2B5EF4-FFF2-40B4-BE49-F238E27FC236}">
                <a16:creationId xmlns:a16="http://schemas.microsoft.com/office/drawing/2014/main" id="{2DF04F96-0634-18CC-AFA0-BB34408BBF74}"/>
              </a:ext>
            </a:extLst>
          </p:cNvPr>
          <p:cNvSpPr txBox="1">
            <a:spLocks noChangeArrowheads="1"/>
          </p:cNvSpPr>
          <p:nvPr/>
        </p:nvSpPr>
        <p:spPr bwMode="auto">
          <a:xfrm>
            <a:off x="32004000" y="19326224"/>
            <a:ext cx="11214100" cy="233910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182880" tIns="182880" rIns="182880" bIns="182880">
            <a:spAutoFit/>
          </a:bodyPr>
          <a:lstStyle>
            <a:lvl1pPr marL="457200" indent="-457200">
              <a:defRPr sz="2400">
                <a:solidFill>
                  <a:schemeClr val="tx1"/>
                </a:solidFill>
                <a:latin typeface="Arial" panose="020B0604020202020204" pitchFamily="34" charset="0"/>
              </a:defRPr>
            </a:lvl1pPr>
            <a:lvl2pPr>
              <a:defRPr sz="2400">
                <a:solidFill>
                  <a:schemeClr val="tx1"/>
                </a:solidFill>
                <a:latin typeface="Arial" panose="020B0604020202020204" pitchFamily="34" charset="0"/>
              </a:defRPr>
            </a:lvl2pPr>
            <a:lvl3pPr>
              <a:defRPr sz="2400">
                <a:solidFill>
                  <a:schemeClr val="tx1"/>
                </a:solidFill>
                <a:latin typeface="Arial" panose="020B0604020202020204" pitchFamily="34" charset="0"/>
              </a:defRPr>
            </a:lvl3pPr>
            <a:lvl4pPr>
              <a:defRPr sz="2400">
                <a:solidFill>
                  <a:schemeClr val="tx1"/>
                </a:solidFill>
                <a:latin typeface="Arial" panose="020B0604020202020204" pitchFamily="34" charset="0"/>
              </a:defRPr>
            </a:lvl4pPr>
            <a:lvl5pPr>
              <a:defRPr sz="2400">
                <a:solidFill>
                  <a:schemeClr val="tx1"/>
                </a:solidFill>
                <a:latin typeface="Arial" panose="020B0604020202020204" pitchFamily="34" charset="0"/>
              </a:defRPr>
            </a:lvl5pPr>
            <a:lvl6pPr fontAlgn="base">
              <a:spcBef>
                <a:spcPct val="0"/>
              </a:spcBef>
              <a:spcAft>
                <a:spcPct val="0"/>
              </a:spcAft>
              <a:defRPr sz="2400">
                <a:solidFill>
                  <a:schemeClr val="tx1"/>
                </a:solidFill>
                <a:latin typeface="Arial" panose="020B0604020202020204" pitchFamily="34" charset="0"/>
              </a:defRPr>
            </a:lvl6pPr>
            <a:lvl7pPr fontAlgn="base">
              <a:spcBef>
                <a:spcPct val="0"/>
              </a:spcBef>
              <a:spcAft>
                <a:spcPct val="0"/>
              </a:spcAft>
              <a:defRPr sz="2400">
                <a:solidFill>
                  <a:schemeClr val="tx1"/>
                </a:solidFill>
                <a:latin typeface="Arial" panose="020B0604020202020204" pitchFamily="34" charset="0"/>
              </a:defRPr>
            </a:lvl7pPr>
            <a:lvl8pPr fontAlgn="base">
              <a:spcBef>
                <a:spcPct val="0"/>
              </a:spcBef>
              <a:spcAft>
                <a:spcPct val="0"/>
              </a:spcAft>
              <a:defRPr sz="2400">
                <a:solidFill>
                  <a:schemeClr val="tx1"/>
                </a:solidFill>
                <a:latin typeface="Arial" panose="020B0604020202020204" pitchFamily="34" charset="0"/>
              </a:defRPr>
            </a:lvl8pPr>
            <a:lvl9pPr fontAlgn="base">
              <a:spcBef>
                <a:spcPct val="0"/>
              </a:spcBef>
              <a:spcAft>
                <a:spcPct val="0"/>
              </a:spcAft>
              <a:defRPr sz="2400">
                <a:solidFill>
                  <a:schemeClr val="tx1"/>
                </a:solidFill>
                <a:latin typeface="Arial" panose="020B0604020202020204" pitchFamily="34" charset="0"/>
              </a:defRPr>
            </a:lvl9pPr>
          </a:lstStyle>
          <a:p>
            <a:pPr>
              <a:spcAft>
                <a:spcPct val="50000"/>
              </a:spcAft>
              <a:buFontTx/>
              <a:buAutoNum type="arabicPeriod"/>
            </a:pPr>
            <a:r>
              <a:rPr lang="en-US" altLang="zh-CN" sz="3200" dirty="0" err="1">
                <a:latin typeface="Calibri" panose="020F0502020204030204" pitchFamily="34" charset="0"/>
                <a:ea typeface="SimSun" panose="02010600030101010101" pitchFamily="2" charset="-122"/>
              </a:rPr>
              <a:t>Mr.K.NAVAZ,M.E</a:t>
            </a:r>
            <a:r>
              <a:rPr lang="en-US" altLang="zh-CN" sz="3200" dirty="0">
                <a:latin typeface="Calibri" panose="020F0502020204030204" pitchFamily="34" charset="0"/>
                <a:ea typeface="SimSun" panose="02010600030101010101" pitchFamily="2" charset="-122"/>
              </a:rPr>
              <a:t>., Ph. D.,</a:t>
            </a:r>
          </a:p>
          <a:p>
            <a:pPr>
              <a:spcAft>
                <a:spcPct val="50000"/>
              </a:spcAft>
              <a:buFontTx/>
              <a:buAutoNum type="arabicPeriod"/>
            </a:pPr>
            <a:r>
              <a:rPr lang="en-US" altLang="zh-CN" sz="3200" dirty="0">
                <a:latin typeface="Calibri" panose="020F0502020204030204" pitchFamily="34" charset="0"/>
                <a:ea typeface="SimSun" panose="02010600030101010101" pitchFamily="2" charset="-122"/>
              </a:rPr>
              <a:t>Contact No : 8608245565</a:t>
            </a:r>
          </a:p>
          <a:p>
            <a:pPr>
              <a:spcAft>
                <a:spcPct val="50000"/>
              </a:spcAft>
              <a:buFontTx/>
              <a:buAutoNum type="arabicPeriod"/>
            </a:pPr>
            <a:r>
              <a:rPr lang="en-US" altLang="zh-CN" sz="3200" dirty="0">
                <a:latin typeface="Calibri" panose="020F0502020204030204" pitchFamily="34" charset="0"/>
                <a:ea typeface="SimSun" panose="02010600030101010101" pitchFamily="2" charset="-122"/>
              </a:rPr>
              <a:t>Mail ID :- NAVAZ.K@veltech.edu.in</a:t>
            </a:r>
          </a:p>
        </p:txBody>
      </p:sp>
      <p:sp>
        <p:nvSpPr>
          <p:cNvPr id="66" name="Text Box 240">
            <a:extLst>
              <a:ext uri="{FF2B5EF4-FFF2-40B4-BE49-F238E27FC236}">
                <a16:creationId xmlns:a16="http://schemas.microsoft.com/office/drawing/2014/main" id="{05DD94C2-6826-8E2E-39A6-DF1516929C0A}"/>
              </a:ext>
            </a:extLst>
          </p:cNvPr>
          <p:cNvSpPr txBox="1">
            <a:spLocks noChangeArrowheads="1"/>
          </p:cNvSpPr>
          <p:nvPr/>
        </p:nvSpPr>
        <p:spPr bwMode="auto">
          <a:xfrm>
            <a:off x="20116800" y="20997863"/>
            <a:ext cx="3189288" cy="392112"/>
          </a:xfrm>
          <a:prstGeom prst="rect">
            <a:avLst/>
          </a:prstGeom>
          <a:noFill/>
          <a:ln>
            <a:noFill/>
          </a:ln>
          <a:effectLst/>
        </p:spPr>
        <p:txBody>
          <a:bodyPr wrap="none" lIns="83814" tIns="41907" rIns="83814" bIns="41907">
            <a:spAutoFit/>
          </a:bodyPr>
          <a:lstStyle>
            <a:lvl1pPr defTabSz="4022725">
              <a:defRPr>
                <a:solidFill>
                  <a:schemeClr val="tx1"/>
                </a:solidFill>
                <a:latin typeface="Arial" panose="020B0604020202020204" pitchFamily="34" charset="0"/>
              </a:defRPr>
            </a:lvl1pPr>
            <a:lvl2pPr marL="419100" defTabSz="4022725">
              <a:defRPr>
                <a:solidFill>
                  <a:schemeClr val="tx1"/>
                </a:solidFill>
                <a:latin typeface="Arial" panose="020B0604020202020204" pitchFamily="34" charset="0"/>
              </a:defRPr>
            </a:lvl2pPr>
            <a:lvl3pPr marL="838200" defTabSz="4022725">
              <a:defRPr>
                <a:solidFill>
                  <a:schemeClr val="tx1"/>
                </a:solidFill>
                <a:latin typeface="Arial" panose="020B0604020202020204" pitchFamily="34" charset="0"/>
              </a:defRPr>
            </a:lvl3pPr>
            <a:lvl4pPr marL="1257300" defTabSz="4022725">
              <a:defRPr>
                <a:solidFill>
                  <a:schemeClr val="tx1"/>
                </a:solidFill>
                <a:latin typeface="Arial" panose="020B0604020202020204" pitchFamily="34" charset="0"/>
              </a:defRPr>
            </a:lvl4pPr>
            <a:lvl5pPr marL="1676400" defTabSz="4022725">
              <a:defRPr>
                <a:solidFill>
                  <a:schemeClr val="tx1"/>
                </a:solidFill>
                <a:latin typeface="Arial" panose="020B0604020202020204" pitchFamily="34" charset="0"/>
              </a:defRPr>
            </a:lvl5pPr>
            <a:lvl6pPr marL="2133600" defTabSz="4022725" fontAlgn="base">
              <a:spcBef>
                <a:spcPct val="0"/>
              </a:spcBef>
              <a:spcAft>
                <a:spcPct val="0"/>
              </a:spcAft>
              <a:defRPr>
                <a:solidFill>
                  <a:schemeClr val="tx1"/>
                </a:solidFill>
                <a:latin typeface="Arial" panose="020B0604020202020204" pitchFamily="34" charset="0"/>
              </a:defRPr>
            </a:lvl6pPr>
            <a:lvl7pPr marL="2590800" defTabSz="4022725" fontAlgn="base">
              <a:spcBef>
                <a:spcPct val="0"/>
              </a:spcBef>
              <a:spcAft>
                <a:spcPct val="0"/>
              </a:spcAft>
              <a:defRPr>
                <a:solidFill>
                  <a:schemeClr val="tx1"/>
                </a:solidFill>
                <a:latin typeface="Arial" panose="020B0604020202020204" pitchFamily="34" charset="0"/>
              </a:defRPr>
            </a:lvl7pPr>
            <a:lvl8pPr marL="3048000" defTabSz="4022725" fontAlgn="base">
              <a:spcBef>
                <a:spcPct val="0"/>
              </a:spcBef>
              <a:spcAft>
                <a:spcPct val="0"/>
              </a:spcAft>
              <a:defRPr>
                <a:solidFill>
                  <a:schemeClr val="tx1"/>
                </a:solidFill>
                <a:latin typeface="Arial" panose="020B0604020202020204" pitchFamily="34" charset="0"/>
              </a:defRPr>
            </a:lvl8pPr>
            <a:lvl9pPr marL="3505200" defTabSz="4022725" fontAlgn="base">
              <a:spcBef>
                <a:spcPct val="0"/>
              </a:spcBef>
              <a:spcAft>
                <a:spcPct val="0"/>
              </a:spcAft>
              <a:defRPr>
                <a:solidFill>
                  <a:schemeClr val="tx1"/>
                </a:solidFill>
                <a:latin typeface="Arial" panose="020B0604020202020204" pitchFamily="34" charset="0"/>
              </a:defRPr>
            </a:lvl9pPr>
          </a:lstStyle>
          <a:p>
            <a:pPr>
              <a:defRPr/>
            </a:pPr>
            <a:r>
              <a:rPr lang="en-US" sz="2000" b="1" dirty="0">
                <a:solidFill>
                  <a:schemeClr val="accent1">
                    <a:lumMod val="50000"/>
                  </a:schemeClr>
                </a:solidFill>
                <a:latin typeface="Calibri" panose="020F0502020204030204" pitchFamily="34" charset="0"/>
              </a:rPr>
              <a:t>Chart 1.</a:t>
            </a:r>
            <a:r>
              <a:rPr lang="en-US" sz="2000" dirty="0">
                <a:solidFill>
                  <a:schemeClr val="accent1">
                    <a:lumMod val="50000"/>
                  </a:schemeClr>
                </a:solidFill>
                <a:latin typeface="Calibri" panose="020F0502020204030204" pitchFamily="34" charset="0"/>
              </a:rPr>
              <a:t> Label in 20pt Calibri.</a:t>
            </a:r>
          </a:p>
        </p:txBody>
      </p:sp>
      <p:pic>
        <p:nvPicPr>
          <p:cNvPr id="3094" name="image1.jpeg">
            <a:extLst>
              <a:ext uri="{FF2B5EF4-FFF2-40B4-BE49-F238E27FC236}">
                <a16:creationId xmlns:a16="http://schemas.microsoft.com/office/drawing/2014/main" id="{0FE6E4FF-1A9B-1C66-17C2-0362CEC5B7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938" y="793750"/>
            <a:ext cx="3886200"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5" name="Picture 2">
            <a:extLst>
              <a:ext uri="{FF2B5EF4-FFF2-40B4-BE49-F238E27FC236}">
                <a16:creationId xmlns:a16="http://schemas.microsoft.com/office/drawing/2014/main" id="{FA71E160-149C-401B-AAEE-26B15AAA6F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4738" y="133350"/>
            <a:ext cx="2058987"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6" name="Picture 6">
            <a:extLst>
              <a:ext uri="{FF2B5EF4-FFF2-40B4-BE49-F238E27FC236}">
                <a16:creationId xmlns:a16="http://schemas.microsoft.com/office/drawing/2014/main" id="{70437F50-DE17-74BE-105A-2BAEF25E3D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9013" y="1828800"/>
            <a:ext cx="2058987"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7" name="Picture 3">
            <a:extLst>
              <a:ext uri="{FF2B5EF4-FFF2-40B4-BE49-F238E27FC236}">
                <a16:creationId xmlns:a16="http://schemas.microsoft.com/office/drawing/2014/main" id="{E7E539C0-F65F-3739-E088-FC0410821A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80200" y="9525000"/>
            <a:ext cx="5667375" cy="318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0" name="Picture 6">
            <a:extLst>
              <a:ext uri="{FF2B5EF4-FFF2-40B4-BE49-F238E27FC236}">
                <a16:creationId xmlns:a16="http://schemas.microsoft.com/office/drawing/2014/main" id="{3DF2E93F-307F-E7B7-D8C5-576EF5DD18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0" y="9363075"/>
            <a:ext cx="4873625" cy="389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3">
            <a:extLst>
              <a:ext uri="{FF2B5EF4-FFF2-40B4-BE49-F238E27FC236}">
                <a16:creationId xmlns:a16="http://schemas.microsoft.com/office/drawing/2014/main" id="{0BC6A749-FF23-3C2E-658C-E073A2173775}"/>
              </a:ext>
            </a:extLst>
          </p:cNvPr>
          <p:cNvSpPr txBox="1"/>
          <p:nvPr/>
        </p:nvSpPr>
        <p:spPr>
          <a:xfrm>
            <a:off x="8051800" y="4881563"/>
            <a:ext cx="10656888" cy="6001643"/>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lgn="just"/>
            <a:r>
              <a:rPr lang="en-US" noProof="1">
                <a:latin typeface="Calibri" panose="020F0502020204030204" pitchFamily="34" charset="0"/>
                <a:sym typeface="+mn-ea"/>
              </a:rPr>
              <a:t> </a:t>
            </a:r>
            <a:r>
              <a:rPr lang="en-US" dirty="0" err="1">
                <a:solidFill>
                  <a:srgbClr val="000000"/>
                </a:solidFill>
                <a:effectLst/>
                <a:latin typeface="Times New Roman" panose="02020603050405020304" pitchFamily="18" charset="0"/>
                <a:cs typeface="Times New Roman" panose="02020603050405020304" pitchFamily="18" charset="0"/>
              </a:rPr>
              <a:t>Cartoonify</a:t>
            </a:r>
            <a:r>
              <a:rPr lang="en-US" dirty="0">
                <a:solidFill>
                  <a:srgbClr val="000000"/>
                </a:solidFill>
                <a:effectLst/>
                <a:latin typeface="Times New Roman" panose="02020603050405020304" pitchFamily="18" charset="0"/>
                <a:cs typeface="Times New Roman" panose="02020603050405020304" pitchFamily="18" charset="0"/>
              </a:rPr>
              <a:t> an image is a technique that has gained a lot of popularity in recent </a:t>
            </a:r>
            <a:endParaRPr lang="en-US" dirty="0">
              <a:latin typeface="Times New Roman" panose="02020603050405020304" pitchFamily="18" charset="0"/>
              <a:cs typeface="Times New Roman" panose="02020603050405020304" pitchFamily="18" charset="0"/>
            </a:endParaRPr>
          </a:p>
          <a:p>
            <a:pPr algn="just"/>
            <a:r>
              <a:rPr lang="en-US" dirty="0">
                <a:solidFill>
                  <a:srgbClr val="000000"/>
                </a:solidFill>
                <a:effectLst/>
                <a:latin typeface="Times New Roman" panose="02020603050405020304" pitchFamily="18" charset="0"/>
                <a:cs typeface="Times New Roman" panose="02020603050405020304" pitchFamily="18" charset="0"/>
              </a:rPr>
              <a:t>years. It involves transforming a regular photograph or image into a cartoon-like </a:t>
            </a:r>
            <a:endParaRPr lang="en-US" dirty="0">
              <a:latin typeface="Times New Roman" panose="02020603050405020304" pitchFamily="18" charset="0"/>
              <a:cs typeface="Times New Roman" panose="02020603050405020304" pitchFamily="18" charset="0"/>
            </a:endParaRPr>
          </a:p>
          <a:p>
            <a:pPr algn="just"/>
            <a:r>
              <a:rPr lang="en-US" dirty="0">
                <a:solidFill>
                  <a:srgbClr val="000000"/>
                </a:solidFill>
                <a:effectLst/>
                <a:latin typeface="Times New Roman" panose="02020603050405020304" pitchFamily="18" charset="0"/>
                <a:cs typeface="Times New Roman" panose="02020603050405020304" pitchFamily="18" charset="0"/>
              </a:rPr>
              <a:t>representation, which simplifies the colors and emphasizes the edges, giving it a </a:t>
            </a:r>
            <a:endParaRPr lang="en-US" dirty="0">
              <a:latin typeface="Times New Roman" panose="02020603050405020304" pitchFamily="18" charset="0"/>
              <a:cs typeface="Times New Roman" panose="02020603050405020304" pitchFamily="18" charset="0"/>
            </a:endParaRPr>
          </a:p>
          <a:p>
            <a:pPr algn="just"/>
            <a:r>
              <a:rPr lang="en-US" dirty="0">
                <a:solidFill>
                  <a:srgbClr val="000000"/>
                </a:solidFill>
                <a:effectLst/>
                <a:latin typeface="Times New Roman" panose="02020603050405020304" pitchFamily="18" charset="0"/>
                <a:cs typeface="Times New Roman" panose="02020603050405020304" pitchFamily="18" charset="0"/>
              </a:rPr>
              <a:t>hand-drawn appearance. This technique is widely used in various fields, such as </a:t>
            </a:r>
            <a:endParaRPr lang="en-US" dirty="0">
              <a:latin typeface="Times New Roman" panose="02020603050405020304" pitchFamily="18" charset="0"/>
              <a:cs typeface="Times New Roman" panose="02020603050405020304" pitchFamily="18" charset="0"/>
            </a:endParaRPr>
          </a:p>
          <a:p>
            <a:pPr algn="just"/>
            <a:r>
              <a:rPr lang="en-US" dirty="0">
                <a:solidFill>
                  <a:srgbClr val="000000"/>
                </a:solidFill>
                <a:effectLst/>
                <a:latin typeface="Times New Roman" panose="02020603050405020304" pitchFamily="18" charset="0"/>
                <a:cs typeface="Times New Roman" panose="02020603050405020304" pitchFamily="18" charset="0"/>
              </a:rPr>
              <a:t>video games, animation, and movies . GAN is a popular computer vision library that </a:t>
            </a:r>
            <a:endParaRPr lang="en-US" dirty="0">
              <a:latin typeface="Times New Roman" panose="02020603050405020304" pitchFamily="18" charset="0"/>
              <a:cs typeface="Times New Roman" panose="02020603050405020304" pitchFamily="18" charset="0"/>
            </a:endParaRPr>
          </a:p>
          <a:p>
            <a:pPr algn="just"/>
            <a:r>
              <a:rPr lang="en-US" dirty="0">
                <a:solidFill>
                  <a:srgbClr val="000000"/>
                </a:solidFill>
                <a:effectLst/>
                <a:latin typeface="Times New Roman" panose="02020603050405020304" pitchFamily="18" charset="0"/>
                <a:cs typeface="Times New Roman" panose="02020603050405020304" pitchFamily="18" charset="0"/>
              </a:rPr>
              <a:t>provides tools and functions for image processing and analysis. It is widely used in </a:t>
            </a:r>
            <a:endParaRPr lang="en-US" dirty="0">
              <a:latin typeface="Times New Roman" panose="02020603050405020304" pitchFamily="18" charset="0"/>
              <a:cs typeface="Times New Roman" panose="02020603050405020304" pitchFamily="18" charset="0"/>
            </a:endParaRPr>
          </a:p>
          <a:p>
            <a:pPr algn="just"/>
            <a:r>
              <a:rPr lang="en-US" dirty="0">
                <a:solidFill>
                  <a:srgbClr val="000000"/>
                </a:solidFill>
                <a:effectLst/>
                <a:latin typeface="Times New Roman" panose="02020603050405020304" pitchFamily="18" charset="0"/>
                <a:cs typeface="Times New Roman" panose="02020603050405020304" pitchFamily="18" charset="0"/>
              </a:rPr>
              <a:t>various applications, including object detection, facial recognition, and image </a:t>
            </a:r>
            <a:endParaRPr lang="en-US" dirty="0">
              <a:latin typeface="Times New Roman" panose="02020603050405020304" pitchFamily="18" charset="0"/>
              <a:cs typeface="Times New Roman" panose="02020603050405020304" pitchFamily="18" charset="0"/>
            </a:endParaRPr>
          </a:p>
          <a:p>
            <a:pPr algn="just"/>
            <a:r>
              <a:rPr lang="en-US" dirty="0">
                <a:solidFill>
                  <a:srgbClr val="000000"/>
                </a:solidFill>
                <a:effectLst/>
                <a:latin typeface="Times New Roman" panose="02020603050405020304" pitchFamily="18" charset="0"/>
                <a:cs typeface="Times New Roman" panose="02020603050405020304" pitchFamily="18" charset="0"/>
              </a:rPr>
              <a:t>segmentation. In this project, we focus on using GAN to create a cartoon-like </a:t>
            </a:r>
            <a:endParaRPr lang="en-US" dirty="0">
              <a:latin typeface="Times New Roman" panose="02020603050405020304" pitchFamily="18" charset="0"/>
              <a:cs typeface="Times New Roman" panose="02020603050405020304" pitchFamily="18" charset="0"/>
            </a:endParaRPr>
          </a:p>
          <a:p>
            <a:pPr algn="just"/>
            <a:r>
              <a:rPr lang="en-US" dirty="0">
                <a:solidFill>
                  <a:srgbClr val="000000"/>
                </a:solidFill>
                <a:effectLst/>
                <a:latin typeface="Times New Roman" panose="02020603050405020304" pitchFamily="18" charset="0"/>
                <a:cs typeface="Times New Roman" panose="02020603050405020304" pitchFamily="18" charset="0"/>
              </a:rPr>
              <a:t>representation of an input image.</a:t>
            </a:r>
          </a:p>
          <a:p>
            <a:pPr algn="just"/>
            <a:r>
              <a:rPr lang="en-US" noProof="1">
                <a:solidFill>
                  <a:srgbClr val="000000"/>
                </a:solidFill>
                <a:latin typeface="Times New Roman" panose="02020603050405020304" pitchFamily="18" charset="0"/>
                <a:cs typeface="Times New Roman" panose="02020603050405020304" pitchFamily="18" charset="0"/>
                <a:sym typeface="+mn-ea"/>
              </a:rPr>
              <a:t>   </a:t>
            </a:r>
            <a:r>
              <a:rPr lang="en-US" dirty="0">
                <a:solidFill>
                  <a:srgbClr val="000000"/>
                </a:solidFill>
                <a:effectLst/>
                <a:latin typeface="Times New Roman" panose="02020603050405020304" pitchFamily="18" charset="0"/>
                <a:cs typeface="Times New Roman" panose="02020603050405020304" pitchFamily="18" charset="0"/>
              </a:rPr>
              <a:t>The proposed approach consists of several steps, including edge detection, color quantization, and image filtering. The edge detection step involves identifying the edges in the image using Canny edge detection. Next, the color quantization step reduces the number of colors in the image using k-means clustering. Finally, a bilateral filter is applied to smooth the image while preserving the edges .</a:t>
            </a:r>
          </a:p>
          <a:p>
            <a:pPr algn="just"/>
            <a:r>
              <a:rPr lang="en-US" dirty="0">
                <a:solidFill>
                  <a:srgbClr val="000000"/>
                </a:solidFill>
                <a:effectLst/>
                <a:latin typeface="Times New Roman" panose="02020603050405020304" pitchFamily="18" charset="0"/>
                <a:cs typeface="Times New Roman" panose="02020603050405020304" pitchFamily="18" charset="0"/>
              </a:rPr>
              <a:t>The resulting output image resembles a cartoon by simplifying the colors and emphasizing the edges, giving it a hand-drawn appearance.</a:t>
            </a:r>
            <a:endParaRPr lang="en-US" noProof="1">
              <a:latin typeface="Times New Roman" panose="02020603050405020304" pitchFamily="18" charset="0"/>
              <a:cs typeface="Times New Roman" panose="02020603050405020304" pitchFamily="18" charset="0"/>
              <a:sym typeface="+mn-ea"/>
            </a:endParaRPr>
          </a:p>
        </p:txBody>
      </p:sp>
      <p:pic>
        <p:nvPicPr>
          <p:cNvPr id="3" name="Picture 2">
            <a:extLst>
              <a:ext uri="{FF2B5EF4-FFF2-40B4-BE49-F238E27FC236}">
                <a16:creationId xmlns:a16="http://schemas.microsoft.com/office/drawing/2014/main" id="{0C84F24C-5844-4EAA-7E61-1FD8C1B1821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134607" y="10287018"/>
            <a:ext cx="10951817" cy="11404069"/>
          </a:xfrm>
          <a:prstGeom prst="rect">
            <a:avLst/>
          </a:prstGeom>
        </p:spPr>
      </p:pic>
    </p:spTree>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389755"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389755"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1081</Words>
  <Application>Microsoft Office PowerPoint</Application>
  <PresentationFormat>Custom</PresentationFormat>
  <Paragraphs>73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NimbusRomNo9L-Medi</vt:lpstr>
      <vt:lpstr>Times New Roman</vt:lpstr>
      <vt:lpstr>Verdana</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Yenimireddy Akhileswar reddy</dc:creator>
  <cp:lastModifiedBy>Rohith Koritala</cp:lastModifiedBy>
  <cp:revision>2</cp:revision>
  <dcterms:modified xsi:type="dcterms:W3CDTF">2024-04-28T12:38:01Z</dcterms:modified>
</cp:coreProperties>
</file>