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
  </p:notesMasterIdLst>
  <p:handoutMasterIdLst>
    <p:handoutMasterId r:id="rId22"/>
  </p:handoutMasterIdLst>
  <p:sldIdLst>
    <p:sldId id="256" r:id="rId3"/>
    <p:sldId id="257" r:id="rId5"/>
    <p:sldId id="258" r:id="rId6"/>
    <p:sldId id="273" r:id="rId7"/>
    <p:sldId id="259" r:id="rId8"/>
    <p:sldId id="260" r:id="rId9"/>
    <p:sldId id="269" r:id="rId10"/>
    <p:sldId id="261" r:id="rId11"/>
    <p:sldId id="286" r:id="rId12"/>
    <p:sldId id="262" r:id="rId13"/>
    <p:sldId id="295" r:id="rId14"/>
    <p:sldId id="263" r:id="rId15"/>
    <p:sldId id="265" r:id="rId16"/>
    <p:sldId id="266" r:id="rId17"/>
    <p:sldId id="267" r:id="rId18"/>
    <p:sldId id="271" r:id="rId19"/>
    <p:sldId id="272" r:id="rId20"/>
    <p:sldId id="264" r:id="rId21"/>
  </p:sldIdLst>
  <p:sldSz cx="18288000" cy="10287000"/>
  <p:notesSz cx="6858000" cy="9144000"/>
  <p:embeddedFontLst>
    <p:embeddedFont>
      <p:font typeface="Corbel" panose="020B0503020204020204" pitchFamily="34" charset="0"/>
      <p:regular r:id="rId26"/>
      <p:bold r:id="rId27"/>
      <p:italic r:id="rId28"/>
      <p:boldItalic r:id="rId29"/>
    </p:embeddedFont>
    <p:embeddedFont>
      <p:font typeface="Wingdings 2" panose="05020102010507070707" pitchFamily="18" charset="2"/>
      <p:regular r:id="rId30"/>
    </p:embeddedFont>
    <p:embeddedFont>
      <p:font typeface="Calibri" panose="020F0502020204030204" pitchFamily="34" charset="0"/>
      <p:regular r:id="rId31"/>
      <p:bold r:id="rId32"/>
      <p:italic r:id="rId33"/>
      <p:boldItalic r:id="rId34"/>
    </p:embeddedFont>
    <p:embeddedFont>
      <p:font typeface="Poppins Bold" panose="00000800000000000000"/>
      <p:bold r:id="rId35"/>
    </p:embeddedFont>
    <p:embeddedFont>
      <p:font typeface="Arial Black" panose="020B0A04020102020204" charset="0"/>
      <p:bold r:id="rId36"/>
    </p:embeddedFont>
    <p:embeddedFont>
      <p:font typeface="Open Sans Extra Bold" panose="020B0906030804020204" charset="0"/>
      <p:bold r:id="rId37"/>
    </p:embeddedFont>
    <p:embeddedFont>
      <p:font typeface="Open Sans Extra Bold" panose="020B0906030804020204"/>
      <p:bold r:id="rId38"/>
    </p:embeddedFont>
    <p:embeddedFont>
      <p:font typeface="Poppins" panose="00000500000000000000"/>
      <p:regular r:id="rId39"/>
      <p:bold r:id="rId40"/>
      <p:italic r:id="rId41"/>
      <p:boldItalic r:id="rId42"/>
    </p:embeddedFont>
  </p:embeddedFontLst>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22"/>
  </p:normalViewPr>
  <p:slideViewPr>
    <p:cSldViewPr showGuides="1">
      <p:cViewPr>
        <p:scale>
          <a:sx n="39" d="100"/>
          <a:sy n="39" d="100"/>
        </p:scale>
        <p:origin x="940" y="52"/>
      </p:cViewPr>
      <p:guideLst>
        <p:guide orient="horz" pos="2136"/>
        <p:guide pos="2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font" Target="fonts/font17.fntdata"/><Relationship Id="rId41" Type="http://schemas.openxmlformats.org/officeDocument/2006/relationships/font" Target="fonts/font16.fntdata"/><Relationship Id="rId40" Type="http://schemas.openxmlformats.org/officeDocument/2006/relationships/font" Target="fonts/font15.fntdata"/><Relationship Id="rId4" Type="http://schemas.openxmlformats.org/officeDocument/2006/relationships/notesMaster" Target="notesMasters/notesMaster1.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CBA455A-C4C8-4102-918B-DA454D98FACD}" type="datetimeFigureOut">
              <a:rPr kumimoji="0" lang="en-IN" sz="1200" b="0" i="0" u="none" strike="noStrike" kern="1200" cap="none" spc="0" normalizeH="0" baseline="0" noProof="0">
                <a:ln>
                  <a:noFill/>
                </a:ln>
                <a:solidFill>
                  <a:schemeClr val="tx1"/>
                </a:solidFill>
                <a:effectLst/>
                <a:uLnTx/>
                <a:uFillTx/>
                <a:latin typeface="+mn-lt"/>
                <a:ea typeface="+mn-ea"/>
                <a:cs typeface="+mn-cs"/>
              </a:rPr>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latin typeface="Calibri" panose="020F0502020204030204" pitchFamily="34" charset="0"/>
              </a:rPr>
            </a:fld>
            <a:endParaRPr lang="en-IN" altLang="x-none" sz="1200" dirty="0">
              <a:latin typeface="Calibri" panose="020F0502020204030204" pitchFamily="34" charset="0"/>
            </a:endParaRPr>
          </a:p>
        </p:txBody>
      </p:sp>
      <p:pic>
        <p:nvPicPr>
          <p:cNvPr id="6150" name="Picture 6"/>
          <p:cNvPicPr>
            <a:picLocks noChangeAspect="1"/>
          </p:cNvPicPr>
          <p:nvPr/>
        </p:nvPicPr>
        <p:blipFill>
          <a:blip r:embed="rId1"/>
          <a:stretch>
            <a:fillRect/>
          </a:stretch>
        </p:blipFill>
        <p:spPr>
          <a:xfrm>
            <a:off x="5791200" y="0"/>
            <a:ext cx="458788" cy="458788"/>
          </a:xfrm>
          <a:prstGeom prst="rect">
            <a:avLst/>
          </a:prstGeom>
          <a:noFill/>
          <a:ln w="9525">
            <a:noFill/>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latin typeface="Calibri" panose="020F0502020204030204" pitchFamily="34" charset="0"/>
              </a:rPr>
            </a:fld>
            <a:endParaRPr lang="en-IN" altLang="x-none" sz="1200" dirty="0">
              <a:latin typeface="Calibri" panose="020F0502020204030204" pitchFamily="34" charset="0"/>
            </a:endParaRPr>
          </a:p>
        </p:txBody>
      </p:sp>
      <p:pic>
        <p:nvPicPr>
          <p:cNvPr id="5126" name="Picture 8"/>
          <p:cNvPicPr>
            <a:picLocks noChangeAspect="1"/>
          </p:cNvPicPr>
          <p:nvPr/>
        </p:nvPicPr>
        <p:blipFill>
          <a:blip r:embed="rId1"/>
          <a:stretch>
            <a:fillRect/>
          </a:stretch>
        </p:blipFill>
        <p:spPr>
          <a:xfrm>
            <a:off x="685800" y="-96837"/>
            <a:ext cx="555625" cy="555625"/>
          </a:xfrm>
          <a:prstGeom prst="rect">
            <a:avLst/>
          </a:prstGeom>
          <a:noFill/>
          <a:ln w="9525">
            <a:noFill/>
          </a:ln>
        </p:spPr>
      </p:pic>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a:xfrm>
            <a:off x="0" y="1143000"/>
            <a:ext cx="13712825" cy="800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904913" y="1143000"/>
            <a:ext cx="4387850" cy="8001000"/>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12577763" y="1163638"/>
            <a:ext cx="1135063" cy="1150938"/>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1604772" y="1947672"/>
            <a:ext cx="10972800" cy="4882896"/>
          </a:xfrm>
        </p:spPr>
        <p:txBody>
          <a:bodyPr anchor="b"/>
          <a:lstStyle>
            <a:lvl1pPr algn="l">
              <a:defRPr sz="885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650023" y="7005369"/>
            <a:ext cx="10972800" cy="1371600"/>
          </a:xfrm>
        </p:spPr>
        <p:txBody>
          <a:bodyPr anchor="t">
            <a:normAutofit/>
          </a:bodyPr>
          <a:lstStyle>
            <a:lvl1pPr marL="0" indent="0" algn="l">
              <a:buNone/>
              <a:defRPr sz="3300" cap="none" spc="0" baseline="0">
                <a:solidFill>
                  <a:schemeClr val="accent1">
                    <a:lumMod val="20000"/>
                    <a:lumOff val="80000"/>
                  </a:schemeClr>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11" name="Date Placeholder 3"/>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051542B1-E03F-49FA-AD84-51A50054E20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2" name="Footer Placeholder 4"/>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3" name="Slide Number Placeholder 5"/>
          <p:cNvSpPr>
            <a:spLocks noGrp="1"/>
          </p:cNvSpPr>
          <p:nvPr>
            <p:ph type="sldNum" sz="quarter" idx="4"/>
          </p:nvPr>
        </p:nvSpPr>
        <p:spPr>
          <a:xfrm>
            <a:off x="15951200" y="9534525"/>
            <a:ext cx="2297113" cy="54768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 y="1485900"/>
            <a:ext cx="4229100" cy="7429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01868" y="1303020"/>
            <a:ext cx="10972800" cy="7680960"/>
          </a:xfrm>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01868" y="1947672"/>
            <a:ext cx="10972800" cy="4882896"/>
          </a:xfrm>
        </p:spPr>
        <p:txBody>
          <a:bodyPr anchor="b"/>
          <a:lstStyle>
            <a:lvl1pPr>
              <a:defRPr sz="8850" b="0" spc="-15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29300" y="7008876"/>
            <a:ext cx="10972800" cy="1371600"/>
          </a:xfrm>
        </p:spPr>
        <p:txBody>
          <a:bodyPr anchor="t">
            <a:normAutofit/>
          </a:bodyPr>
          <a:lstStyle>
            <a:lvl1pPr marL="0" indent="0">
              <a:buNone/>
              <a:defRPr sz="3300" cap="none" spc="0" baseline="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01868"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1727180"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01868" y="1535379"/>
            <a:ext cx="5212080" cy="1211580"/>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5801868"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1727695" y="1535380"/>
            <a:ext cx="5212080" cy="1219757"/>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11727695"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3074" name="Picture 8"/>
          <p:cNvPicPr>
            <a:picLocks noChangeAspect="1"/>
          </p:cNvPicPr>
          <p:nvPr userDrawn="1"/>
        </p:nvPicPr>
        <p:blipFill>
          <a:blip r:embed="rId2"/>
          <a:stretch>
            <a:fillRect/>
          </a:stretch>
        </p:blipFill>
        <p:spPr>
          <a:xfrm>
            <a:off x="16078200" y="204788"/>
            <a:ext cx="1322388" cy="1322387"/>
          </a:xfrm>
          <a:prstGeom prst="rect">
            <a:avLst/>
          </a:prstGeom>
          <a:noFill/>
          <a:ln w="9525">
            <a:noFill/>
          </a:ln>
        </p:spPr>
      </p:pic>
      <p:sp>
        <p:nvSpPr>
          <p:cNvPr id="9" name="Date Placeholder 4"/>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26E20E28-A454-41FA-8752-011C796A67A8}"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0" name="Footer Placeholder 5"/>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1" name="Slide Number Placeholder 6"/>
          <p:cNvSpPr>
            <a:spLocks noGrp="1"/>
          </p:cNvSpPr>
          <p:nvPr>
            <p:ph type="sldNum" sz="quarter" idx="4"/>
          </p:nvPr>
        </p:nvSpPr>
        <p:spPr>
          <a:xfrm>
            <a:off x="15951200" y="9534525"/>
            <a:ext cx="2297113" cy="54768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lstStyle>
            <a:lvl1pPr>
              <a:defRPr sz="4800" b="0" baseline="0"/>
            </a:lvl1pPr>
          </a:lstStyle>
          <a:p>
            <a:r>
              <a:rPr lang="en-US"/>
              <a:t>Click to edit Master title style</a:t>
            </a:r>
            <a:endParaRPr lang="en-US" dirty="0"/>
          </a:p>
        </p:txBody>
      </p:sp>
      <p:sp>
        <p:nvSpPr>
          <p:cNvPr id="3" name="Content Placeholder 2"/>
          <p:cNvSpPr>
            <a:spLocks noGrp="1"/>
          </p:cNvSpPr>
          <p:nvPr>
            <p:ph idx="1"/>
          </p:nvPr>
        </p:nvSpPr>
        <p:spPr>
          <a:xfrm>
            <a:off x="5801868" y="1303020"/>
            <a:ext cx="1097280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84048" y="5241264"/>
            <a:ext cx="4251960" cy="3482985"/>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lstStyle>
            <a:lvl1pP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5966" y="1151129"/>
            <a:ext cx="12172845" cy="7996428"/>
          </a:xfrm>
          <a:solidFill>
            <a:schemeClr val="bg1">
              <a:lumMod val="75000"/>
            </a:schemeClr>
          </a:solidFill>
        </p:spPr>
        <p:txBody>
          <a:bodyPr vert="horz" wrap="square" lIns="91440" tIns="45720" rIns="91440" bIns="45720" numCol="1" rtlCol="0" anchor="t" anchorCtr="0" compatLnSpc="1">
            <a:normAutofit/>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1371600" rtl="0" eaLnBrk="0" fontAlgn="base" latinLnBrk="0" hangingPunct="0">
              <a:lnSpc>
                <a:spcPct val="90000"/>
              </a:lnSpc>
              <a:spcBef>
                <a:spcPts val="1800"/>
              </a:spcBef>
              <a:spcAft>
                <a:spcPct val="0"/>
              </a:spcAft>
              <a:buClr>
                <a:schemeClr val="accent1"/>
              </a:buClr>
              <a:buSzTx/>
              <a:buFont typeface="Wingdings 2" panose="05020102010507070707" pitchFamily="18" charset="2"/>
              <a:buNone/>
              <a:defRPr/>
            </a:pPr>
            <a:r>
              <a:rPr kumimoji="0" lang="en-US" sz="4800" b="0" i="0" u="none" strike="noStrike" kern="1200" cap="none" spc="0" normalizeH="0" baseline="0" noProof="0">
                <a:ln>
                  <a:noFill/>
                </a:ln>
                <a:solidFill>
                  <a:srgbClr val="595959"/>
                </a:solidFill>
                <a:effectLst/>
                <a:uLnTx/>
                <a:uFillTx/>
                <a:latin typeface="+mn-lt"/>
                <a:ea typeface="+mn-ea"/>
                <a:cs typeface="+mn-cs"/>
              </a:rPr>
              <a:t>Click icon to add picture</a:t>
            </a:r>
            <a:endParaRPr kumimoji="0" lang="en-US" sz="4800" b="0" i="0" u="none" strike="noStrike" kern="1200" cap="none" spc="0" normalizeH="0" baseline="0" noProof="0" dirty="0">
              <a:ln>
                <a:noFill/>
              </a:ln>
              <a:solidFill>
                <a:srgbClr val="595959"/>
              </a:solidFill>
              <a:effectLst/>
              <a:uLnTx/>
              <a:uFillTx/>
              <a:latin typeface="+mn-lt"/>
              <a:ea typeface="+mn-ea"/>
              <a:cs typeface="+mn-cs"/>
            </a:endParaRPr>
          </a:p>
        </p:txBody>
      </p:sp>
      <p:sp>
        <p:nvSpPr>
          <p:cNvPr id="4" name="Text Placeholder 3"/>
          <p:cNvSpPr>
            <a:spLocks noGrp="1"/>
          </p:cNvSpPr>
          <p:nvPr>
            <p:ph type="body" sz="half" idx="2"/>
          </p:nvPr>
        </p:nvSpPr>
        <p:spPr>
          <a:xfrm>
            <a:off x="384048" y="5239512"/>
            <a:ext cx="4251960" cy="3483864"/>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7"/>
          <p:cNvSpPr>
            <a:spLocks noGrp="1"/>
          </p:cNvSpPr>
          <p:nvPr>
            <p:ph type="dt" sz="half" idx="12"/>
          </p:nvPr>
        </p:nvSpPr>
        <p:spPr>
          <a:xfrm>
            <a:off x="393700" y="9534525"/>
            <a:ext cx="4114800"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107CCF4B-34E3-46A8-B20F-ABFF86FB40D1}"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9" name="Footer Placeholder 8"/>
          <p:cNvSpPr>
            <a:spLocks noGrp="1"/>
          </p:cNvSpPr>
          <p:nvPr>
            <p:ph type="ftr" sz="quarter" idx="3"/>
          </p:nvPr>
        </p:nvSpPr>
        <p:spPr>
          <a:xfrm>
            <a:off x="5248275" y="9534525"/>
            <a:ext cx="8867775"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0" name="Slide Number Placeholder 9"/>
          <p:cNvSpPr>
            <a:spLocks noGrp="1"/>
          </p:cNvSpPr>
          <p:nvPr>
            <p:ph type="sldNum" sz="quarter" idx="4"/>
          </p:nvPr>
        </p:nvSpPr>
        <p:spPr>
          <a:xfrm>
            <a:off x="15951200" y="9534525"/>
            <a:ext cx="2297113" cy="54768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1138238"/>
            <a:ext cx="5165725" cy="7996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79413" y="1685925"/>
            <a:ext cx="4421188" cy="6900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7724438" y="1138238"/>
            <a:ext cx="574675" cy="799623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9" name="Text Placeholder 2"/>
          <p:cNvSpPr>
            <a:spLocks noGrp="1"/>
          </p:cNvSpPr>
          <p:nvPr>
            <p:ph type="body" idx="1"/>
          </p:nvPr>
        </p:nvSpPr>
        <p:spPr>
          <a:xfrm>
            <a:off x="5797550" y="1295400"/>
            <a:ext cx="10972800" cy="7681913"/>
          </a:xfrm>
          <a:prstGeom prst="rect">
            <a:avLst/>
          </a:prstGeom>
          <a:noFill/>
          <a:ln w="9525">
            <a:noFill/>
          </a:ln>
        </p:spPr>
        <p:txBody>
          <a:bodyPr anchor="ctr"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lgn="l" eaLnBrk="1" fontAlgn="auto" hangingPunct="1">
              <a:spcBef>
                <a:spcPts val="0"/>
              </a:spcBef>
              <a:spcAft>
                <a:spcPts val="0"/>
              </a:spcAft>
              <a:defRPr sz="1650">
                <a:solidFill>
                  <a:schemeClr val="tx1">
                    <a:lumMod val="50000"/>
                    <a:lumOff val="50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F1A3D3F6-6ACC-4F98-BB27-7B5D59A2FB9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lgn="l" eaLnBrk="1" fontAlgn="auto" hangingPunct="1">
              <a:spcBef>
                <a:spcPts val="0"/>
              </a:spcBef>
              <a:spcAft>
                <a:spcPts val="0"/>
              </a:spcAft>
              <a:defRPr sz="1650">
                <a:solidFill>
                  <a:schemeClr val="tx1">
                    <a:lumMod val="50000"/>
                    <a:lumOff val="50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15951200" y="9534525"/>
            <a:ext cx="2297113" cy="547688"/>
          </a:xfrm>
          <a:prstGeom prst="rect">
            <a:avLst/>
          </a:prstGeom>
        </p:spPr>
        <p:txBody>
          <a:bodyPr vert="horz" lIns="91440" tIns="45720" rIns="91440" bIns="45720" rtlCol="0" anchor="ctr"/>
          <a:lstStyle>
            <a:lvl1pPr algn="r">
              <a:defRPr b="1">
                <a:solidFill>
                  <a:schemeClr val="accent1"/>
                </a:solidFill>
              </a:defRPr>
            </a:lvl1pPr>
          </a:lstStyle>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
        <p:nvSpPr>
          <p:cNvPr id="8" name="Oval 7"/>
          <p:cNvSpPr/>
          <p:nvPr/>
        </p:nvSpPr>
        <p:spPr>
          <a:xfrm>
            <a:off x="15614650" y="1295400"/>
            <a:ext cx="1155700" cy="1096963"/>
          </a:xfrm>
          <a:prstGeom prst="ellipse">
            <a:avLst/>
          </a:prstGeom>
          <a:blipFill>
            <a:blip r:embed="rId1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1371600" rtl="0" eaLnBrk="0" fontAlgn="base" hangingPunct="0">
        <a:lnSpc>
          <a:spcPct val="90000"/>
        </a:lnSpc>
        <a:spcBef>
          <a:spcPct val="0"/>
        </a:spcBef>
        <a:spcAft>
          <a:spcPct val="0"/>
        </a:spcAft>
        <a:defRPr sz="5400" kern="1200" spc="-90">
          <a:solidFill>
            <a:srgbClr val="FFFFFF"/>
          </a:solidFill>
          <a:latin typeface="+mj-lt"/>
          <a:ea typeface="+mj-ea"/>
          <a:cs typeface="+mj-cs"/>
        </a:defRPr>
      </a:lvl1pPr>
      <a:lvl2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2pPr>
      <a:lvl3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3pPr>
      <a:lvl4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4pPr>
      <a:lvl5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5pPr>
      <a:lvl6pPr marL="457200" algn="l" defTabSz="1371600" rtl="0" fontAlgn="base">
        <a:lnSpc>
          <a:spcPct val="90000"/>
        </a:lnSpc>
        <a:spcBef>
          <a:spcPct val="0"/>
        </a:spcBef>
        <a:spcAft>
          <a:spcPct val="0"/>
        </a:spcAft>
        <a:defRPr sz="5400">
          <a:solidFill>
            <a:srgbClr val="FFFFFF"/>
          </a:solidFill>
          <a:latin typeface="Corbel" panose="020B0503020204020204" pitchFamily="34" charset="0"/>
        </a:defRPr>
      </a:lvl6pPr>
      <a:lvl7pPr marL="914400" algn="l" defTabSz="1371600" rtl="0" fontAlgn="base">
        <a:lnSpc>
          <a:spcPct val="90000"/>
        </a:lnSpc>
        <a:spcBef>
          <a:spcPct val="0"/>
        </a:spcBef>
        <a:spcAft>
          <a:spcPct val="0"/>
        </a:spcAft>
        <a:defRPr sz="5400">
          <a:solidFill>
            <a:srgbClr val="FFFFFF"/>
          </a:solidFill>
          <a:latin typeface="Corbel" panose="020B0503020204020204" pitchFamily="34" charset="0"/>
        </a:defRPr>
      </a:lvl7pPr>
      <a:lvl8pPr marL="1371600" algn="l" defTabSz="1371600" rtl="0" fontAlgn="base">
        <a:lnSpc>
          <a:spcPct val="90000"/>
        </a:lnSpc>
        <a:spcBef>
          <a:spcPct val="0"/>
        </a:spcBef>
        <a:spcAft>
          <a:spcPct val="0"/>
        </a:spcAft>
        <a:defRPr sz="5400">
          <a:solidFill>
            <a:srgbClr val="FFFFFF"/>
          </a:solidFill>
          <a:latin typeface="Corbel" panose="020B0503020204020204" pitchFamily="34" charset="0"/>
        </a:defRPr>
      </a:lvl8pPr>
      <a:lvl9pPr marL="1828800" algn="l" defTabSz="1371600" rtl="0" fontAlgn="base">
        <a:lnSpc>
          <a:spcPct val="90000"/>
        </a:lnSpc>
        <a:spcBef>
          <a:spcPct val="0"/>
        </a:spcBef>
        <a:spcAft>
          <a:spcPct val="0"/>
        </a:spcAft>
        <a:defRPr sz="5400">
          <a:solidFill>
            <a:srgbClr val="FFFFFF"/>
          </a:solidFill>
          <a:latin typeface="Corbel" panose="020B0503020204020204" pitchFamily="34" charset="0"/>
        </a:defRPr>
      </a:lvl9pPr>
    </p:titleStyle>
    <p:bodyStyle>
      <a:lvl1pPr marL="273050" indent="-273050" algn="l" defTabSz="1371600" rtl="0" eaLnBrk="0" fontAlgn="base" hangingPunct="0">
        <a:lnSpc>
          <a:spcPct val="90000"/>
        </a:lnSpc>
        <a:spcBef>
          <a:spcPts val="1800"/>
        </a:spcBef>
        <a:spcAft>
          <a:spcPct val="0"/>
        </a:spcAft>
        <a:buClr>
          <a:schemeClr val="accent1"/>
        </a:buClr>
        <a:buFont typeface="Wingdings 2" panose="05020102010507070707" pitchFamily="18" charset="2"/>
        <a:buChar char=""/>
        <a:defRPr sz="3000" kern="1200">
          <a:solidFill>
            <a:srgbClr val="595959"/>
          </a:solidFill>
          <a:latin typeface="+mn-lt"/>
          <a:ea typeface="+mn-ea"/>
          <a:cs typeface="+mn-cs"/>
        </a:defRPr>
      </a:lvl1pPr>
      <a:lvl2pPr marL="10287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700" kern="1200">
          <a:solidFill>
            <a:srgbClr val="595959"/>
          </a:solidFill>
          <a:latin typeface="+mn-lt"/>
          <a:ea typeface="+mn-ea"/>
          <a:cs typeface="+mn-cs"/>
        </a:defRPr>
      </a:lvl2pPr>
      <a:lvl3pPr marL="17145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400" kern="1200">
          <a:solidFill>
            <a:srgbClr val="595959"/>
          </a:solidFill>
          <a:latin typeface="+mn-lt"/>
          <a:ea typeface="+mn-ea"/>
          <a:cs typeface="+mn-cs"/>
        </a:defRPr>
      </a:lvl3pPr>
      <a:lvl4pPr marL="24003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100" kern="1200">
          <a:solidFill>
            <a:srgbClr val="595959"/>
          </a:solidFill>
          <a:latin typeface="+mn-lt"/>
          <a:ea typeface="+mn-ea"/>
          <a:cs typeface="+mn-cs"/>
        </a:defRPr>
      </a:lvl4pPr>
      <a:lvl5pPr marL="30861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100" kern="1200">
          <a:solidFill>
            <a:srgbClr val="595959"/>
          </a:solidFill>
          <a:latin typeface="+mn-lt"/>
          <a:ea typeface="+mn-ea"/>
          <a:cs typeface="+mn-cs"/>
        </a:defRPr>
      </a:lvl5pPr>
      <a:lvl6pPr marL="37719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6pPr>
      <a:lvl7pPr marL="44577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7pPr>
      <a:lvl8pPr marL="51435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8pPr>
      <a:lvl9pPr marL="58293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1" name="Freeform 11"/>
          <p:cNvSpPr/>
          <p:nvPr/>
        </p:nvSpPr>
        <p:spPr>
          <a:xfrm>
            <a:off x="838200" y="593247"/>
            <a:ext cx="4297678" cy="1147922"/>
          </a:xfrm>
          <a:custGeom>
            <a:avLst/>
            <a:gdLst/>
            <a:ahLst/>
            <a:cxnLst/>
            <a:rect l="l" t="t" r="r" b="b"/>
            <a:pathLst>
              <a:path w="3953781" h="1147922">
                <a:moveTo>
                  <a:pt x="0" y="0"/>
                </a:moveTo>
                <a:lnTo>
                  <a:pt x="3953780" y="0"/>
                </a:lnTo>
                <a:lnTo>
                  <a:pt x="3953780" y="1147922"/>
                </a:lnTo>
                <a:lnTo>
                  <a:pt x="0" y="1147922"/>
                </a:lnTo>
                <a:lnTo>
                  <a:pt x="0" y="0"/>
                </a:lnTo>
                <a:close/>
              </a:path>
            </a:pathLst>
          </a:custGeom>
          <a:blipFill>
            <a:blip r:embed="rId1"/>
            <a:stretch>
              <a:fillRect l="-1087" r="-1087"/>
            </a:stretch>
          </a:blipFill>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2"/>
          <p:cNvSpPr txBox="1"/>
          <p:nvPr/>
        </p:nvSpPr>
        <p:spPr>
          <a:xfrm>
            <a:off x="762000" y="6954838"/>
            <a:ext cx="8486775" cy="2471420"/>
          </a:xfrm>
          <a:prstGeom prst="rect">
            <a:avLst/>
          </a:prstGeom>
        </p:spPr>
        <p:txBody>
          <a:bodyPr lIns="0" tIns="0" rIns="0" bIns="0">
            <a:spAutoFit/>
          </a:bodyPr>
          <a:lstStyle/>
          <a:p>
            <a:pPr marR="0" defTabSz="457200" eaLnBrk="1" fontAlgn="auto" hangingPunct="1">
              <a:lnSpc>
                <a:spcPts val="3855"/>
              </a:lnSpc>
              <a:spcBef>
                <a:spcPts val="0"/>
              </a:spcBef>
              <a:spcAft>
                <a:spcPts val="0"/>
              </a:spcAft>
              <a:buClrTx/>
              <a:buSzTx/>
              <a:buFontTx/>
              <a:buNone/>
              <a:defRPr/>
            </a:pPr>
            <a:r>
              <a:rPr kumimoji="0" lang="en-US" sz="2755" b="1" kern="1200" cap="none" spc="-55" normalizeH="0" baseline="0" noProof="0" dirty="0">
                <a:solidFill>
                  <a:srgbClr val="051D40"/>
                </a:solidFill>
                <a:latin typeface="Poppins Bold" panose="00000800000000000000"/>
                <a:ea typeface="Poppins Bold" panose="00000800000000000000"/>
                <a:cs typeface="Poppins Bold" panose="00000800000000000000"/>
                <a:sym typeface="Poppins Bold" panose="00000800000000000000"/>
              </a:rPr>
              <a:t>SUPERVISED BY</a:t>
            </a:r>
            <a:endParaRPr kumimoji="0" lang="en-US" sz="2755" b="1" kern="1200" cap="none" spc="-55" normalizeH="0" baseline="0" noProof="0" dirty="0">
              <a:solidFill>
                <a:srgbClr val="051D40"/>
              </a:solidFill>
              <a:latin typeface="Poppins Bold" panose="00000800000000000000"/>
              <a:ea typeface="Poppins Bold" panose="00000800000000000000"/>
              <a:cs typeface="Poppins Bold" panose="00000800000000000000"/>
              <a:sym typeface="Poppins Bold" panose="00000800000000000000"/>
            </a:endParaRPr>
          </a:p>
          <a:p>
            <a:pPr marR="0" defTabSz="457200" eaLnBrk="1" fontAlgn="auto" hangingPunct="1">
              <a:lnSpc>
                <a:spcPts val="3855"/>
              </a:lnSpc>
              <a:spcBef>
                <a:spcPts val="0"/>
              </a:spcBef>
              <a:spcAft>
                <a:spcPts val="0"/>
              </a:spcAft>
              <a:buClrTx/>
              <a:buSzTx/>
              <a:buFontTx/>
              <a:buNone/>
              <a:defRPr/>
            </a:pPr>
            <a:endParaRPr kumimoji="0" lang="en-US" sz="2755" b="1" kern="1200" cap="none" spc="-55" normalizeH="0" baseline="0" noProof="0" dirty="0">
              <a:solidFill>
                <a:srgbClr val="051D40"/>
              </a:solidFill>
              <a:latin typeface="Poppins Bold" panose="00000800000000000000"/>
              <a:ea typeface="Poppins Bold" panose="00000800000000000000"/>
              <a:cs typeface="Poppins Bold" panose="00000800000000000000"/>
              <a:sym typeface="Poppins Bold" panose="00000800000000000000"/>
            </a:endParaRPr>
          </a:p>
          <a:p>
            <a:pPr marR="0" defTabSz="457200" eaLnBrk="1" fontAlgn="auto" hangingPunct="1">
              <a:lnSpc>
                <a:spcPts val="3855"/>
              </a:lnSpc>
              <a:spcBef>
                <a:spcPts val="0"/>
              </a:spcBef>
              <a:spcAft>
                <a:spcPts val="0"/>
              </a:spcAft>
              <a:buClrTx/>
              <a:buSzTx/>
              <a:buFontTx/>
              <a:buNone/>
              <a:defRPr/>
            </a:pPr>
            <a:r>
              <a:rPr kumimoji="0" lang="en-US" sz="2400" b="1" kern="1200" cap="none" spc="-55" normalizeH="0" baseline="0" noProof="0" dirty="0">
                <a:solidFill>
                  <a:srgbClr val="051D40"/>
                </a:solidFill>
                <a:latin typeface="Arial Black" panose="020B0A04020102020204" charset="0"/>
                <a:ea typeface="Poppins Bold" panose="00000800000000000000"/>
                <a:cs typeface="Arial Black" panose="020B0A04020102020204" charset="0"/>
                <a:sym typeface="Poppins Bold" panose="00000800000000000000"/>
              </a:rPr>
              <a:t>Dr. D . SUNDARA NARAYANA</a:t>
            </a:r>
            <a:r>
              <a:rPr kumimoji="0" lang="en-IN" altLang="en-US" sz="2400" b="1" kern="1200" cap="none" spc="-55" normalizeH="0" baseline="0" noProof="0" dirty="0">
                <a:solidFill>
                  <a:srgbClr val="051D40"/>
                </a:solidFill>
                <a:latin typeface="Arial Black" panose="020B0A04020102020204" charset="0"/>
                <a:ea typeface="Poppins Bold" panose="00000800000000000000"/>
                <a:cs typeface="Arial Black" panose="020B0A04020102020204" charset="0"/>
                <a:sym typeface="Poppins Bold" panose="00000800000000000000"/>
              </a:rPr>
              <a:t> </a:t>
            </a:r>
            <a:endParaRPr kumimoji="0" lang="en-IN" altLang="en-US" sz="2400" b="1" kern="1200" cap="none" spc="-55" normalizeH="0" baseline="0" noProof="0" dirty="0">
              <a:solidFill>
                <a:srgbClr val="051D40"/>
              </a:solidFill>
              <a:latin typeface="Arial Black" panose="020B0A04020102020204" charset="0"/>
              <a:ea typeface="Poppins Bold" panose="00000800000000000000"/>
              <a:cs typeface="Arial Black" panose="020B0A04020102020204" charset="0"/>
              <a:sym typeface="Poppins Bold" panose="00000800000000000000"/>
            </a:endParaRPr>
          </a:p>
          <a:p>
            <a:pPr marR="0" defTabSz="457200" eaLnBrk="1" fontAlgn="auto" hangingPunct="1">
              <a:lnSpc>
                <a:spcPts val="3855"/>
              </a:lnSpc>
              <a:spcBef>
                <a:spcPts val="0"/>
              </a:spcBef>
              <a:spcAft>
                <a:spcPts val="0"/>
              </a:spcAft>
              <a:buClrTx/>
              <a:buSzTx/>
              <a:buFontTx/>
              <a:buNone/>
              <a:defRPr/>
            </a:pPr>
            <a:r>
              <a:rPr kumimoji="0" lang="en-IN" altLang="en-US" sz="2400" b="1" kern="1200" cap="none" spc="-55" normalizeH="0" baseline="0" noProof="0" dirty="0">
                <a:solidFill>
                  <a:srgbClr val="051D40"/>
                </a:solidFill>
                <a:latin typeface="Arial Black" panose="020B0A04020102020204" charset="0"/>
                <a:ea typeface="Poppins Bold" panose="00000800000000000000"/>
                <a:cs typeface="Arial Black" panose="020B0A04020102020204" charset="0"/>
                <a:sym typeface="Poppins Bold" panose="00000800000000000000"/>
              </a:rPr>
              <a:t>           </a:t>
            </a:r>
            <a:r>
              <a:rPr lang="en-US" sz="2400" b="1" spc="-55" dirty="0">
                <a:solidFill>
                  <a:srgbClr val="051D40"/>
                </a:solidFill>
                <a:latin typeface="Arial Black" panose="020B0A04020102020204" charset="0"/>
                <a:ea typeface="Poppins Bold" panose="00000800000000000000"/>
                <a:cs typeface="Arial Black" panose="020B0A04020102020204" charset="0"/>
                <a:sym typeface="Poppins Bold" panose="00000800000000000000"/>
              </a:rPr>
              <a:t>ASSOCIATE PROFESSOR</a:t>
            </a:r>
            <a:r>
              <a:rPr kumimoji="0" lang="en-US" sz="2800"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 </a:t>
            </a:r>
            <a:endParaRPr kumimoji="0" lang="en-US" sz="2800"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a:p>
            <a:pPr marR="0" defTabSz="457200" eaLnBrk="1" fontAlgn="auto" hangingPunct="1">
              <a:lnSpc>
                <a:spcPts val="3855"/>
              </a:lnSpc>
              <a:spcAft>
                <a:spcPts val="0"/>
              </a:spcAft>
              <a:buClrTx/>
              <a:buSzTx/>
              <a:buFontTx/>
              <a:buNone/>
              <a:defRPr/>
            </a:pPr>
            <a:endParaRPr kumimoji="0" lang="en-US" sz="2800"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p:txBody>
      </p:sp>
      <p:sp>
        <p:nvSpPr>
          <p:cNvPr id="7174" name="TextBox 13"/>
          <p:cNvSpPr txBox="1"/>
          <p:nvPr/>
        </p:nvSpPr>
        <p:spPr>
          <a:xfrm>
            <a:off x="3352800" y="2171700"/>
            <a:ext cx="11085513" cy="422275"/>
          </a:xfrm>
          <a:prstGeom prst="rect">
            <a:avLst/>
          </a:prstGeom>
          <a:noFill/>
          <a:ln w="9525">
            <a:noFill/>
          </a:ln>
        </p:spPr>
        <p:txBody>
          <a:bodyPr lIns="0" tIns="0" rIns="0" bIns="0">
            <a:spAutoFit/>
          </a:bodyPr>
          <a:p>
            <a:pPr algn="ctr" eaLnBrk="1" hangingPunct="1">
              <a:lnSpc>
                <a:spcPts val="3500"/>
              </a:lnSpc>
            </a:pPr>
            <a:r>
              <a:rPr lang="en-US" altLang="en-US" sz="2500" b="1" dirty="0">
                <a:solidFill>
                  <a:srgbClr val="051D40"/>
                </a:solidFill>
                <a:latin typeface="Open Sans Extra Bold" panose="020B0906030804020204" charset="0"/>
                <a:cs typeface="Open Sans Extra Bold" panose="020B0906030804020204" charset="0"/>
                <a:sym typeface="Open Sans Extra Bold" panose="020B0906030804020204" charset="0"/>
              </a:rPr>
              <a:t>DEPARTMENT OF COMPUTER SCIENCE &amp; ENGINEERING</a:t>
            </a:r>
            <a:endParaRPr lang="en-US" altLang="en-US" sz="2500" b="1" dirty="0">
              <a:solidFill>
                <a:srgbClr val="051D40"/>
              </a:solidFill>
              <a:latin typeface="Open Sans Extra Bold" panose="020B0906030804020204" charset="0"/>
              <a:ea typeface="Open Sans Extra Bold" panose="020B0906030804020204" charset="0"/>
              <a:sym typeface="Open Sans Extra Bold" panose="020B0906030804020204" charset="0"/>
            </a:endParaRPr>
          </a:p>
        </p:txBody>
      </p:sp>
      <p:sp>
        <p:nvSpPr>
          <p:cNvPr id="7175" name="TextBox 14"/>
          <p:cNvSpPr txBox="1"/>
          <p:nvPr/>
        </p:nvSpPr>
        <p:spPr>
          <a:xfrm>
            <a:off x="6172200" y="1409700"/>
            <a:ext cx="5868988" cy="447675"/>
          </a:xfrm>
          <a:prstGeom prst="rect">
            <a:avLst/>
          </a:prstGeom>
          <a:noFill/>
          <a:ln w="9525">
            <a:noFill/>
          </a:ln>
        </p:spPr>
        <p:txBody>
          <a:bodyPr lIns="0" tIns="0" rIns="0" bIns="0">
            <a:spAutoFit/>
          </a:bodyPr>
          <a:p>
            <a:pPr algn="ctr" eaLnBrk="1" hangingPunct="1">
              <a:lnSpc>
                <a:spcPts val="3500"/>
              </a:lnSpc>
            </a:pPr>
            <a:r>
              <a:rPr lang="en-US" altLang="en-US" sz="2500" b="1" dirty="0">
                <a:solidFill>
                  <a:srgbClr val="051D40"/>
                </a:solidFill>
                <a:latin typeface="Open Sans Extra Bold" panose="020B0906030804020204" charset="0"/>
                <a:cs typeface="Open Sans Extra Bold" panose="020B0906030804020204" charset="0"/>
                <a:sym typeface="Open Sans Extra Bold" panose="020B0906030804020204" charset="0"/>
              </a:rPr>
              <a:t>SCHOOL OF COMPUTING</a:t>
            </a:r>
            <a:endParaRPr lang="en-US" altLang="en-US" sz="2500" b="1" dirty="0">
              <a:solidFill>
                <a:srgbClr val="051D40"/>
              </a:solidFill>
              <a:latin typeface="Open Sans Extra Bold" panose="020B0906030804020204" charset="0"/>
              <a:ea typeface="Open Sans Extra Bold" panose="020B0906030804020204" charset="0"/>
              <a:sym typeface="Open Sans Extra Bold" panose="020B0906030804020204" charset="0"/>
            </a:endParaRPr>
          </a:p>
        </p:txBody>
      </p:sp>
      <p:sp>
        <p:nvSpPr>
          <p:cNvPr id="7176" name="TextBox 16"/>
          <p:cNvSpPr txBox="1"/>
          <p:nvPr/>
        </p:nvSpPr>
        <p:spPr>
          <a:xfrm>
            <a:off x="6400800" y="2781300"/>
            <a:ext cx="5519738" cy="395288"/>
          </a:xfrm>
          <a:prstGeom prst="rect">
            <a:avLst/>
          </a:prstGeom>
          <a:noFill/>
          <a:ln w="9525">
            <a:noFill/>
          </a:ln>
        </p:spPr>
        <p:txBody>
          <a:bodyPr lIns="0" tIns="0" rIns="0" bIns="0">
            <a:spAutoFit/>
          </a:bodyPr>
          <a:p>
            <a:pPr eaLnBrk="1" hangingPunct="1">
              <a:lnSpc>
                <a:spcPts val="3365"/>
              </a:lnSpc>
            </a:pPr>
            <a:r>
              <a:rPr lang="en-US" altLang="en-US" sz="2400" b="1" dirty="0">
                <a:solidFill>
                  <a:srgbClr val="051D40"/>
                </a:solidFill>
                <a:latin typeface="Open Sans Extra Bold" panose="020B0906030804020204" charset="0"/>
                <a:cs typeface="Open Sans Extra Bold" panose="020B0906030804020204" charset="0"/>
                <a:sym typeface="Open Sans Extra Bold" panose="020B0906030804020204" charset="0"/>
              </a:rPr>
              <a:t>WINTER SEMESTER 2024-2025</a:t>
            </a:r>
            <a:endParaRPr lang="en-US" altLang="en-US" sz="2400" b="1" dirty="0">
              <a:solidFill>
                <a:srgbClr val="051D40"/>
              </a:solidFill>
              <a:latin typeface="Open Sans Extra Bold" panose="020B0906030804020204" charset="0"/>
              <a:ea typeface="Open Sans Extra Bold" panose="020B0906030804020204" charset="0"/>
              <a:sym typeface="Open Sans Extra Bold" panose="020B0906030804020204" charset="0"/>
            </a:endParaRPr>
          </a:p>
        </p:txBody>
      </p:sp>
      <p:sp>
        <p:nvSpPr>
          <p:cNvPr id="7177" name="TextBox 17"/>
          <p:cNvSpPr txBox="1"/>
          <p:nvPr/>
        </p:nvSpPr>
        <p:spPr>
          <a:xfrm>
            <a:off x="5213350" y="3390900"/>
            <a:ext cx="7664450" cy="447675"/>
          </a:xfrm>
          <a:prstGeom prst="rect">
            <a:avLst/>
          </a:prstGeom>
          <a:noFill/>
          <a:ln w="9525">
            <a:noFill/>
          </a:ln>
        </p:spPr>
        <p:txBody>
          <a:bodyPr lIns="0" tIns="0" rIns="0" bIns="0">
            <a:spAutoFit/>
          </a:bodyPr>
          <a:p>
            <a:pPr algn="ctr" eaLnBrk="1" hangingPunct="1">
              <a:lnSpc>
                <a:spcPts val="3500"/>
              </a:lnSpc>
            </a:pPr>
            <a:r>
              <a:rPr lang="en-US" altLang="en-US" sz="2500" dirty="0">
                <a:solidFill>
                  <a:srgbClr val="051D40"/>
                </a:solidFill>
                <a:latin typeface="Open Sans Extra Bold" panose="020B0906030804020204" charset="0"/>
                <a:cs typeface="Open Sans Extra Bold" panose="020B0906030804020204" charset="0"/>
                <a:sym typeface="Open Sans Extra Bold" panose="020B0906030804020204" charset="0"/>
              </a:rPr>
              <a:t>10214CS701</a:t>
            </a:r>
            <a:r>
              <a:rPr lang="en-IN" altLang="en-US" sz="2500" dirty="0">
                <a:solidFill>
                  <a:srgbClr val="051D40"/>
                </a:solidFill>
                <a:latin typeface="Open Sans Extra Bold" panose="020B0906030804020204" charset="0"/>
                <a:cs typeface="Open Sans Extra Bold" panose="020B0906030804020204" charset="0"/>
                <a:sym typeface="Open Sans Extra Bold" panose="020B0906030804020204" charset="0"/>
              </a:rPr>
              <a:t> </a:t>
            </a:r>
            <a:r>
              <a:rPr lang="en-US" altLang="en-US" sz="2500" dirty="0">
                <a:solidFill>
                  <a:srgbClr val="051D40"/>
                </a:solidFill>
                <a:latin typeface="Open Sans Extra Bold" panose="020B0906030804020204" charset="0"/>
                <a:cs typeface="Open Sans Extra Bold" panose="020B0906030804020204" charset="0"/>
                <a:sym typeface="Open Sans Extra Bold" panose="020B0906030804020204" charset="0"/>
              </a:rPr>
              <a:t>MAJOR PROJECT INHOUSE</a:t>
            </a:r>
            <a:endParaRPr lang="en-US" altLang="en-US" sz="2500" dirty="0">
              <a:solidFill>
                <a:srgbClr val="051D40"/>
              </a:solidFill>
              <a:latin typeface="Open Sans Extra Bold" panose="020B0906030804020204" charset="0"/>
              <a:ea typeface="Open Sans Extra Bold" panose="020B0906030804020204" charset="0"/>
              <a:sym typeface="Open Sans Extra Bold" panose="020B0906030804020204" charset="0"/>
            </a:endParaRPr>
          </a:p>
        </p:txBody>
      </p:sp>
      <p:sp>
        <p:nvSpPr>
          <p:cNvPr id="7178" name="TextBox 19"/>
          <p:cNvSpPr txBox="1">
            <a:spLocks noChangeArrowheads="1"/>
          </p:cNvSpPr>
          <p:nvPr/>
        </p:nvSpPr>
        <p:spPr bwMode="auto">
          <a:xfrm>
            <a:off x="8924290" y="6736080"/>
            <a:ext cx="9324340" cy="1725930"/>
          </a:xfrm>
          <a:prstGeom prst="rect">
            <a:avLst/>
          </a:prstGeom>
          <a:noFill/>
          <a:ln>
            <a:noFill/>
          </a:ln>
        </p:spPr>
        <p:txBody>
          <a:bodyPr wrap="square" lIns="0" tIns="0" rIns="0" bIns="0">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ctr" defTabSz="457200" rtl="0" eaLnBrk="1" fontAlgn="base" latinLnBrk="0" hangingPunct="1">
              <a:lnSpc>
                <a:spcPts val="3365"/>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051D40"/>
                </a:solidFill>
                <a:effectLst/>
                <a:uLnTx/>
                <a:uFillTx/>
                <a:latin typeface="Open Sans Extra Bold" panose="020B0906030804020204" charset="0"/>
                <a:ea typeface="+mn-ea"/>
                <a:cs typeface="Open Sans Extra Bold" panose="020B0906030804020204" charset="0"/>
                <a:sym typeface="Open Sans Extra Bold" panose="020B0906030804020204" charset="0"/>
              </a:rPr>
              <a:t>PRESENTED BY</a:t>
            </a:r>
            <a:endParaRPr kumimoji="0" lang="en-US" altLang="en-US" sz="2400" b="1" i="0" u="none" strike="noStrike" kern="1200" cap="none" spc="0" normalizeH="0" baseline="0" noProof="0" dirty="0">
              <a:ln>
                <a:noFill/>
              </a:ln>
              <a:solidFill>
                <a:srgbClr val="051D40"/>
              </a:solidFill>
              <a:effectLst/>
              <a:uLnTx/>
              <a:uFillTx/>
              <a:latin typeface="Open Sans Extra Bold" panose="020B0906030804020204" charset="0"/>
              <a:ea typeface="+mn-ea"/>
              <a:cs typeface="Open Sans Extra Bold" panose="020B0906030804020204" charset="0"/>
              <a:sym typeface="Open Sans Extra Bold" panose="020B0906030804020204" charset="0"/>
            </a:endParaRPr>
          </a:p>
          <a:p>
            <a:pPr marL="0" marR="0" lvl="0" indent="0" algn="just" defTabSz="457200" rtl="0" eaLnBrk="1" fontAlgn="base" latinLnBrk="0" hangingPunct="1">
              <a:lnSpc>
                <a:spcPts val="3365"/>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1. </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K.LAKSHMI PRIYA</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 </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       </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(VTU20407)(</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21UECT001</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9</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a:t>
            </a:r>
            <a:endPar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endParaRPr>
          </a:p>
          <a:p>
            <a:pPr marL="0" marR="0" lvl="0" indent="0" algn="just" defTabSz="457200" rtl="0" eaLnBrk="1" fontAlgn="base" latinLnBrk="0" hangingPunct="1">
              <a:lnSpc>
                <a:spcPts val="3365"/>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2. </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K.VINAY KRISHNA</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 </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      </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VTU 203</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88</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21UECT0070</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a:t>
            </a:r>
            <a:endPar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endParaRPr>
          </a:p>
          <a:p>
            <a:pPr marL="0" marR="0" lvl="0" indent="0" algn="just" defTabSz="457200" rtl="0" eaLnBrk="1" fontAlgn="base" latinLnBrk="0" hangingPunct="1">
              <a:lnSpc>
                <a:spcPts val="3365"/>
              </a:lnSpc>
              <a:spcBef>
                <a:spcPct val="0"/>
              </a:spcBef>
              <a:spcAft>
                <a:spcPct val="0"/>
              </a:spcAft>
              <a:buClrTx/>
              <a:buSzTx/>
              <a:buFontTx/>
              <a:buNone/>
              <a:defRPr/>
            </a:pP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3. </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K.ROHITH CHOWDARY</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 </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(VTU1</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9</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134)(</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21UECT00</a:t>
            </a:r>
            <a:r>
              <a:rPr kumimoji="0" lang="en-IN" alt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6</a:t>
            </a:r>
            <a:r>
              <a:rPr kumimoji="0" lang="en-US" sz="2400" b="1" i="0" u="none" strike="noStrike" kern="1200" cap="none" spc="0" normalizeH="0" baseline="0" noProof="0" dirty="0">
                <a:ln>
                  <a:noFill/>
                </a:ln>
                <a:solidFill>
                  <a:srgbClr val="051D40"/>
                </a:solidFill>
                <a:effectLst/>
                <a:uLnTx/>
                <a:uFillTx/>
                <a:latin typeface="Arial Black" panose="020B0A04020102020204" charset="0"/>
                <a:ea typeface="Open Sans Extra Bold" panose="020B0906030804020204"/>
                <a:cs typeface="Arial Black" panose="020B0A04020102020204" charset="0"/>
                <a:sym typeface="Open Sans Extra Bold" panose="020B0906030804020204"/>
              </a:rPr>
              <a:t>1</a:t>
            </a:r>
            <a:r>
              <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rPr>
              <a:t>)</a:t>
            </a:r>
            <a:endParaRPr kumimoji="0" lang="en-US" altLang="en-US" sz="2400" b="1" i="0" u="none" strike="noStrike" kern="1200" cap="none" spc="0" normalizeH="0" baseline="0" noProof="0" dirty="0">
              <a:ln>
                <a:noFill/>
              </a:ln>
              <a:solidFill>
                <a:srgbClr val="051D40"/>
              </a:solidFill>
              <a:effectLst/>
              <a:uLnTx/>
              <a:uFillTx/>
              <a:latin typeface="Arial Black" panose="020B0A04020102020204" charset="0"/>
              <a:ea typeface="+mn-ea"/>
              <a:cs typeface="Arial Black" panose="020B0A04020102020204" charset="0"/>
              <a:sym typeface="Open Sans Extra Bold" panose="020B0906030804020204" charset="0"/>
            </a:endParaRPr>
          </a:p>
        </p:txBody>
      </p:sp>
      <p:sp>
        <p:nvSpPr>
          <p:cNvPr id="23" name="Date Placeholder 22"/>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49F19DA-0B7A-411A-A8F4-534F8A57FCA4}"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180" name="Slide Number Placeholder 23"/>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25" name="Footer Placeholder 24"/>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 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7182" name="TextBox 18"/>
          <p:cNvSpPr txBox="1"/>
          <p:nvPr/>
        </p:nvSpPr>
        <p:spPr>
          <a:xfrm>
            <a:off x="3602038" y="5024438"/>
            <a:ext cx="10585450" cy="666750"/>
          </a:xfrm>
          <a:prstGeom prst="rect">
            <a:avLst/>
          </a:prstGeom>
          <a:noFill/>
          <a:ln w="9525">
            <a:noFill/>
          </a:ln>
        </p:spPr>
        <p:txBody>
          <a:bodyPr lIns="0" tIns="0" rIns="0" bIns="0">
            <a:spAutoFit/>
          </a:bodyPr>
          <a:p>
            <a:pPr algn="ctr" eaLnBrk="1" hangingPunct="1">
              <a:lnSpc>
                <a:spcPts val="5740"/>
              </a:lnSpc>
            </a:pPr>
            <a:r>
              <a:rPr lang="en-US" altLang="en-US" sz="3600" b="1" dirty="0">
                <a:solidFill>
                  <a:srgbClr val="051D40"/>
                </a:solidFill>
                <a:latin typeface="Open Sans Extra Bold" panose="020B0906030804020204" charset="0"/>
                <a:cs typeface="Open Sans Extra Bold" panose="020B0906030804020204" charset="0"/>
                <a:sym typeface="Open Sans Extra Bold" panose="020B0906030804020204" charset="0"/>
              </a:rPr>
              <a:t>REVIEW-1 </a:t>
            </a:r>
            <a:endParaRPr lang="en-US" altLang="en-US" sz="3600" b="1" dirty="0">
              <a:solidFill>
                <a:srgbClr val="051D40"/>
              </a:solidFill>
              <a:latin typeface="Open Sans Extra Bold" panose="020B0906030804020204" charset="0"/>
              <a:ea typeface="Open Sans Extra Bold" panose="020B0906030804020204" charset="0"/>
              <a:sym typeface="Open Sans Extra Bold" panose="020B0906030804020204" charset="0"/>
            </a:endParaRPr>
          </a:p>
        </p:txBody>
      </p:sp>
      <p:sp>
        <p:nvSpPr>
          <p:cNvPr id="7183" name="TextBox 3"/>
          <p:cNvSpPr txBox="1"/>
          <p:nvPr/>
        </p:nvSpPr>
        <p:spPr>
          <a:xfrm>
            <a:off x="152400" y="3838575"/>
            <a:ext cx="18135600" cy="785813"/>
          </a:xfrm>
          <a:prstGeom prst="rect">
            <a:avLst/>
          </a:prstGeom>
          <a:noFill/>
          <a:ln w="9525">
            <a:noFill/>
          </a:ln>
        </p:spPr>
        <p:txBody>
          <a:bodyPr>
            <a:spAutoFit/>
          </a:bodyPr>
          <a:p>
            <a:pPr algn="ctr" eaLnBrk="1" hangingPunct="1">
              <a:lnSpc>
                <a:spcPts val="5740"/>
              </a:lnSpc>
            </a:pPr>
            <a:r>
              <a:rPr lang="en-US" altLang="en-US" sz="4100" b="1" dirty="0">
                <a:solidFill>
                  <a:srgbClr val="051D40"/>
                </a:solidFill>
                <a:latin typeface="Open Sans Extra Bold" panose="020B0906030804020204" charset="0"/>
                <a:cs typeface="Open Sans Extra Bold" panose="020B0906030804020204" charset="0"/>
                <a:sym typeface="Open Sans Extra Bold" panose="020B0906030804020204" charset="0"/>
              </a:rPr>
              <a:t>“</a:t>
            </a:r>
            <a:r>
              <a:rPr lang="en-US" altLang="en-US" sz="4400" b="1" dirty="0">
                <a:solidFill>
                  <a:srgbClr val="051D40"/>
                </a:solidFill>
                <a:latin typeface="Open Sans Extra Bold" panose="020B0906030804020204" charset="0"/>
                <a:cs typeface="Open Sans Extra Bold" panose="020B0906030804020204" charset="0"/>
                <a:sym typeface="Open Sans Extra Bold" panose="020B0906030804020204" charset="0"/>
              </a:rPr>
              <a:t>SMART RECRUTING PLATFORM USING MACHINE LEARNING”</a:t>
            </a:r>
            <a:endParaRPr lang="en-US" altLang="en-US" sz="4100" b="1" dirty="0">
              <a:solidFill>
                <a:srgbClr val="051D40"/>
              </a:solidFill>
              <a:latin typeface="Open Sans Extra Bold" panose="020B0906030804020204" charset="0"/>
              <a:ea typeface="Open Sans Extra Bold" panose="020B0906030804020204" charset="0"/>
              <a:sym typeface="Open Sans Extra Bold" panose="020B0906030804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6386" name="Group 2"/>
          <p:cNvGrpSpPr/>
          <p:nvPr/>
        </p:nvGrpSpPr>
        <p:grpSpPr>
          <a:xfrm>
            <a:off x="15573375" y="7940675"/>
            <a:ext cx="4692650" cy="4692650"/>
            <a:chOff x="0" y="0"/>
            <a:chExt cx="812800" cy="812800"/>
          </a:xfrm>
        </p:grpSpPr>
        <p:sp>
          <p:nvSpPr>
            <p:cNvPr id="16392"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6393"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16387" name="TextBox 5"/>
          <p:cNvSpPr txBox="1"/>
          <p:nvPr/>
        </p:nvSpPr>
        <p:spPr>
          <a:xfrm>
            <a:off x="1028700" y="1247775"/>
            <a:ext cx="11087100" cy="483870"/>
          </a:xfrm>
          <a:prstGeom prst="rect">
            <a:avLst/>
          </a:prstGeom>
          <a:noFill/>
          <a:ln w="9525">
            <a:noFill/>
          </a:ln>
        </p:spPr>
        <p:txBody>
          <a:bodyPr lIns="0" tIns="0" rIns="0" bIns="0">
            <a:spAutoFit/>
          </a:bodyPr>
          <a:p>
            <a:pPr eaLnBrk="1" hangingPunct="1">
              <a:lnSpc>
                <a:spcPts val="3775"/>
              </a:lnSpc>
              <a:buNone/>
            </a:pPr>
            <a:r>
              <a:rPr lang="en-US" altLang="en-US" sz="4000" b="1"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Methodology &amp; Implementation Plan</a:t>
            </a:r>
            <a:endParaRPr lang="en-US" altLang="en-US" sz="4000" b="1"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sp>
        <p:nvSpPr>
          <p:cNvPr id="10" name="Date Placeholder 9"/>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2F2893A-EA14-4F88-8426-92844819F2CC}"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389"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2" name="Footer Placeholder 11"/>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6391" name="TextBox 1"/>
          <p:cNvSpPr txBox="1"/>
          <p:nvPr/>
        </p:nvSpPr>
        <p:spPr>
          <a:xfrm>
            <a:off x="1028700" y="2400300"/>
            <a:ext cx="16040100" cy="6123940"/>
          </a:xfrm>
          <a:prstGeom prst="rect">
            <a:avLst/>
          </a:prstGeom>
          <a:noFill/>
          <a:ln w="9525">
            <a:noFill/>
          </a:ln>
        </p:spPr>
        <p:txBody>
          <a:bodyPr>
            <a:spAutoFit/>
          </a:bodyPr>
          <a:p>
            <a:pPr algn="just"/>
            <a:r>
              <a:rPr lang="en-US" altLang="en-US" sz="3200" b="1" dirty="0">
                <a:latin typeface="Times New Roman" panose="02020603050405020304" pitchFamily="18" charset="0"/>
                <a:cs typeface="Times New Roman" panose="02020603050405020304" pitchFamily="18" charset="0"/>
              </a:rPr>
              <a:t>Methodology: </a:t>
            </a:r>
            <a:endParaRPr lang="en-US" altLang="en-US" sz="3200" b="1" dirty="0">
              <a:latin typeface="Times New Roman" panose="02020603050405020304" pitchFamily="18" charset="0"/>
              <a:cs typeface="Times New Roman" panose="02020603050405020304" pitchFamily="18" charset="0"/>
            </a:endParaRPr>
          </a:p>
          <a:p>
            <a:pPr marL="0" indent="0" algn="just">
              <a:buNone/>
            </a:pPr>
            <a:r>
              <a:rPr lang="en-IN" altLang="en-US" sz="2400" dirty="0">
                <a:sym typeface="+mn-ea"/>
              </a:rPr>
              <a:t>                            </a:t>
            </a:r>
            <a:r>
              <a:rPr lang="en-IN" altLang="en-US" sz="2400" dirty="0">
                <a:latin typeface="Times New Roman" panose="02020603050405020304" pitchFamily="18" charset="0"/>
                <a:cs typeface="Times New Roman" panose="02020603050405020304" pitchFamily="18" charset="0"/>
                <a:sym typeface="+mn-ea"/>
              </a:rPr>
              <a:t> </a:t>
            </a:r>
            <a:r>
              <a:rPr lang="en-IN" altLang="en-US" sz="2800" dirty="0">
                <a:latin typeface="Times New Roman" panose="02020603050405020304" pitchFamily="18" charset="0"/>
                <a:cs typeface="Times New Roman" panose="02020603050405020304" pitchFamily="18" charset="0"/>
                <a:sym typeface="+mn-ea"/>
              </a:rPr>
              <a:t> </a:t>
            </a:r>
            <a:r>
              <a:rPr lang="en-US" sz="2800" dirty="0">
                <a:latin typeface="Times New Roman" panose="02020603050405020304" pitchFamily="18" charset="0"/>
                <a:cs typeface="Times New Roman" panose="02020603050405020304" pitchFamily="18" charset="0"/>
                <a:sym typeface="+mn-ea"/>
              </a:rPr>
              <a:t>We are following the </a:t>
            </a:r>
            <a:r>
              <a:rPr lang="en-US" sz="2800" dirty="0">
                <a:latin typeface="Times New Roman" panose="02020603050405020304" pitchFamily="18" charset="0"/>
                <a:cs typeface="Times New Roman" panose="02020603050405020304" pitchFamily="18" charset="0"/>
                <a:sym typeface="+mn-ea"/>
              </a:rPr>
              <a:t>Agile methodology, ensuring iterative development, continuous feedback, and flexibility in implementation. The key steps involved are:</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Requirement Analysis</a:t>
            </a:r>
            <a:r>
              <a:rPr lang="en-US" sz="2800" dirty="0">
                <a:latin typeface="Times New Roman" panose="02020603050405020304" pitchFamily="18" charset="0"/>
                <a:cs typeface="Times New Roman" panose="02020603050405020304" pitchFamily="18" charset="0"/>
                <a:sym typeface="+mn-ea"/>
              </a:rPr>
              <a:t> – Identify key recruitment challenges, candidate-job matching criteria, and hiring process inefficiencies.</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Design &amp; Planning</a:t>
            </a:r>
            <a:r>
              <a:rPr lang="en-US" sz="2800" dirty="0">
                <a:latin typeface="Times New Roman" panose="02020603050405020304" pitchFamily="18" charset="0"/>
                <a:cs typeface="Times New Roman" panose="02020603050405020304" pitchFamily="18" charset="0"/>
                <a:sym typeface="+mn-ea"/>
              </a:rPr>
              <a:t> – Define system architecture, select appropriate NLP models for resume parsing and job description analysis, and structure the database.</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Development (Sprint-Based)</a:t>
            </a:r>
            <a:r>
              <a:rPr lang="en-US" sz="2800" dirty="0">
                <a:latin typeface="Times New Roman" panose="02020603050405020304" pitchFamily="18" charset="0"/>
                <a:cs typeface="Times New Roman" panose="02020603050405020304" pitchFamily="18" charset="0"/>
                <a:sym typeface="+mn-ea"/>
              </a:rPr>
              <a:t> – Implement NLP-driven resume screening, candidate ranking, and automated interview assessment features in phases.</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Testing &amp; Evaluation</a:t>
            </a:r>
            <a:r>
              <a:rPr lang="en-US" sz="2800" dirty="0">
                <a:latin typeface="Times New Roman" panose="02020603050405020304" pitchFamily="18" charset="0"/>
                <a:cs typeface="Times New Roman" panose="02020603050405020304" pitchFamily="18" charset="0"/>
                <a:sym typeface="+mn-ea"/>
              </a:rPr>
              <a:t> – Conduct unit testing, integration testing, and user acceptance testing to ensure accuracy and fairness in candidate selection.</a:t>
            </a: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sym typeface="+mn-ea"/>
              </a:rPr>
              <a:t>Deployment &amp; Maintenance</a:t>
            </a:r>
            <a:r>
              <a:rPr lang="en-US" sz="2800" dirty="0">
                <a:latin typeface="Times New Roman" panose="02020603050405020304" pitchFamily="18" charset="0"/>
                <a:cs typeface="Times New Roman" panose="02020603050405020304" pitchFamily="18" charset="0"/>
                <a:sym typeface="+mn-ea"/>
              </a:rPr>
              <a:t> – Deploy the system in a real-world hiring environment and continuously improve based on recruiter and candidate feedback.</a:t>
            </a:r>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pPr>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2"/>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26E20E28-A454-41FA-8752-011C796A67A8}"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024890" y="941070"/>
            <a:ext cx="15100935" cy="8212455"/>
          </a:xfrm>
          <a:prstGeom prst="rect">
            <a:avLst/>
          </a:prstGeom>
          <a:noFill/>
        </p:spPr>
        <p:txBody>
          <a:bodyPr wrap="square" rtlCol="0" anchor="t">
            <a:noAutofit/>
          </a:bodyPr>
          <a:p>
            <a:pPr algn="just">
              <a:buFont typeface="Arial" panose="020B0604020202020204" pitchFamily="34" charset="0"/>
            </a:pPr>
            <a:r>
              <a:rPr lang="en-US" altLang="en-US" sz="4000" b="1" dirty="0">
                <a:latin typeface="Times New Roman" panose="02020603050405020304" pitchFamily="18" charset="0"/>
                <a:cs typeface="Times New Roman" panose="02020603050405020304" pitchFamily="18" charset="0"/>
                <a:sym typeface="+mn-ea"/>
              </a:rPr>
              <a:t>Implementation Plan:</a:t>
            </a:r>
            <a:endParaRPr lang="en-US" altLang="en-US" sz="40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Phase 1 (Weeks 1-4): Hardware design and sensor integration.</a:t>
            </a:r>
            <a:endParaRPr lang="en-US" alt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Phase 2 (Weeks 5-8): Software development for data acquisition and processing.</a:t>
            </a:r>
            <a:endParaRPr lang="en-US" alt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Phase 3 (Weeks 9-12): Mobile app development and user interface design.</a:t>
            </a:r>
            <a:endParaRPr lang="en-US" alt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Phase 4 (Weeks 13-16): System testing and evaluation.</a:t>
            </a:r>
            <a:endParaRPr lang="en-US" altLang="en-US" sz="2400" dirty="0">
              <a:latin typeface="Times New Roman" panose="02020603050405020304" pitchFamily="18" charset="0"/>
              <a:cs typeface="Times New Roman" panose="02020603050405020304" pitchFamily="18" charset="0"/>
              <a:sym typeface="+mn-ea"/>
            </a:endParaRPr>
          </a:p>
        </p:txBody>
      </p:sp>
      <p:graphicFrame>
        <p:nvGraphicFramePr>
          <p:cNvPr id="4" name="Table 3"/>
          <p:cNvGraphicFramePr/>
          <p:nvPr>
            <p:custDataLst>
              <p:tags r:id="rId1"/>
            </p:custDataLst>
          </p:nvPr>
        </p:nvGraphicFramePr>
        <p:xfrm>
          <a:off x="1133475" y="1618615"/>
          <a:ext cx="15438120" cy="7688580"/>
        </p:xfrm>
        <a:graphic>
          <a:graphicData uri="http://schemas.openxmlformats.org/drawingml/2006/table">
            <a:tbl>
              <a:tblPr firstRow="1" bandRow="1">
                <a:tableStyleId>{5C22544A-7EE6-4342-B048-85BDC9FD1C3A}</a:tableStyleId>
              </a:tblPr>
              <a:tblGrid>
                <a:gridCol w="5146040"/>
                <a:gridCol w="5146040"/>
                <a:gridCol w="5146040"/>
              </a:tblGrid>
              <a:tr h="970915">
                <a:tc>
                  <a:txBody>
                    <a:bodyPr/>
                    <a:p>
                      <a:pPr algn="ctr"/>
                      <a:endParaRPr lang="en-US" sz="2800" dirty="0" smtClean="0">
                        <a:latin typeface="Times New Roman" panose="02020603050405020304" pitchFamily="18" charset="0"/>
                        <a:cs typeface="Times New Roman" panose="02020603050405020304" pitchFamily="18" charset="0"/>
                      </a:endParaRPr>
                    </a:p>
                    <a:p>
                      <a:pPr algn="ctr"/>
                      <a:r>
                        <a:rPr lang="en-US" sz="2800" dirty="0" smtClean="0">
                          <a:latin typeface="Times New Roman" panose="02020603050405020304" pitchFamily="18" charset="0"/>
                          <a:cs typeface="Times New Roman" panose="02020603050405020304" pitchFamily="18" charset="0"/>
                        </a:rPr>
                        <a:t>PHASE</a:t>
                      </a:r>
                      <a:endParaRPr lang="en-US" sz="2800" dirty="0" smtClean="0">
                        <a:latin typeface="Times New Roman" panose="02020603050405020304" pitchFamily="18" charset="0"/>
                        <a:cs typeface="Times New Roman" panose="02020603050405020304" pitchFamily="18" charset="0"/>
                      </a:endParaRPr>
                    </a:p>
                  </a:txBody>
                  <a:tcPr/>
                </a:tc>
                <a:tc>
                  <a:txBody>
                    <a:bodyPr/>
                    <a:p>
                      <a:pPr algn="ctr"/>
                      <a:endParaRPr lang="en-US" sz="2800" dirty="0" smtClean="0">
                        <a:latin typeface="Times New Roman" panose="02020603050405020304" pitchFamily="18" charset="0"/>
                        <a:cs typeface="Times New Roman" panose="02020603050405020304" pitchFamily="18" charset="0"/>
                      </a:endParaRPr>
                    </a:p>
                    <a:p>
                      <a:pPr algn="ctr"/>
                      <a:r>
                        <a:rPr lang="en-US" sz="2800" dirty="0" smtClean="0">
                          <a:latin typeface="Times New Roman" panose="02020603050405020304" pitchFamily="18" charset="0"/>
                          <a:cs typeface="Times New Roman" panose="02020603050405020304" pitchFamily="18" charset="0"/>
                        </a:rPr>
                        <a:t>TIMELINE</a:t>
                      </a:r>
                      <a:endParaRPr lang="en-US" sz="2800" dirty="0" smtClean="0">
                        <a:latin typeface="Times New Roman" panose="02020603050405020304" pitchFamily="18" charset="0"/>
                        <a:cs typeface="Times New Roman" panose="02020603050405020304" pitchFamily="18" charset="0"/>
                      </a:endParaRPr>
                    </a:p>
                  </a:txBody>
                  <a:tcPr/>
                </a:tc>
                <a:tc>
                  <a:txBody>
                    <a:bodyPr/>
                    <a:p>
                      <a:pPr algn="ctr"/>
                      <a:endParaRPr lang="en-US" sz="2800" dirty="0" smtClean="0">
                        <a:latin typeface="Times New Roman" panose="02020603050405020304" pitchFamily="18" charset="0"/>
                        <a:cs typeface="Times New Roman" panose="02020603050405020304" pitchFamily="18" charset="0"/>
                      </a:endParaRPr>
                    </a:p>
                    <a:p>
                      <a:pPr algn="ctr"/>
                      <a:r>
                        <a:rPr lang="en-US" sz="2800" dirty="0" smtClean="0">
                          <a:latin typeface="Times New Roman" panose="02020603050405020304" pitchFamily="18" charset="0"/>
                          <a:cs typeface="Times New Roman" panose="02020603050405020304" pitchFamily="18" charset="0"/>
                        </a:rPr>
                        <a:t>TASKS</a:t>
                      </a:r>
                      <a:endParaRPr lang="en-US" sz="2800" dirty="0" smtClean="0">
                        <a:latin typeface="Times New Roman" panose="02020603050405020304" pitchFamily="18" charset="0"/>
                        <a:cs typeface="Times New Roman" panose="02020603050405020304" pitchFamily="18" charset="0"/>
                      </a:endParaRPr>
                    </a:p>
                  </a:txBody>
                  <a:tcPr/>
                </a:tc>
              </a:tr>
              <a:tr h="1784985">
                <a:tc>
                  <a:txBody>
                    <a:bodyPr/>
                    <a:p>
                      <a:pPr algn="l"/>
                      <a:r>
                        <a:rPr lang="en-US" sz="2400" b="1" dirty="0" smtClean="0">
                          <a:latin typeface="Times New Roman" panose="02020603050405020304" pitchFamily="18" charset="0"/>
                          <a:cs typeface="Times New Roman" panose="02020603050405020304" pitchFamily="18" charset="0"/>
                        </a:rPr>
                        <a:t>Phase 1</a:t>
                      </a:r>
                      <a:r>
                        <a:rPr lang="en-US" sz="2400" dirty="0" smtClean="0">
                          <a:latin typeface="Times New Roman" panose="02020603050405020304" pitchFamily="18" charset="0"/>
                          <a:cs typeface="Times New Roman" panose="02020603050405020304" pitchFamily="18" charset="0"/>
                        </a:rPr>
                        <a:t> (Weeks 1-4)</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System Design &amp; Data Collection</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Define system architecture, collect job descriptions and resume datasets, and identify key hiring parameters.</a:t>
                      </a:r>
                      <a:endParaRPr lang="en-US" sz="2400" dirty="0" smtClean="0">
                        <a:latin typeface="Times New Roman" panose="02020603050405020304" pitchFamily="18" charset="0"/>
                        <a:cs typeface="Times New Roman" panose="02020603050405020304" pitchFamily="18" charset="0"/>
                      </a:endParaRPr>
                    </a:p>
                  </a:txBody>
                  <a:tcPr/>
                </a:tc>
              </a:tr>
              <a:tr h="1784985">
                <a:tc>
                  <a:txBody>
                    <a:bodyPr/>
                    <a:p>
                      <a:pPr algn="l"/>
                      <a:r>
                        <a:rPr lang="en-US" sz="2400" b="1" dirty="0" smtClean="0">
                          <a:latin typeface="Times New Roman" panose="02020603050405020304" pitchFamily="18" charset="0"/>
                          <a:cs typeface="Times New Roman" panose="02020603050405020304" pitchFamily="18" charset="0"/>
                        </a:rPr>
                        <a:t>Phase 2</a:t>
                      </a:r>
                      <a:r>
                        <a:rPr lang="en-US" sz="2400" dirty="0" smtClean="0">
                          <a:latin typeface="Times New Roman" panose="02020603050405020304" pitchFamily="18" charset="0"/>
                          <a:cs typeface="Times New Roman" panose="02020603050405020304" pitchFamily="18" charset="0"/>
                        </a:rPr>
                        <a:t> (Weeks 5-8)</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Web Application </a:t>
                      </a:r>
                      <a:r>
                        <a:rPr lang="en-US" sz="2400" dirty="0" err="1" smtClean="0">
                          <a:latin typeface="Times New Roman" panose="02020603050405020304" pitchFamily="18" charset="0"/>
                          <a:cs typeface="Times New Roman" panose="02020603050405020304" pitchFamily="18" charset="0"/>
                        </a:rPr>
                        <a:t>DevelopmentApp</a:t>
                      </a:r>
                      <a:r>
                        <a:rPr lang="en-US" sz="2400" dirty="0" smtClean="0">
                          <a:latin typeface="Times New Roman" panose="02020603050405020304" pitchFamily="18" charset="0"/>
                          <a:cs typeface="Times New Roman" panose="02020603050405020304" pitchFamily="18" charset="0"/>
                        </a:rPr>
                        <a:t> Development</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Develop the recruiter and candidate user interface, integrate NLP models for resume parsing, and job matching features.</a:t>
                      </a:r>
                      <a:endParaRPr lang="en-US" sz="2400" dirty="0" smtClean="0">
                        <a:latin typeface="Times New Roman" panose="02020603050405020304" pitchFamily="18" charset="0"/>
                        <a:cs typeface="Times New Roman" panose="02020603050405020304" pitchFamily="18" charset="0"/>
                      </a:endParaRPr>
                    </a:p>
                  </a:txBody>
                  <a:tcPr/>
                </a:tc>
              </a:tr>
              <a:tr h="1785620">
                <a:tc>
                  <a:txBody>
                    <a:bodyPr/>
                    <a:p>
                      <a:pPr algn="l"/>
                      <a:r>
                        <a:rPr lang="en-US" sz="2400" b="1" dirty="0" smtClean="0">
                          <a:latin typeface="Times New Roman" panose="02020603050405020304" pitchFamily="18" charset="0"/>
                          <a:cs typeface="Times New Roman" panose="02020603050405020304" pitchFamily="18" charset="0"/>
                        </a:rPr>
                        <a:t>Phase 3</a:t>
                      </a:r>
                      <a:r>
                        <a:rPr lang="en-US" sz="2400" dirty="0" smtClean="0">
                          <a:latin typeface="Times New Roman" panose="02020603050405020304" pitchFamily="18" charset="0"/>
                          <a:cs typeface="Times New Roman" panose="02020603050405020304" pitchFamily="18" charset="0"/>
                        </a:rPr>
                        <a:t> (Weeks 9-12)</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Integration &amp; Testing</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Connect NLP models with the front-end, perform debugging, and ensure accurate candidate-job matching.</a:t>
                      </a:r>
                      <a:endParaRPr lang="en-US" sz="2400" dirty="0" smtClean="0">
                        <a:latin typeface="Times New Roman" panose="02020603050405020304" pitchFamily="18" charset="0"/>
                        <a:cs typeface="Times New Roman" panose="02020603050405020304" pitchFamily="18" charset="0"/>
                      </a:endParaRPr>
                    </a:p>
                  </a:txBody>
                  <a:tcPr/>
                </a:tc>
              </a:tr>
              <a:tr h="1362075">
                <a:tc>
                  <a:txBody>
                    <a:bodyPr/>
                    <a:p>
                      <a:pPr algn="l"/>
                      <a:r>
                        <a:rPr lang="en-US" sz="2400" b="1" dirty="0" smtClean="0">
                          <a:latin typeface="Times New Roman" panose="02020603050405020304" pitchFamily="18" charset="0"/>
                          <a:cs typeface="Times New Roman" panose="02020603050405020304" pitchFamily="18" charset="0"/>
                        </a:rPr>
                        <a:t>Phase 4</a:t>
                      </a:r>
                      <a:r>
                        <a:rPr lang="en-US" sz="2400" dirty="0" smtClean="0">
                          <a:latin typeface="Times New Roman" panose="02020603050405020304" pitchFamily="18" charset="0"/>
                          <a:cs typeface="Times New Roman" panose="02020603050405020304" pitchFamily="18" charset="0"/>
                        </a:rPr>
                        <a:t> (Weeks 13-16)</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User Testing &amp; Feedback</a:t>
                      </a:r>
                      <a:endParaRPr lang="en-US" sz="2400" dirty="0" smtClean="0">
                        <a:latin typeface="Times New Roman" panose="02020603050405020304" pitchFamily="18" charset="0"/>
                        <a:cs typeface="Times New Roman" panose="02020603050405020304" pitchFamily="18" charset="0"/>
                      </a:endParaRPr>
                    </a:p>
                  </a:txBody>
                  <a:tcPr/>
                </a:tc>
                <a:tc>
                  <a:txBody>
                    <a:bodyPr/>
                    <a:p>
                      <a:pPr algn="l"/>
                      <a:r>
                        <a:rPr lang="en-US" sz="2400" dirty="0" smtClean="0">
                          <a:latin typeface="Times New Roman" panose="02020603050405020304" pitchFamily="18" charset="0"/>
                          <a:cs typeface="Times New Roman" panose="02020603050405020304" pitchFamily="18" charset="0"/>
                        </a:rPr>
                        <a:t>Conduct pilot testing with recruiters and HR teams, gather feedback, and refine the system.</a:t>
                      </a:r>
                      <a:endParaRPr lang="en-US" sz="2400" dirty="0" smtClean="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410" name="Group 2"/>
          <p:cNvGrpSpPr/>
          <p:nvPr/>
        </p:nvGrpSpPr>
        <p:grpSpPr>
          <a:xfrm>
            <a:off x="15573375" y="7940675"/>
            <a:ext cx="4692650" cy="4692650"/>
            <a:chOff x="0" y="0"/>
            <a:chExt cx="812800" cy="812800"/>
          </a:xfrm>
        </p:grpSpPr>
        <p:sp>
          <p:nvSpPr>
            <p:cNvPr id="17416"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7417"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17411" name="TextBox 5"/>
          <p:cNvSpPr txBox="1"/>
          <p:nvPr/>
        </p:nvSpPr>
        <p:spPr>
          <a:xfrm>
            <a:off x="1789113" y="1247775"/>
            <a:ext cx="9564687" cy="511175"/>
          </a:xfrm>
          <a:prstGeom prst="rect">
            <a:avLst/>
          </a:prstGeom>
          <a:noFill/>
          <a:ln w="9525">
            <a:noFill/>
          </a:ln>
        </p:spPr>
        <p:txBody>
          <a:bodyPr lIns="0" tIns="0" rIns="0" bIns="0">
            <a:spAutoFit/>
          </a:bodyPr>
          <a:p>
            <a:pPr eaLnBrk="1" hangingPunct="1">
              <a:lnSpc>
                <a:spcPts val="3775"/>
              </a:lnSpc>
              <a:buNone/>
            </a:pPr>
            <a:r>
              <a:rPr lang="en-US" altLang="en-US" sz="4400" dirty="0">
                <a:solidFill>
                  <a:srgbClr val="000000"/>
                </a:solidFill>
                <a:latin typeface="Arial" panose="020B0604020202020204" pitchFamily="34" charset="0"/>
                <a:cs typeface="Arial" panose="020B0604020202020204" pitchFamily="34" charset="0"/>
                <a:sym typeface="Open Sans Extra Bold" panose="020B0906030804020204" charset="0"/>
              </a:rPr>
              <a:t>Technology Stack &amp; Tools</a:t>
            </a:r>
            <a:endParaRPr lang="en-US" altLang="en-US" sz="4400" dirty="0">
              <a:solidFill>
                <a:srgbClr val="000000"/>
              </a:solidFill>
              <a:latin typeface="Arial" panose="020B0604020202020204" pitchFamily="34" charset="0"/>
              <a:ea typeface="Open Sans Extra Bold" panose="020B0906030804020204" charset="0"/>
              <a:sym typeface="Open Sans Extra Bold" panose="020B090603080402020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7413"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7415" name="TextBox 1"/>
          <p:cNvSpPr txBox="1"/>
          <p:nvPr/>
        </p:nvSpPr>
        <p:spPr>
          <a:xfrm>
            <a:off x="1447800" y="2324100"/>
            <a:ext cx="16154400" cy="6431280"/>
          </a:xfrm>
          <a:prstGeom prst="rect">
            <a:avLst/>
          </a:prstGeom>
          <a:noFill/>
          <a:ln w="9525">
            <a:noFill/>
          </a:ln>
        </p:spPr>
        <p:txBody>
          <a:bodyPr>
            <a:spAutoFit/>
          </a:bodyPr>
          <a:p>
            <a:pPr marL="285750" indent="-285750" algn="just">
              <a:buFont typeface="Arial" panose="020B0604020202020204" pitchFamily="34" charset="0"/>
              <a:buChar char="•"/>
            </a:pPr>
            <a:r>
              <a:rPr lang="en-IN" altLang="en-US" sz="2800" b="1" dirty="0">
                <a:latin typeface="Times New Roman" panose="02020603050405020304" pitchFamily="18" charset="0"/>
                <a:cs typeface="Times New Roman" panose="02020603050405020304" pitchFamily="18" charset="0"/>
              </a:rPr>
              <a:t>Hardware:</a:t>
            </a:r>
            <a:r>
              <a:rPr lang="en-IN" altLang="en-US" sz="2800" dirty="0">
                <a:latin typeface="Times New Roman" panose="02020603050405020304" pitchFamily="18" charset="0"/>
                <a:cs typeface="Times New Roman" panose="02020603050405020304" pitchFamily="18" charset="0"/>
              </a:rPr>
              <a:t> </a:t>
            </a:r>
            <a:endParaRPr lang="en-IN" altLang="en-US" sz="2400" dirty="0">
              <a:latin typeface="Arial" panose="020B0604020202020204" pitchFamily="34" charset="0"/>
              <a:cs typeface="Arial" panose="020B0604020202020204" pitchFamily="34" charset="0"/>
            </a:endParaRPr>
          </a:p>
          <a:p>
            <a:pPr marL="457200" lvl="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sym typeface="+mn-ea"/>
              </a:rPr>
              <a:t>System			: Pentium i</a:t>
            </a:r>
            <a:r>
              <a:rPr lang="en-IN" altLang="en-GB" sz="2800" dirty="0">
                <a:latin typeface="Times New Roman" panose="02020603050405020304" pitchFamily="18" charset="0"/>
                <a:cs typeface="Times New Roman" panose="02020603050405020304" pitchFamily="18" charset="0"/>
                <a:sym typeface="+mn-ea"/>
              </a:rPr>
              <a:t>5</a:t>
            </a:r>
            <a:r>
              <a:rPr lang="en-GB" sz="2800" dirty="0">
                <a:latin typeface="Times New Roman" panose="02020603050405020304" pitchFamily="18" charset="0"/>
                <a:cs typeface="Times New Roman" panose="02020603050405020304" pitchFamily="18" charset="0"/>
                <a:sym typeface="+mn-ea"/>
              </a:rPr>
              <a:t> Processor.</a:t>
            </a:r>
            <a:endParaRPr lang="en-IN" sz="28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sym typeface="+mn-ea"/>
              </a:rPr>
              <a:t>Hard Disk 		: 500 GB.</a:t>
            </a:r>
            <a:endParaRPr lang="en-IN" sz="28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sym typeface="+mn-ea"/>
              </a:rPr>
              <a:t>Monitor			: 15’’ LED</a:t>
            </a:r>
            <a:endParaRPr lang="en-IN" sz="28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sym typeface="+mn-ea"/>
              </a:rPr>
              <a:t>Input Devices	: Keyboard, Mouse</a:t>
            </a:r>
            <a:endParaRPr lang="en-IN" sz="28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sym typeface="+mn-ea"/>
              </a:rPr>
              <a:t>Ram				:4 GB </a:t>
            </a: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tLang="en-US" sz="2800" b="1" dirty="0">
                <a:latin typeface="Times New Roman" panose="02020603050405020304" pitchFamily="18" charset="0"/>
                <a:cs typeface="Times New Roman" panose="02020603050405020304" pitchFamily="18" charset="0"/>
              </a:rPr>
              <a:t>Software:</a:t>
            </a:r>
            <a:r>
              <a:rPr lang="en-IN" altLang="en-US" sz="2800" dirty="0">
                <a:latin typeface="Times New Roman" panose="02020603050405020304" pitchFamily="18" charset="0"/>
                <a:cs typeface="Times New Roman" panose="02020603050405020304" pitchFamily="18" charset="0"/>
              </a:rPr>
              <a:t> </a:t>
            </a:r>
            <a:endParaRPr lang="en-IN" altLang="en-US" sz="28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sym typeface="+mn-ea"/>
              </a:rPr>
              <a:t>Operating system   : Windows 11</a:t>
            </a:r>
            <a:endParaRPr lang="en-IN" sz="28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sym typeface="+mn-ea"/>
              </a:rPr>
              <a:t>Coding Language	:</a:t>
            </a:r>
            <a:r>
              <a:rPr lang="en-IN" sz="2800" smtClean="0">
                <a:latin typeface="Times New Roman" panose="02020603050405020304" pitchFamily="18" charset="0"/>
                <a:cs typeface="Times New Roman" panose="02020603050405020304" pitchFamily="18" charset="0"/>
                <a:sym typeface="+mn-ea"/>
              </a:rPr>
              <a:t>Python</a:t>
            </a:r>
            <a:endParaRPr lang="en-IN" sz="2800" smtClean="0">
              <a:latin typeface="Times New Roman" panose="02020603050405020304" pitchFamily="18" charset="0"/>
              <a:cs typeface="Times New Roman" panose="02020603050405020304" pitchFamily="18" charset="0"/>
              <a:sym typeface="+mn-ea"/>
            </a:endParaRPr>
          </a:p>
          <a:p>
            <a:pPr marL="457200" lvl="0" indent="-457200" algn="just">
              <a:buFont typeface="Arial" panose="020B0604020202020204" pitchFamily="34" charset="0"/>
              <a:buChar char="•"/>
            </a:pPr>
            <a:r>
              <a:rPr lang="en-IN" sz="2800" smtClean="0">
                <a:latin typeface="Times New Roman" panose="02020603050405020304" pitchFamily="18" charset="0"/>
                <a:cs typeface="Times New Roman" panose="02020603050405020304" pitchFamily="18" charset="0"/>
                <a:sym typeface="+mn-ea"/>
              </a:rPr>
              <a:t>Algorithm              :NLP(</a:t>
            </a:r>
            <a:r>
              <a:rPr lang="en-US" altLang="en-US" sz="2800" smtClean="0">
                <a:latin typeface="Times New Roman" panose="02020603050405020304" pitchFamily="18" charset="0"/>
                <a:cs typeface="Times New Roman" panose="02020603050405020304" pitchFamily="18" charset="0"/>
                <a:sym typeface="+mn-ea"/>
              </a:rPr>
              <a:t>BERT (Bidirectional Encoder Representations from Transformers)</a:t>
            </a:r>
            <a:r>
              <a:rPr lang="en-IN" sz="2800" smtClean="0">
                <a:latin typeface="Times New Roman" panose="02020603050405020304" pitchFamily="18" charset="0"/>
                <a:cs typeface="Times New Roman" panose="02020603050405020304" pitchFamily="18" charset="0"/>
                <a:sym typeface="+mn-ea"/>
              </a:rPr>
              <a:t> &amp;SVM</a:t>
            </a:r>
            <a:endParaRPr lang="en-IN" sz="2800" smtClean="0">
              <a:latin typeface="Times New Roman" panose="02020603050405020304" pitchFamily="18" charset="0"/>
              <a:cs typeface="Times New Roman" panose="02020603050405020304" pitchFamily="18" charset="0"/>
              <a:sym typeface="+mn-ea"/>
            </a:endParaRPr>
          </a:p>
          <a:p>
            <a:pPr marL="457200" lvl="0" indent="-4572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Tools:</a:t>
            </a:r>
            <a:endParaRPr lang="en-IN" sz="2800" b="1"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IN" sz="2800" dirty="0">
                <a:latin typeface="Times New Roman" panose="02020603050405020304" pitchFamily="18" charset="0"/>
                <a:ea typeface="Calibri" panose="020F0502020204030204" pitchFamily="34" charset="0"/>
                <a:cs typeface="Times New Roman" panose="02020603050405020304" pitchFamily="18" charset="0"/>
                <a:sym typeface="+mn-ea"/>
              </a:rPr>
              <a:t>Toolkit		           :   Android 2.3 Above</a:t>
            </a:r>
            <a:r>
              <a:rPr lang="en-IN" sz="2800" dirty="0">
                <a:latin typeface="Arial" panose="020B0604020202020204" pitchFamily="34" charset="0"/>
                <a:ea typeface="Calibri" panose="020F0502020204030204" pitchFamily="34" charset="0"/>
                <a:cs typeface="Arial" panose="020B0604020202020204" pitchFamily="34" charset="0"/>
                <a:sym typeface="+mn-ea"/>
              </a:rPr>
              <a:t> </a:t>
            </a:r>
            <a:endParaRPr lang="en-IN" sz="2800" dirty="0">
              <a:latin typeface="Arial" panose="020B0604020202020204" pitchFamily="34" charset="0"/>
              <a:ea typeface="Calibri" panose="020F0502020204030204" pitchFamily="34" charset="0"/>
              <a:cs typeface="Arial" panose="020B0604020202020204" pitchFamily="34" charset="0"/>
            </a:endParaRPr>
          </a:p>
          <a:p>
            <a:pPr lvl="0" algn="just">
              <a:buFont typeface="Arial" panose="020B0604020202020204" pitchFamily="34" charset="0"/>
            </a:pPr>
            <a:endParaRPr lang="en-IN"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altLang="en-US" sz="2400" dirty="0">
              <a:latin typeface="Arial" panose="020B0604020202020204" pitchFamily="34" charset="0"/>
              <a:cs typeface="Arial" panose="020B0604020202020204" pitchFamily="34" charset="0"/>
            </a:endParaRPr>
          </a:p>
          <a:p>
            <a:pPr algn="just">
              <a:buFont typeface="Arial" panose="020B0604020202020204" pitchFamily="34" charset="0"/>
            </a:pPr>
            <a:endParaRPr lang="en-IN"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4" name="Group 2"/>
          <p:cNvGrpSpPr/>
          <p:nvPr/>
        </p:nvGrpSpPr>
        <p:grpSpPr>
          <a:xfrm>
            <a:off x="15573375" y="7940675"/>
            <a:ext cx="4692650" cy="4692650"/>
            <a:chOff x="0" y="0"/>
            <a:chExt cx="812800" cy="812800"/>
          </a:xfrm>
        </p:grpSpPr>
        <p:sp>
          <p:nvSpPr>
            <p:cNvPr id="18440"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8441"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18435" name="TextBox 5"/>
          <p:cNvSpPr txBox="1"/>
          <p:nvPr/>
        </p:nvSpPr>
        <p:spPr>
          <a:xfrm>
            <a:off x="1789113" y="1247775"/>
            <a:ext cx="11698287" cy="483870"/>
          </a:xfrm>
          <a:prstGeom prst="rect">
            <a:avLst/>
          </a:prstGeom>
          <a:noFill/>
          <a:ln w="9525">
            <a:noFill/>
          </a:ln>
        </p:spPr>
        <p:txBody>
          <a:bodyPr lIns="0" tIns="0" rIns="0" bIns="0">
            <a:spAutoFit/>
          </a:bodyPr>
          <a:p>
            <a:pPr eaLnBrk="1" hangingPunct="1">
              <a:lnSpc>
                <a:spcPts val="3775"/>
              </a:lnSpc>
              <a:buNone/>
            </a:pPr>
            <a:r>
              <a:rPr lang="en-US" altLang="en-US" sz="4000" b="1"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Expected Outcomes &amp; Deliverables</a:t>
            </a:r>
            <a:endParaRPr lang="en-US" altLang="en-US" sz="4000" b="1"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8437"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8439" name="TextBox 1"/>
          <p:cNvSpPr txBox="1"/>
          <p:nvPr/>
        </p:nvSpPr>
        <p:spPr>
          <a:xfrm>
            <a:off x="1447800" y="2324100"/>
            <a:ext cx="16154400" cy="7047230"/>
          </a:xfrm>
          <a:prstGeom prst="rect">
            <a:avLst/>
          </a:prstGeom>
          <a:noFill/>
          <a:ln w="9525">
            <a:noFill/>
          </a:ln>
        </p:spPr>
        <p:txBody>
          <a:bodyPr>
            <a:spAutoFit/>
          </a:bodyPr>
          <a:p>
            <a:pPr marL="285750" indent="-285750" algn="just">
              <a:buFont typeface="Arial" panose="020B0604020202020204" pitchFamily="34" charset="0"/>
              <a:buChar char="•"/>
            </a:pPr>
            <a:r>
              <a:rPr lang="en-IN" altLang="en-US" sz="3200" b="1" dirty="0">
                <a:latin typeface="Times New Roman" panose="02020603050405020304" pitchFamily="18" charset="0"/>
                <a:cs typeface="Times New Roman" panose="02020603050405020304" pitchFamily="18" charset="0"/>
              </a:rPr>
              <a:t>Expected Outcomes:</a:t>
            </a:r>
            <a:endParaRPr lang="en-IN" altLang="en-US" sz="3200" b="1"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Resume Parsing and Data Extraction </a:t>
            </a:r>
            <a:endParaRPr lang="en-US" sz="28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Candidate Matching and Ranking </a:t>
            </a:r>
            <a:endParaRPr lang="en-US" sz="28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Predictive Analytics and Hiring Forecasting </a:t>
            </a:r>
            <a:endParaRPr lang="en-US" sz="28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Automated Communication and Scheduling</a:t>
            </a:r>
            <a:endParaRPr lang="en-US" sz="28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charset="0"/>
              <a:buChar char="§"/>
            </a:pPr>
            <a:r>
              <a:rPr lang="en-US" sz="2800" dirty="0">
                <a:latin typeface="Times New Roman" panose="02020603050405020304" pitchFamily="18" charset="0"/>
                <a:cs typeface="Times New Roman" panose="02020603050405020304" pitchFamily="18" charset="0"/>
                <a:sym typeface="+mn-ea"/>
              </a:rPr>
              <a:t>Bias Detection and Fairness Assurance</a:t>
            </a:r>
            <a:endParaRPr lang="en-US" sz="2800" dirty="0">
              <a:latin typeface="Times New Roman" panose="02020603050405020304" pitchFamily="18" charset="0"/>
              <a:cs typeface="Times New Roman" panose="02020603050405020304" pitchFamily="18" charset="0"/>
            </a:endParaRPr>
          </a:p>
          <a:p>
            <a:pPr algn="just"/>
            <a:endParaRPr lang="en-IN"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altLang="en-US" sz="3200" b="1" dirty="0">
                <a:latin typeface="Times New Roman" panose="02020603050405020304" pitchFamily="18" charset="0"/>
                <a:cs typeface="Times New Roman" panose="02020603050405020304" pitchFamily="18" charset="0"/>
              </a:rPr>
              <a:t>Deliverables:</a:t>
            </a:r>
            <a:endParaRPr lang="en-IN" alt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Dataset Collection &amp; Preprocessing</a:t>
            </a:r>
            <a:endParaRPr lang="en-IN"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NLP-based resume and job description analysis</a:t>
            </a: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Candidate-job matching algorithm</a:t>
            </a: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Model training, validation, and accuracy evaluation</a:t>
            </a:r>
            <a:endParaRPr lang="en-US" alt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ea typeface="Arial" panose="020B0604020202020204" pitchFamily="34" charset="0"/>
                <a:cs typeface="Times New Roman" panose="02020603050405020304" pitchFamily="18" charset="0"/>
              </a:rPr>
              <a:t>Web or Mobile Application Development</a:t>
            </a:r>
            <a:endParaRPr lang="en-US" altLang="en-US" sz="2800" dirty="0">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ea typeface="Arial" panose="020B0604020202020204" pitchFamily="34" charset="0"/>
                <a:cs typeface="Times New Roman" panose="02020603050405020304" pitchFamily="18" charset="0"/>
              </a:rPr>
              <a:t>User authentication (recruiters &amp; candidates)</a:t>
            </a:r>
            <a:endParaRPr lang="en-US" altLang="en-US" sz="2800" dirty="0">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ea typeface="Arial" panose="020B0604020202020204" pitchFamily="34" charset="0"/>
                <a:cs typeface="Times New Roman" panose="02020603050405020304" pitchFamily="18" charset="0"/>
              </a:rPr>
              <a:t>Resume upload and job posting features</a:t>
            </a:r>
            <a:endParaRPr lang="en-US" altLang="en-US" sz="2800" dirty="0">
              <a:latin typeface="Times New Roman" panose="02020603050405020304" pitchFamily="18" charset="0"/>
              <a:ea typeface="Arial" panose="020B0604020202020204" pitchFamily="34" charset="0"/>
              <a:cs typeface="Times New Roman" panose="02020603050405020304" pitchFamily="18" charset="0"/>
            </a:endParaRPr>
          </a:p>
          <a:p>
            <a:pPr marL="457200" indent="-457200" algn="just">
              <a:buFont typeface="Arial" panose="020B0604020202020204" pitchFamily="34" charset="0"/>
              <a:buChar char="•"/>
            </a:pPr>
            <a:r>
              <a:rPr lang="en-US" altLang="en-US" sz="2800" dirty="0">
                <a:latin typeface="Times New Roman" panose="02020603050405020304" pitchFamily="18" charset="0"/>
                <a:ea typeface="Arial" panose="020B0604020202020204" pitchFamily="34" charset="0"/>
                <a:cs typeface="Times New Roman" panose="02020603050405020304" pitchFamily="18" charset="0"/>
              </a:rPr>
              <a:t>Candidate ranking and recommendation system</a:t>
            </a:r>
            <a:endParaRPr lang="en-US" altLang="en-US" sz="28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458" name="Group 2"/>
          <p:cNvGrpSpPr/>
          <p:nvPr/>
        </p:nvGrpSpPr>
        <p:grpSpPr>
          <a:xfrm>
            <a:off x="15573375" y="7940675"/>
            <a:ext cx="4692650" cy="4692650"/>
            <a:chOff x="0" y="0"/>
            <a:chExt cx="812800" cy="812800"/>
          </a:xfrm>
        </p:grpSpPr>
        <p:sp>
          <p:nvSpPr>
            <p:cNvPr id="19464"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9465"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19459" name="TextBox 5"/>
          <p:cNvSpPr txBox="1"/>
          <p:nvPr/>
        </p:nvSpPr>
        <p:spPr>
          <a:xfrm>
            <a:off x="1789113" y="1247775"/>
            <a:ext cx="13527087" cy="483870"/>
          </a:xfrm>
          <a:prstGeom prst="rect">
            <a:avLst/>
          </a:prstGeom>
          <a:noFill/>
          <a:ln w="9525">
            <a:noFill/>
          </a:ln>
        </p:spPr>
        <p:txBody>
          <a:bodyPr lIns="0" tIns="0" rIns="0" bIns="0">
            <a:spAutoFit/>
          </a:bodyPr>
          <a:p>
            <a:pPr eaLnBrk="1" hangingPunct="1">
              <a:lnSpc>
                <a:spcPts val="3775"/>
              </a:lnSpc>
              <a:buNone/>
            </a:pPr>
            <a:r>
              <a:rPr lang="en-US" altLang="en-US" sz="4000" b="1"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Progress &amp; Milestones Achieved (For Review-1)</a:t>
            </a:r>
            <a:endParaRPr lang="en-US" altLang="en-US" sz="4000" b="1"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9461"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9463" name="TextBox 1"/>
          <p:cNvSpPr txBox="1"/>
          <p:nvPr/>
        </p:nvSpPr>
        <p:spPr>
          <a:xfrm>
            <a:off x="1447800" y="2324100"/>
            <a:ext cx="16154400" cy="5262245"/>
          </a:xfrm>
          <a:prstGeom prst="rect">
            <a:avLst/>
          </a:prstGeom>
          <a:noFill/>
          <a:ln w="9525">
            <a:noFill/>
          </a:ln>
        </p:spPr>
        <p:txBody>
          <a:bodyPr>
            <a:spAutoFit/>
          </a:bodyPr>
          <a:p>
            <a:pPr marL="285750" indent="-28575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Completed Tasks:</a:t>
            </a:r>
            <a:r>
              <a:rPr lang="en-US" altLang="en-US" sz="2400" dirty="0">
                <a:latin typeface="Arial" panose="020B0604020202020204" pitchFamily="34" charset="0"/>
                <a:cs typeface="Arial" panose="020B0604020202020204" pitchFamily="34" charset="0"/>
              </a:rPr>
              <a:t> </a:t>
            </a: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System Design &amp; Data Collection - Defining System architecture , Collection of</a:t>
            </a:r>
            <a:r>
              <a:rPr lang="en-US" sz="2400" dirty="0">
                <a:latin typeface="Times New Roman" panose="02020603050405020304" pitchFamily="18" charset="0"/>
                <a:cs typeface="Times New Roman" panose="02020603050405020304" pitchFamily="18" charset="0"/>
                <a:sym typeface="+mn-ea"/>
              </a:rPr>
              <a:t> Android app data (safe and harmful) to extract useful features like permissions and behaviors</a:t>
            </a:r>
            <a:endParaRPr lang="en-US" sz="24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Selection of machine learning model to train the data .</a:t>
            </a:r>
            <a:endParaRPr lang="en-IN" sz="24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sym typeface="+mn-ea"/>
              </a:rPr>
              <a:t>Preprocessing the data  and feature extraction has been partially done with collected data.</a:t>
            </a:r>
            <a:endParaRPr lang="en-US" altLang="en-US"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Milestones Reached:</a:t>
            </a:r>
            <a:r>
              <a:rPr lang="en-US" altLang="en-US" sz="2400" dirty="0">
                <a:latin typeface="Arial" panose="020B0604020202020204" pitchFamily="34" charset="0"/>
                <a:cs typeface="Arial" panose="020B0604020202020204" pitchFamily="34" charset="0"/>
              </a:rPr>
              <a:t> </a:t>
            </a: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Successful completion of  defining the system architecture and </a:t>
            </a:r>
            <a:r>
              <a:rPr lang="en-IN" sz="2400" dirty="0">
                <a:latin typeface="Times New Roman" panose="02020603050405020304" pitchFamily="18" charset="0"/>
                <a:cs typeface="Times New Roman" panose="02020603050405020304" pitchFamily="18" charset="0"/>
                <a:sym typeface="+mn-ea"/>
              </a:rPr>
              <a:t>Collection of Recruting platform</a:t>
            </a:r>
            <a:r>
              <a:rPr lang="en-US" sz="2400" dirty="0">
                <a:latin typeface="Times New Roman" panose="02020603050405020304" pitchFamily="18" charset="0"/>
                <a:cs typeface="Times New Roman" panose="02020603050405020304" pitchFamily="18" charset="0"/>
                <a:sym typeface="+mn-ea"/>
              </a:rPr>
              <a:t> data (safe and harmful) to extract useful features like permissions and behaviors.</a:t>
            </a:r>
            <a:endParaRPr lang="en-US" sz="24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Gained knowledge about Resume Parsing and NLP  </a:t>
            </a:r>
            <a:endParaRPr lang="en-IN" alt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Data preprocessing and feature extraction has been partially completed .</a:t>
            </a: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Current Status:</a:t>
            </a:r>
            <a:r>
              <a:rPr lang="en-US" altLang="en-US" sz="2400" dirty="0">
                <a:latin typeface="Arial" panose="020B0604020202020204" pitchFamily="34" charset="0"/>
                <a:cs typeface="Arial" panose="020B0604020202020204" pitchFamily="34" charset="0"/>
              </a:rPr>
              <a:t> </a:t>
            </a: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The outline of the project has been successfully completed.</a:t>
            </a:r>
            <a:endParaRPr lang="en-IN" altLang="en-US"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sym typeface="+mn-ea"/>
              </a:rPr>
              <a:t>The preprocessing and feature extraction of collected data  is on going.</a:t>
            </a:r>
            <a:endParaRPr lang="en-IN" altLang="en-US"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2" name="Group 2"/>
          <p:cNvGrpSpPr/>
          <p:nvPr/>
        </p:nvGrpSpPr>
        <p:grpSpPr>
          <a:xfrm>
            <a:off x="15573375" y="7940675"/>
            <a:ext cx="4692650" cy="4692650"/>
            <a:chOff x="0" y="0"/>
            <a:chExt cx="812800" cy="812800"/>
          </a:xfrm>
        </p:grpSpPr>
        <p:sp>
          <p:nvSpPr>
            <p:cNvPr id="20488"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0489"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20483" name="TextBox 5"/>
          <p:cNvSpPr txBox="1"/>
          <p:nvPr/>
        </p:nvSpPr>
        <p:spPr>
          <a:xfrm>
            <a:off x="1789113" y="1247775"/>
            <a:ext cx="13527087" cy="483870"/>
          </a:xfrm>
          <a:prstGeom prst="rect">
            <a:avLst/>
          </a:prstGeom>
          <a:noFill/>
          <a:ln w="9525">
            <a:noFill/>
          </a:ln>
        </p:spPr>
        <p:txBody>
          <a:bodyPr lIns="0" tIns="0" rIns="0" bIns="0">
            <a:spAutoFit/>
          </a:bodyPr>
          <a:p>
            <a:pPr eaLnBrk="1" hangingPunct="1">
              <a:lnSpc>
                <a:spcPts val="3775"/>
              </a:lnSpc>
              <a:buNone/>
            </a:pPr>
            <a:r>
              <a:rPr lang="en-US" altLang="en-US" sz="4000" b="1"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 Future Work &amp; Next Steps</a:t>
            </a:r>
            <a:endParaRPr lang="en-US" altLang="en-US" sz="4000" b="1"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0485"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0487" name="TextBox 1"/>
          <p:cNvSpPr txBox="1"/>
          <p:nvPr/>
        </p:nvSpPr>
        <p:spPr>
          <a:xfrm>
            <a:off x="1447800" y="2324100"/>
            <a:ext cx="16154400" cy="4154170"/>
          </a:xfrm>
          <a:prstGeom prst="rect">
            <a:avLst/>
          </a:prstGeom>
          <a:noFill/>
          <a:ln w="9525">
            <a:noFill/>
          </a:ln>
        </p:spPr>
        <p:txBody>
          <a:bodyPr>
            <a:spAutoFit/>
          </a:bodyPr>
          <a:p>
            <a:pPr marL="285750" indent="-28575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Planned Activities:</a:t>
            </a:r>
            <a:r>
              <a:rPr lang="en-US" altLang="en-US" sz="2400" dirty="0">
                <a:latin typeface="Times New Roman" panose="02020603050405020304" pitchFamily="18" charset="0"/>
                <a:cs typeface="Times New Roman" panose="02020603050405020304" pitchFamily="18" charset="0"/>
              </a:rPr>
              <a:t> Enhanced Candidate Matching: Utilize advanced NLP models to better understand and match candidate skills and job requirements.</a:t>
            </a: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Bias Mitigation: </a:t>
            </a:r>
            <a:r>
              <a:rPr lang="en-US" altLang="en-US" sz="2400" dirty="0">
                <a:latin typeface="Times New Roman" panose="02020603050405020304" pitchFamily="18" charset="0"/>
                <a:cs typeface="Times New Roman" panose="02020603050405020304" pitchFamily="18" charset="0"/>
              </a:rPr>
              <a:t>Implement fairness algorithms to ensure unbiased recruitment and mitigate any potential discrimination.</a:t>
            </a: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Predictive Analytics:</a:t>
            </a:r>
            <a:r>
              <a:rPr lang="en-US" altLang="en-US" sz="2400" dirty="0">
                <a:latin typeface="Times New Roman" panose="02020603050405020304" pitchFamily="18" charset="0"/>
                <a:cs typeface="Times New Roman" panose="02020603050405020304" pitchFamily="18" charset="0"/>
              </a:rPr>
              <a:t> Incorporate predictive analytics to forecast hiring trends and workforce requirements, helping recruiters plan better.</a:t>
            </a: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Adaptive Learning:</a:t>
            </a:r>
            <a:r>
              <a:rPr lang="en-US" altLang="en-US" sz="2400" dirty="0">
                <a:latin typeface="Times New Roman" panose="02020603050405020304" pitchFamily="18" charset="0"/>
                <a:cs typeface="Times New Roman" panose="02020603050405020304" pitchFamily="18" charset="0"/>
              </a:rPr>
              <a:t> Develop machine learning models that continuously improve from feedback and new data to refine the recruitment process.</a:t>
            </a: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Personalized Job Recommendations</a:t>
            </a:r>
            <a:r>
              <a:rPr lang="en-US" altLang="en-US" sz="2400" dirty="0">
                <a:latin typeface="Times New Roman" panose="02020603050405020304" pitchFamily="18" charset="0"/>
                <a:cs typeface="Times New Roman" panose="02020603050405020304" pitchFamily="18" charset="0"/>
              </a:rPr>
              <a:t>: Use </a:t>
            </a:r>
            <a:r>
              <a:rPr lang="en-IN" altLang="en-US" sz="2400" dirty="0">
                <a:latin typeface="Times New Roman" panose="02020603050405020304" pitchFamily="18" charset="0"/>
                <a:cs typeface="Times New Roman" panose="02020603050405020304" pitchFamily="18" charset="0"/>
              </a:rPr>
              <a:t>Machine</a:t>
            </a:r>
            <a:r>
              <a:rPr lang="en-US" altLang="en-US" sz="2400" dirty="0">
                <a:latin typeface="Times New Roman" panose="02020603050405020304" pitchFamily="18" charset="0"/>
                <a:cs typeface="Times New Roman" panose="02020603050405020304" pitchFamily="18" charset="0"/>
              </a:rPr>
              <a:t> learning algorithms to provide candidates with personalized job recommendations based on their career paths and preferences.</a:t>
            </a: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Timeline for Next Steps:</a:t>
            </a:r>
            <a:endParaRPr lang="en-US" altLang="en-US" sz="2400"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altLang="en-US" sz="2400" dirty="0">
              <a:latin typeface="Arial" panose="020B0604020202020204" pitchFamily="34" charset="0"/>
              <a:ea typeface="Arial" panose="020B0604020202020204" pitchFamily="34" charset="0"/>
            </a:endParaRPr>
          </a:p>
        </p:txBody>
      </p:sp>
      <p:graphicFrame>
        <p:nvGraphicFramePr>
          <p:cNvPr id="2" name="Table 1"/>
          <p:cNvGraphicFramePr/>
          <p:nvPr>
            <p:custDataLst>
              <p:tags r:id="rId1"/>
            </p:custDataLst>
          </p:nvPr>
        </p:nvGraphicFramePr>
        <p:xfrm>
          <a:off x="1724025" y="6007735"/>
          <a:ext cx="15731490" cy="3566160"/>
        </p:xfrm>
        <a:graphic>
          <a:graphicData uri="http://schemas.openxmlformats.org/drawingml/2006/table">
            <a:tbl>
              <a:tblPr firstRow="1" bandRow="1">
                <a:tableStyleId>{5C22544A-7EE6-4342-B048-85BDC9FD1C3A}</a:tableStyleId>
              </a:tblPr>
              <a:tblGrid>
                <a:gridCol w="5243830"/>
                <a:gridCol w="5243830"/>
                <a:gridCol w="5243830"/>
              </a:tblGrid>
              <a:tr h="502920">
                <a:tc>
                  <a:txBody>
                    <a:bodyPr/>
                    <a:p>
                      <a:pPr algn="ctr"/>
                      <a:r>
                        <a:rPr lang="en-US" dirty="0" smtClean="0"/>
                        <a:t>PHASE</a:t>
                      </a:r>
                      <a:endParaRPr lang="en-US" dirty="0"/>
                    </a:p>
                  </a:txBody>
                  <a:tcPr/>
                </a:tc>
                <a:tc>
                  <a:txBody>
                    <a:bodyPr/>
                    <a:p>
                      <a:pPr algn="ctr"/>
                      <a:r>
                        <a:rPr lang="en-US" dirty="0" smtClean="0"/>
                        <a:t>TIMELINE</a:t>
                      </a:r>
                      <a:endParaRPr lang="en-US" dirty="0"/>
                    </a:p>
                  </a:txBody>
                  <a:tcPr/>
                </a:tc>
                <a:tc>
                  <a:txBody>
                    <a:bodyPr/>
                    <a:p>
                      <a:pPr algn="ctr"/>
                      <a:r>
                        <a:rPr lang="en-US" dirty="0" smtClean="0"/>
                        <a:t>TASKS</a:t>
                      </a:r>
                      <a:endParaRPr lang="en-US" dirty="0"/>
                    </a:p>
                  </a:txBody>
                  <a:tcPr/>
                </a:tc>
              </a:tr>
              <a:tr h="1737360">
                <a:tc>
                  <a:txBody>
                    <a:bodyPr/>
                    <a:p>
                      <a:r>
                        <a:rPr lang="en-US" sz="2400" b="1" dirty="0" smtClean="0">
                          <a:latin typeface="Times New Roman" panose="02020603050405020304" pitchFamily="18" charset="0"/>
                          <a:cs typeface="Times New Roman" panose="02020603050405020304" pitchFamily="18" charset="0"/>
                        </a:rPr>
                        <a:t>Phase 3</a:t>
                      </a:r>
                      <a:r>
                        <a:rPr lang="en-US" sz="2400" dirty="0" smtClean="0">
                          <a:latin typeface="Times New Roman" panose="02020603050405020304" pitchFamily="18" charset="0"/>
                          <a:cs typeface="Times New Roman" panose="02020603050405020304" pitchFamily="18" charset="0"/>
                        </a:rPr>
                        <a:t> (Weeks 9-12)</a:t>
                      </a:r>
                      <a:endParaRPr lang="en-US" sz="2400" dirty="0" smtClean="0">
                        <a:latin typeface="Times New Roman" panose="02020603050405020304" pitchFamily="18" charset="0"/>
                        <a:cs typeface="Times New Roman" panose="02020603050405020304" pitchFamily="18" charset="0"/>
                      </a:endParaRPr>
                    </a:p>
                  </a:txBody>
                  <a:tcPr/>
                </a:tc>
                <a:tc>
                  <a:txBody>
                    <a:bodyPr/>
                    <a:p>
                      <a:r>
                        <a:rPr lang="en-US" sz="2400" dirty="0" smtClean="0">
                          <a:latin typeface="Times New Roman" panose="02020603050405020304" pitchFamily="18" charset="0"/>
                          <a:cs typeface="Times New Roman" panose="02020603050405020304" pitchFamily="18" charset="0"/>
                        </a:rPr>
                        <a:t>Integration &amp; Testing</a:t>
                      </a:r>
                      <a:endParaRPr lang="en-US" sz="2400" dirty="0" smtClean="0">
                        <a:latin typeface="Times New Roman" panose="02020603050405020304" pitchFamily="18" charset="0"/>
                        <a:cs typeface="Times New Roman" panose="02020603050405020304" pitchFamily="18" charset="0"/>
                      </a:endParaRPr>
                    </a:p>
                  </a:txBody>
                  <a:tcPr/>
                </a:tc>
                <a:tc>
                  <a:txBody>
                    <a:bodyPr/>
                    <a:p>
                      <a:r>
                        <a:rPr lang="en-US" sz="2400" dirty="0" smtClean="0">
                          <a:latin typeface="Times New Roman" panose="02020603050405020304" pitchFamily="18" charset="0"/>
                          <a:cs typeface="Times New Roman" panose="02020603050405020304" pitchFamily="18" charset="0"/>
                        </a:rPr>
                        <a:t>Connect NLP models with the front-end, perform debugging, and ensure accurate candidate-job matching.</a:t>
                      </a:r>
                      <a:endParaRPr lang="en-US" sz="2400" dirty="0" smtClean="0">
                        <a:latin typeface="Times New Roman" panose="02020603050405020304" pitchFamily="18" charset="0"/>
                        <a:cs typeface="Times New Roman" panose="02020603050405020304" pitchFamily="18" charset="0"/>
                      </a:endParaRPr>
                    </a:p>
                  </a:txBody>
                  <a:tcPr/>
                </a:tc>
              </a:tr>
              <a:tr h="1325880">
                <a:tc>
                  <a:txBody>
                    <a:bodyPr/>
                    <a:p>
                      <a:r>
                        <a:rPr lang="en-US" sz="2400" b="1" dirty="0" smtClean="0">
                          <a:latin typeface="Times New Roman" panose="02020603050405020304" pitchFamily="18" charset="0"/>
                          <a:cs typeface="Times New Roman" panose="02020603050405020304" pitchFamily="18" charset="0"/>
                        </a:rPr>
                        <a:t>Phase 4</a:t>
                      </a:r>
                      <a:r>
                        <a:rPr lang="en-US" sz="2400" dirty="0" smtClean="0">
                          <a:latin typeface="Times New Roman" panose="02020603050405020304" pitchFamily="18" charset="0"/>
                          <a:cs typeface="Times New Roman" panose="02020603050405020304" pitchFamily="18" charset="0"/>
                        </a:rPr>
                        <a:t> (Weeks 13-16)</a:t>
                      </a:r>
                      <a:endParaRPr lang="en-US" sz="2400" dirty="0" smtClean="0">
                        <a:latin typeface="Times New Roman" panose="02020603050405020304" pitchFamily="18" charset="0"/>
                        <a:cs typeface="Times New Roman" panose="02020603050405020304" pitchFamily="18" charset="0"/>
                      </a:endParaRPr>
                    </a:p>
                  </a:txBody>
                  <a:tcPr/>
                </a:tc>
                <a:tc>
                  <a:txBody>
                    <a:bodyPr/>
                    <a:p>
                      <a:r>
                        <a:rPr lang="en-US" sz="2400" dirty="0" smtClean="0">
                          <a:latin typeface="Times New Roman" panose="02020603050405020304" pitchFamily="18" charset="0"/>
                          <a:cs typeface="Times New Roman" panose="02020603050405020304" pitchFamily="18" charset="0"/>
                        </a:rPr>
                        <a:t>User Testing &amp; Feedback</a:t>
                      </a:r>
                      <a:endParaRPr lang="en-US" sz="2400" dirty="0" smtClean="0">
                        <a:latin typeface="Times New Roman" panose="02020603050405020304" pitchFamily="18" charset="0"/>
                        <a:cs typeface="Times New Roman" panose="02020603050405020304" pitchFamily="18" charset="0"/>
                      </a:endParaRPr>
                    </a:p>
                  </a:txBody>
                  <a:tcPr/>
                </a:tc>
                <a:tc>
                  <a:txBody>
                    <a:bodyPr/>
                    <a:p>
                      <a:r>
                        <a:rPr lang="en-US" sz="2400" dirty="0" smtClean="0">
                          <a:latin typeface="Times New Roman" panose="02020603050405020304" pitchFamily="18" charset="0"/>
                          <a:cs typeface="Times New Roman" panose="02020603050405020304" pitchFamily="18" charset="0"/>
                        </a:rPr>
                        <a:t>Conduct pilot testing with recruiters and HR teams, gather feedback, and refine the system.</a:t>
                      </a:r>
                      <a:endParaRPr lang="en-US" sz="2400" dirty="0" smtClean="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6" name="Group 2"/>
          <p:cNvGrpSpPr/>
          <p:nvPr/>
        </p:nvGrpSpPr>
        <p:grpSpPr>
          <a:xfrm>
            <a:off x="15573375" y="7940675"/>
            <a:ext cx="4692650" cy="4692650"/>
            <a:chOff x="0" y="0"/>
            <a:chExt cx="812800" cy="812800"/>
          </a:xfrm>
        </p:grpSpPr>
        <p:sp>
          <p:nvSpPr>
            <p:cNvPr id="21511"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1512"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21507" name="TextBox 5"/>
          <p:cNvSpPr txBox="1"/>
          <p:nvPr/>
        </p:nvSpPr>
        <p:spPr>
          <a:xfrm>
            <a:off x="1752600" y="876300"/>
            <a:ext cx="13527088" cy="676275"/>
          </a:xfrm>
          <a:prstGeom prst="rect">
            <a:avLst/>
          </a:prstGeom>
          <a:noFill/>
          <a:ln w="9525">
            <a:noFill/>
          </a:ln>
        </p:spPr>
        <p:txBody>
          <a:bodyPr lIns="0" tIns="0" rIns="0" bIns="0">
            <a:spAutoFit/>
          </a:bodyPr>
          <a:p>
            <a:pPr algn="ctr"/>
            <a:r>
              <a:rPr lang="en-IN" altLang="en-US" sz="4400" b="1" dirty="0">
                <a:latin typeface="Arial" panose="020B0604020202020204" pitchFamily="34" charset="0"/>
                <a:cs typeface="Arial" panose="020B0604020202020204" pitchFamily="34" charset="0"/>
              </a:rPr>
              <a:t>Publication Status</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1509"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 name="Text Box 1"/>
          <p:cNvSpPr txBox="1"/>
          <p:nvPr/>
        </p:nvSpPr>
        <p:spPr>
          <a:xfrm>
            <a:off x="1149350" y="1899920"/>
            <a:ext cx="15731490" cy="5905500"/>
          </a:xfrm>
          <a:prstGeom prst="rect">
            <a:avLst/>
          </a:prstGeom>
          <a:noFill/>
        </p:spPr>
        <p:txBody>
          <a:bodyPr wrap="square" rtlCol="0" anchor="t">
            <a:noAutofit/>
          </a:bodyPr>
          <a:p>
            <a:pPr algn="ctr">
              <a:buFont typeface="Arial" panose="020B0604020202020204" pitchFamily="34" charset="0"/>
              <a:buNone/>
            </a:pPr>
            <a:endParaRPr lang="en-IN" altLang="en-US" sz="4400" b="1" dirty="0">
              <a:latin typeface="Arial" panose="020B0604020202020204" pitchFamily="34" charset="0"/>
              <a:cs typeface="Arial" panose="020B0604020202020204" pitchFamily="34" charset="0"/>
            </a:endParaRPr>
          </a:p>
          <a:p>
            <a:pPr algn="just"/>
            <a:r>
              <a:rPr lang="en-US" altLang="en-US" sz="2800" dirty="0">
                <a:latin typeface="Times New Roman" panose="02020603050405020304" pitchFamily="18" charset="0"/>
                <a:cs typeface="Times New Roman" panose="02020603050405020304" pitchFamily="18" charset="0"/>
                <a:sym typeface="Open Sans" panose="020B0606030504020204" pitchFamily="34" charset="0"/>
              </a:rPr>
              <a:t>The publication process for the project is currently ongoing. The research findings, methodology, and results are being compiled into a manuscript for submission to a reputed peer-reviewed journal/conference. Initial drafting of the paper is ongoing, and the team is in the process of refining the content, validating experimental results, and ensuring compliance with </a:t>
            </a:r>
            <a:r>
              <a:rPr lang="en-US" altLang="en-US" sz="2800" b="1" dirty="0">
                <a:latin typeface="Times New Roman" panose="02020603050405020304" pitchFamily="18" charset="0"/>
                <a:cs typeface="Times New Roman" panose="02020603050405020304" pitchFamily="18" charset="0"/>
                <a:sym typeface="Open Sans" panose="020B0606030504020204" pitchFamily="34" charset="0"/>
              </a:rPr>
              <a:t>IEEE publication standards</a:t>
            </a:r>
            <a:r>
              <a:rPr lang="en-US" altLang="en-US" sz="2800" dirty="0">
                <a:latin typeface="Times New Roman" panose="02020603050405020304" pitchFamily="18" charset="0"/>
                <a:cs typeface="Times New Roman" panose="02020603050405020304" pitchFamily="18" charset="0"/>
                <a:sym typeface="Open Sans" panose="020B0606030504020204" pitchFamily="34" charset="0"/>
              </a:rPr>
              <a:t>. Potential target journals and conferences are being shortlisted to align with the research scope and impact. The final submission is expected to be completed within the next phase of the project timeline.</a:t>
            </a:r>
            <a:endParaRPr lang="en-US" altLang="en-US" sz="2800" dirty="0">
              <a:latin typeface="Times New Roman" panose="02020603050405020304" pitchFamily="18" charset="0"/>
              <a:cs typeface="Times New Roman" panose="02020603050405020304" pitchFamily="18" charset="0"/>
              <a:sym typeface="Open Sans" panose="020B06060305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0" name="Group 2"/>
          <p:cNvGrpSpPr/>
          <p:nvPr/>
        </p:nvGrpSpPr>
        <p:grpSpPr>
          <a:xfrm>
            <a:off x="15573375" y="7940675"/>
            <a:ext cx="4692650" cy="4692650"/>
            <a:chOff x="0" y="0"/>
            <a:chExt cx="812800" cy="812800"/>
          </a:xfrm>
        </p:grpSpPr>
        <p:sp>
          <p:nvSpPr>
            <p:cNvPr id="22536"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2537"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22531" name="TextBox 5"/>
          <p:cNvSpPr txBox="1"/>
          <p:nvPr/>
        </p:nvSpPr>
        <p:spPr>
          <a:xfrm>
            <a:off x="1752600" y="876300"/>
            <a:ext cx="13527088" cy="508000"/>
          </a:xfrm>
          <a:prstGeom prst="rect">
            <a:avLst/>
          </a:prstGeom>
          <a:noFill/>
          <a:ln w="9525">
            <a:noFill/>
          </a:ln>
        </p:spPr>
        <p:txBody>
          <a:bodyPr lIns="0" tIns="0" rIns="0" bIns="0">
            <a:spAutoFit/>
          </a:bodyPr>
          <a:p>
            <a:pPr eaLnBrk="1" hangingPunct="1">
              <a:lnSpc>
                <a:spcPts val="3775"/>
              </a:lnSpc>
            </a:pPr>
            <a:r>
              <a:rPr lang="en-US" altLang="en-US" sz="4400" b="1" dirty="0">
                <a:solidFill>
                  <a:srgbClr val="000000"/>
                </a:solidFill>
                <a:latin typeface="Arial" panose="020B0604020202020204" pitchFamily="34" charset="0"/>
                <a:cs typeface="Arial" panose="020B0604020202020204" pitchFamily="34" charset="0"/>
                <a:sym typeface="Open Sans Extra Bold" panose="020B0906030804020204" charset="0"/>
              </a:rPr>
              <a:t>References(</a:t>
            </a:r>
            <a:r>
              <a:rPr lang="en-IN" altLang="en-US" sz="4400" b="1" dirty="0">
                <a:latin typeface="Arial" panose="020B0604020202020204" pitchFamily="34" charset="0"/>
                <a:cs typeface="Arial" panose="020B0604020202020204" pitchFamily="34" charset="0"/>
                <a:sym typeface="Times New Roman" panose="02020603050405020304" pitchFamily="18" charset="0"/>
              </a:rPr>
              <a:t>as per IEEE format only)</a:t>
            </a:r>
            <a:endParaRPr lang="en-US" altLang="en-US" sz="4400" b="1" dirty="0">
              <a:solidFill>
                <a:srgbClr val="000000"/>
              </a:solidFill>
              <a:latin typeface="Arial" panose="020B0604020202020204" pitchFamily="34" charset="0"/>
              <a:ea typeface="Arial" panose="020B0604020202020204" pitchFamily="34" charset="0"/>
              <a:sym typeface="Open Sans Extra Bold" panose="020B090603080402020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2533"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a:t>
            </a:r>
            <a:r>
              <a:rPr kumimoji="0" lang="en-IN" alt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MAI021</a:t>
            </a: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2535" name="TextBox 1"/>
          <p:cNvSpPr txBox="1"/>
          <p:nvPr/>
        </p:nvSpPr>
        <p:spPr>
          <a:xfrm>
            <a:off x="1447800" y="1830388"/>
            <a:ext cx="16154400" cy="5631180"/>
          </a:xfrm>
          <a:prstGeom prst="rect">
            <a:avLst/>
          </a:prstGeom>
          <a:noFill/>
          <a:ln w="9525">
            <a:noFill/>
          </a:ln>
        </p:spPr>
        <p:txBody>
          <a:bodyPr>
            <a:spAutoFit/>
          </a:bodyPr>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Ranganath Ponnaboyina, Ramesh Makala, E. Venkateswara Reddy. "Smart Recruitment System Using Deep Learning with Natural Language Processing". Springer, Volume 289, pp. 647-655, 2020</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a:t>
            </a:r>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B. L. Prasad, K. Srividya, K. N. Kumar, L. K. Chandra, N. S. S. K. Dil, G. V. Krishna. "An Advanced Real-Time Job Recommendation System and Resume Analyser". ICSSAS, Volume 1, Issue 1, pp. 1039-1045, 2020.</a:t>
            </a:r>
            <a:endParaRPr lang="en-US"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Y. Zhu. "A Hybrid Job Recommendation Algorithm for Intelligent Employment System Using User Profile-Based Filtering". ICDSCA, Volume 2, Issue 1, pp. 561-565, 2022</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a:t>
            </a:r>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D. Pant, D. Pokhrel, P. Poudyal. "Automatic Software Engineering Position Resume Screening using Natural Language Processing, Word Matching, Character Positioning, and Regex". Springer, Volume 5, Issue 1, pp. 44-48, 2022</a:t>
            </a:r>
            <a:endParaRPr lang="en-US"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B. L. Prasad, K. Srividya, K. N. Kumar, L. K. Chandra, N. S. S. K. Dil, G. V. Krishna. "An Advanced Real-Time Job Recommendation System and Resume Analyser". ICSSAS, Volume 1, Issue 1, pp. 1039-1045, 2023</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a:t>
            </a:r>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A. Shaikym, Z. Zhalgassova, U. Sadyk. "Design and Evaluation of a Personalized Job Recommendation System for Computer Science Students Using Hybrid Approach". ICECCO, Volume 17, Issue 1, pp. 1-7, 2023</a:t>
            </a:r>
            <a:endParaRPr lang="en-US"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r>
              <a:rPr lang="en-US" altLang="en-US" sz="2400" dirty="0">
                <a:latin typeface="Times New Roman" panose="02020603050405020304" pitchFamily="18" charset="0"/>
                <a:ea typeface="Arial" panose="020B0604020202020204" pitchFamily="34" charset="0"/>
                <a:cs typeface="Times New Roman" panose="02020603050405020304" pitchFamily="18" charset="0"/>
              </a:rPr>
              <a:t>A. Shaikym, Z. Zhalgassova, U. Sadyk. "Design and Evaluation of a Personalized Job Recommendation System for Computer Science Students Using Hybrid Approach". Springer, Volume 17, Issue 1, pp. 1-7, 2023</a:t>
            </a:r>
            <a:endParaRPr lang="en-US" altLang="en-US" sz="2400" dirty="0">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buFont typeface="Arial" panose="020B0604020202020204" pitchFamily="34" charset="0"/>
              <a:buChar char="•"/>
            </a:pPr>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2817813" y="2486025"/>
            <a:ext cx="8820150" cy="1860550"/>
          </a:xfrm>
          <a:prstGeom prst="rect">
            <a:avLst/>
          </a:prstGeom>
        </p:spPr>
        <p:txBody>
          <a:bodyPr lIns="0" tIns="0" rIns="0" bIns="0">
            <a:spAutoFit/>
          </a:bodyPr>
          <a:lstStyle/>
          <a:p>
            <a:pPr marR="0" algn="just" defTabSz="457200" eaLnBrk="1" fontAlgn="auto" hangingPunct="1">
              <a:lnSpc>
                <a:spcPts val="14510"/>
              </a:lnSpc>
              <a:spcAft>
                <a:spcPts val="0"/>
              </a:spcAft>
              <a:buClrTx/>
              <a:buSzTx/>
              <a:buFontTx/>
              <a:buNone/>
              <a:defRPr/>
            </a:pPr>
            <a:r>
              <a:rPr kumimoji="0" lang="en-US" sz="10365" b="1" kern="1200" cap="none" spc="0" normalizeH="0" baseline="0" noProof="0">
                <a:solidFill>
                  <a:srgbClr val="051D40"/>
                </a:solidFill>
                <a:latin typeface="Open Sans Extra Bold" panose="020B0906030804020204"/>
                <a:ea typeface="Open Sans Extra Bold" panose="020B0906030804020204"/>
                <a:cs typeface="Open Sans Extra Bold" panose="020B0906030804020204"/>
                <a:sym typeface="Open Sans Extra Bold" panose="020B0906030804020204"/>
              </a:rPr>
              <a:t>THANK YOU!</a:t>
            </a:r>
            <a:endParaRPr kumimoji="0" lang="en-US" sz="10365" b="1" kern="1200" cap="none" spc="0" normalizeH="0" baseline="0" noProof="0">
              <a:solidFill>
                <a:srgbClr val="051D40"/>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7" name="Date Placeholder 6"/>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39E03D0-DF5C-4B3F-B7DA-EF1DF6AB80D8}"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3556" name="Slide Number Placeholder 7"/>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9" name="Footer Placeholder 8"/>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5" name="TextBox 5"/>
          <p:cNvSpPr txBox="1"/>
          <p:nvPr/>
        </p:nvSpPr>
        <p:spPr>
          <a:xfrm>
            <a:off x="7696200" y="1028700"/>
            <a:ext cx="3770313" cy="933450"/>
          </a:xfrm>
          <a:prstGeom prst="rect">
            <a:avLst/>
          </a:prstGeom>
        </p:spPr>
        <p:txBody>
          <a:bodyPr lIns="0" tIns="0" rIns="0" bIns="0">
            <a:spAutoFit/>
          </a:bodyPr>
          <a:lstStyle/>
          <a:p>
            <a:pPr marR="0" algn="ctr" defTabSz="457200" eaLnBrk="1" fontAlgn="auto" hangingPunct="1">
              <a:lnSpc>
                <a:spcPts val="7285"/>
              </a:lnSpc>
              <a:spcAft>
                <a:spcPts val="0"/>
              </a:spcAft>
              <a:buClrTx/>
              <a:buSzTx/>
              <a:buFontTx/>
              <a:buNone/>
              <a:defRPr/>
            </a:pPr>
            <a:r>
              <a:rPr kumimoji="0" lang="en-IN" altLang="en-US" sz="5205" b="1" kern="1200" cap="none" spc="0" normalizeH="0" baseline="0" noProof="0"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rPr>
              <a:t>CONTENT</a:t>
            </a:r>
            <a:endParaRPr kumimoji="0" lang="en-IN" altLang="en-US" sz="5205" b="1" kern="1200" cap="none" spc="0" normalizeH="0" baseline="0" noProof="0"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13" name="Date Placeholder 12"/>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75315AA-F9B4-485E-B79A-B39830EBCDBD}"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8196" name="Slide Number Placeholder 13"/>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5" name="Footer Placeholder 14"/>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8198" name="TextBox 1"/>
          <p:cNvSpPr txBox="1"/>
          <p:nvPr/>
        </p:nvSpPr>
        <p:spPr>
          <a:xfrm>
            <a:off x="1981200" y="2247900"/>
            <a:ext cx="13335000" cy="7477125"/>
          </a:xfrm>
          <a:prstGeom prst="rect">
            <a:avLst/>
          </a:prstGeom>
          <a:noFill/>
          <a:ln w="9525">
            <a:noFill/>
          </a:ln>
        </p:spPr>
        <p:txBody>
          <a:bodyPr>
            <a:spAutoFit/>
          </a:bodyPr>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Introduction &amp; Problem Statement</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Project Goals &amp; Objectives</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Literature Review &amp; Background</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Proposed System Architecture</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Methodology &amp; Implementation Plan</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Technology Stack &amp; Tools</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Expected Outcomes &amp; Deliverables</a:t>
            </a:r>
            <a:endParaRPr lang="en-IN" altLang="en-US" sz="2400" b="1" dirty="0">
              <a:latin typeface="Arial" panose="020B0604020202020204" pitchFamily="34" charset="0"/>
              <a:cs typeface="Arial" panose="020B0604020202020204" pitchFamily="34" charset="0"/>
            </a:endParaRPr>
          </a:p>
          <a:p>
            <a:pPr marL="285750" indent="-285750"/>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Publication Status</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Progress &amp; Milestones Achieved (For Review-1)</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Future Work &amp; Next Steps</a:t>
            </a:r>
            <a:endParaRPr lang="en-IN" altLang="en-US" sz="2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altLang="en-US" sz="2400" b="1" dirty="0">
                <a:latin typeface="Arial" panose="020B0604020202020204" pitchFamily="34" charset="0"/>
                <a:cs typeface="Arial" panose="020B0604020202020204" pitchFamily="34" charset="0"/>
              </a:rPr>
              <a:t>References</a:t>
            </a:r>
            <a:endParaRPr lang="en-IN" altLang="en-US" sz="2400" b="1" dirty="0">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6" name="TextBox 6"/>
          <p:cNvSpPr txBox="1"/>
          <p:nvPr/>
        </p:nvSpPr>
        <p:spPr>
          <a:xfrm>
            <a:off x="685800" y="384175"/>
            <a:ext cx="12496800" cy="730250"/>
          </a:xfrm>
          <a:prstGeom prst="rect">
            <a:avLst/>
          </a:prstGeom>
        </p:spPr>
        <p:txBody>
          <a:bodyPr lIns="0" tIns="0" rIns="0" bIns="0">
            <a:spAutoFit/>
          </a:bodyPr>
          <a:lstStyle/>
          <a:p>
            <a:pPr marR="0" algn="ctr" defTabSz="457200" eaLnBrk="1" fontAlgn="auto" hangingPunct="1">
              <a:lnSpc>
                <a:spcPts val="6075"/>
              </a:lnSpc>
              <a:spcAft>
                <a:spcPts val="0"/>
              </a:spcAft>
              <a:buClrTx/>
              <a:buSzTx/>
              <a:buFontTx/>
              <a:buNone/>
              <a:defRPr/>
            </a:pPr>
            <a:r>
              <a:rPr kumimoji="0" lang="en-US" sz="4340" b="1" kern="1200" cap="none" spc="0" normalizeH="0" baseline="0" noProof="0"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rPr>
              <a:t>Introduction &amp; Problem Statement</a:t>
            </a:r>
            <a:endParaRPr kumimoji="0" lang="en-US" sz="4340" b="1" kern="1200" cap="none" spc="0" normalizeH="0" baseline="0" noProof="0"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10" name="Date Placeholder 9"/>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407FE32-2FE5-4A9C-A35C-0C38B6186485}"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9220"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2" name="Footer Placeholder 11"/>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 name="TextBox 1"/>
          <p:cNvSpPr txBox="1"/>
          <p:nvPr/>
        </p:nvSpPr>
        <p:spPr>
          <a:xfrm>
            <a:off x="1371600" y="1516380"/>
            <a:ext cx="16002000" cy="11569065"/>
          </a:xfrm>
          <a:prstGeom prst="rect">
            <a:avLst/>
          </a:prstGeom>
          <a:noFill/>
        </p:spPr>
        <p:txBody>
          <a:bodyPr>
            <a:noAutofit/>
          </a:bodyPr>
          <a:lstStyle/>
          <a:p>
            <a:pPr marL="342900" marR="0" indent="-342900" algn="just" defTabSz="457200">
              <a:buClrTx/>
              <a:buSzTx/>
              <a:buFont typeface="Arial" panose="020B0604020202020204" pitchFamily="34" charset="0"/>
              <a:buChar char="•"/>
              <a:defRPr/>
            </a:pPr>
            <a:r>
              <a:rPr kumimoji="0" lang="en-IN" sz="32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sz="3200" b="1" kern="1200" cap="none" spc="0" normalizeH="0" baseline="0" noProof="0" dirty="0">
                <a:latin typeface="Times New Roman" panose="02020603050405020304" pitchFamily="18" charset="0"/>
                <a:ea typeface="+mn-ea"/>
                <a:cs typeface="Times New Roman" panose="02020603050405020304" pitchFamily="18" charset="0"/>
              </a:rPr>
              <a:t>Introduction:</a:t>
            </a:r>
            <a:endParaRPr kumimoji="0" lang="en-US" sz="3200" b="1"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Machine learning algorithms automate and optimize hiring, improving efficiency.</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Natural Language Processing (NLP) extracts insights from resumes and job descriptions to enhance candidate-job matching.</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457200" marR="0" indent="-4572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Classification algorithms like Logistic Regression and SVM predict candidate suitability.</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Recommendation systems and clustering algorithms group candidates based on skills and experience.</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IN" altLang="en-US" sz="2400" kern="1200" cap="none" spc="0" normalizeH="0" baseline="0" noProof="0" dirty="0">
                <a:latin typeface="Times New Roman" panose="02020603050405020304" pitchFamily="18" charset="0"/>
                <a:ea typeface="+mn-ea"/>
                <a:cs typeface="Times New Roman" panose="02020603050405020304" pitchFamily="18" charset="0"/>
              </a:rPr>
              <a:t>Machine</a:t>
            </a: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 learning models and ensemble methods improve hiring accuracy and data-driven decision-making.</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Traditional resume submission methods require manual data entry, leading to inefficiencies and mismatches.</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Machine learning and NLP streamline resume parsing, improving accuracy and reducing recruiter workload.</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Content-based recommendation and cosine similarity help categorize and match resumes with job descriptions efficiently.</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Segmenting resumes into sections and applying NLP enhances processing speed and effectiveness.</a:t>
            </a: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endPar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endParaRPr>
          </a:p>
          <a:p>
            <a:pPr marL="342900" marR="0" indent="-342900" algn="just" defTabSz="457200">
              <a:buClrTx/>
              <a:buSzTx/>
              <a:buFont typeface="Wingdings" panose="05000000000000000000" charset="0"/>
              <a:buChar char="§"/>
              <a:defRPr/>
            </a:pPr>
            <a:r>
              <a:rPr kumimoji="0" lang="en-US" altLang="en-US" sz="2400" kern="1200" cap="none" spc="0" normalizeH="0" baseline="0" noProof="0" dirty="0">
                <a:latin typeface="Times New Roman" panose="02020603050405020304" pitchFamily="18" charset="0"/>
                <a:ea typeface="+mn-ea"/>
                <a:cs typeface="Times New Roman" panose="02020603050405020304" pitchFamily="18" charset="0"/>
              </a:rPr>
              <a:t>Only recruiters access matched results, ensuring confidentiality and efficient candidate selection.</a:t>
            </a:r>
            <a:r>
              <a:rPr kumimoji="0" lang="en-IN" altLang="en-US" sz="2400" b="1" kern="1200" cap="none" spc="0" normalizeH="0" baseline="0" noProof="0" dirty="0">
                <a:latin typeface="Times New Roman" panose="02020603050405020304" pitchFamily="18" charset="0"/>
                <a:ea typeface="+mn-ea"/>
                <a:cs typeface="Times New Roman" panose="02020603050405020304" pitchFamily="18" charset="0"/>
              </a:rPr>
              <a:t>  </a:t>
            </a:r>
            <a:r>
              <a:rPr kumimoji="0" lang="en-IN" altLang="en-US" sz="3200" b="1" kern="1200" cap="none" spc="0" normalizeH="0" baseline="0" noProof="0" dirty="0">
                <a:latin typeface="Times New Roman" panose="02020603050405020304" pitchFamily="18" charset="0"/>
                <a:ea typeface="+mn-ea"/>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R="0" algn="just" defTabSz="457200">
              <a:buClrTx/>
              <a:buSzTx/>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US" sz="2400"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1EE4056-D867-4967-8191-54A4E7314C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 name="TextBox 3"/>
          <p:cNvSpPr txBox="1"/>
          <p:nvPr/>
        </p:nvSpPr>
        <p:spPr>
          <a:xfrm>
            <a:off x="1371600" y="1863725"/>
            <a:ext cx="16002000" cy="2984500"/>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3200" b="1" kern="1200" cap="none" spc="0" normalizeH="0" baseline="0" noProof="0" dirty="0">
                <a:latin typeface="Times New Roman" panose="02020603050405020304" pitchFamily="18" charset="0"/>
                <a:ea typeface="+mn-ea"/>
                <a:cs typeface="Times New Roman" panose="02020603050405020304" pitchFamily="18" charset="0"/>
              </a:rPr>
              <a:t>Problem Statement:</a:t>
            </a:r>
            <a:r>
              <a:rPr kumimoji="0" lang="en-US" sz="2400" kern="1200" cap="none" spc="0" normalizeH="0" baseline="0" noProof="0" dirty="0">
                <a:latin typeface="Arial" panose="020B0604020202020204" pitchFamily="34" charset="0"/>
                <a:ea typeface="+mn-ea"/>
                <a:cs typeface="Arial" panose="020B0604020202020204" pitchFamily="34" charset="0"/>
              </a:rPr>
              <a:t> </a:t>
            </a:r>
            <a:endParaRPr kumimoji="0" 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r>
              <a:rPr kumimoji="0" lang="en-US" sz="2400" kern="1200" cap="none" spc="0" normalizeH="0" baseline="0" noProof="0" dirty="0">
                <a:latin typeface="Times New Roman" panose="02020603050405020304" pitchFamily="18" charset="0"/>
                <a:ea typeface="+mn-ea"/>
                <a:cs typeface="Times New Roman" panose="02020603050405020304" pitchFamily="18" charset="0"/>
              </a:rPr>
              <a:t>                                      </a:t>
            </a:r>
            <a:r>
              <a:rPr kumimoji="0" lang="en-US" altLang="en-US" sz="2400"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rPr>
              <a:t>Develop a smart recruiting platform leveraging machine learning to streamline candidate screening, matching, and shortlisting processes. The system aims to enhance hiring efficiency by analyzing resumes, predicting candidate-job compatibility, and automating repetitive recruitment tasks </a:t>
            </a:r>
            <a:r>
              <a:rPr kumimoji="0" lang="en-US" altLang="en-US" sz="2400" b="1"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rPr>
              <a:t>. </a:t>
            </a:r>
            <a:r>
              <a:rPr lang="en-US" sz="2400" dirty="0">
                <a:latin typeface="Times New Roman" panose="02020603050405020304" pitchFamily="18" charset="0"/>
                <a:cs typeface="Times New Roman" panose="02020603050405020304" pitchFamily="18" charset="0"/>
                <a:sym typeface="+mn-ea"/>
              </a:rPr>
              <a:t>The current recruitment landscape suffers from overwhelming candidate volumes, inconsistent evaluations, and manual screening processes. These issues lead to increased hiring time, biased decisions, and potential mismatches between candidates and job requirements.</a:t>
            </a:r>
            <a:endParaRPr lang="en-US" sz="2400" dirty="0">
              <a:latin typeface="Times New Roman" panose="02020603050405020304" pitchFamily="18" charset="0"/>
              <a:cs typeface="Times New Roman" panose="02020603050405020304" pitchFamily="18" charset="0"/>
            </a:endParaRPr>
          </a:p>
          <a:p>
            <a:pPr marR="0" algn="just" defTabSz="457200">
              <a:buClrTx/>
              <a:buSzTx/>
              <a:buFontTx/>
              <a:buNone/>
              <a:defRPr/>
            </a:pPr>
            <a:endParaRPr kumimoji="0" lang="en-US" altLang="en-US" b="1" kern="1200" cap="none" spc="0" normalizeH="0" baseline="0" noProof="0"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a:p>
            <a:pPr marR="0" algn="just" defTabSz="457200">
              <a:buClrTx/>
              <a:buSzTx/>
              <a:buFontTx/>
              <a:buNone/>
              <a:defRPr/>
            </a:pPr>
            <a:endParaRPr kumimoji="0" lang="en-IN" kern="1200" cap="none" spc="0" normalizeH="0" baseline="0" noProof="0" dirty="0">
              <a:latin typeface="Arial" panose="020B0604020202020204" pitchFamily="34" charset="0"/>
              <a:ea typeface="+mn-ea"/>
              <a:cs typeface="Arial" panose="020B0604020202020204" pitchFamily="34" charset="0"/>
            </a:endParaRPr>
          </a:p>
        </p:txBody>
      </p:sp>
      <p:sp>
        <p:nvSpPr>
          <p:cNvPr id="10244" name="TextBox 5"/>
          <p:cNvSpPr txBox="1"/>
          <p:nvPr/>
        </p:nvSpPr>
        <p:spPr>
          <a:xfrm>
            <a:off x="1371600" y="723900"/>
            <a:ext cx="12344400" cy="769938"/>
          </a:xfrm>
          <a:prstGeom prst="rect">
            <a:avLst/>
          </a:prstGeom>
          <a:noFill/>
          <a:ln w="9525">
            <a:noFill/>
          </a:ln>
        </p:spPr>
        <p:txBody>
          <a:bodyPr>
            <a:spAutoFit/>
          </a:bodyPr>
          <a:p>
            <a:r>
              <a:rPr lang="en-US" altLang="en-US" sz="4400" b="1" dirty="0">
                <a:solidFill>
                  <a:srgbClr val="000000"/>
                </a:solidFill>
                <a:latin typeface="Open Sans Extra Bold" panose="020B0906030804020204" charset="0"/>
                <a:cs typeface="Open Sans Extra Bold" panose="020B0906030804020204" charset="0"/>
                <a:sym typeface="Open Sans Extra Bold" panose="020B0906030804020204" charset="0"/>
              </a:rPr>
              <a:t>Problem Statement </a:t>
            </a:r>
            <a:endParaRPr lang="en-IN" altLang="en-US" sz="4400" dirty="0">
              <a:latin typeface="Corbel" panose="020B05030202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1266" name="TextBox 5"/>
          <p:cNvSpPr txBox="1"/>
          <p:nvPr/>
        </p:nvSpPr>
        <p:spPr>
          <a:xfrm>
            <a:off x="1238250" y="1190625"/>
            <a:ext cx="9505950" cy="628650"/>
          </a:xfrm>
          <a:prstGeom prst="rect">
            <a:avLst/>
          </a:prstGeom>
          <a:noFill/>
          <a:ln w="9525">
            <a:noFill/>
          </a:ln>
        </p:spPr>
        <p:txBody>
          <a:bodyPr lIns="0" tIns="0" rIns="0" bIns="0">
            <a:spAutoFit/>
          </a:bodyPr>
          <a:p>
            <a:pPr algn="ctr" eaLnBrk="1" hangingPunct="1">
              <a:lnSpc>
                <a:spcPts val="4900"/>
              </a:lnSpc>
              <a:buNone/>
            </a:pPr>
            <a:r>
              <a:rPr lang="en-US" altLang="en-US" sz="4400" b="1" dirty="0">
                <a:solidFill>
                  <a:srgbClr val="000000"/>
                </a:solidFill>
                <a:latin typeface="Arial" panose="020B0604020202020204" pitchFamily="34" charset="0"/>
                <a:cs typeface="Arial" panose="020B0604020202020204" pitchFamily="34" charset="0"/>
                <a:sym typeface="Open Sans Extra Bold" panose="020B0906030804020204" charset="0"/>
              </a:rPr>
              <a:t> Project Goals &amp; Objectives</a:t>
            </a:r>
            <a:endParaRPr lang="en-US" altLang="en-US" sz="4400" b="1" dirty="0">
              <a:solidFill>
                <a:srgbClr val="000000"/>
              </a:solidFill>
              <a:latin typeface="Arial" panose="020B0604020202020204" pitchFamily="34" charset="0"/>
              <a:ea typeface="Open Sans Extra Bold" panose="020B0906030804020204" charset="0"/>
              <a:sym typeface="Open Sans Extra Bold" panose="020B0906030804020204" charset="0"/>
            </a:endParaRPr>
          </a:p>
        </p:txBody>
      </p:sp>
      <p:sp>
        <p:nvSpPr>
          <p:cNvPr id="12" name="Date Placeholder 11"/>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F0EAC9E-217D-4CCF-A70D-20F2C3B6272C}"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1268" name="Slide Number Placeholder 12"/>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4" name="Footer Placeholder 13"/>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1270" name="TextBox 1"/>
          <p:cNvSpPr txBox="1"/>
          <p:nvPr/>
        </p:nvSpPr>
        <p:spPr>
          <a:xfrm>
            <a:off x="1143000" y="2400300"/>
            <a:ext cx="16306800" cy="5015865"/>
          </a:xfrm>
          <a:prstGeom prst="rect">
            <a:avLst/>
          </a:prstGeom>
          <a:noFill/>
          <a:ln w="9525">
            <a:noFill/>
          </a:ln>
        </p:spPr>
        <p:txBody>
          <a:bodyPr>
            <a:spAutoFit/>
          </a:bodyPr>
          <a:p>
            <a:pPr algn="just">
              <a:buNone/>
            </a:pPr>
            <a:r>
              <a:rPr lang="en-US" altLang="en-US" sz="2800" b="1" dirty="0">
                <a:latin typeface="Times New Roman" panose="02020603050405020304" pitchFamily="18" charset="0"/>
                <a:cs typeface="Times New Roman" panose="02020603050405020304" pitchFamily="18" charset="0"/>
              </a:rPr>
              <a:t>Overall Goal:</a:t>
            </a:r>
            <a:endParaRPr lang="en-US" altLang="en-US" sz="2800" b="1" dirty="0">
              <a:latin typeface="Times New Roman" panose="02020603050405020304" pitchFamily="18" charset="0"/>
              <a:cs typeface="Times New Roman" panose="02020603050405020304" pitchFamily="18" charset="0"/>
            </a:endParaRPr>
          </a:p>
          <a:p>
            <a:pPr algn="just">
              <a:buNone/>
            </a:pPr>
            <a:r>
              <a:rPr lang="en-US" altLang="en-US" sz="2400" dirty="0">
                <a:latin typeface="Times New Roman" panose="02020603050405020304" pitchFamily="18" charset="0"/>
                <a:cs typeface="Times New Roman" panose="02020603050405020304" pitchFamily="18" charset="0"/>
              </a:rPr>
              <a:t>                      </a:t>
            </a:r>
            <a:r>
              <a:rPr lang="en-US" altLang="en-US" sz="2400"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To develop and implement a smart recruiting platform that utilizes machine learning to automate candidate screening, skill matching, and job compatibility analysis, ensuring faster and more accurate hiring decisions. This platform aims to reduce recruitment time, minimize bias, and enhance candidate-job alignment by leveraging data-driven insights.</a:t>
            </a:r>
            <a:r>
              <a:rPr lang="en-US" sz="2400" dirty="0">
                <a:latin typeface="Times New Roman" panose="02020603050405020304" pitchFamily="18" charset="0"/>
                <a:cs typeface="Times New Roman" panose="02020603050405020304" pitchFamily="18" charset="0"/>
                <a:sym typeface="+mn-ea"/>
              </a:rPr>
              <a:t>The platform seeks to deliver an efficient, objective, and inclusive recruitment process for both candidates and employers </a:t>
            </a:r>
            <a:endParaRPr lang="en-US" sz="2400" dirty="0">
              <a:latin typeface="Times New Roman" panose="02020603050405020304" pitchFamily="18" charset="0"/>
              <a:cs typeface="Times New Roman" panose="02020603050405020304" pitchFamily="18" charset="0"/>
              <a:sym typeface="+mn-ea"/>
            </a:endParaRPr>
          </a:p>
          <a:p>
            <a:pPr algn="just">
              <a:buNone/>
            </a:pPr>
            <a:endParaRPr lang="en-US" altLang="en-US" sz="2400"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altLang="en-US" sz="2800" b="1" dirty="0">
                <a:latin typeface="Times New Roman" panose="02020603050405020304" pitchFamily="18" charset="0"/>
                <a:cs typeface="Times New Roman" panose="02020603050405020304" pitchFamily="18" charset="0"/>
              </a:rPr>
              <a:t>Specific Objectives:</a:t>
            </a:r>
            <a:endParaRPr lang="en-US" altLang="en-US" sz="2800" b="1" dirty="0">
              <a:latin typeface="Times New Roman" panose="02020603050405020304" pitchFamily="18" charset="0"/>
              <a:cs typeface="Times New Roman" panose="02020603050405020304" pitchFamily="18" charset="0"/>
            </a:endParaRPr>
          </a:p>
          <a:p>
            <a:pPr marL="0" indent="0" algn="just">
              <a:buNone/>
            </a:pPr>
            <a:r>
              <a:rPr lang="en-US" sz="2400" dirty="0" smtClean="0">
                <a:latin typeface="Times New Roman" panose="02020603050405020304" pitchFamily="18" charset="0"/>
                <a:cs typeface="Times New Roman" panose="02020603050405020304" pitchFamily="18" charset="0"/>
                <a:sym typeface="+mn-ea"/>
              </a:rPr>
              <a:t>The </a:t>
            </a:r>
            <a:r>
              <a:rPr lang="en-US" sz="2400" dirty="0">
                <a:latin typeface="Times New Roman" panose="02020603050405020304" pitchFamily="18" charset="0"/>
                <a:cs typeface="Times New Roman" panose="02020603050405020304" pitchFamily="18" charset="0"/>
                <a:sym typeface="+mn-ea"/>
              </a:rPr>
              <a:t>Quick Hire project aims to address these problems by creating an AI-powered recruitment platform that: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sym typeface="+mn-ea"/>
              </a:rPr>
              <a:t>Automates </a:t>
            </a:r>
            <a:r>
              <a:rPr lang="en-US" sz="2400" dirty="0">
                <a:latin typeface="Times New Roman" panose="02020603050405020304" pitchFamily="18" charset="0"/>
                <a:cs typeface="Times New Roman" panose="02020603050405020304" pitchFamily="18" charset="0"/>
                <a:sym typeface="+mn-ea"/>
              </a:rPr>
              <a:t>resume screening and skill extraction using natural language processing (NLP).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sym typeface="+mn-ea"/>
              </a:rPr>
              <a:t>Administers </a:t>
            </a:r>
            <a:r>
              <a:rPr lang="en-US" sz="2400" dirty="0">
                <a:latin typeface="Times New Roman" panose="02020603050405020304" pitchFamily="18" charset="0"/>
                <a:cs typeface="Times New Roman" panose="02020603050405020304" pitchFamily="18" charset="0"/>
                <a:sym typeface="+mn-ea"/>
              </a:rPr>
              <a:t>customized assessments to evaluate candidates objectively.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sym typeface="+mn-ea"/>
              </a:rPr>
              <a:t>Provides </a:t>
            </a:r>
            <a:r>
              <a:rPr lang="en-US" sz="2400" dirty="0">
                <a:latin typeface="Times New Roman" panose="02020603050405020304" pitchFamily="18" charset="0"/>
                <a:cs typeface="Times New Roman" panose="02020603050405020304" pitchFamily="18" charset="0"/>
                <a:sym typeface="+mn-ea"/>
              </a:rPr>
              <a:t>a streamlined, user-friendly interface for candidates. </a:t>
            </a: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sym typeface="+mn-ea"/>
              </a:rPr>
              <a:t>Reduces </a:t>
            </a:r>
            <a:r>
              <a:rPr lang="en-US" sz="2400" dirty="0">
                <a:latin typeface="Times New Roman" panose="02020603050405020304" pitchFamily="18" charset="0"/>
                <a:cs typeface="Times New Roman" panose="02020603050405020304" pitchFamily="18" charset="0"/>
                <a:sym typeface="+mn-ea"/>
              </a:rPr>
              <a:t>biases through data-driven candidate scoring and ranking.</a:t>
            </a:r>
            <a:endParaRPr lang="en-IN" sz="2400" dirty="0">
              <a:latin typeface="Times New Roman" panose="02020603050405020304" pitchFamily="18" charset="0"/>
              <a:cs typeface="Times New Roman" panose="02020603050405020304" pitchFamily="18" charset="0"/>
            </a:endParaRPr>
          </a:p>
          <a:p>
            <a:pPr algn="just"/>
            <a:endParaRPr lang="en-IN" altLang="en-US" sz="24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2290" name="TextBox 2"/>
          <p:cNvSpPr txBox="1"/>
          <p:nvPr/>
        </p:nvSpPr>
        <p:spPr>
          <a:xfrm>
            <a:off x="1295400" y="1257300"/>
            <a:ext cx="12725400" cy="807720"/>
          </a:xfrm>
          <a:prstGeom prst="rect">
            <a:avLst/>
          </a:prstGeom>
          <a:noFill/>
          <a:ln w="9525">
            <a:noFill/>
          </a:ln>
        </p:spPr>
        <p:txBody>
          <a:bodyPr lIns="0" tIns="0" rIns="0" bIns="0">
            <a:spAutoFit/>
          </a:bodyPr>
          <a:p>
            <a:pPr eaLnBrk="1" hangingPunct="1">
              <a:lnSpc>
                <a:spcPts val="6300"/>
              </a:lnSpc>
              <a:buNone/>
            </a:pPr>
            <a:r>
              <a:rPr lang="en-US" altLang="en-US" sz="36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Literature Review &amp; Background</a:t>
            </a:r>
            <a:endParaRPr lang="en-US" altLang="en-US" sz="3600" b="1" dirty="0">
              <a:solidFill>
                <a:srgbClr val="051D4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grpSp>
        <p:nvGrpSpPr>
          <p:cNvPr id="12291" name="Group 6"/>
          <p:cNvGrpSpPr/>
          <p:nvPr/>
        </p:nvGrpSpPr>
        <p:grpSpPr>
          <a:xfrm>
            <a:off x="14700250" y="7073900"/>
            <a:ext cx="5946775" cy="5946775"/>
            <a:chOff x="0" y="0"/>
            <a:chExt cx="812800" cy="812800"/>
          </a:xfrm>
        </p:grpSpPr>
        <p:sp>
          <p:nvSpPr>
            <p:cNvPr id="12298" name="Freeform 7"/>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2299" name="TextBox 8"/>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9" name="TextBox 9"/>
          <p:cNvSpPr txBox="1"/>
          <p:nvPr/>
        </p:nvSpPr>
        <p:spPr>
          <a:xfrm>
            <a:off x="5999163" y="5643563"/>
            <a:ext cx="2662238"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9690100" y="5643563"/>
            <a:ext cx="2660650"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4" name="Date Placeholder 13"/>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43AB4A3-D055-4368-9ED9-7C5ECFBAEB57}"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2295"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6" name="Footer Placeholder 15"/>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2297" name="TextBox 1"/>
          <p:cNvSpPr txBox="1"/>
          <p:nvPr/>
        </p:nvSpPr>
        <p:spPr>
          <a:xfrm>
            <a:off x="1295400" y="2400300"/>
            <a:ext cx="15697200" cy="6924040"/>
          </a:xfrm>
          <a:prstGeom prst="rect">
            <a:avLst/>
          </a:prstGeom>
          <a:noFill/>
          <a:ln w="9525">
            <a:noFill/>
          </a:ln>
        </p:spPr>
        <p:txBody>
          <a:bodyPr>
            <a:spAutoFit/>
          </a:bodyPr>
          <a:p>
            <a:pPr algn="just"/>
            <a:r>
              <a:rPr lang="en-US" altLang="en-US" sz="2800" b="1" dirty="0">
                <a:latin typeface="Times New Roman" panose="02020603050405020304" pitchFamily="18" charset="0"/>
                <a:cs typeface="Times New Roman" panose="02020603050405020304" pitchFamily="18" charset="0"/>
              </a:rPr>
              <a:t>Existing Solutions:</a:t>
            </a:r>
            <a:endParaRPr lang="en-US" altLang="en-US" sz="2800" b="1" dirty="0">
              <a:latin typeface="Times New Roman" panose="02020603050405020304" pitchFamily="18" charset="0"/>
              <a:cs typeface="Times New Roman" panose="02020603050405020304" pitchFamily="18" charset="0"/>
            </a:endParaRPr>
          </a:p>
          <a:p>
            <a:pPr algn="just"/>
            <a:r>
              <a:rPr lang="en-US" altLang="en-US" sz="2400" b="1" dirty="0">
                <a:latin typeface="Arial" panose="020B0604020202020204" pitchFamily="34" charset="0"/>
                <a:cs typeface="Arial" panose="020B0604020202020204" pitchFamily="34" charset="0"/>
              </a:rPr>
              <a:t> </a:t>
            </a:r>
            <a:r>
              <a:rPr lang="en-IN" altLang="en-US" sz="2400" b="1" dirty="0">
                <a:latin typeface="Arial" panose="020B0604020202020204" pitchFamily="34" charset="0"/>
                <a:cs typeface="Arial" panose="020B0604020202020204" pitchFamily="34" charset="0"/>
              </a:rPr>
              <a:t>                              </a:t>
            </a:r>
            <a:r>
              <a:rPr lang="en-US" sz="2400" dirty="0">
                <a:latin typeface="Times New Roman" panose="02020603050405020304" pitchFamily="18" charset="0"/>
                <a:cs typeface="Times New Roman" panose="02020603050405020304" pitchFamily="18" charset="0"/>
                <a:sym typeface="+mn-ea"/>
              </a:rPr>
              <a:t>Previously, companies used more traditional methods to recruit candidates. They typically relied heavily on manual processes and human judgment. Recruitment involved posting job advertisements in newspapers or on job boards, and candidates would submit their resumes through mail or in person. Recruiters would manually review each resume to shortlist candidates based on their qualifications and experience, which was often a time-consuming task.  Interviews were conducted face-to-face or over the phone, where recruiters would assess candidates' skills, personality, and suitability for the role. This process required significant coordination and scheduling between candidates and hiring managers. Decision-making relied heavily on subjective judgments and gut feelings based on limited information available from resumes and interviews. It was more labor-intensive and relied heavily on manual effort, with a slower pace of candidate evaluation and selection.</a:t>
            </a:r>
            <a:endParaRPr lang="en-IN" sz="2400" dirty="0">
              <a:latin typeface="Times New Roman" panose="02020603050405020304" pitchFamily="18" charset="0"/>
              <a:cs typeface="Times New Roman" panose="02020603050405020304" pitchFamily="18" charset="0"/>
            </a:endParaRPr>
          </a:p>
          <a:p>
            <a:pPr algn="just"/>
            <a:r>
              <a:rPr lang="en-US" altLang="en-US" sz="2800" b="1" dirty="0">
                <a:latin typeface="Times New Roman" panose="02020603050405020304" pitchFamily="18" charset="0"/>
                <a:cs typeface="Times New Roman" panose="02020603050405020304" pitchFamily="18" charset="0"/>
              </a:rPr>
              <a:t>Limitations:</a:t>
            </a:r>
            <a:r>
              <a:rPr lang="en-US" altLang="en-US" sz="2800"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algn="just"/>
            <a:r>
              <a:rPr lang="en-US" altLang="en-US" sz="2400" dirty="0">
                <a:latin typeface="Arial" panose="020B0604020202020204" pitchFamily="34" charset="0"/>
                <a:cs typeface="Arial" panose="020B0604020202020204" pitchFamily="34" charset="0"/>
              </a:rPr>
              <a:t> </a:t>
            </a:r>
            <a:r>
              <a:rPr lang="en-IN" altLang="en-US" sz="2400" dirty="0">
                <a:latin typeface="Arial" panose="020B0604020202020204" pitchFamily="34" charset="0"/>
                <a:cs typeface="Arial" panose="020B0604020202020204" pitchFamily="34" charset="0"/>
              </a:rPr>
              <a:t>                  </a:t>
            </a:r>
            <a:r>
              <a:rPr lang="en-IN" altLang="en-US" sz="2400" dirty="0">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rPr>
              <a:t>Existing solutions face limitations such as biases in training data, which can lead to unfair hiring decisions, and a lack of personalization for unique job requirements. Additionally, they often struggle with scalability and accurately analyzing unstructured data like resumes and interviews.</a:t>
            </a:r>
            <a:endParaRPr lang="en-US" sz="2400" b="1"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endParaRPr>
          </a:p>
          <a:p>
            <a:pPr algn="just"/>
            <a:r>
              <a:rPr lang="en-US" altLang="en-US" sz="2800" b="1" dirty="0">
                <a:latin typeface="Times New Roman" panose="02020603050405020304" pitchFamily="18" charset="0"/>
                <a:cs typeface="Times New Roman" panose="02020603050405020304" pitchFamily="18" charset="0"/>
              </a:rPr>
              <a:t>Our Approach:</a:t>
            </a:r>
            <a:r>
              <a:rPr lang="en-US" altLang="en-US" sz="2800" dirty="0">
                <a:latin typeface="Times New Roman" panose="02020603050405020304" pitchFamily="18" charset="0"/>
                <a:cs typeface="Times New Roman" panose="02020603050405020304" pitchFamily="18" charset="0"/>
              </a:rPr>
              <a:t> </a:t>
            </a:r>
            <a:endParaRPr lang="en-US" altLang="en-US" sz="2800" dirty="0">
              <a:latin typeface="Times New Roman" panose="02020603050405020304" pitchFamily="18" charset="0"/>
              <a:cs typeface="Times New Roman" panose="02020603050405020304" pitchFamily="18" charset="0"/>
            </a:endParaRPr>
          </a:p>
          <a:p>
            <a:pPr algn="just"/>
            <a:r>
              <a:rPr lang="en-IN" altLang="en-US" sz="2400" dirty="0">
                <a:latin typeface="Arial" panose="020B0604020202020204" pitchFamily="34" charset="0"/>
                <a:ea typeface="Arial" panose="020B0604020202020204" pitchFamily="34" charset="0"/>
              </a:rPr>
              <a:t>                       </a:t>
            </a:r>
            <a:r>
              <a:rPr lang="en-IN" altLang="en-US" sz="2400" dirty="0">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rPr>
              <a:t>This project improves the smart recruiting platform by using advanced machine learning models like BERT</a:t>
            </a:r>
            <a:endParaRPr lang="en-US" sz="2400"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endParaRPr>
          </a:p>
          <a:p>
            <a:pPr algn="just"/>
            <a:r>
              <a:rPr lang="en-IN" altLang="en-US" sz="2400"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rPr>
              <a:t>and NLP </a:t>
            </a:r>
            <a:r>
              <a:rPr lang="en-US" sz="2400"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rPr>
              <a:t>for better resume parsing and job description analysis, reducing biases with fairness-aware algorithms, and providing highly personalized job-candidate matching.</a:t>
            </a:r>
            <a:endParaRPr lang="en-US" sz="2400" b="1" dirty="0">
              <a:solidFill>
                <a:srgbClr val="000000"/>
              </a:solidFill>
              <a:latin typeface="Times New Roman" panose="02020603050405020304" pitchFamily="18" charset="0"/>
              <a:ea typeface="Open Sans Extra Bold" panose="020B0906030804020204"/>
              <a:cs typeface="Times New Roman" panose="02020603050405020304" pitchFamily="18" charset="0"/>
              <a:sym typeface="Open Sans Extra Bold" panose="020B0906030804020204"/>
            </a:endParaRPr>
          </a:p>
          <a:p>
            <a:pPr algn="just"/>
            <a:endParaRPr lang="en-IN"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4338" name="TextBox 2"/>
          <p:cNvSpPr txBox="1"/>
          <p:nvPr/>
        </p:nvSpPr>
        <p:spPr>
          <a:xfrm>
            <a:off x="1003935" y="1257300"/>
            <a:ext cx="13016865" cy="807720"/>
          </a:xfrm>
          <a:prstGeom prst="rect">
            <a:avLst/>
          </a:prstGeom>
          <a:noFill/>
          <a:ln w="9525">
            <a:noFill/>
          </a:ln>
        </p:spPr>
        <p:txBody>
          <a:bodyPr wrap="square" lIns="0" tIns="0" rIns="0" bIns="0">
            <a:spAutoFit/>
          </a:bodyPr>
          <a:p>
            <a:pPr eaLnBrk="1" hangingPunct="1">
              <a:lnSpc>
                <a:spcPts val="6300"/>
              </a:lnSpc>
              <a:buNone/>
            </a:pPr>
            <a:r>
              <a:rPr lang="en-US" altLang="en-US" sz="36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Literature Review &amp; Background</a:t>
            </a:r>
            <a:endParaRPr lang="en-US" altLang="en-US" sz="3600" b="1" dirty="0">
              <a:solidFill>
                <a:srgbClr val="051D4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grpSp>
        <p:nvGrpSpPr>
          <p:cNvPr id="14339" name="Group 6"/>
          <p:cNvGrpSpPr/>
          <p:nvPr/>
        </p:nvGrpSpPr>
        <p:grpSpPr>
          <a:xfrm>
            <a:off x="14700250" y="7073900"/>
            <a:ext cx="5946775" cy="5946775"/>
            <a:chOff x="0" y="0"/>
            <a:chExt cx="812800" cy="812800"/>
          </a:xfrm>
        </p:grpSpPr>
        <p:sp>
          <p:nvSpPr>
            <p:cNvPr id="14418" name="Freeform 7"/>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4419" name="TextBox 8"/>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9" name="TextBox 9"/>
          <p:cNvSpPr txBox="1"/>
          <p:nvPr/>
        </p:nvSpPr>
        <p:spPr>
          <a:xfrm>
            <a:off x="5999163" y="5643563"/>
            <a:ext cx="2662238"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9690100" y="5643563"/>
            <a:ext cx="2660650"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4" name="Date Placeholder 13"/>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43AB4A3-D055-4368-9ED9-7C5ECFBAEB57}"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343"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6" name="Footer Placeholder 15"/>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4345" name="TextBox 1"/>
          <p:cNvSpPr txBox="1"/>
          <p:nvPr/>
        </p:nvSpPr>
        <p:spPr>
          <a:xfrm>
            <a:off x="1295400" y="2400300"/>
            <a:ext cx="15697200" cy="461963"/>
          </a:xfrm>
          <a:prstGeom prst="rect">
            <a:avLst/>
          </a:prstGeom>
          <a:noFill/>
          <a:ln w="9525">
            <a:noFill/>
          </a:ln>
        </p:spPr>
        <p:txBody>
          <a:bodyPr>
            <a:spAutoFit/>
          </a:bodyPr>
          <a:p>
            <a:pPr algn="just"/>
            <a:endParaRPr lang="en-IN" altLang="en-US" sz="2400" dirty="0">
              <a:latin typeface="Arial" panose="020B0604020202020204" pitchFamily="34" charset="0"/>
              <a:ea typeface="Arial" panose="020B0604020202020204" pitchFamily="34" charset="0"/>
            </a:endParaRPr>
          </a:p>
        </p:txBody>
      </p:sp>
      <p:graphicFrame>
        <p:nvGraphicFramePr>
          <p:cNvPr id="5" name="Table 4"/>
          <p:cNvGraphicFramePr>
            <a:graphicFrameLocks noGrp="1"/>
          </p:cNvGraphicFramePr>
          <p:nvPr>
            <p:custDataLst>
              <p:tags r:id="rId1"/>
            </p:custDataLst>
          </p:nvPr>
        </p:nvGraphicFramePr>
        <p:xfrm>
          <a:off x="953135" y="2062480"/>
          <a:ext cx="15837535" cy="7331710"/>
        </p:xfrm>
        <a:graphic>
          <a:graphicData uri="http://schemas.openxmlformats.org/drawingml/2006/table">
            <a:tbl>
              <a:tblPr firstRow="1" bandRow="1">
                <a:tableStyleId>{5C22544A-7EE6-4342-B048-85BDC9FD1C3A}</a:tableStyleId>
              </a:tblPr>
              <a:tblGrid>
                <a:gridCol w="2888615"/>
                <a:gridCol w="3991610"/>
                <a:gridCol w="4997450"/>
                <a:gridCol w="3959860"/>
              </a:tblGrid>
              <a:tr h="461645">
                <a:tc>
                  <a:txBody>
                    <a:bodyPr/>
                    <a:p>
                      <a:pPr algn="ctr"/>
                      <a:r>
                        <a:rPr lang="en-US" sz="2400" b="1" dirty="0" smtClean="0"/>
                        <a:t>AUTHOR / YEAR</a:t>
                      </a:r>
                      <a:endParaRPr lang="en-US" sz="2400" b="1" dirty="0" smtClean="0"/>
                    </a:p>
                  </a:txBody>
                  <a:tcPr/>
                </a:tc>
                <a:tc>
                  <a:txBody>
                    <a:bodyPr/>
                    <a:p>
                      <a:pPr algn="ctr"/>
                      <a:r>
                        <a:rPr lang="en-US" sz="2400" b="1" dirty="0" smtClean="0"/>
                        <a:t>STUDY</a:t>
                      </a:r>
                      <a:endParaRPr lang="en-US" sz="2400" b="1" dirty="0" smtClean="0"/>
                    </a:p>
                  </a:txBody>
                  <a:tcPr/>
                </a:tc>
                <a:tc>
                  <a:txBody>
                    <a:bodyPr/>
                    <a:p>
                      <a:pPr algn="ctr"/>
                      <a:r>
                        <a:rPr lang="en-US" sz="2400" b="1" dirty="0" smtClean="0"/>
                        <a:t>MAJOR FINDINGS</a:t>
                      </a:r>
                      <a:endParaRPr lang="en-US" sz="2400" b="1" dirty="0" smtClean="0"/>
                    </a:p>
                  </a:txBody>
                  <a:tcPr/>
                </a:tc>
                <a:tc>
                  <a:txBody>
                    <a:bodyPr/>
                    <a:p>
                      <a:pPr algn="ctr"/>
                      <a:r>
                        <a:rPr lang="en-US" sz="2400" b="1" dirty="0" smtClean="0"/>
                        <a:t>RESEARCH GAP</a:t>
                      </a:r>
                      <a:endParaRPr lang="en-US" sz="2400" b="1" dirty="0" smtClean="0"/>
                    </a:p>
                  </a:txBody>
                  <a:tcPr/>
                </a:tc>
              </a:tr>
              <a:tr h="1534160">
                <a:tc>
                  <a:txBody>
                    <a:bodyPr/>
                    <a:p>
                      <a:r>
                        <a:rPr lang="en-US" sz="2000" dirty="0" smtClean="0">
                          <a:latin typeface="Times New Roman" panose="02020603050405020304" pitchFamily="18" charset="0"/>
                          <a:cs typeface="Times New Roman" panose="02020603050405020304" pitchFamily="18" charset="0"/>
                        </a:rPr>
                        <a:t>Wang, J., Li, H., &amp; Zhang, Y. (2021)</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AI-Driven Recruitment: Enhancing Hiring Efficiency through ML Algorithms</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The study proposed a smart recruitment system using ML models to match candidates with job descriptions, improving hiring efficiency.</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The study does not address bias in ML-based candidate selection and lacks real-time validation with HR professionals.</a:t>
                      </a:r>
                      <a:endParaRPr lang="en-US" sz="2000" dirty="0" smtClean="0">
                        <a:latin typeface="Times New Roman" panose="02020603050405020304" pitchFamily="18" charset="0"/>
                        <a:cs typeface="Times New Roman" panose="02020603050405020304" pitchFamily="18" charset="0"/>
                      </a:endParaRPr>
                    </a:p>
                  </a:txBody>
                  <a:tcPr/>
                </a:tc>
              </a:tr>
              <a:tr h="1239520">
                <a:tc>
                  <a:txBody>
                    <a:bodyPr/>
                    <a:p>
                      <a:r>
                        <a:rPr lang="nn-NO" sz="2000" dirty="0" smtClean="0">
                          <a:latin typeface="Times New Roman" panose="02020603050405020304" pitchFamily="18" charset="0"/>
                          <a:cs typeface="Times New Roman" panose="02020603050405020304" pitchFamily="18" charset="0"/>
                        </a:rPr>
                        <a:t>Patel, R., &amp; Kumar, A. (2022)</a:t>
                      </a:r>
                      <a:endParaRPr lang="nn-NO"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Automated Resume Screening Using Deep Learning</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Developed a resume screening system using NLP and deep learning to rank candidates based on job relevance.</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The approach does not consider soft skills and cultural fit, which are crucial for hiring decisions.</a:t>
                      </a:r>
                      <a:endParaRPr lang="en-US" sz="2000" dirty="0" smtClean="0">
                        <a:latin typeface="Times New Roman" panose="02020603050405020304" pitchFamily="18" charset="0"/>
                        <a:cs typeface="Times New Roman" panose="02020603050405020304" pitchFamily="18" charset="0"/>
                      </a:endParaRPr>
                    </a:p>
                  </a:txBody>
                  <a:tcPr/>
                </a:tc>
              </a:tr>
              <a:tr h="1323340">
                <a:tc>
                  <a:txBody>
                    <a:bodyPr/>
                    <a:p>
                      <a:r>
                        <a:rPr lang="en-US" sz="2000" dirty="0" smtClean="0">
                          <a:latin typeface="Times New Roman" panose="02020603050405020304" pitchFamily="18" charset="0"/>
                          <a:cs typeface="Times New Roman" panose="02020603050405020304" pitchFamily="18" charset="0"/>
                        </a:rPr>
                        <a:t>Smith, L., &amp; Johnson, P. (2023)</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Predictive Analytics for Employee Retention and Hiring Decisions</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Explored predictive analytics in recruitment, improving decision-making by analyzing historical hiring data.</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Lacks real-world deployment insights and does not address adaptability to dynamic job market changes.</a:t>
                      </a:r>
                      <a:endParaRPr lang="en-US" sz="2000" dirty="0" smtClean="0">
                        <a:latin typeface="Times New Roman" panose="02020603050405020304" pitchFamily="18" charset="0"/>
                        <a:cs typeface="Times New Roman" panose="02020603050405020304" pitchFamily="18" charset="0"/>
                      </a:endParaRPr>
                    </a:p>
                  </a:txBody>
                  <a:tcPr/>
                </a:tc>
              </a:tr>
              <a:tr h="1240790">
                <a:tc>
                  <a:txBody>
                    <a:bodyPr/>
                    <a:p>
                      <a:r>
                        <a:rPr lang="de-DE" sz="2000" dirty="0" smtClean="0">
                          <a:latin typeface="Times New Roman" panose="02020603050405020304" pitchFamily="18" charset="0"/>
                          <a:cs typeface="Times New Roman" panose="02020603050405020304" pitchFamily="18" charset="0"/>
                        </a:rPr>
                        <a:t>Chen, X., &amp; Liu, Z. (2021)</a:t>
                      </a:r>
                      <a:endParaRPr lang="de-DE"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Machine Learning-Based Candidate Ranking in Recruitment</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Developed an ML-based ranking system for job applicants based on skill similarity and job requirements.</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The study does not evaluate the fairness of ML algorithms in terms of diversity and inclusion.</a:t>
                      </a:r>
                      <a:endParaRPr lang="en-US" sz="2000" dirty="0" smtClean="0">
                        <a:latin typeface="Times New Roman" panose="02020603050405020304" pitchFamily="18" charset="0"/>
                        <a:cs typeface="Times New Roman" panose="02020603050405020304" pitchFamily="18" charset="0"/>
                      </a:endParaRPr>
                    </a:p>
                  </a:txBody>
                  <a:tcPr/>
                </a:tc>
              </a:tr>
              <a:tr h="1532255">
                <a:tc>
                  <a:txBody>
                    <a:bodyPr/>
                    <a:p>
                      <a:r>
                        <a:rPr lang="en-US" sz="2000" dirty="0" smtClean="0">
                          <a:latin typeface="Times New Roman" panose="02020603050405020304" pitchFamily="18" charset="0"/>
                          <a:cs typeface="Times New Roman" panose="02020603050405020304" pitchFamily="18" charset="0"/>
                        </a:rPr>
                        <a:t>Brown, K., &amp; Green, S. (2022)</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Bias Detection and Mitigation in AI-Based Recruitment Systems</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Investigated methods to detect and reduce bias in AI-based hiring systems, improving ethical AI hiring practices.</a:t>
                      </a:r>
                      <a:endParaRPr lang="en-US" sz="2000" dirty="0" smtClean="0">
                        <a:latin typeface="Times New Roman" panose="02020603050405020304" pitchFamily="18" charset="0"/>
                        <a:cs typeface="Times New Roman" panose="02020603050405020304" pitchFamily="18" charset="0"/>
                      </a:endParaRPr>
                    </a:p>
                  </a:txBody>
                  <a:tcPr/>
                </a:tc>
                <a:tc>
                  <a:txBody>
                    <a:bodyPr/>
                    <a:p>
                      <a:r>
                        <a:rPr lang="en-US" sz="2000" dirty="0" smtClean="0">
                          <a:latin typeface="Times New Roman" panose="02020603050405020304" pitchFamily="18" charset="0"/>
                          <a:cs typeface="Times New Roman" panose="02020603050405020304" pitchFamily="18" charset="0"/>
                        </a:rPr>
                        <a:t>Limited testing on diverse datasets, and real-world application of bias mitigation techniques is not fully explored.</a:t>
                      </a:r>
                      <a:endParaRPr lang="en-US" sz="2000" dirty="0" smtClean="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Group 2"/>
          <p:cNvGrpSpPr/>
          <p:nvPr/>
        </p:nvGrpSpPr>
        <p:grpSpPr>
          <a:xfrm>
            <a:off x="-2124075" y="-2346325"/>
            <a:ext cx="4692650" cy="4692650"/>
            <a:chOff x="0" y="0"/>
            <a:chExt cx="812800" cy="812800"/>
          </a:xfrm>
        </p:grpSpPr>
        <p:sp>
          <p:nvSpPr>
            <p:cNvPr id="15372"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5373"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grpSp>
        <p:nvGrpSpPr>
          <p:cNvPr id="15363" name="Group 5"/>
          <p:cNvGrpSpPr/>
          <p:nvPr/>
        </p:nvGrpSpPr>
        <p:grpSpPr>
          <a:xfrm>
            <a:off x="15573375" y="7940675"/>
            <a:ext cx="4692650" cy="4692650"/>
            <a:chOff x="0" y="0"/>
            <a:chExt cx="812800" cy="812800"/>
          </a:xfrm>
        </p:grpSpPr>
        <p:sp>
          <p:nvSpPr>
            <p:cNvPr id="15370" name="Freeform 6"/>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5371" name="TextBox 7"/>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8" name="TextBox 8"/>
          <p:cNvSpPr txBox="1"/>
          <p:nvPr/>
        </p:nvSpPr>
        <p:spPr>
          <a:xfrm>
            <a:off x="5416550" y="1885950"/>
            <a:ext cx="7454900" cy="879475"/>
          </a:xfrm>
          <a:prstGeom prst="rect">
            <a:avLst/>
          </a:prstGeom>
        </p:spPr>
        <p:txBody>
          <a:bodyPr lIns="0" tIns="0" rIns="0" bIns="0">
            <a:spAutoFit/>
          </a:bodyPr>
          <a:lstStyle/>
          <a:p>
            <a:pPr marR="0" algn="ctr" defTabSz="457200" eaLnBrk="1" fontAlgn="auto" hangingPunct="1">
              <a:lnSpc>
                <a:spcPts val="7150"/>
              </a:lnSpc>
              <a:spcAft>
                <a:spcPts val="0"/>
              </a:spcAft>
              <a:buClrTx/>
              <a:buSzTx/>
              <a:buFontTx/>
              <a:buNone/>
              <a:defRPr/>
            </a:pPr>
            <a:r>
              <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endPar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15365" name="TextBox 9"/>
          <p:cNvSpPr txBox="1"/>
          <p:nvPr/>
        </p:nvSpPr>
        <p:spPr>
          <a:xfrm>
            <a:off x="404495" y="335915"/>
            <a:ext cx="10720705" cy="1713865"/>
          </a:xfrm>
          <a:prstGeom prst="rect">
            <a:avLst/>
          </a:prstGeom>
          <a:noFill/>
          <a:ln w="9525">
            <a:noFill/>
          </a:ln>
        </p:spPr>
        <p:txBody>
          <a:bodyPr lIns="0" tIns="0" rIns="0" bIns="0">
            <a:noAutofit/>
          </a:bodyPr>
          <a:p>
            <a:pPr eaLnBrk="1" hangingPunct="1">
              <a:lnSpc>
                <a:spcPts val="4065"/>
              </a:lnSpc>
              <a:buNone/>
            </a:pPr>
            <a:r>
              <a:rPr lang="en-US" altLang="en-US" sz="4000" b="1"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Proposed System Architecture</a:t>
            </a:r>
            <a:r>
              <a:rPr lang="en-IN" altLang="en-US" sz="4000" b="1" dirty="0">
                <a:solidFill>
                  <a:srgbClr val="000000"/>
                </a:solidFill>
                <a:latin typeface="Times New Roman" panose="02020603050405020304" pitchFamily="18" charset="0"/>
                <a:cs typeface="Times New Roman" panose="02020603050405020304" pitchFamily="18" charset="0"/>
                <a:sym typeface="Open Sans Extra Bold" panose="020B0906030804020204" charset="0"/>
              </a:rPr>
              <a:t>:</a:t>
            </a:r>
            <a:endParaRPr lang="en-IN" altLang="en-US" sz="4000" b="1" dirty="0">
              <a:solidFill>
                <a:srgbClr val="000000"/>
              </a:solidFill>
              <a:latin typeface="Times New Roman" panose="02020603050405020304" pitchFamily="18" charset="0"/>
              <a:ea typeface="Open Sans Extra Bold" panose="020B0906030804020204" charset="0"/>
              <a:cs typeface="Times New Roman" panose="02020603050405020304" pitchFamily="18" charset="0"/>
              <a:sym typeface="Open Sans Extra Bold" panose="020B0906030804020204" charset="0"/>
            </a:endParaRPr>
          </a:p>
        </p:txBody>
      </p:sp>
      <p:sp>
        <p:nvSpPr>
          <p:cNvPr id="14" name="Date Placeholder 13"/>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E50D6E7-34A0-4E6F-89B3-C1F6F3D1ABB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367"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6" name="Footer Placeholder 15"/>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:MAI021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10" name="Picture 9" descr="archi major"/>
          <p:cNvPicPr>
            <a:picLocks noChangeAspect="1"/>
          </p:cNvPicPr>
          <p:nvPr/>
        </p:nvPicPr>
        <p:blipFill>
          <a:blip r:embed="rId1"/>
          <a:stretch>
            <a:fillRect/>
          </a:stretch>
        </p:blipFill>
        <p:spPr>
          <a:xfrm>
            <a:off x="0" y="995045"/>
            <a:ext cx="18268950" cy="8787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2"/>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26E20E28-A454-41FA-8752-011C796A67A8}"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292225" y="1132840"/>
            <a:ext cx="14807565" cy="8267065"/>
          </a:xfrm>
          <a:prstGeom prst="rect">
            <a:avLst/>
          </a:prstGeom>
          <a:noFill/>
        </p:spPr>
        <p:txBody>
          <a:bodyPr wrap="square" rtlCol="0" anchor="t">
            <a:noAutofit/>
          </a:bodyPr>
          <a:p>
            <a:pPr algn="just"/>
            <a:r>
              <a:rPr lang="en-US" altLang="en-US" sz="3200" b="1" dirty="0">
                <a:latin typeface="Times New Roman" panose="02020603050405020304" pitchFamily="18" charset="0"/>
                <a:cs typeface="Times New Roman" panose="02020603050405020304" pitchFamily="18" charset="0"/>
                <a:sym typeface="+mn-ea"/>
              </a:rPr>
              <a:t>Component Description: </a:t>
            </a:r>
            <a:endParaRPr lang="en-US" altLang="en-US" sz="3200" b="1" dirty="0">
              <a:latin typeface="Times New Roman" panose="02020603050405020304" pitchFamily="18" charset="0"/>
              <a:cs typeface="Times New Roman" panose="02020603050405020304" pitchFamily="18" charset="0"/>
              <a:sym typeface="+mn-ea"/>
            </a:endParaRPr>
          </a:p>
          <a:p>
            <a:pPr algn="just"/>
            <a:r>
              <a:rPr lang="en-US" altLang="en-US" sz="2800" b="1" dirty="0">
                <a:latin typeface="Times New Roman" panose="02020603050405020304" pitchFamily="18" charset="0"/>
                <a:cs typeface="Times New Roman" panose="02020603050405020304" pitchFamily="18" charset="0"/>
                <a:sym typeface="+mn-ea"/>
              </a:rPr>
              <a:t>Platform Services:</a:t>
            </a:r>
            <a:endParaRPr lang="en-US" altLang="en-US" sz="2800" b="1"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Interface: Connects with data sources for candidate acquisition.</a:t>
            </a:r>
            <a:endParaRPr lang="en-US" altLang="en-US" sz="28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Data Storage: Holds data from job postings and analytics.</a:t>
            </a:r>
            <a:endParaRPr lang="en-US" altLang="en-US" sz="2800" dirty="0">
              <a:latin typeface="Times New Roman" panose="02020603050405020304" pitchFamily="18" charset="0"/>
              <a:cs typeface="Times New Roman" panose="02020603050405020304" pitchFamily="18" charset="0"/>
              <a:sym typeface="+mn-ea"/>
            </a:endParaRPr>
          </a:p>
          <a:p>
            <a:pPr marL="342900" indent="-3429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Analytics: Analyzes data stored in the system.</a:t>
            </a:r>
            <a:endParaRPr lang="en-US" altLang="en-US" sz="2800" dirty="0">
              <a:latin typeface="Times New Roman" panose="02020603050405020304" pitchFamily="18" charset="0"/>
              <a:cs typeface="Times New Roman" panose="02020603050405020304" pitchFamily="18" charset="0"/>
              <a:sym typeface="+mn-ea"/>
            </a:endParaRPr>
          </a:p>
          <a:p>
            <a:pPr algn="just"/>
            <a:r>
              <a:rPr lang="en-US" altLang="en-US" sz="2800" b="1" dirty="0">
                <a:latin typeface="Times New Roman" panose="02020603050405020304" pitchFamily="18" charset="0"/>
                <a:cs typeface="Times New Roman" panose="02020603050405020304" pitchFamily="18" charset="0"/>
                <a:sym typeface="+mn-ea"/>
              </a:rPr>
              <a:t>Candidate Acquisition:</a:t>
            </a:r>
            <a:endParaRPr lang="en-US" altLang="en-US" sz="2800" b="1"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Sources: Inputs resumes from various sources.</a:t>
            </a:r>
            <a:endParaRPr lang="en-US" altLang="en-US" sz="2800"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Resume Parsing/Preprocessing: Processes resumes to extract relevant information.</a:t>
            </a:r>
            <a:endParaRPr lang="en-US" altLang="en-US" sz="2800"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Skill Extraction (NLP): Uses natural language processing to extract skills from resumes.</a:t>
            </a:r>
            <a:endParaRPr lang="en-US" altLang="en-US" sz="28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pPr>
            <a:r>
              <a:rPr lang="en-US" altLang="en-US" sz="2800" b="1" dirty="0">
                <a:latin typeface="Times New Roman" panose="02020603050405020304" pitchFamily="18" charset="0"/>
                <a:cs typeface="Times New Roman" panose="02020603050405020304" pitchFamily="18" charset="0"/>
                <a:sym typeface="+mn-ea"/>
              </a:rPr>
              <a:t>Job Management:</a:t>
            </a:r>
            <a:endParaRPr lang="en-US" altLang="en-US" sz="2800" b="1"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Postings: Job postings that need to be analyzed.</a:t>
            </a:r>
            <a:endParaRPr lang="en-US" altLang="en-US" sz="2800"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Job Analysis (NLP): Analyzes job postings to create job profiles.</a:t>
            </a:r>
            <a:endParaRPr lang="en-US" altLang="en-US" sz="2800" dirty="0">
              <a:latin typeface="Times New Roman" panose="02020603050405020304" pitchFamily="18" charset="0"/>
              <a:cs typeface="Times New Roman" panose="02020603050405020304" pitchFamily="18" charset="0"/>
              <a:sym typeface="+mn-ea"/>
            </a:endParaRPr>
          </a:p>
          <a:p>
            <a:pPr algn="just">
              <a:buFont typeface="Arial" panose="020B0604020202020204" pitchFamily="34" charset="0"/>
            </a:pPr>
            <a:r>
              <a:rPr lang="en-US" altLang="en-US" sz="2800" b="1" dirty="0">
                <a:latin typeface="Times New Roman" panose="02020603050405020304" pitchFamily="18" charset="0"/>
                <a:cs typeface="Times New Roman" panose="02020603050405020304" pitchFamily="18" charset="0"/>
                <a:sym typeface="+mn-ea"/>
              </a:rPr>
              <a:t>Matching &amp; Recommendation:</a:t>
            </a:r>
            <a:endParaRPr lang="en-US" altLang="en-US" sz="2800" b="1"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Matching Engine (ML): Uses machine learning to match skill profiles with job profiles.</a:t>
            </a:r>
            <a:endParaRPr lang="en-US" altLang="en-US" sz="2800" dirty="0">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sym typeface="+mn-ea"/>
              </a:rPr>
              <a:t>Recommendations: Provides job recommendations based on the matching engine's analysis.</a:t>
            </a:r>
            <a:endParaRPr lang="en-US" altLang="en-US" sz="2800" dirty="0">
              <a:latin typeface="Times New Roman" panose="02020603050405020304" pitchFamily="18" charset="0"/>
              <a:cs typeface="Times New Roman" panose="02020603050405020304" pitchFamily="18" charset="0"/>
              <a:sym typeface="+mn-ea"/>
            </a:endParaRPr>
          </a:p>
          <a:p>
            <a:pPr algn="just"/>
            <a:endParaRPr lang="en-US" altLang="en-US" sz="2400" dirty="0">
              <a:latin typeface="Arial" panose="020B0604020202020204" pitchFamily="34" charset="0"/>
              <a:cs typeface="Arial" panose="020B0604020202020204" pitchFamily="34" charset="0"/>
              <a:sym typeface="+mn-ea"/>
            </a:endParaRPr>
          </a:p>
          <a:p>
            <a:pPr algn="just"/>
            <a:r>
              <a:rPr lang="en-US" altLang="en-US" sz="2400" dirty="0">
                <a:latin typeface="Arial" panose="020B0604020202020204" pitchFamily="34" charset="0"/>
                <a:cs typeface="Arial" panose="020B0604020202020204" pitchFamily="34" charset="0"/>
                <a:sym typeface="+mn-ea"/>
              </a:rPr>
              <a:t> </a:t>
            </a:r>
            <a:r>
              <a:rPr lang="en-IN" altLang="en-US" sz="2400" dirty="0">
                <a:latin typeface="Arial" panose="020B0604020202020204" pitchFamily="34" charset="0"/>
                <a:cs typeface="Arial" panose="020B0604020202020204" pitchFamily="34" charset="0"/>
                <a:sym typeface="+mn-ea"/>
              </a:rPr>
              <a:t>                                  </a:t>
            </a:r>
            <a:endParaRPr lang="en-US" altLang="en-US" sz="2400" dirty="0">
              <a:latin typeface="Arial" panose="020B0604020202020204" pitchFamily="34" charset="0"/>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TABLE_ENDDRAG_ORIGIN_RECT" val="1247*577"/>
  <p:tag name="TABLE_ENDDRAG_RECT" val="75*162*1247*577"/>
</p:tagLst>
</file>

<file path=ppt/tags/tag2.xml><?xml version="1.0" encoding="utf-8"?>
<p:tagLst xmlns:p="http://schemas.openxmlformats.org/presentationml/2006/main">
  <p:tag name="TABLE_ENDDRAG_ORIGIN_RECT" val="1205*583"/>
  <p:tag name="TABLE_ENDDRAG_RECT" val="99*143*1205*583"/>
</p:tagLst>
</file>

<file path=ppt/tags/tag3.xml><?xml version="1.0" encoding="utf-8"?>
<p:tagLst xmlns:p="http://schemas.openxmlformats.org/presentationml/2006/main">
  <p:tag name="TABLE_ENDDRAG_ORIGIN_RECT" val="1238*288"/>
  <p:tag name="TABLE_ENDDRAG_RECT" val="135*473*1238*288"/>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txDef>
      <a:spPr>
        <a:noFill/>
      </a:spPr>
      <a:bodyPr wrap="square" rtlCol="0" anchor="t">
        <a:noAutofit/>
      </a:bodyPr>
      <a:lstStyle>
        <a:defPPr algn="just">
          <a:buFont typeface="Arial" panose="020B0604020202020204" pitchFamily="34" charset="0"/>
          <a:defRPr lang="en-US" altLang="en-US" sz="2800" b="1" dirty="0">
            <a:latin typeface="Times New Roman" panose="02020603050405020304" pitchFamily="18" charset="0"/>
            <a:cs typeface="Times New Roman" panose="02020603050405020304" pitchFamily="18"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16162</Words>
  <Application>WPS Presentation</Application>
  <PresentationFormat>Custom</PresentationFormat>
  <Paragraphs>431</Paragraphs>
  <Slides>18</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SimSun</vt:lpstr>
      <vt:lpstr>Wingdings</vt:lpstr>
      <vt:lpstr>Corbel</vt:lpstr>
      <vt:lpstr>Times New Roman</vt:lpstr>
      <vt:lpstr>Wingdings 2</vt:lpstr>
      <vt:lpstr>Calibri</vt:lpstr>
      <vt:lpstr>Poppins Bold</vt:lpstr>
      <vt:lpstr>Arial Black</vt:lpstr>
      <vt:lpstr>Open Sans Extra Bold</vt:lpstr>
      <vt:lpstr>Open Sans Extra Bold</vt:lpstr>
      <vt:lpstr>Wingdings</vt:lpstr>
      <vt:lpstr>Poppins</vt:lpstr>
      <vt:lpstr>Open Sans</vt:lpstr>
      <vt:lpstr>Segoe Print</vt:lpstr>
      <vt:lpstr>Microsoft YaHei</vt:lpstr>
      <vt:lpstr>Arial Unicode MS</vt:lpstr>
      <vt:lpstr>Frame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dc:creator>Ashok Vijay</dc:creator>
  <cp:lastModifiedBy>rohit</cp:lastModifiedBy>
  <cp:revision>35</cp:revision>
  <dcterms:created xsi:type="dcterms:W3CDTF">2006-08-16T00:00:00Z</dcterms:created>
  <dcterms:modified xsi:type="dcterms:W3CDTF">2025-02-21T11:05:56Z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5F590CF263134A0099784773EEE6C3E8_13</vt:lpwstr>
  </property>
  <property fmtid="{D5CDD505-2E9C-101B-9397-08002B2CF9AE}" pid="3" name="KSOProductBuildVer">
    <vt:lpwstr>1033-12.2.0.19805</vt:lpwstr>
  </property>
</Properties>
</file>