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81" r:id="rId5"/>
    <p:sldId id="259" r:id="rId6"/>
    <p:sldId id="283" r:id="rId7"/>
    <p:sldId id="279" r:id="rId8"/>
    <p:sldId id="260" r:id="rId9"/>
    <p:sldId id="270" r:id="rId10"/>
    <p:sldId id="285" r:id="rId11"/>
    <p:sldId id="269" r:id="rId12"/>
    <p:sldId id="284" r:id="rId13"/>
    <p:sldId id="277" r:id="rId14"/>
    <p:sldId id="278" r:id="rId15"/>
    <p:sldId id="261" r:id="rId16"/>
    <p:sldId id="273" r:id="rId17"/>
    <p:sldId id="274" r:id="rId18"/>
    <p:sldId id="262" r:id="rId19"/>
    <p:sldId id="263" r:id="rId20"/>
    <p:sldId id="265" r:id="rId21"/>
    <p:sldId id="271" r:id="rId22"/>
    <p:sldId id="282" r:id="rId23"/>
    <p:sldId id="264" r:id="rId24"/>
  </p:sldIdLst>
  <p:sldSz cx="18288000" cy="10287000"/>
  <p:notesSz cx="6858000" cy="9144000"/>
  <p:embeddedFontLst>
    <p:embeddedFont>
      <p:font typeface="Corbel" panose="020B0503020204020204" pitchFamily="34" charset="0"/>
      <p:regular r:id="rId27"/>
      <p:bold r:id="rId28"/>
      <p:italic r:id="rId29"/>
      <p:boldItalic r:id="rId30"/>
    </p:embeddedFont>
    <p:embeddedFont>
      <p:font typeface="Open Sans Extra Bold" panose="020B0604020202020204" charset="0"/>
      <p:regular r:id="rId31"/>
      <p:bold r:id="rId32"/>
    </p:embeddedFont>
    <p:embeddedFont>
      <p:font typeface="Poppins" panose="00000500000000000000" pitchFamily="2" charset="0"/>
      <p:regular r:id="rId33"/>
      <p:bold r:id="rId34"/>
      <p:italic r:id="rId35"/>
      <p:boldItalic r:id="rId36"/>
    </p:embeddedFont>
    <p:embeddedFont>
      <p:font typeface="Wingdings 2" panose="05020102010507070707" pitchFamily="18" charset="2"/>
      <p:regular r:id="rId37"/>
    </p:embeddedFont>
  </p:embeddedFontLst>
  <p:defaultTextStyle>
    <a:defPPr>
      <a:defRPr lang="en-US"/>
    </a:defPPr>
    <a:lvl1pPr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orbel" panose="020B0503020204020204" pitchFamily="34" charset="0"/>
        <a:ea typeface="+mn-ea"/>
        <a:cs typeface="+mn-cs"/>
      </a:defRPr>
    </a:lvl5pPr>
    <a:lvl6pPr marL="2286000" algn="l" defTabSz="914400" rtl="0" eaLnBrk="1" latinLnBrk="0" hangingPunct="1">
      <a:defRPr kern="1200">
        <a:solidFill>
          <a:schemeClr val="tx1"/>
        </a:solidFill>
        <a:latin typeface="Corbel" panose="020B0503020204020204" pitchFamily="34" charset="0"/>
        <a:ea typeface="+mn-ea"/>
        <a:cs typeface="+mn-cs"/>
      </a:defRPr>
    </a:lvl6pPr>
    <a:lvl7pPr marL="2743200" algn="l" defTabSz="914400" rtl="0" eaLnBrk="1" latinLnBrk="0" hangingPunct="1">
      <a:defRPr kern="1200">
        <a:solidFill>
          <a:schemeClr val="tx1"/>
        </a:solidFill>
        <a:latin typeface="Corbel" panose="020B0503020204020204" pitchFamily="34" charset="0"/>
        <a:ea typeface="+mn-ea"/>
        <a:cs typeface="+mn-cs"/>
      </a:defRPr>
    </a:lvl7pPr>
    <a:lvl8pPr marL="3200400" algn="l" defTabSz="914400" rtl="0" eaLnBrk="1" latinLnBrk="0" hangingPunct="1">
      <a:defRPr kern="1200">
        <a:solidFill>
          <a:schemeClr val="tx1"/>
        </a:solidFill>
        <a:latin typeface="Corbel" panose="020B0503020204020204" pitchFamily="34" charset="0"/>
        <a:ea typeface="+mn-ea"/>
        <a:cs typeface="+mn-cs"/>
      </a:defRPr>
    </a:lvl8pPr>
    <a:lvl9pPr marL="3657600" algn="l" defTabSz="914400" rtl="0" eaLnBrk="1" latinLnBrk="0" hangingPunct="1">
      <a:defRPr kern="120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3F6E87-B191-4B08-8055-A5FC32635345}" v="7" dt="2025-03-24T10:53:57.06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03" autoAdjust="0"/>
  </p:normalViewPr>
  <p:slideViewPr>
    <p:cSldViewPr>
      <p:cViewPr varScale="1">
        <p:scale>
          <a:sx n="39" d="100"/>
          <a:sy n="39" d="100"/>
        </p:scale>
        <p:origin x="940" y="20"/>
      </p:cViewPr>
      <p:guideLst>
        <p:guide orient="horz" pos="2160"/>
        <p:guide pos="2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Koritala" userId="d9fe846e9b15c8f8" providerId="LiveId" clId="{C63F6E87-B191-4B08-8055-A5FC32635345}"/>
    <pc:docChg chg="undo custSel addSld delSld modSld">
      <pc:chgData name="Rohith Koritala" userId="d9fe846e9b15c8f8" providerId="LiveId" clId="{C63F6E87-B191-4B08-8055-A5FC32635345}" dt="2025-03-24T11:11:53.310" v="1299" actId="20577"/>
      <pc:docMkLst>
        <pc:docMk/>
      </pc:docMkLst>
      <pc:sldChg chg="modSp mod">
        <pc:chgData name="Rohith Koritala" userId="d9fe846e9b15c8f8" providerId="LiveId" clId="{C63F6E87-B191-4B08-8055-A5FC32635345}" dt="2025-03-24T11:06:16.075" v="1297" actId="20577"/>
        <pc:sldMkLst>
          <pc:docMk/>
          <pc:sldMk cId="0" sldId="258"/>
        </pc:sldMkLst>
        <pc:spChg chg="mod">
          <ac:chgData name="Rohith Koritala" userId="d9fe846e9b15c8f8" providerId="LiveId" clId="{C63F6E87-B191-4B08-8055-A5FC32635345}" dt="2025-03-24T11:06:16.075" v="1297" actId="20577"/>
          <ac:spMkLst>
            <pc:docMk/>
            <pc:sldMk cId="0" sldId="258"/>
            <ac:spMk id="2" creationId="{21F69AD9-B660-E9FA-044E-823CFE742DA7}"/>
          </ac:spMkLst>
        </pc:spChg>
      </pc:sldChg>
      <pc:sldChg chg="modSp mod">
        <pc:chgData name="Rohith Koritala" userId="d9fe846e9b15c8f8" providerId="LiveId" clId="{C63F6E87-B191-4B08-8055-A5FC32635345}" dt="2025-03-24T11:03:00.139" v="1046" actId="2711"/>
        <pc:sldMkLst>
          <pc:docMk/>
          <pc:sldMk cId="0" sldId="260"/>
        </pc:sldMkLst>
        <pc:spChg chg="mod">
          <ac:chgData name="Rohith Koritala" userId="d9fe846e9b15c8f8" providerId="LiveId" clId="{C63F6E87-B191-4B08-8055-A5FC32635345}" dt="2025-03-24T11:03:00.139" v="1046" actId="2711"/>
          <ac:spMkLst>
            <pc:docMk/>
            <pc:sldMk cId="0" sldId="260"/>
            <ac:spMk id="11273" creationId="{52DC6A3E-AFDE-FF29-A346-47B78CDC5D3D}"/>
          </ac:spMkLst>
        </pc:spChg>
      </pc:sldChg>
      <pc:sldChg chg="modSp mod">
        <pc:chgData name="Rohith Koritala" userId="d9fe846e9b15c8f8" providerId="LiveId" clId="{C63F6E87-B191-4B08-8055-A5FC32635345}" dt="2025-03-24T11:11:53.310" v="1299" actId="20577"/>
        <pc:sldMkLst>
          <pc:docMk/>
          <pc:sldMk cId="0" sldId="270"/>
        </pc:sldMkLst>
        <pc:spChg chg="mod">
          <ac:chgData name="Rohith Koritala" userId="d9fe846e9b15c8f8" providerId="LiveId" clId="{C63F6E87-B191-4B08-8055-A5FC32635345}" dt="2025-03-24T11:11:53.310" v="1299" actId="20577"/>
          <ac:spMkLst>
            <pc:docMk/>
            <pc:sldMk cId="0" sldId="270"/>
            <ac:spMk id="12297" creationId="{DC89845D-70C5-0A3C-588C-39E0D119998B}"/>
          </ac:spMkLst>
        </pc:spChg>
      </pc:sldChg>
      <pc:sldChg chg="modSp mod">
        <pc:chgData name="Rohith Koritala" userId="d9fe846e9b15c8f8" providerId="LiveId" clId="{C63F6E87-B191-4B08-8055-A5FC32635345}" dt="2025-03-24T10:57:15.434" v="888" actId="20577"/>
        <pc:sldMkLst>
          <pc:docMk/>
          <pc:sldMk cId="0" sldId="274"/>
        </pc:sldMkLst>
        <pc:spChg chg="mod">
          <ac:chgData name="Rohith Koritala" userId="d9fe846e9b15c8f8" providerId="LiveId" clId="{C63F6E87-B191-4B08-8055-A5FC32635345}" dt="2025-03-24T10:57:15.434" v="888" actId="20577"/>
          <ac:spMkLst>
            <pc:docMk/>
            <pc:sldMk cId="0" sldId="274"/>
            <ac:spMk id="14345" creationId="{3A112437-8834-34E5-C5F7-58689D721E9B}"/>
          </ac:spMkLst>
        </pc:spChg>
      </pc:sldChg>
      <pc:sldChg chg="addSp delSp modSp mod">
        <pc:chgData name="Rohith Koritala" userId="d9fe846e9b15c8f8" providerId="LiveId" clId="{C63F6E87-B191-4B08-8055-A5FC32635345}" dt="2025-03-24T10:34:44.923" v="282" actId="113"/>
        <pc:sldMkLst>
          <pc:docMk/>
          <pc:sldMk cId="0" sldId="279"/>
        </pc:sldMkLst>
        <pc:spChg chg="add del mod">
          <ac:chgData name="Rohith Koritala" userId="d9fe846e9b15c8f8" providerId="LiveId" clId="{C63F6E87-B191-4B08-8055-A5FC32635345}" dt="2025-03-24T10:27:35.987" v="21" actId="478"/>
          <ac:spMkLst>
            <pc:docMk/>
            <pc:sldMk cId="0" sldId="279"/>
            <ac:spMk id="3" creationId="{213109E2-85DE-1754-5DA4-A0E328381D28}"/>
          </ac:spMkLst>
        </pc:spChg>
        <pc:spChg chg="add del">
          <ac:chgData name="Rohith Koritala" userId="d9fe846e9b15c8f8" providerId="LiveId" clId="{C63F6E87-B191-4B08-8055-A5FC32635345}" dt="2025-03-24T10:27:35.987" v="21" actId="478"/>
          <ac:spMkLst>
            <pc:docMk/>
            <pc:sldMk cId="0" sldId="279"/>
            <ac:spMk id="4" creationId="{714E6B95-02D7-E188-6B63-889AC924BAD8}"/>
          </ac:spMkLst>
        </pc:spChg>
        <pc:spChg chg="add mod">
          <ac:chgData name="Rohith Koritala" userId="d9fe846e9b15c8f8" providerId="LiveId" clId="{C63F6E87-B191-4B08-8055-A5FC32635345}" dt="2025-03-24T10:34:44.923" v="282" actId="113"/>
          <ac:spMkLst>
            <pc:docMk/>
            <pc:sldMk cId="0" sldId="279"/>
            <ac:spMk id="6" creationId="{E55D3EAD-48A4-2C3A-85BE-278A078A0461}"/>
          </ac:spMkLst>
        </pc:spChg>
        <pc:spChg chg="add del mod">
          <ac:chgData name="Rohith Koritala" userId="d9fe846e9b15c8f8" providerId="LiveId" clId="{C63F6E87-B191-4B08-8055-A5FC32635345}" dt="2025-03-24T10:29:19.799" v="236"/>
          <ac:spMkLst>
            <pc:docMk/>
            <pc:sldMk cId="0" sldId="279"/>
            <ac:spMk id="7" creationId="{728CDA03-A754-73D2-DD95-95BCB7F8D78B}"/>
          </ac:spMkLst>
        </pc:spChg>
        <pc:picChg chg="del">
          <ac:chgData name="Rohith Koritala" userId="d9fe846e9b15c8f8" providerId="LiveId" clId="{C63F6E87-B191-4B08-8055-A5FC32635345}" dt="2025-03-24T10:17:36.238" v="0" actId="478"/>
          <ac:picMkLst>
            <pc:docMk/>
            <pc:sldMk cId="0" sldId="279"/>
            <ac:picMk id="12294" creationId="{5E2B5E4E-760D-3252-8450-3E68CCE01168}"/>
          </ac:picMkLst>
        </pc:picChg>
      </pc:sldChg>
      <pc:sldChg chg="del">
        <pc:chgData name="Rohith Koritala" userId="d9fe846e9b15c8f8" providerId="LiveId" clId="{C63F6E87-B191-4B08-8055-A5FC32635345}" dt="2025-03-24T11:03:33.581" v="1047" actId="2696"/>
        <pc:sldMkLst>
          <pc:docMk/>
          <pc:sldMk cId="0" sldId="280"/>
        </pc:sldMkLst>
      </pc:sldChg>
      <pc:sldChg chg="addSp delSp modSp new mod">
        <pc:chgData name="Rohith Koritala" userId="d9fe846e9b15c8f8" providerId="LiveId" clId="{C63F6E87-B191-4B08-8055-A5FC32635345}" dt="2025-03-24T10:54:14.671" v="886" actId="2711"/>
        <pc:sldMkLst>
          <pc:docMk/>
          <pc:sldMk cId="3377351204" sldId="285"/>
        </pc:sldMkLst>
        <pc:spChg chg="add del mod">
          <ac:chgData name="Rohith Koritala" userId="d9fe846e9b15c8f8" providerId="LiveId" clId="{C63F6E87-B191-4B08-8055-A5FC32635345}" dt="2025-03-24T10:50:17.297" v="606" actId="478"/>
          <ac:spMkLst>
            <pc:docMk/>
            <pc:sldMk cId="3377351204" sldId="285"/>
            <ac:spMk id="4" creationId="{625D7EB6-261C-2356-E0C7-ED3822B42FC1}"/>
          </ac:spMkLst>
        </pc:spChg>
        <pc:spChg chg="add del">
          <ac:chgData name="Rohith Koritala" userId="d9fe846e9b15c8f8" providerId="LiveId" clId="{C63F6E87-B191-4B08-8055-A5FC32635345}" dt="2025-03-24T10:50:17.297" v="606" actId="478"/>
          <ac:spMkLst>
            <pc:docMk/>
            <pc:sldMk cId="3377351204" sldId="285"/>
            <ac:spMk id="5" creationId="{9CAF9155-0484-79C9-E553-8EDC509E3127}"/>
          </ac:spMkLst>
        </pc:spChg>
        <pc:spChg chg="add mod">
          <ac:chgData name="Rohith Koritala" userId="d9fe846e9b15c8f8" providerId="LiveId" clId="{C63F6E87-B191-4B08-8055-A5FC32635345}" dt="2025-03-24T10:53:34.191" v="881" actId="113"/>
          <ac:spMkLst>
            <pc:docMk/>
            <pc:sldMk cId="3377351204" sldId="285"/>
            <ac:spMk id="7" creationId="{DCD51607-7107-5B36-2FB2-08E7F8F01251}"/>
          </ac:spMkLst>
        </pc:spChg>
        <pc:graphicFrameChg chg="add mod modGraphic">
          <ac:chgData name="Rohith Koritala" userId="d9fe846e9b15c8f8" providerId="LiveId" clId="{C63F6E87-B191-4B08-8055-A5FC32635345}" dt="2025-03-24T10:54:14.671" v="886" actId="2711"/>
          <ac:graphicFrameMkLst>
            <pc:docMk/>
            <pc:sldMk cId="3377351204" sldId="285"/>
            <ac:graphicFrameMk id="8" creationId="{48F02A54-93E0-8ACD-7FA5-960A6BE60CF3}"/>
          </ac:graphicFrameMkLst>
        </pc:graphicFrame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43FEBE-2D6C-CD13-1418-9DBFB2A7F5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C076AE98-6B7E-FF52-4417-5612DDC5CE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CB2B3A3-9EC6-4A27-A6B5-E380C517BB80}" type="datetimeFigureOut">
              <a:rPr lang="en-IN"/>
              <a:pPr>
                <a:defRPr/>
              </a:pPr>
              <a:t>24-03-2025</a:t>
            </a:fld>
            <a:endParaRPr lang="en-IN"/>
          </a:p>
        </p:txBody>
      </p:sp>
      <p:sp>
        <p:nvSpPr>
          <p:cNvPr id="4" name="Footer Placeholder 3">
            <a:extLst>
              <a:ext uri="{FF2B5EF4-FFF2-40B4-BE49-F238E27FC236}">
                <a16:creationId xmlns:a16="http://schemas.microsoft.com/office/drawing/2014/main" id="{88108DE2-B5DB-5BE3-19C4-32CC0BB143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5" name="Slide Number Placeholder 4">
            <a:extLst>
              <a:ext uri="{FF2B5EF4-FFF2-40B4-BE49-F238E27FC236}">
                <a16:creationId xmlns:a16="http://schemas.microsoft.com/office/drawing/2014/main" id="{558596C2-C653-062C-1C99-C511E799EF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atin typeface="Calibri" panose="020F0502020204030204" pitchFamily="34" charset="0"/>
              </a:defRPr>
            </a:lvl1pPr>
          </a:lstStyle>
          <a:p>
            <a:pPr>
              <a:defRPr/>
            </a:pPr>
            <a:fld id="{DB034CA9-68AE-4B9B-B6A6-CD3C5D94065E}" type="slidenum">
              <a:rPr lang="en-IN" altLang="x-none"/>
              <a:pPr>
                <a:defRPr/>
              </a:pPr>
              <a:t>‹#›</a:t>
            </a:fld>
            <a:endParaRPr lang="en-IN" altLang="x-none"/>
          </a:p>
        </p:txBody>
      </p:sp>
      <p:pic>
        <p:nvPicPr>
          <p:cNvPr id="6150" name="Picture 6">
            <a:extLst>
              <a:ext uri="{FF2B5EF4-FFF2-40B4-BE49-F238E27FC236}">
                <a16:creationId xmlns:a16="http://schemas.microsoft.com/office/drawing/2014/main" id="{BDB5BA26-0F92-E251-655D-E64FE957F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0"/>
            <a:ext cx="4587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122810-944F-7600-6FBD-6CA64A3B49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998E874C-3F0A-4612-0F3B-93F187926B5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endParaRPr lang="en-IN"/>
          </a:p>
        </p:txBody>
      </p:sp>
      <p:sp>
        <p:nvSpPr>
          <p:cNvPr id="5" name="Notes Placeholder 4">
            <a:extLst>
              <a:ext uri="{FF2B5EF4-FFF2-40B4-BE49-F238E27FC236}">
                <a16:creationId xmlns:a16="http://schemas.microsoft.com/office/drawing/2014/main" id="{7C7D8AC3-CCA9-B48B-0F81-E14E375D810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7" name="Slide Number Placeholder 6">
            <a:extLst>
              <a:ext uri="{FF2B5EF4-FFF2-40B4-BE49-F238E27FC236}">
                <a16:creationId xmlns:a16="http://schemas.microsoft.com/office/drawing/2014/main" id="{4CC0ADC5-C342-D6F5-7645-BC1CB51841B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atin typeface="Calibri" panose="020F0502020204030204" pitchFamily="34" charset="0"/>
              </a:defRPr>
            </a:lvl1pPr>
          </a:lstStyle>
          <a:p>
            <a:pPr>
              <a:defRPr/>
            </a:pPr>
            <a:fld id="{D17F11A6-812C-4A06-91DB-06CE4CDF849A}" type="slidenum">
              <a:rPr lang="en-IN" altLang="x-none"/>
              <a:pPr>
                <a:defRPr/>
              </a:pPr>
              <a:t>‹#›</a:t>
            </a:fld>
            <a:endParaRPr lang="en-IN" altLang="x-none"/>
          </a:p>
        </p:txBody>
      </p:sp>
      <p:pic>
        <p:nvPicPr>
          <p:cNvPr id="5126" name="Picture 8">
            <a:extLst>
              <a:ext uri="{FF2B5EF4-FFF2-40B4-BE49-F238E27FC236}">
                <a16:creationId xmlns:a16="http://schemas.microsoft.com/office/drawing/2014/main" id="{DF130462-3379-B33E-3A4F-4B000EE27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6838"/>
            <a:ext cx="555625" cy="55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A28727E5-0AC8-DB68-475C-220F782E23D6}"/>
              </a:ext>
            </a:extLst>
          </p:cNvPr>
          <p:cNvSpPr>
            <a:spLocks noGrp="1" noRot="1" noChangeAspect="1"/>
          </p:cNvSpPr>
          <p:nvPr>
            <p:ph type="sldImg"/>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0339BCC1-956A-202C-F4DD-55C95BC361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C88906DD-F883-DF31-ED51-008F72AE7F9B}"/>
              </a:ext>
            </a:extLst>
          </p:cNvPr>
          <p:cNvSpPr>
            <a:spLocks noGrp="1" noRot="1" noChangeAspect="1"/>
          </p:cNvSpPr>
          <p:nvPr>
            <p:ph type="sldImg"/>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A8F81C93-EE6B-9ED6-C78D-75159AAB16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1728937F-AE40-E6BD-C3F1-ECA27331EB9E}"/>
              </a:ext>
            </a:extLst>
          </p:cNvPr>
          <p:cNvSpPr>
            <a:spLocks noGrp="1" noRot="1" noChangeAspect="1"/>
          </p:cNvSpPr>
          <p:nvPr>
            <p:ph type="sldImg"/>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9AD11411-771A-D62F-83DA-AD6BE1B634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9D7EF3-AED8-57D8-39CB-C74619537E15}"/>
              </a:ext>
            </a:extLst>
          </p:cNvPr>
          <p:cNvSpPr/>
          <p:nvPr/>
        </p:nvSpPr>
        <p:spPr>
          <a:xfrm>
            <a:off x="0" y="1143000"/>
            <a:ext cx="13712825" cy="800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2D2AA515-C4BF-DECD-D874-AE2DA5365EC8}"/>
              </a:ext>
            </a:extLst>
          </p:cNvPr>
          <p:cNvSpPr/>
          <p:nvPr/>
        </p:nvSpPr>
        <p:spPr>
          <a:xfrm>
            <a:off x="13904913" y="1143000"/>
            <a:ext cx="4387850" cy="8001000"/>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a:extLst>
              <a:ext uri="{FF2B5EF4-FFF2-40B4-BE49-F238E27FC236}">
                <a16:creationId xmlns:a16="http://schemas.microsoft.com/office/drawing/2014/main" id="{DE9A692C-E82C-829F-9F27-A4C8A1C65063}"/>
              </a:ext>
            </a:extLst>
          </p:cNvPr>
          <p:cNvSpPr/>
          <p:nvPr/>
        </p:nvSpPr>
        <p:spPr>
          <a:xfrm>
            <a:off x="12577763" y="1163638"/>
            <a:ext cx="1135062" cy="1150937"/>
          </a:xfrm>
          <a:prstGeom prst="ellipse">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 name="Title 1"/>
          <p:cNvSpPr>
            <a:spLocks noGrp="1"/>
          </p:cNvSpPr>
          <p:nvPr>
            <p:ph type="ctrTitle"/>
          </p:nvPr>
        </p:nvSpPr>
        <p:spPr>
          <a:xfrm>
            <a:off x="1604772" y="1947672"/>
            <a:ext cx="10972800" cy="4882896"/>
          </a:xfrm>
        </p:spPr>
        <p:txBody>
          <a:bodyPr anchor="b"/>
          <a:lstStyle>
            <a:lvl1pPr algn="l">
              <a:defRPr sz="885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650023" y="7005369"/>
            <a:ext cx="10972800" cy="1371600"/>
          </a:xfrm>
        </p:spPr>
        <p:txBody>
          <a:bodyPr anchor="t">
            <a:normAutofit/>
          </a:bodyPr>
          <a:lstStyle>
            <a:lvl1pPr marL="0" indent="0" algn="l">
              <a:buNone/>
              <a:defRPr sz="3300" cap="none" spc="0" baseline="0">
                <a:solidFill>
                  <a:schemeClr val="accent1">
                    <a:lumMod val="20000"/>
                    <a:lumOff val="80000"/>
                  </a:schemeClr>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10447EB6-C824-E7C7-049A-3CB09F9AF0B9}"/>
              </a:ext>
            </a:extLst>
          </p:cNvPr>
          <p:cNvSpPr>
            <a:spLocks noGrp="1"/>
          </p:cNvSpPr>
          <p:nvPr>
            <p:ph type="dt" sz="half" idx="10"/>
          </p:nvPr>
        </p:nvSpPr>
        <p:spPr/>
        <p:txBody>
          <a:bodyPr/>
          <a:lstStyle>
            <a:lvl1pPr>
              <a:defRPr/>
            </a:lvl1pPr>
          </a:lstStyle>
          <a:p>
            <a:pPr>
              <a:defRPr/>
            </a:pPr>
            <a:fld id="{3B75EE7B-D2B3-43B8-BFFA-8833E01698FC}" type="datetime1">
              <a:rPr lang="en-US"/>
              <a:pPr>
                <a:defRPr/>
              </a:pPr>
              <a:t>3/24/2025</a:t>
            </a:fld>
            <a:endParaRPr lang="en-US"/>
          </a:p>
        </p:txBody>
      </p:sp>
      <p:sp>
        <p:nvSpPr>
          <p:cNvPr id="8" name="Footer Placeholder 4">
            <a:extLst>
              <a:ext uri="{FF2B5EF4-FFF2-40B4-BE49-F238E27FC236}">
                <a16:creationId xmlns:a16="http://schemas.microsoft.com/office/drawing/2014/main" id="{DDC9C734-7A61-3A81-510C-30815A6DCE0A}"/>
              </a:ext>
            </a:extLst>
          </p:cNvPr>
          <p:cNvSpPr>
            <a:spLocks noGrp="1"/>
          </p:cNvSpPr>
          <p:nvPr>
            <p:ph type="ftr" sz="quarter" idx="11"/>
          </p:nvPr>
        </p:nvSpPr>
        <p:spPr/>
        <p:txBody>
          <a:bodyPr/>
          <a:lstStyle>
            <a:lvl1pPr>
              <a:defRPr/>
            </a:lvl1pPr>
          </a:lstStyle>
          <a:p>
            <a:pPr>
              <a:defRPr/>
            </a:pPr>
            <a:r>
              <a:rPr lang="en-US"/>
              <a:t>BATCH NO :                 DEPARTMENT OF COMPUTER SCIENCE &amp; ENGINEERING</a:t>
            </a:r>
            <a:endParaRPr lang="en-US" dirty="0"/>
          </a:p>
        </p:txBody>
      </p:sp>
      <p:sp>
        <p:nvSpPr>
          <p:cNvPr id="9" name="Slide Number Placeholder 5">
            <a:extLst>
              <a:ext uri="{FF2B5EF4-FFF2-40B4-BE49-F238E27FC236}">
                <a16:creationId xmlns:a16="http://schemas.microsoft.com/office/drawing/2014/main" id="{BEBA4E9E-F24A-4698-CE13-34E8DDF32A5D}"/>
              </a:ext>
            </a:extLst>
          </p:cNvPr>
          <p:cNvSpPr>
            <a:spLocks noGrp="1"/>
          </p:cNvSpPr>
          <p:nvPr>
            <p:ph type="sldNum" sz="quarter" idx="12"/>
          </p:nvPr>
        </p:nvSpPr>
        <p:spPr/>
        <p:txBody>
          <a:bodyPr/>
          <a:lstStyle>
            <a:lvl1pPr>
              <a:defRPr/>
            </a:lvl1pPr>
          </a:lstStyle>
          <a:p>
            <a:pPr>
              <a:defRPr/>
            </a:pPr>
            <a:fld id="{2E4C994A-74C9-4B65-A0C1-0429F3086350}" type="slidenum">
              <a:rPr lang="en-US"/>
              <a:pPr>
                <a:defRPr/>
              </a:pPr>
              <a:t>‹#›</a:t>
            </a:fld>
            <a:endParaRPr lang="en-US"/>
          </a:p>
        </p:txBody>
      </p:sp>
    </p:spTree>
    <p:extLst>
      <p:ext uri="{BB962C8B-B14F-4D97-AF65-F5344CB8AC3E}">
        <p14:creationId xmlns:p14="http://schemas.microsoft.com/office/powerpoint/2010/main" val="1650807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F59A355-4442-C9E2-0976-52BCC2270AA0}"/>
              </a:ext>
            </a:extLst>
          </p:cNvPr>
          <p:cNvSpPr>
            <a:spLocks noGrp="1"/>
          </p:cNvSpPr>
          <p:nvPr>
            <p:ph type="dt" sz="half" idx="10"/>
          </p:nvPr>
        </p:nvSpPr>
        <p:spPr/>
        <p:txBody>
          <a:bodyPr/>
          <a:lstStyle>
            <a:lvl1pPr>
              <a:defRPr/>
            </a:lvl1pPr>
          </a:lstStyle>
          <a:p>
            <a:pPr>
              <a:defRPr/>
            </a:pPr>
            <a:fld id="{1A1FE757-547E-4A1C-91B1-F6F6E45473BC}" type="datetime1">
              <a:rPr lang="en-US"/>
              <a:pPr>
                <a:defRPr/>
              </a:pPr>
              <a:t>3/24/2025</a:t>
            </a:fld>
            <a:endParaRPr lang="en-US"/>
          </a:p>
        </p:txBody>
      </p:sp>
      <p:sp>
        <p:nvSpPr>
          <p:cNvPr id="5" name="Footer Placeholder 4">
            <a:extLst>
              <a:ext uri="{FF2B5EF4-FFF2-40B4-BE49-F238E27FC236}">
                <a16:creationId xmlns:a16="http://schemas.microsoft.com/office/drawing/2014/main" id="{6FFA8E54-2DF0-42BF-9C0A-F2F1D9112628}"/>
              </a:ext>
            </a:extLst>
          </p:cNvPr>
          <p:cNvSpPr>
            <a:spLocks noGrp="1"/>
          </p:cNvSpPr>
          <p:nvPr>
            <p:ph type="ftr" sz="quarter" idx="11"/>
          </p:nvPr>
        </p:nvSpPr>
        <p:spPr/>
        <p:txBody>
          <a:bodyPr/>
          <a:lstStyle>
            <a:lvl1pPr>
              <a:defRPr/>
            </a:lvl1pPr>
          </a:lstStyle>
          <a:p>
            <a:pPr>
              <a:defRPr/>
            </a:pPr>
            <a:r>
              <a:rPr lang="en-US"/>
              <a:t>BATCH NO :                 DEPARTMENT OF COMPUTER SCIENCE &amp; ENGINEERING</a:t>
            </a:r>
          </a:p>
        </p:txBody>
      </p:sp>
      <p:sp>
        <p:nvSpPr>
          <p:cNvPr id="6" name="Slide Number Placeholder 5">
            <a:extLst>
              <a:ext uri="{FF2B5EF4-FFF2-40B4-BE49-F238E27FC236}">
                <a16:creationId xmlns:a16="http://schemas.microsoft.com/office/drawing/2014/main" id="{49A46235-7666-ABC6-EB5E-01F639669A57}"/>
              </a:ext>
            </a:extLst>
          </p:cNvPr>
          <p:cNvSpPr>
            <a:spLocks noGrp="1"/>
          </p:cNvSpPr>
          <p:nvPr>
            <p:ph type="sldNum" sz="quarter" idx="12"/>
          </p:nvPr>
        </p:nvSpPr>
        <p:spPr/>
        <p:txBody>
          <a:bodyPr/>
          <a:lstStyle>
            <a:lvl1pPr>
              <a:defRPr/>
            </a:lvl1pPr>
          </a:lstStyle>
          <a:p>
            <a:pPr>
              <a:defRPr/>
            </a:pPr>
            <a:fld id="{9B04470C-36D2-4DAE-B78E-BCE52296A973}" type="slidenum">
              <a:rPr lang="en-US"/>
              <a:pPr>
                <a:defRPr/>
              </a:pPr>
              <a:t>‹#›</a:t>
            </a:fld>
            <a:endParaRPr lang="en-US"/>
          </a:p>
        </p:txBody>
      </p:sp>
    </p:spTree>
    <p:extLst>
      <p:ext uri="{BB962C8B-B14F-4D97-AF65-F5344CB8AC3E}">
        <p14:creationId xmlns:p14="http://schemas.microsoft.com/office/powerpoint/2010/main" val="408890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 y="1485900"/>
            <a:ext cx="4229100" cy="7429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01868" y="1303020"/>
            <a:ext cx="10972800" cy="768096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E9CC11E-F05B-A6DD-2903-45142F61A460}"/>
              </a:ext>
            </a:extLst>
          </p:cNvPr>
          <p:cNvSpPr>
            <a:spLocks noGrp="1"/>
          </p:cNvSpPr>
          <p:nvPr>
            <p:ph type="dt" sz="half" idx="10"/>
          </p:nvPr>
        </p:nvSpPr>
        <p:spPr/>
        <p:txBody>
          <a:bodyPr/>
          <a:lstStyle>
            <a:lvl1pPr>
              <a:defRPr/>
            </a:lvl1pPr>
          </a:lstStyle>
          <a:p>
            <a:pPr>
              <a:defRPr/>
            </a:pPr>
            <a:fld id="{CE5CA3F4-8B69-4A98-B994-DB530B04468E}" type="datetime1">
              <a:rPr lang="en-US"/>
              <a:pPr>
                <a:defRPr/>
              </a:pPr>
              <a:t>3/24/2025</a:t>
            </a:fld>
            <a:endParaRPr lang="en-US"/>
          </a:p>
        </p:txBody>
      </p:sp>
      <p:sp>
        <p:nvSpPr>
          <p:cNvPr id="5" name="Footer Placeholder 4">
            <a:extLst>
              <a:ext uri="{FF2B5EF4-FFF2-40B4-BE49-F238E27FC236}">
                <a16:creationId xmlns:a16="http://schemas.microsoft.com/office/drawing/2014/main" id="{2E204E23-10EE-AD8D-D082-0D10104FBCE5}"/>
              </a:ext>
            </a:extLst>
          </p:cNvPr>
          <p:cNvSpPr>
            <a:spLocks noGrp="1"/>
          </p:cNvSpPr>
          <p:nvPr>
            <p:ph type="ftr" sz="quarter" idx="11"/>
          </p:nvPr>
        </p:nvSpPr>
        <p:spPr/>
        <p:txBody>
          <a:bodyPr/>
          <a:lstStyle>
            <a:lvl1pPr>
              <a:defRPr/>
            </a:lvl1pPr>
          </a:lstStyle>
          <a:p>
            <a:pPr>
              <a:defRPr/>
            </a:pPr>
            <a:r>
              <a:rPr lang="en-US"/>
              <a:t>BATCH NO :                 DEPARTMENT OF COMPUTER SCIENCE &amp; ENGINEERING</a:t>
            </a:r>
          </a:p>
        </p:txBody>
      </p:sp>
      <p:sp>
        <p:nvSpPr>
          <p:cNvPr id="6" name="Slide Number Placeholder 5">
            <a:extLst>
              <a:ext uri="{FF2B5EF4-FFF2-40B4-BE49-F238E27FC236}">
                <a16:creationId xmlns:a16="http://schemas.microsoft.com/office/drawing/2014/main" id="{54E924DC-DB7F-A77E-2FC5-01F3AADD5547}"/>
              </a:ext>
            </a:extLst>
          </p:cNvPr>
          <p:cNvSpPr>
            <a:spLocks noGrp="1"/>
          </p:cNvSpPr>
          <p:nvPr>
            <p:ph type="sldNum" sz="quarter" idx="12"/>
          </p:nvPr>
        </p:nvSpPr>
        <p:spPr/>
        <p:txBody>
          <a:bodyPr/>
          <a:lstStyle>
            <a:lvl1pPr>
              <a:defRPr/>
            </a:lvl1pPr>
          </a:lstStyle>
          <a:p>
            <a:pPr>
              <a:defRPr/>
            </a:pPr>
            <a:fld id="{F88EE5A4-1E77-46E6-BE12-4D66B0349D4B}" type="slidenum">
              <a:rPr lang="en-US"/>
              <a:pPr>
                <a:defRPr/>
              </a:pPr>
              <a:t>‹#›</a:t>
            </a:fld>
            <a:endParaRPr lang="en-US"/>
          </a:p>
        </p:txBody>
      </p:sp>
    </p:spTree>
    <p:extLst>
      <p:ext uri="{BB962C8B-B14F-4D97-AF65-F5344CB8AC3E}">
        <p14:creationId xmlns:p14="http://schemas.microsoft.com/office/powerpoint/2010/main" val="111532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25D10EA-6A22-090D-B638-6FE3A036819F}"/>
              </a:ext>
            </a:extLst>
          </p:cNvPr>
          <p:cNvSpPr>
            <a:spLocks noGrp="1"/>
          </p:cNvSpPr>
          <p:nvPr>
            <p:ph type="dt" sz="half" idx="10"/>
          </p:nvPr>
        </p:nvSpPr>
        <p:spPr/>
        <p:txBody>
          <a:bodyPr/>
          <a:lstStyle>
            <a:lvl1pPr>
              <a:defRPr/>
            </a:lvl1pPr>
          </a:lstStyle>
          <a:p>
            <a:pPr>
              <a:defRPr/>
            </a:pPr>
            <a:fld id="{9691BF63-76AF-48B9-806D-03FB47AF7897}" type="datetime1">
              <a:rPr lang="en-US"/>
              <a:pPr>
                <a:defRPr/>
              </a:pPr>
              <a:t>3/24/2025</a:t>
            </a:fld>
            <a:endParaRPr lang="en-US"/>
          </a:p>
        </p:txBody>
      </p:sp>
      <p:sp>
        <p:nvSpPr>
          <p:cNvPr id="5" name="Footer Placeholder 4">
            <a:extLst>
              <a:ext uri="{FF2B5EF4-FFF2-40B4-BE49-F238E27FC236}">
                <a16:creationId xmlns:a16="http://schemas.microsoft.com/office/drawing/2014/main" id="{6B8F2B29-8A4F-DBBD-3C20-2DF50147EB05}"/>
              </a:ext>
            </a:extLst>
          </p:cNvPr>
          <p:cNvSpPr>
            <a:spLocks noGrp="1"/>
          </p:cNvSpPr>
          <p:nvPr>
            <p:ph type="ftr" sz="quarter" idx="11"/>
          </p:nvPr>
        </p:nvSpPr>
        <p:spPr/>
        <p:txBody>
          <a:bodyPr/>
          <a:lstStyle>
            <a:lvl1pPr>
              <a:defRPr/>
            </a:lvl1pPr>
          </a:lstStyle>
          <a:p>
            <a:pPr>
              <a:defRPr/>
            </a:pPr>
            <a:r>
              <a:rPr lang="en-US"/>
              <a:t>BATCH NO :                 DEPARTMENT OF COMPUTER SCIENCE &amp; ENGINEERING</a:t>
            </a:r>
          </a:p>
        </p:txBody>
      </p:sp>
      <p:sp>
        <p:nvSpPr>
          <p:cNvPr id="6" name="Slide Number Placeholder 5">
            <a:extLst>
              <a:ext uri="{FF2B5EF4-FFF2-40B4-BE49-F238E27FC236}">
                <a16:creationId xmlns:a16="http://schemas.microsoft.com/office/drawing/2014/main" id="{7665FAD8-5FFC-E549-A911-2D4C536DF3DB}"/>
              </a:ext>
            </a:extLst>
          </p:cNvPr>
          <p:cNvSpPr>
            <a:spLocks noGrp="1"/>
          </p:cNvSpPr>
          <p:nvPr>
            <p:ph type="sldNum" sz="quarter" idx="12"/>
          </p:nvPr>
        </p:nvSpPr>
        <p:spPr/>
        <p:txBody>
          <a:bodyPr/>
          <a:lstStyle>
            <a:lvl1pPr>
              <a:defRPr/>
            </a:lvl1pPr>
          </a:lstStyle>
          <a:p>
            <a:pPr>
              <a:defRPr/>
            </a:pPr>
            <a:fld id="{6519AD1C-64B7-457E-AF34-88D4EB5E21C4}" type="slidenum">
              <a:rPr lang="en-US"/>
              <a:pPr>
                <a:defRPr/>
              </a:pPr>
              <a:t>‹#›</a:t>
            </a:fld>
            <a:endParaRPr lang="en-US"/>
          </a:p>
        </p:txBody>
      </p:sp>
    </p:spTree>
    <p:extLst>
      <p:ext uri="{BB962C8B-B14F-4D97-AF65-F5344CB8AC3E}">
        <p14:creationId xmlns:p14="http://schemas.microsoft.com/office/powerpoint/2010/main" val="388349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01868" y="1947672"/>
            <a:ext cx="10972800" cy="4882896"/>
          </a:xfrm>
        </p:spPr>
        <p:txBody>
          <a:bodyPr anchor="b"/>
          <a:lstStyle>
            <a:lvl1pPr>
              <a:defRPr sz="8850" b="0" spc="-15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29300" y="7008876"/>
            <a:ext cx="10972800" cy="1371600"/>
          </a:xfrm>
        </p:spPr>
        <p:txBody>
          <a:bodyPr anchor="t">
            <a:normAutofit/>
          </a:bodyPr>
          <a:lstStyle>
            <a:lvl1pPr marL="0" indent="0">
              <a:buNone/>
              <a:defRPr sz="3300" cap="none" spc="0" baseline="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3DEFC6-B978-B62D-3314-59391AC5AD94}"/>
              </a:ext>
            </a:extLst>
          </p:cNvPr>
          <p:cNvSpPr>
            <a:spLocks noGrp="1"/>
          </p:cNvSpPr>
          <p:nvPr>
            <p:ph type="dt" sz="half" idx="10"/>
          </p:nvPr>
        </p:nvSpPr>
        <p:spPr/>
        <p:txBody>
          <a:bodyPr/>
          <a:lstStyle>
            <a:lvl1pPr>
              <a:defRPr/>
            </a:lvl1pPr>
          </a:lstStyle>
          <a:p>
            <a:pPr>
              <a:defRPr/>
            </a:pPr>
            <a:fld id="{9B000E75-8CFF-4C4E-8A16-9CC5C5594FFF}" type="datetime1">
              <a:rPr lang="en-US"/>
              <a:pPr>
                <a:defRPr/>
              </a:pPr>
              <a:t>3/24/2025</a:t>
            </a:fld>
            <a:endParaRPr lang="en-US"/>
          </a:p>
        </p:txBody>
      </p:sp>
      <p:sp>
        <p:nvSpPr>
          <p:cNvPr id="5" name="Footer Placeholder 4">
            <a:extLst>
              <a:ext uri="{FF2B5EF4-FFF2-40B4-BE49-F238E27FC236}">
                <a16:creationId xmlns:a16="http://schemas.microsoft.com/office/drawing/2014/main" id="{D93BB1F2-3A16-7594-4E19-F1644CFA596C}"/>
              </a:ext>
            </a:extLst>
          </p:cNvPr>
          <p:cNvSpPr>
            <a:spLocks noGrp="1"/>
          </p:cNvSpPr>
          <p:nvPr>
            <p:ph type="ftr" sz="quarter" idx="11"/>
          </p:nvPr>
        </p:nvSpPr>
        <p:spPr/>
        <p:txBody>
          <a:bodyPr/>
          <a:lstStyle>
            <a:lvl1pPr>
              <a:defRPr/>
            </a:lvl1pPr>
          </a:lstStyle>
          <a:p>
            <a:pPr>
              <a:defRPr/>
            </a:pPr>
            <a:r>
              <a:rPr lang="en-US"/>
              <a:t>BATCH NO :                 DEPARTMENT OF COMPUTER SCIENCE &amp; ENGINEERING</a:t>
            </a:r>
          </a:p>
        </p:txBody>
      </p:sp>
      <p:sp>
        <p:nvSpPr>
          <p:cNvPr id="6" name="Slide Number Placeholder 5">
            <a:extLst>
              <a:ext uri="{FF2B5EF4-FFF2-40B4-BE49-F238E27FC236}">
                <a16:creationId xmlns:a16="http://schemas.microsoft.com/office/drawing/2014/main" id="{E98D4638-AE13-ED70-E468-E5397B74CB66}"/>
              </a:ext>
            </a:extLst>
          </p:cNvPr>
          <p:cNvSpPr>
            <a:spLocks noGrp="1"/>
          </p:cNvSpPr>
          <p:nvPr>
            <p:ph type="sldNum" sz="quarter" idx="12"/>
          </p:nvPr>
        </p:nvSpPr>
        <p:spPr/>
        <p:txBody>
          <a:bodyPr/>
          <a:lstStyle>
            <a:lvl1pPr>
              <a:defRPr/>
            </a:lvl1pPr>
          </a:lstStyle>
          <a:p>
            <a:pPr>
              <a:defRPr/>
            </a:pPr>
            <a:fld id="{29F66724-1670-439F-8846-310EFA6B95B4}" type="slidenum">
              <a:rPr lang="en-US"/>
              <a:pPr>
                <a:defRPr/>
              </a:pPr>
              <a:t>‹#›</a:t>
            </a:fld>
            <a:endParaRPr lang="en-US"/>
          </a:p>
        </p:txBody>
      </p:sp>
    </p:spTree>
    <p:extLst>
      <p:ext uri="{BB962C8B-B14F-4D97-AF65-F5344CB8AC3E}">
        <p14:creationId xmlns:p14="http://schemas.microsoft.com/office/powerpoint/2010/main" val="313257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01868" y="1303020"/>
            <a:ext cx="521208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727180" y="1303020"/>
            <a:ext cx="521208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DACD4A5-F0E8-8959-58AB-757445E7ECC5}"/>
              </a:ext>
            </a:extLst>
          </p:cNvPr>
          <p:cNvSpPr>
            <a:spLocks noGrp="1"/>
          </p:cNvSpPr>
          <p:nvPr>
            <p:ph type="dt" sz="half" idx="10"/>
          </p:nvPr>
        </p:nvSpPr>
        <p:spPr/>
        <p:txBody>
          <a:bodyPr/>
          <a:lstStyle>
            <a:lvl1pPr>
              <a:defRPr/>
            </a:lvl1pPr>
          </a:lstStyle>
          <a:p>
            <a:pPr>
              <a:defRPr/>
            </a:pPr>
            <a:fld id="{7EB16FD5-1779-444D-86FD-FCFF139968C3}" type="datetime1">
              <a:rPr lang="en-US"/>
              <a:pPr>
                <a:defRPr/>
              </a:pPr>
              <a:t>3/24/2025</a:t>
            </a:fld>
            <a:endParaRPr lang="en-US"/>
          </a:p>
        </p:txBody>
      </p:sp>
      <p:sp>
        <p:nvSpPr>
          <p:cNvPr id="6" name="Footer Placeholder 4">
            <a:extLst>
              <a:ext uri="{FF2B5EF4-FFF2-40B4-BE49-F238E27FC236}">
                <a16:creationId xmlns:a16="http://schemas.microsoft.com/office/drawing/2014/main" id="{95219CC2-D180-C2F9-3C1E-C54AA5AA20BD}"/>
              </a:ext>
            </a:extLst>
          </p:cNvPr>
          <p:cNvSpPr>
            <a:spLocks noGrp="1"/>
          </p:cNvSpPr>
          <p:nvPr>
            <p:ph type="ftr" sz="quarter" idx="11"/>
          </p:nvPr>
        </p:nvSpPr>
        <p:spPr/>
        <p:txBody>
          <a:bodyPr/>
          <a:lstStyle>
            <a:lvl1pPr>
              <a:defRPr/>
            </a:lvl1pPr>
          </a:lstStyle>
          <a:p>
            <a:pPr>
              <a:defRPr/>
            </a:pPr>
            <a:r>
              <a:rPr lang="en-US"/>
              <a:t>BATCH NO :                 DEPARTMENT OF COMPUTER SCIENCE &amp; ENGINEERING</a:t>
            </a:r>
          </a:p>
        </p:txBody>
      </p:sp>
      <p:sp>
        <p:nvSpPr>
          <p:cNvPr id="7" name="Slide Number Placeholder 5">
            <a:extLst>
              <a:ext uri="{FF2B5EF4-FFF2-40B4-BE49-F238E27FC236}">
                <a16:creationId xmlns:a16="http://schemas.microsoft.com/office/drawing/2014/main" id="{CE10FB93-A3E8-568A-B032-37C576343EA2}"/>
              </a:ext>
            </a:extLst>
          </p:cNvPr>
          <p:cNvSpPr>
            <a:spLocks noGrp="1"/>
          </p:cNvSpPr>
          <p:nvPr>
            <p:ph type="sldNum" sz="quarter" idx="12"/>
          </p:nvPr>
        </p:nvSpPr>
        <p:spPr/>
        <p:txBody>
          <a:bodyPr/>
          <a:lstStyle>
            <a:lvl1pPr>
              <a:defRPr/>
            </a:lvl1pPr>
          </a:lstStyle>
          <a:p>
            <a:pPr>
              <a:defRPr/>
            </a:pPr>
            <a:fld id="{2EF738A4-1CCD-4FD1-9DE7-71BDC44D11CF}" type="slidenum">
              <a:rPr lang="en-US"/>
              <a:pPr>
                <a:defRPr/>
              </a:pPr>
              <a:t>‹#›</a:t>
            </a:fld>
            <a:endParaRPr lang="en-US"/>
          </a:p>
        </p:txBody>
      </p:sp>
    </p:spTree>
    <p:extLst>
      <p:ext uri="{BB962C8B-B14F-4D97-AF65-F5344CB8AC3E}">
        <p14:creationId xmlns:p14="http://schemas.microsoft.com/office/powerpoint/2010/main" val="1090052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801868" y="1535379"/>
            <a:ext cx="5212080" cy="1211580"/>
          </a:xfrm>
        </p:spPr>
        <p:txBody>
          <a:bodyPr anchor="b">
            <a:normAutofit/>
          </a:bodyPr>
          <a:lstStyle>
            <a:lvl1pPr marL="0" indent="0">
              <a:spcBef>
                <a:spcPts val="0"/>
              </a:spcBef>
              <a:buNone/>
              <a:defRPr sz="3000" b="1">
                <a:solidFill>
                  <a:schemeClr val="tx1">
                    <a:lumMod val="65000"/>
                    <a:lumOff val="3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5801868" y="2896404"/>
            <a:ext cx="5212080" cy="603504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727695" y="1535380"/>
            <a:ext cx="5212080" cy="1219757"/>
          </a:xfrm>
        </p:spPr>
        <p:txBody>
          <a:bodyPr anchor="b">
            <a:normAutofit/>
          </a:bodyPr>
          <a:lstStyle>
            <a:lvl1pPr marL="0" indent="0">
              <a:spcBef>
                <a:spcPts val="0"/>
              </a:spcBef>
              <a:buNone/>
              <a:defRPr sz="3000" b="1">
                <a:solidFill>
                  <a:schemeClr val="tx1">
                    <a:lumMod val="65000"/>
                    <a:lumOff val="3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11727695" y="2896404"/>
            <a:ext cx="5212080" cy="603504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07721596-DBD7-5D7F-873F-501F74C86B1A}"/>
              </a:ext>
            </a:extLst>
          </p:cNvPr>
          <p:cNvSpPr>
            <a:spLocks noGrp="1"/>
          </p:cNvSpPr>
          <p:nvPr>
            <p:ph type="dt" sz="half" idx="10"/>
          </p:nvPr>
        </p:nvSpPr>
        <p:spPr/>
        <p:txBody>
          <a:bodyPr/>
          <a:lstStyle>
            <a:lvl1pPr>
              <a:defRPr/>
            </a:lvl1pPr>
          </a:lstStyle>
          <a:p>
            <a:pPr>
              <a:defRPr/>
            </a:pPr>
            <a:fld id="{FFB0CE89-3B8E-4D54-85A6-6543C4970E39}" type="datetime1">
              <a:rPr lang="en-US"/>
              <a:pPr>
                <a:defRPr/>
              </a:pPr>
              <a:t>3/24/2025</a:t>
            </a:fld>
            <a:endParaRPr lang="en-US"/>
          </a:p>
        </p:txBody>
      </p:sp>
      <p:sp>
        <p:nvSpPr>
          <p:cNvPr id="7" name="Footer Placeholder 4">
            <a:extLst>
              <a:ext uri="{FF2B5EF4-FFF2-40B4-BE49-F238E27FC236}">
                <a16:creationId xmlns:a16="http://schemas.microsoft.com/office/drawing/2014/main" id="{D38AF95B-948F-51D4-1F43-943CEF2C4C47}"/>
              </a:ext>
            </a:extLst>
          </p:cNvPr>
          <p:cNvSpPr>
            <a:spLocks noGrp="1"/>
          </p:cNvSpPr>
          <p:nvPr>
            <p:ph type="ftr" sz="quarter" idx="11"/>
          </p:nvPr>
        </p:nvSpPr>
        <p:spPr/>
        <p:txBody>
          <a:bodyPr/>
          <a:lstStyle>
            <a:lvl1pPr>
              <a:defRPr/>
            </a:lvl1pPr>
          </a:lstStyle>
          <a:p>
            <a:pPr>
              <a:defRPr/>
            </a:pPr>
            <a:r>
              <a:rPr lang="en-US"/>
              <a:t>BATCH NO :                 DEPARTMENT OF COMPUTER SCIENCE &amp; ENGINEERING</a:t>
            </a:r>
          </a:p>
        </p:txBody>
      </p:sp>
      <p:sp>
        <p:nvSpPr>
          <p:cNvPr id="8" name="Slide Number Placeholder 5">
            <a:extLst>
              <a:ext uri="{FF2B5EF4-FFF2-40B4-BE49-F238E27FC236}">
                <a16:creationId xmlns:a16="http://schemas.microsoft.com/office/drawing/2014/main" id="{7D8A460F-34FF-E719-A1F5-25DAA558A420}"/>
              </a:ext>
            </a:extLst>
          </p:cNvPr>
          <p:cNvSpPr>
            <a:spLocks noGrp="1"/>
          </p:cNvSpPr>
          <p:nvPr>
            <p:ph type="sldNum" sz="quarter" idx="12"/>
          </p:nvPr>
        </p:nvSpPr>
        <p:spPr/>
        <p:txBody>
          <a:bodyPr/>
          <a:lstStyle>
            <a:lvl1pPr>
              <a:defRPr/>
            </a:lvl1pPr>
          </a:lstStyle>
          <a:p>
            <a:pPr>
              <a:defRPr/>
            </a:pPr>
            <a:fld id="{047F609E-68C7-4C76-825A-443E6A29280C}" type="slidenum">
              <a:rPr lang="en-US"/>
              <a:pPr>
                <a:defRPr/>
              </a:pPr>
              <a:t>‹#›</a:t>
            </a:fld>
            <a:endParaRPr lang="en-US"/>
          </a:p>
        </p:txBody>
      </p:sp>
    </p:spTree>
    <p:extLst>
      <p:ext uri="{BB962C8B-B14F-4D97-AF65-F5344CB8AC3E}">
        <p14:creationId xmlns:p14="http://schemas.microsoft.com/office/powerpoint/2010/main" val="386078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3">
            <a:extLst>
              <a:ext uri="{FF2B5EF4-FFF2-40B4-BE49-F238E27FC236}">
                <a16:creationId xmlns:a16="http://schemas.microsoft.com/office/drawing/2014/main" id="{2C54C5F6-EE61-567D-4B2F-B1BC47F220AE}"/>
              </a:ext>
            </a:extLst>
          </p:cNvPr>
          <p:cNvSpPr>
            <a:spLocks noGrp="1"/>
          </p:cNvSpPr>
          <p:nvPr>
            <p:ph type="dt" sz="half" idx="10"/>
          </p:nvPr>
        </p:nvSpPr>
        <p:spPr/>
        <p:txBody>
          <a:bodyPr/>
          <a:lstStyle>
            <a:lvl1pPr>
              <a:defRPr/>
            </a:lvl1pPr>
          </a:lstStyle>
          <a:p>
            <a:pPr>
              <a:defRPr/>
            </a:pPr>
            <a:fld id="{00189913-D43B-4339-A8A2-C45B6E0FE498}" type="datetime1">
              <a:rPr lang="en-US"/>
              <a:pPr>
                <a:defRPr/>
              </a:pPr>
              <a:t>3/24/2025</a:t>
            </a:fld>
            <a:endParaRPr lang="en-US"/>
          </a:p>
        </p:txBody>
      </p:sp>
      <p:sp>
        <p:nvSpPr>
          <p:cNvPr id="3" name="Footer Placeholder 4">
            <a:extLst>
              <a:ext uri="{FF2B5EF4-FFF2-40B4-BE49-F238E27FC236}">
                <a16:creationId xmlns:a16="http://schemas.microsoft.com/office/drawing/2014/main" id="{4E1918A0-A200-927C-1E8E-D2C0EDA227A0}"/>
              </a:ext>
            </a:extLst>
          </p:cNvPr>
          <p:cNvSpPr>
            <a:spLocks noGrp="1"/>
          </p:cNvSpPr>
          <p:nvPr>
            <p:ph type="ftr" sz="quarter" idx="11"/>
          </p:nvPr>
        </p:nvSpPr>
        <p:spPr/>
        <p:txBody>
          <a:bodyPr/>
          <a:lstStyle>
            <a:lvl1pPr>
              <a:defRPr/>
            </a:lvl1pPr>
          </a:lstStyle>
          <a:p>
            <a:pPr>
              <a:defRPr/>
            </a:pPr>
            <a:r>
              <a:rPr lang="en-US"/>
              <a:t>BATCH NO :                 DEPARTMENT OF COMPUTER SCIENCE &amp; ENGINEERING</a:t>
            </a:r>
          </a:p>
        </p:txBody>
      </p:sp>
      <p:sp>
        <p:nvSpPr>
          <p:cNvPr id="4" name="Slide Number Placeholder 5">
            <a:extLst>
              <a:ext uri="{FF2B5EF4-FFF2-40B4-BE49-F238E27FC236}">
                <a16:creationId xmlns:a16="http://schemas.microsoft.com/office/drawing/2014/main" id="{8815AAA1-3650-5EDF-3132-26AF77218E33}"/>
              </a:ext>
            </a:extLst>
          </p:cNvPr>
          <p:cNvSpPr>
            <a:spLocks noGrp="1"/>
          </p:cNvSpPr>
          <p:nvPr>
            <p:ph type="sldNum" sz="quarter" idx="12"/>
          </p:nvPr>
        </p:nvSpPr>
        <p:spPr/>
        <p:txBody>
          <a:bodyPr/>
          <a:lstStyle>
            <a:lvl1pPr>
              <a:defRPr/>
            </a:lvl1pPr>
          </a:lstStyle>
          <a:p>
            <a:pPr>
              <a:defRPr/>
            </a:pPr>
            <a:fld id="{437B274D-0DB6-4D46-A711-C0C65EB3BF6B}" type="slidenum">
              <a:rPr lang="en-US"/>
              <a:pPr>
                <a:defRPr/>
              </a:pPr>
              <a:t>‹#›</a:t>
            </a:fld>
            <a:endParaRPr lang="en-US"/>
          </a:p>
        </p:txBody>
      </p:sp>
    </p:spTree>
    <p:extLst>
      <p:ext uri="{BB962C8B-B14F-4D97-AF65-F5344CB8AC3E}">
        <p14:creationId xmlns:p14="http://schemas.microsoft.com/office/powerpoint/2010/main" val="203844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8693C6F3-2252-0124-CC40-3865745F99C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6078200" y="204788"/>
            <a:ext cx="132238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4">
            <a:extLst>
              <a:ext uri="{FF2B5EF4-FFF2-40B4-BE49-F238E27FC236}">
                <a16:creationId xmlns:a16="http://schemas.microsoft.com/office/drawing/2014/main" id="{E07F8A20-28BA-B7B4-60A2-0AE49CE071E7}"/>
              </a:ext>
            </a:extLst>
          </p:cNvPr>
          <p:cNvSpPr>
            <a:spLocks noGrp="1"/>
          </p:cNvSpPr>
          <p:nvPr>
            <p:ph type="dt" sz="half" idx="10"/>
          </p:nvPr>
        </p:nvSpPr>
        <p:spPr/>
        <p:txBody>
          <a:bodyPr/>
          <a:lstStyle>
            <a:lvl1pPr>
              <a:defRPr/>
            </a:lvl1pPr>
          </a:lstStyle>
          <a:p>
            <a:pPr>
              <a:defRPr/>
            </a:pPr>
            <a:fld id="{05BAAC76-48E4-45DD-AE9C-E9229B4CFA9D}" type="datetime1">
              <a:rPr lang="en-US"/>
              <a:pPr>
                <a:defRPr/>
              </a:pPr>
              <a:t>3/24/2025</a:t>
            </a:fld>
            <a:endParaRPr lang="en-US"/>
          </a:p>
        </p:txBody>
      </p:sp>
      <p:sp>
        <p:nvSpPr>
          <p:cNvPr id="4" name="Footer Placeholder 5">
            <a:extLst>
              <a:ext uri="{FF2B5EF4-FFF2-40B4-BE49-F238E27FC236}">
                <a16:creationId xmlns:a16="http://schemas.microsoft.com/office/drawing/2014/main" id="{99AB3847-5EAB-AF71-4F2B-361DEA5FDD6F}"/>
              </a:ext>
            </a:extLst>
          </p:cNvPr>
          <p:cNvSpPr>
            <a:spLocks noGrp="1"/>
          </p:cNvSpPr>
          <p:nvPr>
            <p:ph type="ftr" sz="quarter" idx="11"/>
          </p:nvPr>
        </p:nvSpPr>
        <p:spPr/>
        <p:txBody>
          <a:bodyPr/>
          <a:lstStyle>
            <a:lvl1pPr>
              <a:defRPr/>
            </a:lvl1pPr>
          </a:lstStyle>
          <a:p>
            <a:pPr>
              <a:defRPr/>
            </a:pPr>
            <a:r>
              <a:rPr lang="en-US"/>
              <a:t>BATCH NO :                 DEPARTMENT OF COMPUTER SCIENCE &amp; ENGINEERING</a:t>
            </a:r>
          </a:p>
        </p:txBody>
      </p:sp>
      <p:sp>
        <p:nvSpPr>
          <p:cNvPr id="5" name="Slide Number Placeholder 6">
            <a:extLst>
              <a:ext uri="{FF2B5EF4-FFF2-40B4-BE49-F238E27FC236}">
                <a16:creationId xmlns:a16="http://schemas.microsoft.com/office/drawing/2014/main" id="{4DCBB095-FC8A-BDC7-8E35-A9604FB6D446}"/>
              </a:ext>
            </a:extLst>
          </p:cNvPr>
          <p:cNvSpPr>
            <a:spLocks noGrp="1"/>
          </p:cNvSpPr>
          <p:nvPr>
            <p:ph type="sldNum" sz="quarter" idx="12"/>
          </p:nvPr>
        </p:nvSpPr>
        <p:spPr/>
        <p:txBody>
          <a:bodyPr/>
          <a:lstStyle>
            <a:lvl1pPr>
              <a:defRPr/>
            </a:lvl1pPr>
          </a:lstStyle>
          <a:p>
            <a:pPr>
              <a:defRPr/>
            </a:pPr>
            <a:fld id="{7F3E4847-D22E-4B28-BD5E-218260A20F7D}" type="slidenum">
              <a:rPr lang="en-US"/>
              <a:pPr>
                <a:defRPr/>
              </a:pPr>
              <a:t>‹#›</a:t>
            </a:fld>
            <a:endParaRPr lang="en-US"/>
          </a:p>
        </p:txBody>
      </p:sp>
    </p:spTree>
    <p:extLst>
      <p:ext uri="{BB962C8B-B14F-4D97-AF65-F5344CB8AC3E}">
        <p14:creationId xmlns:p14="http://schemas.microsoft.com/office/powerpoint/2010/main" val="16005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048" y="1714500"/>
            <a:ext cx="4251960" cy="3566160"/>
          </a:xfrm>
        </p:spPr>
        <p:txBody>
          <a:bodyPr anchor="b"/>
          <a:lstStyle>
            <a:lvl1pPr>
              <a:defRPr sz="4800" b="0" baseline="0"/>
            </a:lvl1pPr>
          </a:lstStyle>
          <a:p>
            <a:r>
              <a:rPr lang="en-US"/>
              <a:t>Click to edit Master title style</a:t>
            </a:r>
            <a:endParaRPr lang="en-US" dirty="0"/>
          </a:p>
        </p:txBody>
      </p:sp>
      <p:sp>
        <p:nvSpPr>
          <p:cNvPr id="3" name="Content Placeholder 2"/>
          <p:cNvSpPr>
            <a:spLocks noGrp="1"/>
          </p:cNvSpPr>
          <p:nvPr>
            <p:ph idx="1"/>
          </p:nvPr>
        </p:nvSpPr>
        <p:spPr>
          <a:xfrm>
            <a:off x="5801868" y="1303020"/>
            <a:ext cx="1097280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4048" y="5241264"/>
            <a:ext cx="4251960" cy="3482985"/>
          </a:xfrm>
        </p:spPr>
        <p:txBody>
          <a:bodyPr anchor="t">
            <a:normAutofit/>
          </a:bodyPr>
          <a:lstStyle>
            <a:lvl1pPr marL="0" indent="0">
              <a:lnSpc>
                <a:spcPct val="100000"/>
              </a:lnSpc>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3">
            <a:extLst>
              <a:ext uri="{FF2B5EF4-FFF2-40B4-BE49-F238E27FC236}">
                <a16:creationId xmlns:a16="http://schemas.microsoft.com/office/drawing/2014/main" id="{34832B5C-87DE-21D1-9366-8CB75650DAC7}"/>
              </a:ext>
            </a:extLst>
          </p:cNvPr>
          <p:cNvSpPr>
            <a:spLocks noGrp="1"/>
          </p:cNvSpPr>
          <p:nvPr>
            <p:ph type="dt" sz="half" idx="10"/>
          </p:nvPr>
        </p:nvSpPr>
        <p:spPr/>
        <p:txBody>
          <a:bodyPr/>
          <a:lstStyle>
            <a:lvl1pPr>
              <a:defRPr/>
            </a:lvl1pPr>
          </a:lstStyle>
          <a:p>
            <a:pPr>
              <a:defRPr/>
            </a:pPr>
            <a:fld id="{9FCC669F-15A7-4DDC-BD9F-4C73CF528B7C}" type="datetime1">
              <a:rPr lang="en-US"/>
              <a:pPr>
                <a:defRPr/>
              </a:pPr>
              <a:t>3/24/2025</a:t>
            </a:fld>
            <a:endParaRPr lang="en-US"/>
          </a:p>
        </p:txBody>
      </p:sp>
      <p:sp>
        <p:nvSpPr>
          <p:cNvPr id="6" name="Footer Placeholder 4">
            <a:extLst>
              <a:ext uri="{FF2B5EF4-FFF2-40B4-BE49-F238E27FC236}">
                <a16:creationId xmlns:a16="http://schemas.microsoft.com/office/drawing/2014/main" id="{CD08B70D-A37D-C1EF-9DC4-9905E28EB79E}"/>
              </a:ext>
            </a:extLst>
          </p:cNvPr>
          <p:cNvSpPr>
            <a:spLocks noGrp="1"/>
          </p:cNvSpPr>
          <p:nvPr>
            <p:ph type="ftr" sz="quarter" idx="11"/>
          </p:nvPr>
        </p:nvSpPr>
        <p:spPr/>
        <p:txBody>
          <a:bodyPr/>
          <a:lstStyle>
            <a:lvl1pPr>
              <a:defRPr/>
            </a:lvl1pPr>
          </a:lstStyle>
          <a:p>
            <a:pPr>
              <a:defRPr/>
            </a:pPr>
            <a:r>
              <a:rPr lang="en-US"/>
              <a:t>BATCH NO :                 DEPARTMENT OF COMPUTER SCIENCE &amp; ENGINEERING</a:t>
            </a:r>
          </a:p>
        </p:txBody>
      </p:sp>
      <p:sp>
        <p:nvSpPr>
          <p:cNvPr id="7" name="Slide Number Placeholder 5">
            <a:extLst>
              <a:ext uri="{FF2B5EF4-FFF2-40B4-BE49-F238E27FC236}">
                <a16:creationId xmlns:a16="http://schemas.microsoft.com/office/drawing/2014/main" id="{2F34B50A-C21C-9854-2EEC-7A667BA4A199}"/>
              </a:ext>
            </a:extLst>
          </p:cNvPr>
          <p:cNvSpPr>
            <a:spLocks noGrp="1"/>
          </p:cNvSpPr>
          <p:nvPr>
            <p:ph type="sldNum" sz="quarter" idx="12"/>
          </p:nvPr>
        </p:nvSpPr>
        <p:spPr/>
        <p:txBody>
          <a:bodyPr/>
          <a:lstStyle>
            <a:lvl1pPr>
              <a:defRPr/>
            </a:lvl1pPr>
          </a:lstStyle>
          <a:p>
            <a:pPr>
              <a:defRPr/>
            </a:pPr>
            <a:fld id="{727EACA4-10FE-4EB6-95F2-916C15B9A7D7}" type="slidenum">
              <a:rPr lang="en-US"/>
              <a:pPr>
                <a:defRPr/>
              </a:pPr>
              <a:t>‹#›</a:t>
            </a:fld>
            <a:endParaRPr lang="en-US"/>
          </a:p>
        </p:txBody>
      </p:sp>
    </p:spTree>
    <p:extLst>
      <p:ext uri="{BB962C8B-B14F-4D97-AF65-F5344CB8AC3E}">
        <p14:creationId xmlns:p14="http://schemas.microsoft.com/office/powerpoint/2010/main" val="218724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048" y="1714500"/>
            <a:ext cx="4251960" cy="3566160"/>
          </a:xfrm>
        </p:spPr>
        <p:txBody>
          <a:bodyPr anchor="b"/>
          <a:lstStyle>
            <a:lvl1pP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5966" y="1151129"/>
            <a:ext cx="12172845" cy="7996428"/>
          </a:xfrm>
          <a:solidFill>
            <a:schemeClr val="bg1">
              <a:lumMod val="75000"/>
            </a:schemeClr>
          </a:solidFill>
        </p:spPr>
        <p:txBody>
          <a:bodyPr rtlCol="0" anchor="t">
            <a:normAutofit/>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4048" y="5239512"/>
            <a:ext cx="4251960" cy="3483864"/>
          </a:xfrm>
        </p:spPr>
        <p:txBody>
          <a:bodyPr anchor="t">
            <a:normAutofit/>
          </a:bodyPr>
          <a:lstStyle>
            <a:lvl1pPr marL="0" indent="0">
              <a:lnSpc>
                <a:spcPct val="100000"/>
              </a:lnSpc>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7">
            <a:extLst>
              <a:ext uri="{FF2B5EF4-FFF2-40B4-BE49-F238E27FC236}">
                <a16:creationId xmlns:a16="http://schemas.microsoft.com/office/drawing/2014/main" id="{30A9E6CC-4D8E-344B-1365-1B5C9274F9E2}"/>
              </a:ext>
            </a:extLst>
          </p:cNvPr>
          <p:cNvSpPr>
            <a:spLocks noGrp="1"/>
          </p:cNvSpPr>
          <p:nvPr>
            <p:ph type="dt" sz="half" idx="10"/>
          </p:nvPr>
        </p:nvSpPr>
        <p:spPr/>
        <p:txBody>
          <a:bodyPr/>
          <a:lstStyle>
            <a:lvl1pPr>
              <a:defRPr/>
            </a:lvl1pPr>
          </a:lstStyle>
          <a:p>
            <a:pPr>
              <a:defRPr/>
            </a:pPr>
            <a:fld id="{5E8CF089-4E81-42A1-9AC0-5868D676859D}" type="datetime1">
              <a:rPr lang="en-US"/>
              <a:pPr>
                <a:defRPr/>
              </a:pPr>
              <a:t>3/24/2025</a:t>
            </a:fld>
            <a:endParaRPr lang="en-US"/>
          </a:p>
        </p:txBody>
      </p:sp>
      <p:sp>
        <p:nvSpPr>
          <p:cNvPr id="6" name="Footer Placeholder 8">
            <a:extLst>
              <a:ext uri="{FF2B5EF4-FFF2-40B4-BE49-F238E27FC236}">
                <a16:creationId xmlns:a16="http://schemas.microsoft.com/office/drawing/2014/main" id="{8A222335-3AA9-89DA-0FDA-56876C580F35}"/>
              </a:ext>
            </a:extLst>
          </p:cNvPr>
          <p:cNvSpPr>
            <a:spLocks noGrp="1"/>
          </p:cNvSpPr>
          <p:nvPr>
            <p:ph type="ftr" sz="quarter" idx="11"/>
          </p:nvPr>
        </p:nvSpPr>
        <p:spPr>
          <a:xfrm>
            <a:off x="5248275" y="9534525"/>
            <a:ext cx="8867775" cy="547688"/>
          </a:xfrm>
        </p:spPr>
        <p:txBody>
          <a:bodyPr/>
          <a:lstStyle>
            <a:lvl1pPr>
              <a:defRPr/>
            </a:lvl1pPr>
          </a:lstStyle>
          <a:p>
            <a:pPr>
              <a:defRPr/>
            </a:pPr>
            <a:r>
              <a:rPr lang="en-US"/>
              <a:t>BATCH NO :                 DEPARTMENT OF COMPUTER SCIENCE &amp; ENGINEERING</a:t>
            </a:r>
          </a:p>
        </p:txBody>
      </p:sp>
      <p:sp>
        <p:nvSpPr>
          <p:cNvPr id="7" name="Slide Number Placeholder 9">
            <a:extLst>
              <a:ext uri="{FF2B5EF4-FFF2-40B4-BE49-F238E27FC236}">
                <a16:creationId xmlns:a16="http://schemas.microsoft.com/office/drawing/2014/main" id="{40300CEF-9E0B-F05B-D37F-9CC7B89C88A4}"/>
              </a:ext>
            </a:extLst>
          </p:cNvPr>
          <p:cNvSpPr>
            <a:spLocks noGrp="1"/>
          </p:cNvSpPr>
          <p:nvPr>
            <p:ph type="sldNum" sz="quarter" idx="12"/>
          </p:nvPr>
        </p:nvSpPr>
        <p:spPr/>
        <p:txBody>
          <a:bodyPr/>
          <a:lstStyle>
            <a:lvl1pPr>
              <a:defRPr/>
            </a:lvl1pPr>
          </a:lstStyle>
          <a:p>
            <a:pPr>
              <a:defRPr/>
            </a:pPr>
            <a:fld id="{3E62B338-1DAB-4CA7-B5EA-FC5A36DD3282}" type="slidenum">
              <a:rPr lang="en-US"/>
              <a:pPr>
                <a:defRPr/>
              </a:pPr>
              <a:t>‹#›</a:t>
            </a:fld>
            <a:endParaRPr lang="en-US"/>
          </a:p>
        </p:txBody>
      </p:sp>
    </p:spTree>
    <p:extLst>
      <p:ext uri="{BB962C8B-B14F-4D97-AF65-F5344CB8AC3E}">
        <p14:creationId xmlns:p14="http://schemas.microsoft.com/office/powerpoint/2010/main" val="158637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235C88-983E-C69F-D6A5-EE8623876678}"/>
              </a:ext>
            </a:extLst>
          </p:cNvPr>
          <p:cNvSpPr/>
          <p:nvPr/>
        </p:nvSpPr>
        <p:spPr>
          <a:xfrm>
            <a:off x="0" y="1138238"/>
            <a:ext cx="5165725" cy="7996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70E8DBF4-020E-6058-881C-D238A39C8767}"/>
              </a:ext>
            </a:extLst>
          </p:cNvPr>
          <p:cNvSpPr>
            <a:spLocks noGrp="1"/>
          </p:cNvSpPr>
          <p:nvPr>
            <p:ph type="title"/>
          </p:nvPr>
        </p:nvSpPr>
        <p:spPr>
          <a:xfrm>
            <a:off x="379413" y="1685925"/>
            <a:ext cx="4421187" cy="69008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a:extLst>
              <a:ext uri="{FF2B5EF4-FFF2-40B4-BE49-F238E27FC236}">
                <a16:creationId xmlns:a16="http://schemas.microsoft.com/office/drawing/2014/main" id="{46F5AE6B-E32C-9F89-DBEC-48A033472EAD}"/>
              </a:ext>
            </a:extLst>
          </p:cNvPr>
          <p:cNvSpPr/>
          <p:nvPr/>
        </p:nvSpPr>
        <p:spPr>
          <a:xfrm>
            <a:off x="17724438" y="1138238"/>
            <a:ext cx="574675" cy="7996237"/>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9" name="Text Placeholder 2">
            <a:extLst>
              <a:ext uri="{FF2B5EF4-FFF2-40B4-BE49-F238E27FC236}">
                <a16:creationId xmlns:a16="http://schemas.microsoft.com/office/drawing/2014/main" id="{AE60BABE-B653-B214-C3C1-E31B85453F16}"/>
              </a:ext>
            </a:extLst>
          </p:cNvPr>
          <p:cNvSpPr>
            <a:spLocks noGrp="1" noChangeArrowheads="1"/>
          </p:cNvSpPr>
          <p:nvPr>
            <p:ph type="body" idx="1"/>
          </p:nvPr>
        </p:nvSpPr>
        <p:spPr bwMode="auto">
          <a:xfrm>
            <a:off x="5797550" y="1295400"/>
            <a:ext cx="10972800" cy="768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9E6B432-D431-DB8E-DFD8-333F6E89841F}"/>
              </a:ext>
            </a:extLst>
          </p:cNvPr>
          <p:cNvSpPr>
            <a:spLocks noGrp="1"/>
          </p:cNvSpPr>
          <p:nvPr>
            <p:ph type="dt" sz="half" idx="2"/>
          </p:nvPr>
        </p:nvSpPr>
        <p:spPr>
          <a:xfrm>
            <a:off x="393700" y="9534525"/>
            <a:ext cx="4114800" cy="547688"/>
          </a:xfrm>
          <a:prstGeom prst="rect">
            <a:avLst/>
          </a:prstGeom>
        </p:spPr>
        <p:txBody>
          <a:bodyPr vert="horz" lIns="91440" tIns="45720" rIns="91440" bIns="45720" rtlCol="0" anchor="ctr"/>
          <a:lstStyle>
            <a:lvl1pPr algn="l" eaLnBrk="1" fontAlgn="auto" hangingPunct="1">
              <a:spcBef>
                <a:spcPts val="0"/>
              </a:spcBef>
              <a:spcAft>
                <a:spcPts val="0"/>
              </a:spcAft>
              <a:defRPr sz="1650">
                <a:solidFill>
                  <a:schemeClr val="tx1">
                    <a:lumMod val="50000"/>
                    <a:lumOff val="50000"/>
                  </a:schemeClr>
                </a:solidFill>
                <a:latin typeface="+mn-lt"/>
              </a:defRPr>
            </a:lvl1pPr>
          </a:lstStyle>
          <a:p>
            <a:pPr>
              <a:defRPr/>
            </a:pPr>
            <a:fld id="{C4E54F4A-F4D2-4C04-B3F6-AD6D8BED59B7}" type="datetime1">
              <a:rPr lang="en-US"/>
              <a:pPr>
                <a:defRPr/>
              </a:pPr>
              <a:t>3/24/2025</a:t>
            </a:fld>
            <a:endParaRPr lang="en-US"/>
          </a:p>
        </p:txBody>
      </p:sp>
      <p:sp>
        <p:nvSpPr>
          <p:cNvPr id="5" name="Footer Placeholder 4">
            <a:extLst>
              <a:ext uri="{FF2B5EF4-FFF2-40B4-BE49-F238E27FC236}">
                <a16:creationId xmlns:a16="http://schemas.microsoft.com/office/drawing/2014/main" id="{4B42467F-5B71-A57F-D187-F894EFFFBD60}"/>
              </a:ext>
            </a:extLst>
          </p:cNvPr>
          <p:cNvSpPr>
            <a:spLocks noGrp="1"/>
          </p:cNvSpPr>
          <p:nvPr>
            <p:ph type="ftr" sz="quarter" idx="3"/>
          </p:nvPr>
        </p:nvSpPr>
        <p:spPr>
          <a:xfrm>
            <a:off x="5803900" y="9534525"/>
            <a:ext cx="8867775" cy="547688"/>
          </a:xfrm>
          <a:prstGeom prst="rect">
            <a:avLst/>
          </a:prstGeom>
        </p:spPr>
        <p:txBody>
          <a:bodyPr vert="horz" lIns="91440" tIns="45720" rIns="91440" bIns="45720" rtlCol="0" anchor="ctr"/>
          <a:lstStyle>
            <a:lvl1pPr algn="l" eaLnBrk="1" fontAlgn="auto" hangingPunct="1">
              <a:spcBef>
                <a:spcPts val="0"/>
              </a:spcBef>
              <a:spcAft>
                <a:spcPts val="0"/>
              </a:spcAft>
              <a:defRPr sz="1650">
                <a:solidFill>
                  <a:schemeClr val="tx1">
                    <a:lumMod val="50000"/>
                    <a:lumOff val="50000"/>
                  </a:schemeClr>
                </a:solidFill>
                <a:latin typeface="+mn-lt"/>
              </a:defRPr>
            </a:lvl1pPr>
          </a:lstStyle>
          <a:p>
            <a:pPr>
              <a:defRPr/>
            </a:pPr>
            <a:r>
              <a:rPr lang="en-US"/>
              <a:t>BATCH NO :                 DEPARTMENT OF COMPUTER SCIENCE &amp; ENGINEERING</a:t>
            </a:r>
          </a:p>
        </p:txBody>
      </p:sp>
      <p:sp>
        <p:nvSpPr>
          <p:cNvPr id="6" name="Slide Number Placeholder 5">
            <a:extLst>
              <a:ext uri="{FF2B5EF4-FFF2-40B4-BE49-F238E27FC236}">
                <a16:creationId xmlns:a16="http://schemas.microsoft.com/office/drawing/2014/main" id="{E68915FE-E138-C702-E971-C36F500A7C9E}"/>
              </a:ext>
            </a:extLst>
          </p:cNvPr>
          <p:cNvSpPr>
            <a:spLocks noGrp="1"/>
          </p:cNvSpPr>
          <p:nvPr>
            <p:ph type="sldNum" sz="quarter" idx="4"/>
          </p:nvPr>
        </p:nvSpPr>
        <p:spPr>
          <a:xfrm>
            <a:off x="15951200" y="9534525"/>
            <a:ext cx="2297113" cy="547688"/>
          </a:xfrm>
          <a:prstGeom prst="rect">
            <a:avLst/>
          </a:prstGeom>
        </p:spPr>
        <p:txBody>
          <a:bodyPr vert="horz" lIns="91440" tIns="45720" rIns="91440" bIns="45720" rtlCol="0" anchor="ctr"/>
          <a:lstStyle>
            <a:lvl1pPr algn="r" eaLnBrk="1" hangingPunct="1">
              <a:defRPr b="1">
                <a:solidFill>
                  <a:schemeClr val="accent1"/>
                </a:solidFill>
              </a:defRPr>
            </a:lvl1pPr>
          </a:lstStyle>
          <a:p>
            <a:pPr>
              <a:defRPr/>
            </a:pPr>
            <a:fld id="{A13BA65F-AEA9-47E7-B303-8FE3CDC435FD}" type="slidenum">
              <a:rPr lang="en-US"/>
              <a:pPr>
                <a:defRPr/>
              </a:pPr>
              <a:t>‹#›</a:t>
            </a:fld>
            <a:endParaRPr lang="en-US"/>
          </a:p>
        </p:txBody>
      </p:sp>
      <p:sp>
        <p:nvSpPr>
          <p:cNvPr id="8" name="Oval 7">
            <a:extLst>
              <a:ext uri="{FF2B5EF4-FFF2-40B4-BE49-F238E27FC236}">
                <a16:creationId xmlns:a16="http://schemas.microsoft.com/office/drawing/2014/main" id="{8736D9CC-42AE-615E-70A2-AE94AA00BD5E}"/>
              </a:ext>
            </a:extLst>
          </p:cNvPr>
          <p:cNvSpPr/>
          <p:nvPr/>
        </p:nvSpPr>
        <p:spPr>
          <a:xfrm>
            <a:off x="15614650" y="1295400"/>
            <a:ext cx="1155700" cy="1096963"/>
          </a:xfrm>
          <a:prstGeom prst="ellipse">
            <a:avLst/>
          </a:prstGeom>
          <a:blipFill>
            <a:blip r:embed="rId1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Tree>
  </p:cSld>
  <p:clrMap bg1="lt1" tx1="dk1" bg2="lt2" tx2="dk2" accent1="accent1" accent2="accent2" accent3="accent3" accent4="accent4" accent5="accent5" accent6="accent6" hlink="hlink" folHlink="folHlink"/>
  <p:sldLayoutIdLst>
    <p:sldLayoutId id="2147483769" r:id="rId1"/>
    <p:sldLayoutId id="2147483761" r:id="rId2"/>
    <p:sldLayoutId id="2147483762" r:id="rId3"/>
    <p:sldLayoutId id="2147483763" r:id="rId4"/>
    <p:sldLayoutId id="2147483764" r:id="rId5"/>
    <p:sldLayoutId id="2147483765" r:id="rId6"/>
    <p:sldLayoutId id="2147483770" r:id="rId7"/>
    <p:sldLayoutId id="2147483766" r:id="rId8"/>
    <p:sldLayoutId id="2147483771" r:id="rId9"/>
    <p:sldLayoutId id="2147483767" r:id="rId10"/>
    <p:sldLayoutId id="2147483768" r:id="rId11"/>
  </p:sldLayoutIdLst>
  <p:hf sldNum="0" hdr="0" ftr="0"/>
  <p:txStyles>
    <p:titleStyle>
      <a:lvl1pPr algn="l" defTabSz="1371600" rtl="0" eaLnBrk="0" fontAlgn="base" hangingPunct="0">
        <a:lnSpc>
          <a:spcPct val="90000"/>
        </a:lnSpc>
        <a:spcBef>
          <a:spcPct val="0"/>
        </a:spcBef>
        <a:spcAft>
          <a:spcPct val="0"/>
        </a:spcAft>
        <a:defRPr sz="5400" kern="1200" spc="-90">
          <a:solidFill>
            <a:srgbClr val="FFFFFF"/>
          </a:solidFill>
          <a:latin typeface="+mj-lt"/>
          <a:ea typeface="+mj-ea"/>
          <a:cs typeface="+mj-cs"/>
        </a:defRPr>
      </a:lvl1pPr>
      <a:lvl2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2pPr>
      <a:lvl3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3pPr>
      <a:lvl4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4pPr>
      <a:lvl5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5pPr>
      <a:lvl6pPr marL="457200" algn="l" defTabSz="1371600" rtl="0" fontAlgn="base">
        <a:lnSpc>
          <a:spcPct val="90000"/>
        </a:lnSpc>
        <a:spcBef>
          <a:spcPct val="0"/>
        </a:spcBef>
        <a:spcAft>
          <a:spcPct val="0"/>
        </a:spcAft>
        <a:defRPr sz="5400">
          <a:solidFill>
            <a:srgbClr val="FFFFFF"/>
          </a:solidFill>
          <a:latin typeface="Corbel" panose="020B0503020204020204" pitchFamily="34" charset="0"/>
        </a:defRPr>
      </a:lvl6pPr>
      <a:lvl7pPr marL="914400" algn="l" defTabSz="1371600" rtl="0" fontAlgn="base">
        <a:lnSpc>
          <a:spcPct val="90000"/>
        </a:lnSpc>
        <a:spcBef>
          <a:spcPct val="0"/>
        </a:spcBef>
        <a:spcAft>
          <a:spcPct val="0"/>
        </a:spcAft>
        <a:defRPr sz="5400">
          <a:solidFill>
            <a:srgbClr val="FFFFFF"/>
          </a:solidFill>
          <a:latin typeface="Corbel" panose="020B0503020204020204" pitchFamily="34" charset="0"/>
        </a:defRPr>
      </a:lvl7pPr>
      <a:lvl8pPr marL="1371600" algn="l" defTabSz="1371600" rtl="0" fontAlgn="base">
        <a:lnSpc>
          <a:spcPct val="90000"/>
        </a:lnSpc>
        <a:spcBef>
          <a:spcPct val="0"/>
        </a:spcBef>
        <a:spcAft>
          <a:spcPct val="0"/>
        </a:spcAft>
        <a:defRPr sz="5400">
          <a:solidFill>
            <a:srgbClr val="FFFFFF"/>
          </a:solidFill>
          <a:latin typeface="Corbel" panose="020B0503020204020204" pitchFamily="34" charset="0"/>
        </a:defRPr>
      </a:lvl8pPr>
      <a:lvl9pPr marL="1828800" algn="l" defTabSz="1371600" rtl="0" fontAlgn="base">
        <a:lnSpc>
          <a:spcPct val="90000"/>
        </a:lnSpc>
        <a:spcBef>
          <a:spcPct val="0"/>
        </a:spcBef>
        <a:spcAft>
          <a:spcPct val="0"/>
        </a:spcAft>
        <a:defRPr sz="5400">
          <a:solidFill>
            <a:srgbClr val="FFFFFF"/>
          </a:solidFill>
          <a:latin typeface="Corbel" panose="020B0503020204020204" pitchFamily="34" charset="0"/>
        </a:defRPr>
      </a:lvl9pPr>
    </p:titleStyle>
    <p:bodyStyle>
      <a:lvl1pPr marL="273050" indent="-273050" algn="l" defTabSz="1371600" rtl="0" eaLnBrk="0" fontAlgn="base" hangingPunct="0">
        <a:lnSpc>
          <a:spcPct val="90000"/>
        </a:lnSpc>
        <a:spcBef>
          <a:spcPts val="1800"/>
        </a:spcBef>
        <a:spcAft>
          <a:spcPct val="0"/>
        </a:spcAft>
        <a:buClr>
          <a:schemeClr val="accent1"/>
        </a:buClr>
        <a:buFont typeface="Wingdings 2" panose="05020102010507070707" pitchFamily="18" charset="2"/>
        <a:buChar char=""/>
        <a:defRPr sz="3000" kern="1200">
          <a:solidFill>
            <a:srgbClr val="595959"/>
          </a:solidFill>
          <a:latin typeface="+mn-lt"/>
          <a:ea typeface="+mn-ea"/>
          <a:cs typeface="+mn-cs"/>
        </a:defRPr>
      </a:lvl1pPr>
      <a:lvl2pPr marL="10287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700" kern="1200">
          <a:solidFill>
            <a:srgbClr val="595959"/>
          </a:solidFill>
          <a:latin typeface="+mn-lt"/>
          <a:ea typeface="+mn-ea"/>
          <a:cs typeface="+mn-cs"/>
        </a:defRPr>
      </a:lvl2pPr>
      <a:lvl3pPr marL="17145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400" kern="1200">
          <a:solidFill>
            <a:srgbClr val="595959"/>
          </a:solidFill>
          <a:latin typeface="+mn-lt"/>
          <a:ea typeface="+mn-ea"/>
          <a:cs typeface="+mn-cs"/>
        </a:defRPr>
      </a:lvl3pPr>
      <a:lvl4pPr marL="24003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100" kern="1200">
          <a:solidFill>
            <a:srgbClr val="595959"/>
          </a:solidFill>
          <a:latin typeface="+mn-lt"/>
          <a:ea typeface="+mn-ea"/>
          <a:cs typeface="+mn-cs"/>
        </a:defRPr>
      </a:lvl4pPr>
      <a:lvl5pPr marL="30861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100" kern="1200">
          <a:solidFill>
            <a:srgbClr val="595959"/>
          </a:solidFill>
          <a:latin typeface="+mn-lt"/>
          <a:ea typeface="+mn-ea"/>
          <a:cs typeface="+mn-cs"/>
        </a:defRPr>
      </a:lvl5pPr>
      <a:lvl6pPr marL="37719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6pPr>
      <a:lvl7pPr marL="44577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7pPr>
      <a:lvl8pPr marL="51435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8pPr>
      <a:lvl9pPr marL="58293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1" name="Freeform 11">
            <a:extLst>
              <a:ext uri="{FF2B5EF4-FFF2-40B4-BE49-F238E27FC236}">
                <a16:creationId xmlns:a16="http://schemas.microsoft.com/office/drawing/2014/main" id="{0E43928E-A095-0801-10C5-FF933421F5A3}"/>
              </a:ext>
            </a:extLst>
          </p:cNvPr>
          <p:cNvSpPr/>
          <p:nvPr/>
        </p:nvSpPr>
        <p:spPr>
          <a:xfrm>
            <a:off x="838200" y="593247"/>
            <a:ext cx="4297679" cy="1147922"/>
          </a:xfrm>
          <a:custGeom>
            <a:avLst/>
            <a:gdLst/>
            <a:ahLst/>
            <a:cxnLst/>
            <a:rect l="l" t="t" r="r" b="b"/>
            <a:pathLst>
              <a:path w="3953781" h="1147922">
                <a:moveTo>
                  <a:pt x="0" y="0"/>
                </a:moveTo>
                <a:lnTo>
                  <a:pt x="3953780" y="0"/>
                </a:lnTo>
                <a:lnTo>
                  <a:pt x="3953780" y="1147922"/>
                </a:lnTo>
                <a:lnTo>
                  <a:pt x="0" y="1147922"/>
                </a:lnTo>
                <a:lnTo>
                  <a:pt x="0" y="0"/>
                </a:lnTo>
                <a:close/>
              </a:path>
            </a:pathLst>
          </a:custGeom>
          <a:blipFill>
            <a:blip r:embed="rId2"/>
            <a:stretch>
              <a:fillRect l="-1087" r="-1087"/>
            </a:stretch>
          </a:blipFill>
        </p:spPr>
        <p:txBody>
          <a:bodyPr/>
          <a:lstStyle/>
          <a:p>
            <a:pPr eaLnBrk="1" fontAlgn="auto" hangingPunct="1">
              <a:spcBef>
                <a:spcPts val="0"/>
              </a:spcBef>
              <a:spcAft>
                <a:spcPts val="0"/>
              </a:spcAft>
              <a:defRPr/>
            </a:pPr>
            <a:endParaRPr lang="en-IN" dirty="0">
              <a:latin typeface="Times New Roman" panose="02020603050405020304" pitchFamily="18" charset="0"/>
              <a:cs typeface="Times New Roman" panose="02020603050405020304" pitchFamily="18" charset="0"/>
            </a:endParaRPr>
          </a:p>
        </p:txBody>
      </p:sp>
      <p:sp>
        <p:nvSpPr>
          <p:cNvPr id="12" name="TextBox 12">
            <a:extLst>
              <a:ext uri="{FF2B5EF4-FFF2-40B4-BE49-F238E27FC236}">
                <a16:creationId xmlns:a16="http://schemas.microsoft.com/office/drawing/2014/main" id="{A68FB75E-66CC-E5FA-5EDA-A9C78D8DCBBF}"/>
              </a:ext>
            </a:extLst>
          </p:cNvPr>
          <p:cNvSpPr txBox="1"/>
          <p:nvPr/>
        </p:nvSpPr>
        <p:spPr>
          <a:xfrm>
            <a:off x="1806575" y="6954838"/>
            <a:ext cx="7366000" cy="2458494"/>
          </a:xfrm>
          <a:prstGeom prst="rect">
            <a:avLst/>
          </a:prstGeom>
        </p:spPr>
        <p:txBody>
          <a:bodyPr lIns="0" tIns="0" rIns="0" bIns="0">
            <a:spAutoFit/>
          </a:bodyPr>
          <a:lstStyle/>
          <a:p>
            <a:pPr eaLnBrk="1" fontAlgn="auto" hangingPunct="1">
              <a:lnSpc>
                <a:spcPts val="3855"/>
              </a:lnSpc>
              <a:spcBef>
                <a:spcPts val="0"/>
              </a:spcBef>
              <a:spcAft>
                <a:spcPts val="0"/>
              </a:spcAft>
              <a:defRPr/>
            </a:pPr>
            <a:r>
              <a:rPr lang="en-US" sz="2755" b="1" spc="-55"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rPr>
              <a:t>SUPERVISED BY</a:t>
            </a:r>
          </a:p>
          <a:p>
            <a:pPr eaLnBrk="1" fontAlgn="auto" hangingPunct="1">
              <a:lnSpc>
                <a:spcPts val="3855"/>
              </a:lnSpc>
              <a:spcBef>
                <a:spcPts val="0"/>
              </a:spcBef>
              <a:spcAft>
                <a:spcPts val="0"/>
              </a:spcAft>
              <a:defRPr/>
            </a:pPr>
            <a:endParaRPr lang="en-US" sz="2755" b="1" spc="-55"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endParaRPr>
          </a:p>
          <a:p>
            <a:pPr eaLnBrk="1" fontAlgn="auto" hangingPunct="1">
              <a:lnSpc>
                <a:spcPts val="3855"/>
              </a:lnSpc>
              <a:spcBef>
                <a:spcPts val="0"/>
              </a:spcBef>
              <a:spcAft>
                <a:spcPts val="0"/>
              </a:spcAft>
              <a:defRPr/>
            </a:pPr>
            <a:r>
              <a:rPr kumimoji="0" lang="en-US" sz="2800"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rPr>
              <a:t>Dr. D . SUNDARA NARAYANA</a:t>
            </a:r>
            <a:r>
              <a:rPr kumimoji="0" lang="en-IN" altLang="en-US" sz="2800"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rPr>
              <a:t> </a:t>
            </a:r>
          </a:p>
          <a:p>
            <a:pPr eaLnBrk="1" fontAlgn="auto" hangingPunct="1">
              <a:lnSpc>
                <a:spcPts val="3855"/>
              </a:lnSpc>
              <a:spcBef>
                <a:spcPts val="0"/>
              </a:spcBef>
              <a:spcAft>
                <a:spcPts val="0"/>
              </a:spcAft>
              <a:defRPr/>
            </a:pPr>
            <a:r>
              <a:rPr lang="en-US" sz="2800" b="1" spc="-55"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rPr>
              <a:t> ASSOCIATE PROFESSOR   </a:t>
            </a:r>
          </a:p>
          <a:p>
            <a:pPr eaLnBrk="1" fontAlgn="auto" hangingPunct="1">
              <a:lnSpc>
                <a:spcPts val="3855"/>
              </a:lnSpc>
              <a:spcAft>
                <a:spcPts val="0"/>
              </a:spcAft>
              <a:defRPr/>
            </a:pPr>
            <a:endParaRPr lang="en-US" sz="2755" b="1" spc="-55"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endParaRPr>
          </a:p>
        </p:txBody>
      </p:sp>
      <p:sp>
        <p:nvSpPr>
          <p:cNvPr id="7174" name="TextBox 13">
            <a:extLst>
              <a:ext uri="{FF2B5EF4-FFF2-40B4-BE49-F238E27FC236}">
                <a16:creationId xmlns:a16="http://schemas.microsoft.com/office/drawing/2014/main" id="{29A7CB09-AC41-90E0-B214-562D9FCEBB63}"/>
              </a:ext>
            </a:extLst>
          </p:cNvPr>
          <p:cNvSpPr txBox="1">
            <a:spLocks noChangeArrowheads="1"/>
          </p:cNvSpPr>
          <p:nvPr/>
        </p:nvSpPr>
        <p:spPr bwMode="auto">
          <a:xfrm>
            <a:off x="3352800" y="2171700"/>
            <a:ext cx="110855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3500"/>
              </a:lnSpc>
            </a:pPr>
            <a:r>
              <a:rPr lang="en-US" altLang="en-US" sz="2500" b="1">
                <a:solidFill>
                  <a:srgbClr val="051D40"/>
                </a:solidFill>
                <a:latin typeface="Times New Roman" panose="02020603050405020304" pitchFamily="18" charset="0"/>
                <a:cs typeface="Times New Roman" panose="02020603050405020304" pitchFamily="18" charset="0"/>
                <a:sym typeface="Open Sans Extra Bold" charset="0"/>
              </a:rPr>
              <a:t>DEPARTMENT OF COMPUTER SCIENCE &amp; ENGINEERING</a:t>
            </a:r>
          </a:p>
        </p:txBody>
      </p:sp>
      <p:sp>
        <p:nvSpPr>
          <p:cNvPr id="7175" name="TextBox 14">
            <a:extLst>
              <a:ext uri="{FF2B5EF4-FFF2-40B4-BE49-F238E27FC236}">
                <a16:creationId xmlns:a16="http://schemas.microsoft.com/office/drawing/2014/main" id="{4D4CCB92-C089-3F67-FD3A-C047AA6C07B8}"/>
              </a:ext>
            </a:extLst>
          </p:cNvPr>
          <p:cNvSpPr txBox="1">
            <a:spLocks noChangeArrowheads="1"/>
          </p:cNvSpPr>
          <p:nvPr/>
        </p:nvSpPr>
        <p:spPr bwMode="auto">
          <a:xfrm>
            <a:off x="6172200" y="1409700"/>
            <a:ext cx="586898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3500"/>
              </a:lnSpc>
            </a:pPr>
            <a:r>
              <a:rPr lang="en-US" altLang="en-US" sz="2500" b="1">
                <a:solidFill>
                  <a:srgbClr val="051D40"/>
                </a:solidFill>
                <a:latin typeface="Times New Roman" panose="02020603050405020304" pitchFamily="18" charset="0"/>
                <a:cs typeface="Times New Roman" panose="02020603050405020304" pitchFamily="18" charset="0"/>
                <a:sym typeface="Open Sans Extra Bold" charset="0"/>
              </a:rPr>
              <a:t>SCHOOL OF COMPUTING</a:t>
            </a:r>
          </a:p>
        </p:txBody>
      </p:sp>
      <p:sp>
        <p:nvSpPr>
          <p:cNvPr id="7176" name="TextBox 16">
            <a:extLst>
              <a:ext uri="{FF2B5EF4-FFF2-40B4-BE49-F238E27FC236}">
                <a16:creationId xmlns:a16="http://schemas.microsoft.com/office/drawing/2014/main" id="{48EDF134-EDD9-B88E-A066-43A457FF9BCA}"/>
              </a:ext>
            </a:extLst>
          </p:cNvPr>
          <p:cNvSpPr txBox="1">
            <a:spLocks noChangeArrowheads="1"/>
          </p:cNvSpPr>
          <p:nvPr/>
        </p:nvSpPr>
        <p:spPr bwMode="auto">
          <a:xfrm>
            <a:off x="6400800" y="2781300"/>
            <a:ext cx="55197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ts val="3363"/>
              </a:lnSpc>
            </a:pPr>
            <a:r>
              <a:rPr lang="en-US" altLang="en-US" sz="2400" b="1">
                <a:solidFill>
                  <a:srgbClr val="051D40"/>
                </a:solidFill>
                <a:latin typeface="Times New Roman" panose="02020603050405020304" pitchFamily="18" charset="0"/>
                <a:cs typeface="Times New Roman" panose="02020603050405020304" pitchFamily="18" charset="0"/>
                <a:sym typeface="Open Sans Extra Bold" charset="0"/>
              </a:rPr>
              <a:t>WINTER SEMESTER 2024-2025</a:t>
            </a:r>
          </a:p>
        </p:txBody>
      </p:sp>
      <p:sp>
        <p:nvSpPr>
          <p:cNvPr id="7177" name="TextBox 17">
            <a:extLst>
              <a:ext uri="{FF2B5EF4-FFF2-40B4-BE49-F238E27FC236}">
                <a16:creationId xmlns:a16="http://schemas.microsoft.com/office/drawing/2014/main" id="{06C1FC3B-8E0F-C4B3-2A75-75B643F0AFD8}"/>
              </a:ext>
            </a:extLst>
          </p:cNvPr>
          <p:cNvSpPr txBox="1">
            <a:spLocks noChangeArrowheads="1"/>
          </p:cNvSpPr>
          <p:nvPr/>
        </p:nvSpPr>
        <p:spPr bwMode="auto">
          <a:xfrm>
            <a:off x="409575" y="3422650"/>
            <a:ext cx="163068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3500"/>
              </a:lnSpc>
            </a:pPr>
            <a:r>
              <a:rPr lang="en-US" altLang="en-US" sz="2500" b="1">
                <a:solidFill>
                  <a:srgbClr val="051D40"/>
                </a:solidFill>
                <a:latin typeface="Times New Roman" panose="02020603050405020304" pitchFamily="18" charset="0"/>
                <a:cs typeface="Times New Roman" panose="02020603050405020304" pitchFamily="18" charset="0"/>
                <a:sym typeface="Open Sans Extra Bold" charset="0"/>
              </a:rPr>
              <a:t>10214CS701- MAJOR PROJECT INHOUSE</a:t>
            </a:r>
          </a:p>
        </p:txBody>
      </p:sp>
      <p:sp>
        <p:nvSpPr>
          <p:cNvPr id="7178" name="TextBox 19">
            <a:extLst>
              <a:ext uri="{FF2B5EF4-FFF2-40B4-BE49-F238E27FC236}">
                <a16:creationId xmlns:a16="http://schemas.microsoft.com/office/drawing/2014/main" id="{634D55BC-421E-E9B0-F743-37D562375BE4}"/>
              </a:ext>
            </a:extLst>
          </p:cNvPr>
          <p:cNvSpPr txBox="1">
            <a:spLocks noChangeArrowheads="1"/>
          </p:cNvSpPr>
          <p:nvPr/>
        </p:nvSpPr>
        <p:spPr bwMode="auto">
          <a:xfrm>
            <a:off x="8085138" y="6735763"/>
            <a:ext cx="9440862" cy="2143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3363"/>
              </a:lnSpc>
            </a:pPr>
            <a:r>
              <a:rPr lang="en-US" altLang="en-US" sz="2400" b="1" dirty="0">
                <a:solidFill>
                  <a:srgbClr val="051D40"/>
                </a:solidFill>
                <a:latin typeface="Times New Roman" panose="02020603050405020304" pitchFamily="18" charset="0"/>
                <a:cs typeface="Times New Roman" panose="02020603050405020304" pitchFamily="18" charset="0"/>
                <a:sym typeface="Open Sans Extra Bold" charset="0"/>
              </a:rPr>
              <a:t>PRESENTED BY</a:t>
            </a:r>
          </a:p>
          <a:p>
            <a:pPr algn="just" eaLnBrk="1" hangingPunct="1">
              <a:lnSpc>
                <a:spcPts val="3363"/>
              </a:lnSpc>
            </a:pPr>
            <a:r>
              <a:rPr lang="en-US" altLang="en-US" sz="2800" b="1" dirty="0">
                <a:solidFill>
                  <a:srgbClr val="051D40"/>
                </a:solidFill>
                <a:latin typeface="Times New Roman" panose="02020603050405020304" pitchFamily="18" charset="0"/>
                <a:cs typeface="Times New Roman" panose="02020603050405020304" pitchFamily="18" charset="0"/>
                <a:sym typeface="Open Sans Extra Bold" charset="0"/>
              </a:rPr>
              <a:t>1. </a:t>
            </a:r>
            <a:r>
              <a:rPr kumimoji="0" 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K.LAKSHMI PRIYA            </a:t>
            </a:r>
            <a:r>
              <a:rPr kumimoji="0" lang="en-US" altLang="en-US" sz="2800" b="1" i="0" u="none" strike="noStrike" kern="1200" cap="none" spc="0" normalizeH="0" baseline="0" noProof="0" dirty="0">
                <a:ln>
                  <a:noFill/>
                </a:ln>
                <a:solidFill>
                  <a:srgbClr val="051D40"/>
                </a:solidFill>
                <a:effectLst/>
                <a:uLnTx/>
                <a:uFillTx/>
                <a:latin typeface="Times New Roman" panose="02020603050405020304" pitchFamily="18" charset="0"/>
                <a:cs typeface="Times New Roman" panose="02020603050405020304" pitchFamily="18" charset="0"/>
                <a:sym typeface="Open Sans Extra Bold" panose="00000800000000000000" charset="0"/>
              </a:rPr>
              <a:t>(VTU20407)(</a:t>
            </a:r>
            <a:r>
              <a:rPr kumimoji="0" 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21UECT001</a:t>
            </a:r>
            <a:r>
              <a:rPr kumimoji="0" lang="en-IN" alt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9</a:t>
            </a:r>
            <a:r>
              <a:rPr kumimoji="0" lang="en-US" altLang="en-US" sz="2800" b="1" i="0" u="none" strike="noStrike" kern="1200" cap="none" spc="0" normalizeH="0" baseline="0" noProof="0" dirty="0">
                <a:ln>
                  <a:noFill/>
                </a:ln>
                <a:solidFill>
                  <a:srgbClr val="051D40"/>
                </a:solidFill>
                <a:effectLst/>
                <a:uLnTx/>
                <a:uFillTx/>
                <a:latin typeface="Times New Roman" panose="02020603050405020304" pitchFamily="18" charset="0"/>
                <a:cs typeface="Times New Roman" panose="02020603050405020304" pitchFamily="18" charset="0"/>
                <a:sym typeface="Open Sans Extra Bold" panose="00000800000000000000" charset="0"/>
              </a:rPr>
              <a:t>)</a:t>
            </a:r>
            <a:endParaRPr lang="en-US" altLang="en-US" sz="2800" b="1" dirty="0">
              <a:solidFill>
                <a:srgbClr val="051D40"/>
              </a:solidFill>
              <a:latin typeface="Times New Roman" panose="02020603050405020304" pitchFamily="18" charset="0"/>
              <a:cs typeface="Times New Roman" panose="02020603050405020304" pitchFamily="18" charset="0"/>
              <a:sym typeface="Open Sans Extra Bold" charset="0"/>
            </a:endParaRPr>
          </a:p>
          <a:p>
            <a:pPr algn="just" eaLnBrk="1" hangingPunct="1">
              <a:lnSpc>
                <a:spcPts val="3363"/>
              </a:lnSpc>
            </a:pPr>
            <a:r>
              <a:rPr lang="en-US" altLang="en-US" sz="2800" b="1" dirty="0">
                <a:solidFill>
                  <a:srgbClr val="051D40"/>
                </a:solidFill>
                <a:latin typeface="Times New Roman" panose="02020603050405020304" pitchFamily="18" charset="0"/>
                <a:cs typeface="Times New Roman" panose="02020603050405020304" pitchFamily="18" charset="0"/>
                <a:sym typeface="Open Sans Extra Bold" charset="0"/>
              </a:rPr>
              <a:t>2. </a:t>
            </a:r>
            <a:r>
              <a:rPr kumimoji="0" 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K.VINAY KRISHNA            </a:t>
            </a:r>
            <a:r>
              <a:rPr kumimoji="0" lang="en-US" altLang="en-US" sz="2800" b="1" i="0" u="none" strike="noStrike" kern="1200" cap="none" spc="0" normalizeH="0" baseline="0" noProof="0" dirty="0">
                <a:ln>
                  <a:noFill/>
                </a:ln>
                <a:solidFill>
                  <a:srgbClr val="051D40"/>
                </a:solidFill>
                <a:effectLst/>
                <a:uLnTx/>
                <a:uFillTx/>
                <a:latin typeface="Times New Roman" panose="02020603050405020304" pitchFamily="18" charset="0"/>
                <a:cs typeface="Times New Roman" panose="02020603050405020304" pitchFamily="18" charset="0"/>
                <a:sym typeface="Open Sans Extra Bold" panose="00000800000000000000" charset="0"/>
              </a:rPr>
              <a:t>(</a:t>
            </a:r>
            <a:r>
              <a:rPr kumimoji="0" 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VTU 203</a:t>
            </a:r>
            <a:r>
              <a:rPr kumimoji="0" lang="en-IN" alt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88</a:t>
            </a:r>
            <a:r>
              <a:rPr kumimoji="0" lang="en-US" altLang="en-US" sz="2800" b="1" i="0" u="none" strike="noStrike" kern="1200" cap="none" spc="0" normalizeH="0" baseline="0" noProof="0" dirty="0">
                <a:ln>
                  <a:noFill/>
                </a:ln>
                <a:solidFill>
                  <a:srgbClr val="051D40"/>
                </a:solidFill>
                <a:effectLst/>
                <a:uLnTx/>
                <a:uFillTx/>
                <a:latin typeface="Times New Roman" panose="02020603050405020304" pitchFamily="18" charset="0"/>
                <a:cs typeface="Times New Roman" panose="02020603050405020304" pitchFamily="18" charset="0"/>
                <a:sym typeface="Open Sans Extra Bold" panose="00000800000000000000" charset="0"/>
              </a:rPr>
              <a:t>)(</a:t>
            </a:r>
            <a:r>
              <a:rPr kumimoji="0" 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21UECT0070</a:t>
            </a:r>
            <a:r>
              <a:rPr kumimoji="0" lang="en-US" altLang="en-US" sz="2800" b="1" i="0" u="none" strike="noStrike" kern="1200" cap="none" spc="0" normalizeH="0" baseline="0" noProof="0" dirty="0">
                <a:ln>
                  <a:noFill/>
                </a:ln>
                <a:solidFill>
                  <a:srgbClr val="051D40"/>
                </a:solidFill>
                <a:effectLst/>
                <a:uLnTx/>
                <a:uFillTx/>
                <a:latin typeface="Times New Roman" panose="02020603050405020304" pitchFamily="18" charset="0"/>
                <a:cs typeface="Times New Roman" panose="02020603050405020304" pitchFamily="18" charset="0"/>
                <a:sym typeface="Open Sans Extra Bold" charset="0"/>
              </a:rPr>
              <a:t>)</a:t>
            </a:r>
          </a:p>
          <a:p>
            <a:pPr algn="just" eaLnBrk="1" hangingPunct="1">
              <a:lnSpc>
                <a:spcPts val="3363"/>
              </a:lnSpc>
            </a:pPr>
            <a:r>
              <a:rPr lang="en-US" altLang="en-US" sz="2800" b="1" dirty="0">
                <a:solidFill>
                  <a:srgbClr val="051D40"/>
                </a:solidFill>
                <a:latin typeface="Times New Roman" panose="02020603050405020304" pitchFamily="18" charset="0"/>
                <a:cs typeface="Times New Roman" panose="02020603050405020304" pitchFamily="18" charset="0"/>
                <a:sym typeface="Open Sans Extra Bold" charset="0"/>
              </a:rPr>
              <a:t>3.</a:t>
            </a:r>
            <a:r>
              <a:rPr kumimoji="0" 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 K.ROHITH CHOWDARY  </a:t>
            </a:r>
            <a:r>
              <a:rPr kumimoji="0" lang="en-US" altLang="en-US" sz="2800" b="1" i="0" u="none" strike="noStrike" kern="1200" cap="none" spc="0" normalizeH="0" baseline="0" noProof="0" dirty="0">
                <a:ln>
                  <a:noFill/>
                </a:ln>
                <a:solidFill>
                  <a:srgbClr val="051D40"/>
                </a:solidFill>
                <a:effectLst/>
                <a:uLnTx/>
                <a:uFillTx/>
                <a:latin typeface="Times New Roman" panose="02020603050405020304" pitchFamily="18" charset="0"/>
                <a:cs typeface="Times New Roman" panose="02020603050405020304" pitchFamily="18" charset="0"/>
                <a:sym typeface="Open Sans Extra Bold" panose="00000800000000000000" charset="0"/>
              </a:rPr>
              <a:t>(VTU1</a:t>
            </a:r>
            <a:r>
              <a:rPr kumimoji="0" lang="en-IN" altLang="en-US" sz="2800" b="1" i="0" u="none" strike="noStrike" kern="1200" cap="none" spc="0" normalizeH="0" baseline="0" noProof="0" dirty="0">
                <a:ln>
                  <a:noFill/>
                </a:ln>
                <a:solidFill>
                  <a:srgbClr val="051D40"/>
                </a:solidFill>
                <a:effectLst/>
                <a:uLnTx/>
                <a:uFillTx/>
                <a:latin typeface="Times New Roman" panose="02020603050405020304" pitchFamily="18" charset="0"/>
                <a:cs typeface="Times New Roman" panose="02020603050405020304" pitchFamily="18" charset="0"/>
                <a:sym typeface="Open Sans Extra Bold" panose="00000800000000000000" charset="0"/>
              </a:rPr>
              <a:t>9</a:t>
            </a:r>
            <a:r>
              <a:rPr kumimoji="0" lang="en-US" altLang="en-US" sz="2800" b="1" i="0" u="none" strike="noStrike" kern="1200" cap="none" spc="0" normalizeH="0" baseline="0" noProof="0" dirty="0">
                <a:ln>
                  <a:noFill/>
                </a:ln>
                <a:solidFill>
                  <a:srgbClr val="051D40"/>
                </a:solidFill>
                <a:effectLst/>
                <a:uLnTx/>
                <a:uFillTx/>
                <a:latin typeface="Times New Roman" panose="02020603050405020304" pitchFamily="18" charset="0"/>
                <a:cs typeface="Times New Roman" panose="02020603050405020304" pitchFamily="18" charset="0"/>
                <a:sym typeface="Open Sans Extra Bold" panose="00000800000000000000" charset="0"/>
              </a:rPr>
              <a:t>134)(</a:t>
            </a:r>
            <a:r>
              <a:rPr kumimoji="0" 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21UECT00</a:t>
            </a:r>
            <a:r>
              <a:rPr kumimoji="0" lang="en-IN" alt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6</a:t>
            </a:r>
            <a:r>
              <a:rPr kumimoji="0" lang="en-US" sz="2800" b="1" i="0" u="none" strike="noStrike" kern="1200" cap="none" spc="0" normalizeH="0" baseline="0" noProof="0" dirty="0">
                <a:ln>
                  <a:noFill/>
                </a:ln>
                <a:solidFill>
                  <a:srgbClr val="051D40"/>
                </a:solidFill>
                <a:effectLst/>
                <a:uLnTx/>
                <a:uFillTx/>
                <a:latin typeface="Times New Roman" panose="02020603050405020304" pitchFamily="18" charset="0"/>
                <a:ea typeface="Open Sans Extra Bold" panose="00000800000000000000"/>
                <a:cs typeface="Times New Roman" panose="02020603050405020304" pitchFamily="18" charset="0"/>
                <a:sym typeface="Open Sans Extra Bold" panose="00000800000000000000"/>
              </a:rPr>
              <a:t>1</a:t>
            </a:r>
            <a:r>
              <a:rPr kumimoji="0" lang="en-US" altLang="en-US" sz="2800" b="1" i="0" u="none" strike="noStrike" kern="1200" cap="none" spc="0" normalizeH="0" baseline="0" noProof="0" dirty="0">
                <a:ln>
                  <a:noFill/>
                </a:ln>
                <a:solidFill>
                  <a:srgbClr val="051D40"/>
                </a:solidFill>
                <a:effectLst/>
                <a:uLnTx/>
                <a:uFillTx/>
                <a:latin typeface="Times New Roman" panose="02020603050405020304" pitchFamily="18" charset="0"/>
                <a:cs typeface="Times New Roman" panose="02020603050405020304" pitchFamily="18" charset="0"/>
                <a:sym typeface="Open Sans Extra Bold" panose="00000800000000000000" charset="0"/>
              </a:rPr>
              <a:t>)</a:t>
            </a:r>
          </a:p>
          <a:p>
            <a:pPr algn="ctr" eaLnBrk="1" hangingPunct="1">
              <a:lnSpc>
                <a:spcPts val="3363"/>
              </a:lnSpc>
            </a:pPr>
            <a:endParaRPr lang="en-US" altLang="en-US" sz="2400" b="1" dirty="0">
              <a:solidFill>
                <a:srgbClr val="051D40"/>
              </a:solidFill>
              <a:latin typeface="Times New Roman" panose="02020603050405020304" pitchFamily="18" charset="0"/>
              <a:cs typeface="Times New Roman" panose="02020603050405020304" pitchFamily="18" charset="0"/>
              <a:sym typeface="Open Sans Extra Bold" charset="0"/>
            </a:endParaRPr>
          </a:p>
        </p:txBody>
      </p:sp>
      <p:sp>
        <p:nvSpPr>
          <p:cNvPr id="23" name="Date Placeholder 22">
            <a:extLst>
              <a:ext uri="{FF2B5EF4-FFF2-40B4-BE49-F238E27FC236}">
                <a16:creationId xmlns:a16="http://schemas.microsoft.com/office/drawing/2014/main" id="{74FF2D01-B053-2ED6-64FA-5B9293699A6F}"/>
              </a:ext>
            </a:extLst>
          </p:cNvPr>
          <p:cNvSpPr>
            <a:spLocks noGrp="1"/>
          </p:cNvSpPr>
          <p:nvPr>
            <p:ph type="dt" sz="quarter" idx="10"/>
          </p:nvPr>
        </p:nvSpPr>
        <p:spPr/>
        <p:txBody>
          <a:bodyPr/>
          <a:lstStyle/>
          <a:p>
            <a:pPr>
              <a:defRPr/>
            </a:pPr>
            <a:fld id="{149F19DA-0B7A-411A-A8F4-534F8A57FCA4}" type="datetime1">
              <a:rPr lang="en-US">
                <a:latin typeface="Times New Roman" panose="02020603050405020304" pitchFamily="18" charset="0"/>
                <a:cs typeface="Times New Roman" panose="02020603050405020304" pitchFamily="18" charset="0"/>
              </a:rPr>
              <a:pPr>
                <a:defRPr/>
              </a:pPr>
              <a:t>3/24/2025</a:t>
            </a:fld>
            <a:endParaRPr lang="en-US">
              <a:latin typeface="Times New Roman" panose="02020603050405020304" pitchFamily="18" charset="0"/>
              <a:cs typeface="Times New Roman" panose="02020603050405020304" pitchFamily="18" charset="0"/>
            </a:endParaRPr>
          </a:p>
        </p:txBody>
      </p:sp>
      <p:sp>
        <p:nvSpPr>
          <p:cNvPr id="7180" name="Slide Number Placeholder 23">
            <a:extLst>
              <a:ext uri="{FF2B5EF4-FFF2-40B4-BE49-F238E27FC236}">
                <a16:creationId xmlns:a16="http://schemas.microsoft.com/office/drawing/2014/main" id="{08FEAE33-30B5-6547-3C55-681DA11BA3F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4971FEA2-B785-4E37-98DD-2CDBF51D877E}" type="slidenum">
              <a:rPr lang="en-US" altLang="en-US" sz="1800" smtClean="0">
                <a:solidFill>
                  <a:schemeClr val="accent1"/>
                </a:solidFill>
                <a:latin typeface="Times New Roman" panose="02020603050405020304" pitchFamily="18" charset="0"/>
                <a:cs typeface="Times New Roman" panose="02020603050405020304" pitchFamily="18" charset="0"/>
              </a:rPr>
              <a:pPr>
                <a:lnSpc>
                  <a:spcPct val="100000"/>
                </a:lnSpc>
                <a:spcBef>
                  <a:spcPct val="0"/>
                </a:spcBef>
                <a:buClrTx/>
                <a:buFontTx/>
                <a:buNone/>
              </a:pPr>
              <a:t>1</a:t>
            </a:fld>
            <a:endParaRPr lang="en-US" altLang="en-US" sz="1800">
              <a:solidFill>
                <a:schemeClr val="accent1"/>
              </a:solidFill>
              <a:latin typeface="Times New Roman" panose="02020603050405020304" pitchFamily="18" charset="0"/>
              <a:cs typeface="Times New Roman" panose="02020603050405020304" pitchFamily="18" charset="0"/>
            </a:endParaRPr>
          </a:p>
        </p:txBody>
      </p:sp>
      <p:sp>
        <p:nvSpPr>
          <p:cNvPr id="25" name="Footer Placeholder 24">
            <a:extLst>
              <a:ext uri="{FF2B5EF4-FFF2-40B4-BE49-F238E27FC236}">
                <a16:creationId xmlns:a16="http://schemas.microsoft.com/office/drawing/2014/main" id="{3C552EE1-B865-2B3C-1E8B-C192298658FC}"/>
              </a:ext>
            </a:extLst>
          </p:cNvPr>
          <p:cNvSpPr>
            <a:spLocks noGrp="1"/>
          </p:cNvSpPr>
          <p:nvPr>
            <p:ph type="ftr" sz="quarter" idx="11"/>
          </p:nvPr>
        </p:nvSpPr>
        <p:spPr/>
        <p:txBody>
          <a:bodyPr/>
          <a:lstStyle/>
          <a:p>
            <a:pPr>
              <a:defRPr/>
            </a:pPr>
            <a:r>
              <a:rPr lang="en-US" dirty="0">
                <a:latin typeface="Times New Roman" panose="02020603050405020304" pitchFamily="18" charset="0"/>
                <a:cs typeface="Times New Roman" panose="02020603050405020304" pitchFamily="18" charset="0"/>
              </a:rPr>
              <a:t>BATCH NO :  MAI021               DEPARTMENT OF COMPUTER SCIENCE &amp; ENGINEERING</a:t>
            </a:r>
          </a:p>
        </p:txBody>
      </p:sp>
      <p:sp>
        <p:nvSpPr>
          <p:cNvPr id="7182" name="TextBox 18">
            <a:extLst>
              <a:ext uri="{FF2B5EF4-FFF2-40B4-BE49-F238E27FC236}">
                <a16:creationId xmlns:a16="http://schemas.microsoft.com/office/drawing/2014/main" id="{D1B4C603-FBA3-C507-468C-C83ADA37C770}"/>
              </a:ext>
            </a:extLst>
          </p:cNvPr>
          <p:cNvSpPr txBox="1">
            <a:spLocks noChangeArrowheads="1"/>
          </p:cNvSpPr>
          <p:nvPr/>
        </p:nvSpPr>
        <p:spPr bwMode="auto">
          <a:xfrm>
            <a:off x="3602038" y="5024438"/>
            <a:ext cx="105854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5738"/>
              </a:lnSpc>
            </a:pPr>
            <a:r>
              <a:rPr lang="en-US" altLang="en-US" sz="3600" b="1">
                <a:solidFill>
                  <a:srgbClr val="051D40"/>
                </a:solidFill>
                <a:latin typeface="Times New Roman" panose="02020603050405020304" pitchFamily="18" charset="0"/>
                <a:cs typeface="Times New Roman" panose="02020603050405020304" pitchFamily="18" charset="0"/>
                <a:sym typeface="Open Sans Extra Bold" charset="0"/>
              </a:rPr>
              <a:t>REVIEW-2 </a:t>
            </a:r>
          </a:p>
        </p:txBody>
      </p:sp>
      <p:sp>
        <p:nvSpPr>
          <p:cNvPr id="7183" name="TextBox 3">
            <a:extLst>
              <a:ext uri="{FF2B5EF4-FFF2-40B4-BE49-F238E27FC236}">
                <a16:creationId xmlns:a16="http://schemas.microsoft.com/office/drawing/2014/main" id="{08C40EFE-8D55-FA81-7272-4B6BAF7DFC26}"/>
              </a:ext>
            </a:extLst>
          </p:cNvPr>
          <p:cNvSpPr txBox="1">
            <a:spLocks noChangeArrowheads="1"/>
          </p:cNvSpPr>
          <p:nvPr/>
        </p:nvSpPr>
        <p:spPr bwMode="auto">
          <a:xfrm>
            <a:off x="409575" y="4227513"/>
            <a:ext cx="17116425" cy="76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5738"/>
              </a:lnSpc>
            </a:pPr>
            <a:r>
              <a:rPr lang="en-US" altLang="en-US" sz="4100" b="1" dirty="0">
                <a:solidFill>
                  <a:srgbClr val="051D40"/>
                </a:solidFill>
                <a:latin typeface="Times New Roman" panose="02020603050405020304" pitchFamily="18" charset="0"/>
                <a:cs typeface="Times New Roman" panose="02020603050405020304" pitchFamily="18" charset="0"/>
                <a:sym typeface="Open Sans Extra Bold" charset="0"/>
              </a:rPr>
              <a:t>“SMART RECRUTING PLATFORM USING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CEA25-DAF8-1961-7F15-73AFC4006637}"/>
              </a:ext>
            </a:extLst>
          </p:cNvPr>
          <p:cNvSpPr>
            <a:spLocks noGrp="1"/>
          </p:cNvSpPr>
          <p:nvPr>
            <p:ph type="dt" sz="half" idx="10"/>
          </p:nvPr>
        </p:nvSpPr>
        <p:spPr/>
        <p:txBody>
          <a:bodyPr/>
          <a:lstStyle/>
          <a:p>
            <a:pPr>
              <a:defRPr/>
            </a:pPr>
            <a:fld id="{05BAAC76-48E4-45DD-AE9C-E9229B4CFA9D}" type="datetime1">
              <a:rPr lang="en-US" smtClean="0"/>
              <a:pPr>
                <a:defRPr/>
              </a:pPr>
              <a:t>3/24/2025</a:t>
            </a:fld>
            <a:endParaRPr lang="en-US"/>
          </a:p>
        </p:txBody>
      </p:sp>
      <p:sp>
        <p:nvSpPr>
          <p:cNvPr id="7" name="TextBox 6">
            <a:extLst>
              <a:ext uri="{FF2B5EF4-FFF2-40B4-BE49-F238E27FC236}">
                <a16:creationId xmlns:a16="http://schemas.microsoft.com/office/drawing/2014/main" id="{DCD51607-7107-5B36-2FB2-08E7F8F01251}"/>
              </a:ext>
            </a:extLst>
          </p:cNvPr>
          <p:cNvSpPr txBox="1"/>
          <p:nvPr/>
        </p:nvSpPr>
        <p:spPr>
          <a:xfrm>
            <a:off x="914400" y="1562100"/>
            <a:ext cx="15925800" cy="3693319"/>
          </a:xfrm>
          <a:prstGeom prst="rect">
            <a:avLst/>
          </a:prstGeom>
          <a:noFill/>
        </p:spPr>
        <p:txBody>
          <a:bodyPr wrap="square">
            <a:spAutoFit/>
          </a:bodyPr>
          <a:lstStyle/>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Test Cases: </a:t>
            </a:r>
            <a:r>
              <a:rPr lang="en-US" sz="2400" dirty="0">
                <a:latin typeface="Times New Roman" panose="02020603050405020304" pitchFamily="18" charset="0"/>
                <a:cs typeface="Times New Roman" panose="02020603050405020304" pitchFamily="18" charset="0"/>
              </a:rPr>
              <a:t>Test cases for the smart recruiting platform using NLP and BERT validate key components, including text preprocessing (tokenization, stop-word removal, and entity extraction), model prediction accuracy (candidate-job matching using BERT), and GUI functionality (correct display of ranked candidates and job recommendations). API response efficiency is tested to ensure fast resume parsing and job matching, while security tests prevent unauthorized access to candidate data. Each test case is evaluated against expected outcomes, with debugging performed as needed to maintain accuracy and reliability.</a:t>
            </a:r>
          </a:p>
          <a:p>
            <a:pPr algn="just">
              <a:defRPr/>
            </a:pPr>
            <a:endParaRPr lang="en-US" altLang="en-US" sz="1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Validation Metrics: </a:t>
            </a:r>
            <a:r>
              <a:rPr lang="en-US" sz="2400" dirty="0">
                <a:latin typeface="Times New Roman" panose="02020603050405020304" pitchFamily="18" charset="0"/>
                <a:cs typeface="Times New Roman" panose="02020603050405020304" pitchFamily="18" charset="0"/>
              </a:rPr>
              <a:t>Accuracy measures the overall correctness of classification, while precision assesses how many of the selected candidates are actually suitable for a job. Recall ensures that relevant candidates are correctly identified, reducing missed opportunities.</a:t>
            </a:r>
          </a:p>
        </p:txBody>
      </p:sp>
      <p:graphicFrame>
        <p:nvGraphicFramePr>
          <p:cNvPr id="8" name="Table 7">
            <a:extLst>
              <a:ext uri="{FF2B5EF4-FFF2-40B4-BE49-F238E27FC236}">
                <a16:creationId xmlns:a16="http://schemas.microsoft.com/office/drawing/2014/main" id="{48F02A54-93E0-8ACD-7FA5-960A6BE60CF3}"/>
              </a:ext>
            </a:extLst>
          </p:cNvPr>
          <p:cNvGraphicFramePr>
            <a:graphicFrameLocks noGrp="1"/>
          </p:cNvGraphicFramePr>
          <p:nvPr>
            <p:extLst>
              <p:ext uri="{D42A27DB-BD31-4B8C-83A1-F6EECF244321}">
                <p14:modId xmlns:p14="http://schemas.microsoft.com/office/powerpoint/2010/main" val="3157666967"/>
              </p:ext>
            </p:extLst>
          </p:nvPr>
        </p:nvGraphicFramePr>
        <p:xfrm>
          <a:off x="4508500" y="5564980"/>
          <a:ext cx="9340850" cy="3693319"/>
        </p:xfrm>
        <a:graphic>
          <a:graphicData uri="http://schemas.openxmlformats.org/drawingml/2006/table">
            <a:tbl>
              <a:tblPr firstRow="1" lastRow="1" bandRow="1">
                <a:tableStyleId>{5940675A-B579-460E-94D1-54222C63F5DA}</a:tableStyleId>
              </a:tblPr>
              <a:tblGrid>
                <a:gridCol w="4626225">
                  <a:extLst>
                    <a:ext uri="{9D8B030D-6E8A-4147-A177-3AD203B41FA5}">
                      <a16:colId xmlns:a16="http://schemas.microsoft.com/office/drawing/2014/main" val="4023154538"/>
                    </a:ext>
                  </a:extLst>
                </a:gridCol>
                <a:gridCol w="4714625">
                  <a:extLst>
                    <a:ext uri="{9D8B030D-6E8A-4147-A177-3AD203B41FA5}">
                      <a16:colId xmlns:a16="http://schemas.microsoft.com/office/drawing/2014/main" val="1651239639"/>
                    </a:ext>
                  </a:extLst>
                </a:gridCol>
              </a:tblGrid>
              <a:tr h="1154163">
                <a:tc>
                  <a:txBody>
                    <a:bodyPr/>
                    <a:lstStyle/>
                    <a:p>
                      <a:r>
                        <a:rPr lang="en-IN" dirty="0">
                          <a:latin typeface="Times New Roman" panose="02020603050405020304" pitchFamily="18" charset="0"/>
                          <a:cs typeface="Times New Roman" panose="02020603050405020304" pitchFamily="18" charset="0"/>
                        </a:rPr>
                        <a:t>Recruitment Factor</a:t>
                      </a:r>
                    </a:p>
                  </a:txBody>
                  <a:tcPr anchor="ctr"/>
                </a:tc>
                <a:tc>
                  <a:txBody>
                    <a:bodyPr/>
                    <a:lstStyle/>
                    <a:p>
                      <a:r>
                        <a:rPr lang="en-IN" dirty="0">
                          <a:latin typeface="Times New Roman" panose="02020603050405020304" pitchFamily="18" charset="0"/>
                          <a:cs typeface="Times New Roman" panose="02020603050405020304" pitchFamily="18" charset="0"/>
                        </a:rPr>
                        <a:t>Improvement Percentage (%)</a:t>
                      </a:r>
                    </a:p>
                  </a:txBody>
                  <a:tcPr anchor="ctr"/>
                </a:tc>
                <a:extLst>
                  <a:ext uri="{0D108BD9-81ED-4DB2-BD59-A6C34878D82A}">
                    <a16:rowId xmlns:a16="http://schemas.microsoft.com/office/drawing/2014/main" val="502175966"/>
                  </a:ext>
                </a:extLst>
              </a:tr>
              <a:tr h="634789">
                <a:tc>
                  <a:txBody>
                    <a:bodyPr/>
                    <a:lstStyle/>
                    <a:p>
                      <a:r>
                        <a:rPr lang="en-IN" dirty="0">
                          <a:latin typeface="Times New Roman" panose="02020603050405020304" pitchFamily="18" charset="0"/>
                          <a:cs typeface="Times New Roman" panose="02020603050405020304" pitchFamily="18" charset="0"/>
                        </a:rPr>
                        <a:t>Efficiency</a:t>
                      </a:r>
                    </a:p>
                  </a:txBody>
                  <a:tcPr anchor="ctr"/>
                </a:tc>
                <a:tc>
                  <a:txBody>
                    <a:bodyPr/>
                    <a:lstStyle/>
                    <a:p>
                      <a:r>
                        <a:rPr lang="en-IN" dirty="0">
                          <a:latin typeface="Times New Roman" panose="02020603050405020304" pitchFamily="18" charset="0"/>
                          <a:cs typeface="Times New Roman" panose="02020603050405020304" pitchFamily="18" charset="0"/>
                        </a:rPr>
                        <a:t>85%</a:t>
                      </a:r>
                    </a:p>
                  </a:txBody>
                  <a:tcPr anchor="ctr"/>
                </a:tc>
                <a:extLst>
                  <a:ext uri="{0D108BD9-81ED-4DB2-BD59-A6C34878D82A}">
                    <a16:rowId xmlns:a16="http://schemas.microsoft.com/office/drawing/2014/main" val="2072484275"/>
                  </a:ext>
                </a:extLst>
              </a:tr>
              <a:tr h="634789">
                <a:tc>
                  <a:txBody>
                    <a:bodyPr/>
                    <a:lstStyle/>
                    <a:p>
                      <a:r>
                        <a:rPr lang="en-IN" dirty="0">
                          <a:latin typeface="Times New Roman" panose="02020603050405020304" pitchFamily="18" charset="0"/>
                          <a:cs typeface="Times New Roman" panose="02020603050405020304" pitchFamily="18" charset="0"/>
                        </a:rPr>
                        <a:t>Speed</a:t>
                      </a:r>
                    </a:p>
                  </a:txBody>
                  <a:tcPr anchor="ctr"/>
                </a:tc>
                <a:tc>
                  <a:txBody>
                    <a:bodyPr/>
                    <a:lstStyle/>
                    <a:p>
                      <a:r>
                        <a:rPr lang="en-US" dirty="0">
                          <a:latin typeface="Times New Roman" panose="02020603050405020304" pitchFamily="18" charset="0"/>
                          <a:cs typeface="Times New Roman" panose="02020603050405020304" pitchFamily="18" charset="0"/>
                        </a:rPr>
                        <a:t>80%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4460282"/>
                  </a:ext>
                </a:extLst>
              </a:tr>
              <a:tr h="634789">
                <a:tc>
                  <a:txBody>
                    <a:bodyPr/>
                    <a:lstStyle/>
                    <a:p>
                      <a:r>
                        <a:rPr lang="en-IN" dirty="0">
                          <a:latin typeface="Times New Roman" panose="02020603050405020304" pitchFamily="18" charset="0"/>
                          <a:cs typeface="Times New Roman" panose="02020603050405020304" pitchFamily="18" charset="0"/>
                        </a:rPr>
                        <a:t>Accuracy</a:t>
                      </a:r>
                    </a:p>
                  </a:txBody>
                  <a:tcPr anchor="ctr"/>
                </a:tc>
                <a:tc>
                  <a:txBody>
                    <a:bodyPr/>
                    <a:lstStyle/>
                    <a:p>
                      <a:r>
                        <a:rPr lang="en-IN" dirty="0">
                          <a:latin typeface="Times New Roman" panose="02020603050405020304" pitchFamily="18" charset="0"/>
                          <a:cs typeface="Times New Roman" panose="02020603050405020304" pitchFamily="18" charset="0"/>
                        </a:rPr>
                        <a:t>90%</a:t>
                      </a:r>
                    </a:p>
                  </a:txBody>
                  <a:tcPr anchor="ctr"/>
                </a:tc>
                <a:extLst>
                  <a:ext uri="{0D108BD9-81ED-4DB2-BD59-A6C34878D82A}">
                    <a16:rowId xmlns:a16="http://schemas.microsoft.com/office/drawing/2014/main" val="1731907198"/>
                  </a:ext>
                </a:extLst>
              </a:tr>
              <a:tr h="634789">
                <a:tc>
                  <a:txBody>
                    <a:bodyPr/>
                    <a:lstStyle/>
                    <a:p>
                      <a:r>
                        <a:rPr lang="en-IN" dirty="0">
                          <a:latin typeface="Times New Roman" panose="02020603050405020304" pitchFamily="18" charset="0"/>
                          <a:cs typeface="Times New Roman" panose="02020603050405020304" pitchFamily="18" charset="0"/>
                        </a:rPr>
                        <a:t>Bias Reduction</a:t>
                      </a:r>
                    </a:p>
                  </a:txBody>
                  <a:tcPr anchor="ctr"/>
                </a:tc>
                <a:tc>
                  <a:txBody>
                    <a:bodyPr/>
                    <a:lstStyle/>
                    <a:p>
                      <a:r>
                        <a:rPr lang="en-IN" dirty="0">
                          <a:latin typeface="Times New Roman" panose="02020603050405020304" pitchFamily="18" charset="0"/>
                          <a:cs typeface="Times New Roman" panose="02020603050405020304" pitchFamily="18" charset="0"/>
                        </a:rPr>
                        <a:t>75%</a:t>
                      </a:r>
                    </a:p>
                  </a:txBody>
                  <a:tcPr anchor="ctr"/>
                </a:tc>
                <a:extLst>
                  <a:ext uri="{0D108BD9-81ED-4DB2-BD59-A6C34878D82A}">
                    <a16:rowId xmlns:a16="http://schemas.microsoft.com/office/drawing/2014/main" val="3245899701"/>
                  </a:ext>
                </a:extLst>
              </a:tr>
            </a:tbl>
          </a:graphicData>
        </a:graphic>
      </p:graphicFrame>
    </p:spTree>
    <p:extLst>
      <p:ext uri="{BB962C8B-B14F-4D97-AF65-F5344CB8AC3E}">
        <p14:creationId xmlns:p14="http://schemas.microsoft.com/office/powerpoint/2010/main" val="337735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386" name="TextBox 2">
            <a:extLst>
              <a:ext uri="{FF2B5EF4-FFF2-40B4-BE49-F238E27FC236}">
                <a16:creationId xmlns:a16="http://schemas.microsoft.com/office/drawing/2014/main" id="{7524DEC3-3430-946A-6AA4-DD3FDE029C3F}"/>
              </a:ext>
            </a:extLst>
          </p:cNvPr>
          <p:cNvSpPr txBox="1">
            <a:spLocks noChangeArrowheads="1"/>
          </p:cNvSpPr>
          <p:nvPr/>
        </p:nvSpPr>
        <p:spPr bwMode="auto">
          <a:xfrm>
            <a:off x="1295400" y="1257300"/>
            <a:ext cx="127254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ts val="6300"/>
              </a:lnSpc>
            </a:pPr>
            <a:r>
              <a:rPr lang="en-IN" altLang="en-US" sz="4800">
                <a:latin typeface="Arial" panose="020B0604020202020204" pitchFamily="34" charset="0"/>
                <a:cs typeface="Arial" panose="020B0604020202020204" pitchFamily="34" charset="0"/>
              </a:rPr>
              <a:t>Preliminary Results &amp; Analysis</a:t>
            </a:r>
            <a:endParaRPr lang="en-US" altLang="en-US" sz="4500">
              <a:solidFill>
                <a:srgbClr val="051D40"/>
              </a:solidFill>
              <a:latin typeface="Arial" panose="020B0604020202020204" pitchFamily="34" charset="0"/>
              <a:ea typeface="Open Sans Extra Bold" charset="0"/>
              <a:cs typeface="Arial" panose="020B0604020202020204" pitchFamily="34" charset="0"/>
              <a:sym typeface="Open Sans Extra Bold" charset="0"/>
            </a:endParaRPr>
          </a:p>
        </p:txBody>
      </p:sp>
      <p:grpSp>
        <p:nvGrpSpPr>
          <p:cNvPr id="16387" name="Group 6">
            <a:extLst>
              <a:ext uri="{FF2B5EF4-FFF2-40B4-BE49-F238E27FC236}">
                <a16:creationId xmlns:a16="http://schemas.microsoft.com/office/drawing/2014/main" id="{D01E239D-01E8-1CFD-7732-0EE21B4510BF}"/>
              </a:ext>
            </a:extLst>
          </p:cNvPr>
          <p:cNvGrpSpPr>
            <a:grpSpLocks/>
          </p:cNvGrpSpPr>
          <p:nvPr/>
        </p:nvGrpSpPr>
        <p:grpSpPr bwMode="auto">
          <a:xfrm>
            <a:off x="14700250" y="7073900"/>
            <a:ext cx="5946775" cy="5946775"/>
            <a:chOff x="0" y="0"/>
            <a:chExt cx="812800" cy="812800"/>
          </a:xfrm>
        </p:grpSpPr>
        <p:sp>
          <p:nvSpPr>
            <p:cNvPr id="16395" name="Freeform 7">
              <a:extLst>
                <a:ext uri="{FF2B5EF4-FFF2-40B4-BE49-F238E27FC236}">
                  <a16:creationId xmlns:a16="http://schemas.microsoft.com/office/drawing/2014/main" id="{6258550C-ADCA-0086-269A-39E36A21EA13}"/>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16396" name="TextBox 8">
              <a:extLst>
                <a:ext uri="{FF2B5EF4-FFF2-40B4-BE49-F238E27FC236}">
                  <a16:creationId xmlns:a16="http://schemas.microsoft.com/office/drawing/2014/main" id="{54A4D596-BB21-5BD3-0667-040EC4C06862}"/>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9" name="TextBox 9">
            <a:extLst>
              <a:ext uri="{FF2B5EF4-FFF2-40B4-BE49-F238E27FC236}">
                <a16:creationId xmlns:a16="http://schemas.microsoft.com/office/drawing/2014/main" id="{E0409F45-E207-0572-DD2F-989262F5EC16}"/>
              </a:ext>
            </a:extLst>
          </p:cNvPr>
          <p:cNvSpPr txBox="1"/>
          <p:nvPr/>
        </p:nvSpPr>
        <p:spPr>
          <a:xfrm>
            <a:off x="5999163" y="5643563"/>
            <a:ext cx="2662237" cy="2366962"/>
          </a:xfrm>
          <a:prstGeom prst="rect">
            <a:avLst/>
          </a:prstGeom>
        </p:spPr>
        <p:txBody>
          <a:bodyPr lIns="0" tIns="0" rIns="0" bIns="0">
            <a:spAutoFit/>
          </a:bodyPr>
          <a:lstStyle/>
          <a:p>
            <a:pPr algn="ctr" eaLnBrk="1" fontAlgn="auto" hangingPunct="1">
              <a:lnSpc>
                <a:spcPts val="2335"/>
              </a:lnSpc>
              <a:spcAft>
                <a:spcPts val="0"/>
              </a:spcAft>
              <a:defRPr/>
            </a:pPr>
            <a:r>
              <a:rPr lang="en-US" sz="1665" spc="-33">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p>
        </p:txBody>
      </p:sp>
      <p:sp>
        <p:nvSpPr>
          <p:cNvPr id="10" name="TextBox 10">
            <a:extLst>
              <a:ext uri="{FF2B5EF4-FFF2-40B4-BE49-F238E27FC236}">
                <a16:creationId xmlns:a16="http://schemas.microsoft.com/office/drawing/2014/main" id="{E278721F-C7FF-B675-0D85-3E979805645D}"/>
              </a:ext>
            </a:extLst>
          </p:cNvPr>
          <p:cNvSpPr txBox="1"/>
          <p:nvPr/>
        </p:nvSpPr>
        <p:spPr>
          <a:xfrm>
            <a:off x="9690100" y="5643563"/>
            <a:ext cx="2660650" cy="2366962"/>
          </a:xfrm>
          <a:prstGeom prst="rect">
            <a:avLst/>
          </a:prstGeom>
        </p:spPr>
        <p:txBody>
          <a:bodyPr lIns="0" tIns="0" rIns="0" bIns="0">
            <a:spAutoFit/>
          </a:bodyPr>
          <a:lstStyle/>
          <a:p>
            <a:pPr algn="ctr" eaLnBrk="1" fontAlgn="auto" hangingPunct="1">
              <a:lnSpc>
                <a:spcPts val="2335"/>
              </a:lnSpc>
              <a:spcAft>
                <a:spcPts val="0"/>
              </a:spcAft>
              <a:defRPr/>
            </a:pPr>
            <a:r>
              <a:rPr lang="en-US" sz="1665" spc="-33">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p>
        </p:txBody>
      </p:sp>
      <p:sp>
        <p:nvSpPr>
          <p:cNvPr id="14" name="Date Placeholder 13">
            <a:extLst>
              <a:ext uri="{FF2B5EF4-FFF2-40B4-BE49-F238E27FC236}">
                <a16:creationId xmlns:a16="http://schemas.microsoft.com/office/drawing/2014/main" id="{324F310C-979C-6D60-17AE-BA9075DF43C1}"/>
              </a:ext>
            </a:extLst>
          </p:cNvPr>
          <p:cNvSpPr>
            <a:spLocks noGrp="1"/>
          </p:cNvSpPr>
          <p:nvPr>
            <p:ph type="dt" sz="quarter" idx="10"/>
          </p:nvPr>
        </p:nvSpPr>
        <p:spPr/>
        <p:txBody>
          <a:bodyPr/>
          <a:lstStyle/>
          <a:p>
            <a:pPr>
              <a:defRPr/>
            </a:pPr>
            <a:fld id="{843AB4A3-D055-4368-9ED9-7C5ECFBAEB57}" type="datetime1">
              <a:rPr lang="en-US"/>
              <a:pPr>
                <a:defRPr/>
              </a:pPr>
              <a:t>3/24/2025</a:t>
            </a:fld>
            <a:endParaRPr lang="en-US"/>
          </a:p>
        </p:txBody>
      </p:sp>
      <p:sp>
        <p:nvSpPr>
          <p:cNvPr id="16391" name="Slide Number Placeholder 14">
            <a:extLst>
              <a:ext uri="{FF2B5EF4-FFF2-40B4-BE49-F238E27FC236}">
                <a16:creationId xmlns:a16="http://schemas.microsoft.com/office/drawing/2014/main" id="{956F57B8-C052-C2CE-94AD-FABB08C601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9119B23C-D2DE-42AE-89D9-3A0739226384}" type="slidenum">
              <a:rPr lang="en-US" altLang="en-US" sz="1800" smtClean="0">
                <a:solidFill>
                  <a:schemeClr val="accent1"/>
                </a:solidFill>
              </a:rPr>
              <a:pPr>
                <a:lnSpc>
                  <a:spcPct val="100000"/>
                </a:lnSpc>
                <a:spcBef>
                  <a:spcPct val="0"/>
                </a:spcBef>
                <a:buClrTx/>
                <a:buFontTx/>
                <a:buNone/>
              </a:pPr>
              <a:t>11</a:t>
            </a:fld>
            <a:endParaRPr lang="en-US" altLang="en-US" sz="1800">
              <a:solidFill>
                <a:schemeClr val="accent1"/>
              </a:solidFill>
            </a:endParaRPr>
          </a:p>
        </p:txBody>
      </p:sp>
      <p:sp>
        <p:nvSpPr>
          <p:cNvPr id="16" name="Footer Placeholder 15">
            <a:extLst>
              <a:ext uri="{FF2B5EF4-FFF2-40B4-BE49-F238E27FC236}">
                <a16:creationId xmlns:a16="http://schemas.microsoft.com/office/drawing/2014/main" id="{BE1C8F5A-231B-C10C-4B21-BDEBD0190FFF}"/>
              </a:ext>
            </a:extLst>
          </p:cNvPr>
          <p:cNvSpPr>
            <a:spLocks noGrp="1"/>
          </p:cNvSpPr>
          <p:nvPr>
            <p:ph type="ftr" sz="quarter" idx="11"/>
          </p:nvPr>
        </p:nvSpPr>
        <p:spPr/>
        <p:txBody>
          <a:bodyPr/>
          <a:lstStyle/>
          <a:p>
            <a:pPr>
              <a:defRPr/>
            </a:pPr>
            <a:r>
              <a:rPr lang="en-US" dirty="0"/>
              <a:t>BATCH NO :MAI021                 DEPARTMENT OF COMPUTER SCIENCE &amp; ENGINEERING</a:t>
            </a:r>
          </a:p>
        </p:txBody>
      </p:sp>
      <p:sp>
        <p:nvSpPr>
          <p:cNvPr id="16393" name="TextBox 1">
            <a:extLst>
              <a:ext uri="{FF2B5EF4-FFF2-40B4-BE49-F238E27FC236}">
                <a16:creationId xmlns:a16="http://schemas.microsoft.com/office/drawing/2014/main" id="{4A044279-5D4C-D2E4-038F-4DF460D72FF9}"/>
              </a:ext>
            </a:extLst>
          </p:cNvPr>
          <p:cNvSpPr txBox="1">
            <a:spLocks noChangeArrowheads="1"/>
          </p:cNvSpPr>
          <p:nvPr/>
        </p:nvSpPr>
        <p:spPr bwMode="auto">
          <a:xfrm>
            <a:off x="1295400" y="2400300"/>
            <a:ext cx="1569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endParaRPr lang="en-IN" altLang="en-US" sz="2400">
              <a:latin typeface="Arial" panose="020B0604020202020204" pitchFamily="34" charset="0"/>
              <a:cs typeface="Arial" panose="020B0604020202020204" pitchFamily="34" charset="0"/>
            </a:endParaRPr>
          </a:p>
        </p:txBody>
      </p:sp>
      <p:sp>
        <p:nvSpPr>
          <p:cNvPr id="16394" name="TextBox 2">
            <a:extLst>
              <a:ext uri="{FF2B5EF4-FFF2-40B4-BE49-F238E27FC236}">
                <a16:creationId xmlns:a16="http://schemas.microsoft.com/office/drawing/2014/main" id="{F7808A45-FF68-C5EE-8A51-7D5C7CA7D7CD}"/>
              </a:ext>
            </a:extLst>
          </p:cNvPr>
          <p:cNvSpPr txBox="1">
            <a:spLocks noChangeArrowheads="1"/>
          </p:cNvSpPr>
          <p:nvPr/>
        </p:nvSpPr>
        <p:spPr bwMode="auto">
          <a:xfrm>
            <a:off x="1600200" y="2538413"/>
            <a:ext cx="143510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r>
              <a:rPr lang="en-US" altLang="en-US" sz="2400" b="1" dirty="0">
                <a:latin typeface="Times New Roman" panose="02020603050405020304" pitchFamily="18" charset="0"/>
                <a:cs typeface="Times New Roman" panose="02020603050405020304" pitchFamily="18" charset="0"/>
              </a:rPr>
              <a:t>Performance Metrics: </a:t>
            </a:r>
            <a:r>
              <a:rPr lang="en-US" sz="2400" dirty="0">
                <a:latin typeface="Times New Roman" panose="02020603050405020304" pitchFamily="18" charset="0"/>
                <a:cs typeface="Times New Roman" panose="02020603050405020304" pitchFamily="18" charset="0"/>
              </a:rPr>
              <a:t>Machine learning significantly improves recruitment strategies, achieving high accuracy (around 90%) in candidate matching and overall selection processes. Efficiency sees an 85% improvement, while speed benefits by 80%, showcasing streamlined hiring workflows. Bias reduction remains a challenge at 75%, though advancements continue to mitigate unconscious biases.</a:t>
            </a:r>
            <a:endParaRPr lang="en-US" altLang="en-US" sz="2400" dirty="0">
              <a:latin typeface="Times New Roman" panose="02020603050405020304" pitchFamily="18" charset="0"/>
              <a:cs typeface="Times New Roman" panose="02020603050405020304" pitchFamily="18" charset="0"/>
            </a:endParaRP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b="1" dirty="0">
                <a:latin typeface="Times New Roman" panose="02020603050405020304" pitchFamily="18" charset="0"/>
                <a:cs typeface="Times New Roman" panose="02020603050405020304" pitchFamily="18" charset="0"/>
              </a:rPr>
              <a:t>Qualitative Analysis : </a:t>
            </a:r>
            <a:r>
              <a:rPr lang="en-US" sz="2400" dirty="0">
                <a:latin typeface="Times New Roman" panose="02020603050405020304" pitchFamily="18" charset="0"/>
                <a:cs typeface="Times New Roman" panose="02020603050405020304" pitchFamily="18" charset="0"/>
              </a:rPr>
              <a:t>Traditional hiring processes struggle with speed (80%) and bias reduction (75%), leading to inefficiencies and fairness concerns. Machine learning improves candidate matching (88%) and accuracy (90%), optimizing hiring decisions through data-driven insights. However, real-time implementation remains challenging, as high computational power is required to process large applicant pools efficiently.</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b="1" dirty="0">
                <a:latin typeface="Times New Roman" panose="02020603050405020304" pitchFamily="18" charset="0"/>
                <a:cs typeface="Times New Roman" panose="02020603050405020304" pitchFamily="18" charset="0"/>
              </a:rPr>
              <a:t>Model Accuracy : </a:t>
            </a:r>
            <a:r>
              <a:rPr lang="en-US" sz="2400" dirty="0">
                <a:latin typeface="Times New Roman" panose="02020603050405020304" pitchFamily="18" charset="0"/>
                <a:cs typeface="Times New Roman" panose="02020603050405020304" pitchFamily="18" charset="0"/>
              </a:rPr>
              <a:t>With 90% accuracy, machine learning enhances candidate selection, reducing hiring errors and improving decision-making. While bias reduction (75%) still requires improvement, the system effectively streamlines recruitment (85%) and ensures faster hiring (80%). Future work will focus on refining bias mitigation strategies and enabling real-time recruitment automation.</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3C6F8-B0E3-70BB-7864-64F23733B217}"/>
              </a:ext>
            </a:extLst>
          </p:cNvPr>
          <p:cNvSpPr>
            <a:spLocks noGrp="1"/>
          </p:cNvSpPr>
          <p:nvPr>
            <p:ph type="dt" sz="half" idx="10"/>
          </p:nvPr>
        </p:nvSpPr>
        <p:spPr/>
        <p:txBody>
          <a:bodyPr/>
          <a:lstStyle/>
          <a:p>
            <a:pPr>
              <a:defRPr/>
            </a:pPr>
            <a:fld id="{05BAAC76-48E4-45DD-AE9C-E9229B4CFA9D}" type="datetime1">
              <a:rPr lang="en-US" smtClean="0"/>
              <a:pPr>
                <a:defRPr/>
              </a:pPr>
              <a:t>3/24/2025</a:t>
            </a:fld>
            <a:endParaRPr lang="en-US"/>
          </a:p>
        </p:txBody>
      </p:sp>
      <p:pic>
        <p:nvPicPr>
          <p:cNvPr id="3" name="Picture 2" descr="Output image">
            <a:extLst>
              <a:ext uri="{FF2B5EF4-FFF2-40B4-BE49-F238E27FC236}">
                <a16:creationId xmlns:a16="http://schemas.microsoft.com/office/drawing/2014/main" id="{55F01CDD-9B42-070A-A9F1-77F501ACA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2200" y="1638300"/>
            <a:ext cx="7610185" cy="78962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FFC6B79-2136-4954-D0B2-3BCA1F163984}"/>
              </a:ext>
            </a:extLst>
          </p:cNvPr>
          <p:cNvPicPr>
            <a:picLocks noChangeAspect="1"/>
          </p:cNvPicPr>
          <p:nvPr/>
        </p:nvPicPr>
        <p:blipFill>
          <a:blip r:embed="rId3"/>
          <a:stretch>
            <a:fillRect/>
          </a:stretch>
        </p:blipFill>
        <p:spPr>
          <a:xfrm>
            <a:off x="533400" y="2324100"/>
            <a:ext cx="9036203" cy="6663964"/>
          </a:xfrm>
          <a:prstGeom prst="rect">
            <a:avLst/>
          </a:prstGeom>
        </p:spPr>
      </p:pic>
    </p:spTree>
    <p:extLst>
      <p:ext uri="{BB962C8B-B14F-4D97-AF65-F5344CB8AC3E}">
        <p14:creationId xmlns:p14="http://schemas.microsoft.com/office/powerpoint/2010/main" val="3415944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2">
            <a:extLst>
              <a:ext uri="{FF2B5EF4-FFF2-40B4-BE49-F238E27FC236}">
                <a16:creationId xmlns:a16="http://schemas.microsoft.com/office/drawing/2014/main" id="{AA72A3C8-748D-40B9-05F9-6CA217B9CDC3}"/>
              </a:ext>
            </a:extLst>
          </p:cNvPr>
          <p:cNvSpPr txBox="1">
            <a:spLocks noChangeArrowheads="1"/>
          </p:cNvSpPr>
          <p:nvPr/>
        </p:nvSpPr>
        <p:spPr bwMode="auto">
          <a:xfrm>
            <a:off x="723900" y="1085850"/>
            <a:ext cx="16840200" cy="7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ts val="6300"/>
              </a:lnSpc>
            </a:pPr>
            <a:r>
              <a:rPr lang="en-IN" altLang="en-US" sz="4800" b="1" dirty="0">
                <a:latin typeface="Arial" panose="020B0604020202020204" pitchFamily="34" charset="0"/>
                <a:cs typeface="Arial" panose="020B0604020202020204" pitchFamily="34" charset="0"/>
              </a:rPr>
              <a:t>Preliminary Results &amp; Analysis  </a:t>
            </a:r>
            <a:endParaRPr lang="en-US" altLang="en-US" sz="4500" b="1" dirty="0">
              <a:solidFill>
                <a:srgbClr val="051D40"/>
              </a:solidFill>
              <a:latin typeface="Arial" panose="020B0604020202020204" pitchFamily="34" charset="0"/>
              <a:ea typeface="Open Sans Extra Bold" charset="0"/>
              <a:cs typeface="Arial" panose="020B0604020202020204" pitchFamily="34" charset="0"/>
              <a:sym typeface="Open Sans Extra Bold" charset="0"/>
            </a:endParaRPr>
          </a:p>
        </p:txBody>
      </p:sp>
      <p:grpSp>
        <p:nvGrpSpPr>
          <p:cNvPr id="18435" name="Group 6">
            <a:extLst>
              <a:ext uri="{FF2B5EF4-FFF2-40B4-BE49-F238E27FC236}">
                <a16:creationId xmlns:a16="http://schemas.microsoft.com/office/drawing/2014/main" id="{86105E0D-8DDE-A50E-34CD-7A0F53B4F519}"/>
              </a:ext>
            </a:extLst>
          </p:cNvPr>
          <p:cNvGrpSpPr>
            <a:grpSpLocks/>
          </p:cNvGrpSpPr>
          <p:nvPr/>
        </p:nvGrpSpPr>
        <p:grpSpPr bwMode="auto">
          <a:xfrm>
            <a:off x="14700250" y="7073900"/>
            <a:ext cx="5946775" cy="5946775"/>
            <a:chOff x="0" y="0"/>
            <a:chExt cx="812800" cy="812800"/>
          </a:xfrm>
        </p:grpSpPr>
        <p:sp>
          <p:nvSpPr>
            <p:cNvPr id="18441" name="Freeform 7">
              <a:extLst>
                <a:ext uri="{FF2B5EF4-FFF2-40B4-BE49-F238E27FC236}">
                  <a16:creationId xmlns:a16="http://schemas.microsoft.com/office/drawing/2014/main" id="{B3BD5CF4-7D07-04A9-6E7D-D3C7E31E7973}"/>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18442" name="TextBox 8">
              <a:extLst>
                <a:ext uri="{FF2B5EF4-FFF2-40B4-BE49-F238E27FC236}">
                  <a16:creationId xmlns:a16="http://schemas.microsoft.com/office/drawing/2014/main" id="{0AEAF658-B90A-8181-D931-49EECEB4614E}"/>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14" name="Date Placeholder 13">
            <a:extLst>
              <a:ext uri="{FF2B5EF4-FFF2-40B4-BE49-F238E27FC236}">
                <a16:creationId xmlns:a16="http://schemas.microsoft.com/office/drawing/2014/main" id="{6784EC6B-F44F-E720-889C-119E5CBD0AC3}"/>
              </a:ext>
            </a:extLst>
          </p:cNvPr>
          <p:cNvSpPr>
            <a:spLocks noGrp="1"/>
          </p:cNvSpPr>
          <p:nvPr>
            <p:ph type="dt" sz="quarter" idx="10"/>
          </p:nvPr>
        </p:nvSpPr>
        <p:spPr/>
        <p:txBody>
          <a:bodyPr/>
          <a:lstStyle/>
          <a:p>
            <a:pPr>
              <a:defRPr/>
            </a:pPr>
            <a:fld id="{843AB4A3-D055-4368-9ED9-7C5ECFBAEB57}" type="datetime1">
              <a:rPr lang="en-US"/>
              <a:pPr>
                <a:defRPr/>
              </a:pPr>
              <a:t>3/24/2025</a:t>
            </a:fld>
            <a:endParaRPr lang="en-US"/>
          </a:p>
        </p:txBody>
      </p:sp>
      <p:sp>
        <p:nvSpPr>
          <p:cNvPr id="18437" name="Slide Number Placeholder 14">
            <a:extLst>
              <a:ext uri="{FF2B5EF4-FFF2-40B4-BE49-F238E27FC236}">
                <a16:creationId xmlns:a16="http://schemas.microsoft.com/office/drawing/2014/main" id="{0EFEDDBB-8319-5FB6-153C-9233575AABA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1E42A371-030D-44F0-98BA-B941546A1EBF}" type="slidenum">
              <a:rPr lang="en-US" altLang="en-US" sz="1800" smtClean="0">
                <a:solidFill>
                  <a:schemeClr val="accent1"/>
                </a:solidFill>
              </a:rPr>
              <a:pPr>
                <a:lnSpc>
                  <a:spcPct val="100000"/>
                </a:lnSpc>
                <a:spcBef>
                  <a:spcPct val="0"/>
                </a:spcBef>
                <a:buClrTx/>
                <a:buFontTx/>
                <a:buNone/>
              </a:pPr>
              <a:t>13</a:t>
            </a:fld>
            <a:endParaRPr lang="en-US" altLang="en-US" sz="1800">
              <a:solidFill>
                <a:schemeClr val="accent1"/>
              </a:solidFill>
            </a:endParaRPr>
          </a:p>
        </p:txBody>
      </p:sp>
      <p:sp>
        <p:nvSpPr>
          <p:cNvPr id="16" name="Footer Placeholder 15">
            <a:extLst>
              <a:ext uri="{FF2B5EF4-FFF2-40B4-BE49-F238E27FC236}">
                <a16:creationId xmlns:a16="http://schemas.microsoft.com/office/drawing/2014/main" id="{267301C9-EFC1-5AC7-928A-92E2CF553368}"/>
              </a:ext>
            </a:extLst>
          </p:cNvPr>
          <p:cNvSpPr>
            <a:spLocks noGrp="1"/>
          </p:cNvSpPr>
          <p:nvPr>
            <p:ph type="ftr" sz="quarter" idx="11"/>
          </p:nvPr>
        </p:nvSpPr>
        <p:spPr/>
        <p:txBody>
          <a:bodyPr/>
          <a:lstStyle/>
          <a:p>
            <a:pPr>
              <a:defRPr/>
            </a:pPr>
            <a:r>
              <a:rPr lang="en-US" dirty="0"/>
              <a:t>BATCH NO :MAI021                 DEPARTMENT OF COMPUTER SCIENCE &amp; ENGINEERING</a:t>
            </a:r>
          </a:p>
        </p:txBody>
      </p:sp>
      <p:sp>
        <p:nvSpPr>
          <p:cNvPr id="18439" name="TextBox 1">
            <a:extLst>
              <a:ext uri="{FF2B5EF4-FFF2-40B4-BE49-F238E27FC236}">
                <a16:creationId xmlns:a16="http://schemas.microsoft.com/office/drawing/2014/main" id="{C94D395C-3E22-2B1E-8DB4-95D4AE5A27E2}"/>
              </a:ext>
            </a:extLst>
          </p:cNvPr>
          <p:cNvSpPr txBox="1">
            <a:spLocks noChangeArrowheads="1"/>
          </p:cNvSpPr>
          <p:nvPr/>
        </p:nvSpPr>
        <p:spPr bwMode="auto">
          <a:xfrm>
            <a:off x="1431925" y="2406650"/>
            <a:ext cx="1569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endParaRPr lang="en-IN" altLang="en-US" sz="240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781452F-6FA7-3217-4FC9-7EC9943A0EC0}"/>
              </a:ext>
            </a:extLst>
          </p:cNvPr>
          <p:cNvPicPr>
            <a:picLocks noChangeAspect="1"/>
          </p:cNvPicPr>
          <p:nvPr/>
        </p:nvPicPr>
        <p:blipFill>
          <a:blip r:embed="rId2">
            <a:extLst>
              <a:ext uri="{28A0092B-C50C-407E-A947-70E740481C1C}">
                <a14:useLocalDpi xmlns:a14="http://schemas.microsoft.com/office/drawing/2010/main" val="0"/>
              </a:ext>
            </a:extLst>
          </a:blip>
          <a:srcRect t="3370" r="-606"/>
          <a:stretch/>
        </p:blipFill>
        <p:spPr>
          <a:xfrm>
            <a:off x="533400" y="1943100"/>
            <a:ext cx="17449800" cy="7591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A1CD85C7-6A79-A8A7-90F7-F6570852B3F9}"/>
              </a:ext>
            </a:extLst>
          </p:cNvPr>
          <p:cNvSpPr txBox="1">
            <a:spLocks noChangeArrowheads="1"/>
          </p:cNvSpPr>
          <p:nvPr/>
        </p:nvSpPr>
        <p:spPr bwMode="auto">
          <a:xfrm>
            <a:off x="723900" y="1085850"/>
            <a:ext cx="16840200" cy="7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ts val="6300"/>
              </a:lnSpc>
            </a:pPr>
            <a:r>
              <a:rPr lang="en-IN" altLang="en-US" sz="4800" b="1" dirty="0">
                <a:latin typeface="Arial" panose="020B0604020202020204" pitchFamily="34" charset="0"/>
                <a:cs typeface="Arial" panose="020B0604020202020204" pitchFamily="34" charset="0"/>
              </a:rPr>
              <a:t>Preliminary Results &amp; Analysis  </a:t>
            </a:r>
            <a:endParaRPr lang="en-US" altLang="en-US" sz="4500" b="1" dirty="0">
              <a:solidFill>
                <a:srgbClr val="051D40"/>
              </a:solidFill>
              <a:latin typeface="Arial" panose="020B0604020202020204" pitchFamily="34" charset="0"/>
              <a:ea typeface="Open Sans Extra Bold" charset="0"/>
              <a:cs typeface="Arial" panose="020B0604020202020204" pitchFamily="34" charset="0"/>
              <a:sym typeface="Open Sans Extra Bold" charset="0"/>
            </a:endParaRPr>
          </a:p>
        </p:txBody>
      </p:sp>
      <p:grpSp>
        <p:nvGrpSpPr>
          <p:cNvPr id="19459" name="Group 6">
            <a:extLst>
              <a:ext uri="{FF2B5EF4-FFF2-40B4-BE49-F238E27FC236}">
                <a16:creationId xmlns:a16="http://schemas.microsoft.com/office/drawing/2014/main" id="{AB7AB16A-78D0-BE5B-2BA0-9DD59DFFF875}"/>
              </a:ext>
            </a:extLst>
          </p:cNvPr>
          <p:cNvGrpSpPr>
            <a:grpSpLocks/>
          </p:cNvGrpSpPr>
          <p:nvPr/>
        </p:nvGrpSpPr>
        <p:grpSpPr bwMode="auto">
          <a:xfrm>
            <a:off x="14700250" y="7073900"/>
            <a:ext cx="5946775" cy="5946775"/>
            <a:chOff x="0" y="0"/>
            <a:chExt cx="812800" cy="812800"/>
          </a:xfrm>
        </p:grpSpPr>
        <p:sp>
          <p:nvSpPr>
            <p:cNvPr id="19466" name="Freeform 7">
              <a:extLst>
                <a:ext uri="{FF2B5EF4-FFF2-40B4-BE49-F238E27FC236}">
                  <a16:creationId xmlns:a16="http://schemas.microsoft.com/office/drawing/2014/main" id="{2A4218CD-51AA-90C2-48DE-38412C95D07B}"/>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19467" name="TextBox 8">
              <a:extLst>
                <a:ext uri="{FF2B5EF4-FFF2-40B4-BE49-F238E27FC236}">
                  <a16:creationId xmlns:a16="http://schemas.microsoft.com/office/drawing/2014/main" id="{20065E0F-12F3-4896-1EEA-A4118197E7C4}"/>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14" name="Date Placeholder 13">
            <a:extLst>
              <a:ext uri="{FF2B5EF4-FFF2-40B4-BE49-F238E27FC236}">
                <a16:creationId xmlns:a16="http://schemas.microsoft.com/office/drawing/2014/main" id="{E24797AA-8FF0-B98C-83C1-B67AFE5BAD97}"/>
              </a:ext>
            </a:extLst>
          </p:cNvPr>
          <p:cNvSpPr>
            <a:spLocks noGrp="1"/>
          </p:cNvSpPr>
          <p:nvPr>
            <p:ph type="dt" sz="quarter" idx="10"/>
          </p:nvPr>
        </p:nvSpPr>
        <p:spPr/>
        <p:txBody>
          <a:bodyPr/>
          <a:lstStyle/>
          <a:p>
            <a:pPr>
              <a:defRPr/>
            </a:pPr>
            <a:fld id="{843AB4A3-D055-4368-9ED9-7C5ECFBAEB57}" type="datetime1">
              <a:rPr lang="en-US"/>
              <a:pPr>
                <a:defRPr/>
              </a:pPr>
              <a:t>3/24/2025</a:t>
            </a:fld>
            <a:endParaRPr lang="en-US"/>
          </a:p>
        </p:txBody>
      </p:sp>
      <p:sp>
        <p:nvSpPr>
          <p:cNvPr id="19461" name="Slide Number Placeholder 14">
            <a:extLst>
              <a:ext uri="{FF2B5EF4-FFF2-40B4-BE49-F238E27FC236}">
                <a16:creationId xmlns:a16="http://schemas.microsoft.com/office/drawing/2014/main" id="{FE43EDAA-DEA4-094A-C709-A58CC3EEC4C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54072577-6583-4150-A8CC-D5B51E4DBDC1}" type="slidenum">
              <a:rPr lang="en-US" altLang="en-US" sz="1800" smtClean="0">
                <a:solidFill>
                  <a:schemeClr val="accent1"/>
                </a:solidFill>
              </a:rPr>
              <a:pPr>
                <a:lnSpc>
                  <a:spcPct val="100000"/>
                </a:lnSpc>
                <a:spcBef>
                  <a:spcPct val="0"/>
                </a:spcBef>
                <a:buClrTx/>
                <a:buFontTx/>
                <a:buNone/>
              </a:pPr>
              <a:t>14</a:t>
            </a:fld>
            <a:endParaRPr lang="en-US" altLang="en-US" sz="1800">
              <a:solidFill>
                <a:schemeClr val="accent1"/>
              </a:solidFill>
            </a:endParaRPr>
          </a:p>
        </p:txBody>
      </p:sp>
      <p:sp>
        <p:nvSpPr>
          <p:cNvPr id="16" name="Footer Placeholder 15">
            <a:extLst>
              <a:ext uri="{FF2B5EF4-FFF2-40B4-BE49-F238E27FC236}">
                <a16:creationId xmlns:a16="http://schemas.microsoft.com/office/drawing/2014/main" id="{AB150196-019F-CB7F-2E74-9DF49537029A}"/>
              </a:ext>
            </a:extLst>
          </p:cNvPr>
          <p:cNvSpPr>
            <a:spLocks noGrp="1"/>
          </p:cNvSpPr>
          <p:nvPr>
            <p:ph type="ftr" sz="quarter" idx="11"/>
          </p:nvPr>
        </p:nvSpPr>
        <p:spPr/>
        <p:txBody>
          <a:bodyPr/>
          <a:lstStyle/>
          <a:p>
            <a:pPr>
              <a:defRPr/>
            </a:pPr>
            <a:r>
              <a:rPr lang="en-US" dirty="0"/>
              <a:t>BATCH NO : MAI021                DEPARTMENT OF COMPUTER SCIENCE &amp; ENGINEERING</a:t>
            </a:r>
          </a:p>
        </p:txBody>
      </p:sp>
      <p:sp>
        <p:nvSpPr>
          <p:cNvPr id="19463" name="TextBox 1">
            <a:extLst>
              <a:ext uri="{FF2B5EF4-FFF2-40B4-BE49-F238E27FC236}">
                <a16:creationId xmlns:a16="http://schemas.microsoft.com/office/drawing/2014/main" id="{2361B07A-E85C-5B42-204B-1AC9FCCAF486}"/>
              </a:ext>
            </a:extLst>
          </p:cNvPr>
          <p:cNvSpPr txBox="1">
            <a:spLocks noChangeArrowheads="1"/>
          </p:cNvSpPr>
          <p:nvPr/>
        </p:nvSpPr>
        <p:spPr bwMode="auto">
          <a:xfrm>
            <a:off x="1431925" y="2406650"/>
            <a:ext cx="1569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endParaRPr lang="en-IN" altLang="en-US" sz="2400">
              <a:latin typeface="Arial" panose="020B0604020202020204" pitchFamily="34" charset="0"/>
              <a:cs typeface="Arial" panose="020B0604020202020204" pitchFamily="34" charset="0"/>
            </a:endParaRPr>
          </a:p>
        </p:txBody>
      </p:sp>
      <p:pic>
        <p:nvPicPr>
          <p:cNvPr id="1026" name="Picture 2" descr="Output image">
            <a:extLst>
              <a:ext uri="{FF2B5EF4-FFF2-40B4-BE49-F238E27FC236}">
                <a16:creationId xmlns:a16="http://schemas.microsoft.com/office/drawing/2014/main" id="{775CDAB7-A558-D978-794A-FF7E18A8D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110643"/>
            <a:ext cx="14706600" cy="7090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C67F9DA2-0AF2-78EA-D710-28ADF3335C82}"/>
              </a:ext>
            </a:extLst>
          </p:cNvPr>
          <p:cNvGrpSpPr>
            <a:grpSpLocks/>
          </p:cNvGrpSpPr>
          <p:nvPr/>
        </p:nvGrpSpPr>
        <p:grpSpPr bwMode="auto">
          <a:xfrm>
            <a:off x="-2124075" y="-2346325"/>
            <a:ext cx="4692650" cy="4692650"/>
            <a:chOff x="0" y="0"/>
            <a:chExt cx="812800" cy="812800"/>
          </a:xfrm>
        </p:grpSpPr>
        <p:sp>
          <p:nvSpPr>
            <p:cNvPr id="20492" name="Freeform 3">
              <a:extLst>
                <a:ext uri="{FF2B5EF4-FFF2-40B4-BE49-F238E27FC236}">
                  <a16:creationId xmlns:a16="http://schemas.microsoft.com/office/drawing/2014/main" id="{33ADF84C-2501-EAAD-104F-9A083FDA60B7}"/>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0493" name="TextBox 4">
              <a:extLst>
                <a:ext uri="{FF2B5EF4-FFF2-40B4-BE49-F238E27FC236}">
                  <a16:creationId xmlns:a16="http://schemas.microsoft.com/office/drawing/2014/main" id="{E3223935-A938-07C1-8207-13B12730D427}"/>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grpSp>
        <p:nvGrpSpPr>
          <p:cNvPr id="20483" name="Group 5">
            <a:extLst>
              <a:ext uri="{FF2B5EF4-FFF2-40B4-BE49-F238E27FC236}">
                <a16:creationId xmlns:a16="http://schemas.microsoft.com/office/drawing/2014/main" id="{5DE46373-4FBB-5C99-3532-3CC6F9416307}"/>
              </a:ext>
            </a:extLst>
          </p:cNvPr>
          <p:cNvGrpSpPr>
            <a:grpSpLocks/>
          </p:cNvGrpSpPr>
          <p:nvPr/>
        </p:nvGrpSpPr>
        <p:grpSpPr bwMode="auto">
          <a:xfrm>
            <a:off x="15573375" y="7940675"/>
            <a:ext cx="4692650" cy="4692650"/>
            <a:chOff x="0" y="0"/>
            <a:chExt cx="812800" cy="812800"/>
          </a:xfrm>
        </p:grpSpPr>
        <p:sp>
          <p:nvSpPr>
            <p:cNvPr id="20490" name="Freeform 6">
              <a:extLst>
                <a:ext uri="{FF2B5EF4-FFF2-40B4-BE49-F238E27FC236}">
                  <a16:creationId xmlns:a16="http://schemas.microsoft.com/office/drawing/2014/main" id="{0F8505A2-CF99-C4B5-15A1-B64DA7DFA322}"/>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0491" name="TextBox 7">
              <a:extLst>
                <a:ext uri="{FF2B5EF4-FFF2-40B4-BE49-F238E27FC236}">
                  <a16:creationId xmlns:a16="http://schemas.microsoft.com/office/drawing/2014/main" id="{A3F87B2A-A4FF-9942-0B5C-105E343A757A}"/>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8" name="TextBox 8">
            <a:extLst>
              <a:ext uri="{FF2B5EF4-FFF2-40B4-BE49-F238E27FC236}">
                <a16:creationId xmlns:a16="http://schemas.microsoft.com/office/drawing/2014/main" id="{C3AEA6BE-238D-6442-87B1-F9898FFA28B4}"/>
              </a:ext>
            </a:extLst>
          </p:cNvPr>
          <p:cNvSpPr txBox="1"/>
          <p:nvPr/>
        </p:nvSpPr>
        <p:spPr>
          <a:xfrm>
            <a:off x="5416550" y="1885950"/>
            <a:ext cx="7454900" cy="879475"/>
          </a:xfrm>
          <a:prstGeom prst="rect">
            <a:avLst/>
          </a:prstGeom>
        </p:spPr>
        <p:txBody>
          <a:bodyPr lIns="0" tIns="0" rIns="0" bIns="0">
            <a:spAutoFit/>
          </a:bodyPr>
          <a:lstStyle/>
          <a:p>
            <a:pPr algn="ctr" eaLnBrk="1" fontAlgn="auto" hangingPunct="1">
              <a:lnSpc>
                <a:spcPts val="7150"/>
              </a:lnSpc>
              <a:spcAft>
                <a:spcPts val="0"/>
              </a:spcAft>
              <a:defRPr/>
            </a:pPr>
            <a:r>
              <a:rPr lang="en-US" sz="511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rPr>
              <a:t>Concept In Business</a:t>
            </a:r>
          </a:p>
        </p:txBody>
      </p:sp>
      <p:sp>
        <p:nvSpPr>
          <p:cNvPr id="20485" name="TextBox 9">
            <a:extLst>
              <a:ext uri="{FF2B5EF4-FFF2-40B4-BE49-F238E27FC236}">
                <a16:creationId xmlns:a16="http://schemas.microsoft.com/office/drawing/2014/main" id="{85BB086E-A34E-E384-0D31-D93568D6B37F}"/>
              </a:ext>
            </a:extLst>
          </p:cNvPr>
          <p:cNvSpPr txBox="1">
            <a:spLocks noChangeArrowheads="1"/>
          </p:cNvSpPr>
          <p:nvPr/>
        </p:nvSpPr>
        <p:spPr bwMode="auto">
          <a:xfrm>
            <a:off x="685801" y="571501"/>
            <a:ext cx="14325600" cy="53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ts val="4063"/>
              </a:lnSpc>
            </a:pPr>
            <a:r>
              <a:rPr lang="en-IN" altLang="en-US" sz="4800" b="1" dirty="0">
                <a:latin typeface="Arial" panose="020B0604020202020204" pitchFamily="34" charset="0"/>
                <a:cs typeface="Arial" panose="020B0604020202020204" pitchFamily="34" charset="0"/>
              </a:rPr>
              <a:t>Demonstration/Prototype Showcase</a:t>
            </a:r>
            <a:endParaRPr lang="en-US" altLang="en-US" sz="4800" b="1" dirty="0">
              <a:solidFill>
                <a:srgbClr val="000000"/>
              </a:solidFill>
              <a:latin typeface="Arial" panose="020B0604020202020204" pitchFamily="34" charset="0"/>
              <a:ea typeface="Open Sans Extra Bold" charset="0"/>
              <a:cs typeface="Arial" panose="020B0604020202020204" pitchFamily="34" charset="0"/>
              <a:sym typeface="Open Sans Extra Bold" charset="0"/>
            </a:endParaRPr>
          </a:p>
        </p:txBody>
      </p:sp>
      <p:sp>
        <p:nvSpPr>
          <p:cNvPr id="14" name="Date Placeholder 13">
            <a:extLst>
              <a:ext uri="{FF2B5EF4-FFF2-40B4-BE49-F238E27FC236}">
                <a16:creationId xmlns:a16="http://schemas.microsoft.com/office/drawing/2014/main" id="{9810E02A-9E00-52D6-7875-E3833001AEE0}"/>
              </a:ext>
            </a:extLst>
          </p:cNvPr>
          <p:cNvSpPr>
            <a:spLocks noGrp="1"/>
          </p:cNvSpPr>
          <p:nvPr>
            <p:ph type="dt" sz="quarter" idx="10"/>
          </p:nvPr>
        </p:nvSpPr>
        <p:spPr/>
        <p:txBody>
          <a:bodyPr/>
          <a:lstStyle/>
          <a:p>
            <a:pPr>
              <a:defRPr/>
            </a:pPr>
            <a:fld id="{CE50D6E7-34A0-4E6F-89B3-C1F6F3D1ABB0}" type="datetime1">
              <a:rPr lang="en-US"/>
              <a:pPr>
                <a:defRPr/>
              </a:pPr>
              <a:t>3/24/2025</a:t>
            </a:fld>
            <a:endParaRPr lang="en-US"/>
          </a:p>
        </p:txBody>
      </p:sp>
      <p:sp>
        <p:nvSpPr>
          <p:cNvPr id="20487" name="Slide Number Placeholder 14">
            <a:extLst>
              <a:ext uri="{FF2B5EF4-FFF2-40B4-BE49-F238E27FC236}">
                <a16:creationId xmlns:a16="http://schemas.microsoft.com/office/drawing/2014/main" id="{695B39E0-2313-4A93-9C70-2094A52929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3BB443CC-6218-4EEE-8913-49C5499651E4}" type="slidenum">
              <a:rPr lang="en-US" altLang="en-US" sz="1800" smtClean="0">
                <a:solidFill>
                  <a:schemeClr val="accent1"/>
                </a:solidFill>
              </a:rPr>
              <a:pPr>
                <a:lnSpc>
                  <a:spcPct val="100000"/>
                </a:lnSpc>
                <a:spcBef>
                  <a:spcPct val="0"/>
                </a:spcBef>
                <a:buClrTx/>
                <a:buFontTx/>
                <a:buNone/>
              </a:pPr>
              <a:t>15</a:t>
            </a:fld>
            <a:endParaRPr lang="en-US" altLang="en-US" sz="1800">
              <a:solidFill>
                <a:schemeClr val="accent1"/>
              </a:solidFill>
            </a:endParaRPr>
          </a:p>
        </p:txBody>
      </p:sp>
      <p:sp>
        <p:nvSpPr>
          <p:cNvPr id="16" name="Footer Placeholder 15">
            <a:extLst>
              <a:ext uri="{FF2B5EF4-FFF2-40B4-BE49-F238E27FC236}">
                <a16:creationId xmlns:a16="http://schemas.microsoft.com/office/drawing/2014/main" id="{DD4C4E84-D9C7-30C9-D374-93F842E3B4EB}"/>
              </a:ext>
            </a:extLst>
          </p:cNvPr>
          <p:cNvSpPr>
            <a:spLocks noGrp="1"/>
          </p:cNvSpPr>
          <p:nvPr>
            <p:ph type="ftr" sz="quarter" idx="11"/>
          </p:nvPr>
        </p:nvSpPr>
        <p:spPr/>
        <p:txBody>
          <a:bodyPr/>
          <a:lstStyle/>
          <a:p>
            <a:pPr>
              <a:defRPr/>
            </a:pPr>
            <a:r>
              <a:rPr lang="en-US"/>
              <a:t>BATCH NO :                 DEPARTMENT OF COMPUTER SCIENCE &amp; ENGINEERING</a:t>
            </a:r>
          </a:p>
        </p:txBody>
      </p:sp>
      <p:sp>
        <p:nvSpPr>
          <p:cNvPr id="14345" name="TextBox 1">
            <a:extLst>
              <a:ext uri="{FF2B5EF4-FFF2-40B4-BE49-F238E27FC236}">
                <a16:creationId xmlns:a16="http://schemas.microsoft.com/office/drawing/2014/main" id="{E81CE8AC-57FB-9A68-2651-57378F3AD217}"/>
              </a:ext>
            </a:extLst>
          </p:cNvPr>
          <p:cNvSpPr txBox="1">
            <a:spLocks noChangeArrowheads="1"/>
          </p:cNvSpPr>
          <p:nvPr/>
        </p:nvSpPr>
        <p:spPr bwMode="auto">
          <a:xfrm>
            <a:off x="685801" y="1333500"/>
            <a:ext cx="15925799" cy="14496276"/>
          </a:xfrm>
          <a:prstGeom prst="rect">
            <a:avLst/>
          </a:prstGeom>
          <a:noFill/>
          <a:ln>
            <a:noFill/>
          </a:ln>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defRPr/>
            </a:pPr>
            <a:r>
              <a:rPr lang="en-IN" altLang="en-US" sz="2400" b="1" dirty="0">
                <a:latin typeface="Arial" panose="020B0604020202020204" pitchFamily="34" charset="0"/>
                <a:cs typeface="Arial" panose="020B0604020202020204" pitchFamily="34" charset="0"/>
              </a:rPr>
              <a:t>Option A - Web Interface/Software-Focused Projects</a:t>
            </a:r>
          </a:p>
          <a:p>
            <a:pPr algn="just">
              <a:defRPr/>
            </a:pPr>
            <a:endParaRPr lang="en-IN" altLang="en-US" sz="2400" b="1" dirty="0">
              <a:latin typeface="Arial" panose="020B0604020202020204" pitchFamily="34" charset="0"/>
              <a:cs typeface="Arial" panose="020B0604020202020204" pitchFamily="34" charset="0"/>
            </a:endParaRPr>
          </a:p>
          <a:p>
            <a:pPr algn="just">
              <a:defRPr/>
            </a:pPr>
            <a:r>
              <a:rPr lang="en-IN" sz="2400" b="1" dirty="0">
                <a:latin typeface="Arial" panose="020B0604020202020204" pitchFamily="34" charset="0"/>
                <a:cs typeface="Arial" panose="020B0604020202020204" pitchFamily="34" charset="0"/>
              </a:rPr>
              <a:t>Visual Demonstration:</a:t>
            </a: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dirty="0">
              <a:latin typeface="Times New Roman" panose="02020603050405020304" pitchFamily="18" charset="0"/>
              <a:cs typeface="Times New Roman" panose="02020603050405020304" pitchFamily="18" charset="0"/>
            </a:endParaRPr>
          </a:p>
          <a:p>
            <a:pPr algn="just">
              <a:defRPr/>
            </a:pPr>
            <a:endParaRPr lang="en-IN" sz="2400" dirty="0">
              <a:latin typeface="Times New Roman" panose="02020603050405020304" pitchFamily="18" charset="0"/>
              <a:cs typeface="Times New Roman" panose="02020603050405020304" pitchFamily="18" charset="0"/>
            </a:endParaRPr>
          </a:p>
          <a:p>
            <a:pPr algn="just">
              <a:defRPr/>
            </a:pPr>
            <a:r>
              <a:rPr lang="en-IN" sz="2400" dirty="0">
                <a:latin typeface="Times New Roman" panose="02020603050405020304" pitchFamily="18" charset="0"/>
                <a:cs typeface="Times New Roman" panose="02020603050405020304" pitchFamily="18" charset="0"/>
              </a:rPr>
              <a:t>The project "Smart Recruiting</a:t>
            </a:r>
            <a:r>
              <a:rPr lang="en-US" sz="2400" dirty="0">
                <a:latin typeface="Times New Roman" panose="02020603050405020304" pitchFamily="18" charset="0"/>
                <a:cs typeface="Times New Roman" panose="02020603050405020304" pitchFamily="18" charset="0"/>
              </a:rPr>
              <a:t>Platform Using Machine Learning" enhances recruitment by leveraging Natural Language Processing (NLP) and Support Vector Machine (SVM) algorithms. These models analyze resumes and job descriptions to ensure accurate candidate-job matching. The system automates screening, improves efficiency, and reduces bias in hiring. A user-friendly interface enables recruiters to process applications in real-time, while the backend efficiently handles data processing, model training, and decision-making</a:t>
            </a:r>
            <a:endParaRPr lang="en-IN" sz="2400" dirty="0">
              <a:latin typeface="Times New Roman" panose="02020603050405020304" pitchFamily="18" charset="0"/>
              <a:cs typeface="Times New Roman" panose="02020603050405020304" pitchFamily="18"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F88644AB-7B8B-D5F0-42B9-979149A08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79825"/>
            <a:ext cx="16383000" cy="539521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a:extLst>
              <a:ext uri="{FF2B5EF4-FFF2-40B4-BE49-F238E27FC236}">
                <a16:creationId xmlns:a16="http://schemas.microsoft.com/office/drawing/2014/main" id="{22938271-2517-4F57-B53C-F2712D278752}"/>
              </a:ext>
            </a:extLst>
          </p:cNvPr>
          <p:cNvGrpSpPr>
            <a:grpSpLocks/>
          </p:cNvGrpSpPr>
          <p:nvPr/>
        </p:nvGrpSpPr>
        <p:grpSpPr bwMode="auto">
          <a:xfrm>
            <a:off x="-2124075" y="-2346325"/>
            <a:ext cx="4692650" cy="4692650"/>
            <a:chOff x="0" y="0"/>
            <a:chExt cx="812800" cy="812800"/>
          </a:xfrm>
        </p:grpSpPr>
        <p:sp>
          <p:nvSpPr>
            <p:cNvPr id="22540" name="Freeform 3">
              <a:extLst>
                <a:ext uri="{FF2B5EF4-FFF2-40B4-BE49-F238E27FC236}">
                  <a16:creationId xmlns:a16="http://schemas.microsoft.com/office/drawing/2014/main" id="{BB14B594-2D78-7BA1-24D8-A1FB9E85109D}"/>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2541" name="TextBox 4">
              <a:extLst>
                <a:ext uri="{FF2B5EF4-FFF2-40B4-BE49-F238E27FC236}">
                  <a16:creationId xmlns:a16="http://schemas.microsoft.com/office/drawing/2014/main" id="{894EE304-8E69-CE51-C1E0-1BA3DC72F395}"/>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grpSp>
        <p:nvGrpSpPr>
          <p:cNvPr id="22531" name="Group 5">
            <a:extLst>
              <a:ext uri="{FF2B5EF4-FFF2-40B4-BE49-F238E27FC236}">
                <a16:creationId xmlns:a16="http://schemas.microsoft.com/office/drawing/2014/main" id="{0B1927C3-75CF-1148-EB26-76C792E088FE}"/>
              </a:ext>
            </a:extLst>
          </p:cNvPr>
          <p:cNvGrpSpPr>
            <a:grpSpLocks/>
          </p:cNvGrpSpPr>
          <p:nvPr/>
        </p:nvGrpSpPr>
        <p:grpSpPr bwMode="auto">
          <a:xfrm>
            <a:off x="15573375" y="7940675"/>
            <a:ext cx="4692650" cy="4692650"/>
            <a:chOff x="0" y="0"/>
            <a:chExt cx="812800" cy="812800"/>
          </a:xfrm>
        </p:grpSpPr>
        <p:sp>
          <p:nvSpPr>
            <p:cNvPr id="22538" name="Freeform 6">
              <a:extLst>
                <a:ext uri="{FF2B5EF4-FFF2-40B4-BE49-F238E27FC236}">
                  <a16:creationId xmlns:a16="http://schemas.microsoft.com/office/drawing/2014/main" id="{231B474E-80E5-E26F-CFE1-D433F0B35453}"/>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2539" name="TextBox 7">
              <a:extLst>
                <a:ext uri="{FF2B5EF4-FFF2-40B4-BE49-F238E27FC236}">
                  <a16:creationId xmlns:a16="http://schemas.microsoft.com/office/drawing/2014/main" id="{74A6BE84-D330-0ADD-3DC2-F4F74A87128E}"/>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8" name="TextBox 8">
            <a:extLst>
              <a:ext uri="{FF2B5EF4-FFF2-40B4-BE49-F238E27FC236}">
                <a16:creationId xmlns:a16="http://schemas.microsoft.com/office/drawing/2014/main" id="{FB1C3712-089D-BA6A-F514-38B2F63B8656}"/>
              </a:ext>
            </a:extLst>
          </p:cNvPr>
          <p:cNvSpPr txBox="1"/>
          <p:nvPr/>
        </p:nvSpPr>
        <p:spPr>
          <a:xfrm>
            <a:off x="5416550" y="1885950"/>
            <a:ext cx="7454900" cy="879475"/>
          </a:xfrm>
          <a:prstGeom prst="rect">
            <a:avLst/>
          </a:prstGeom>
        </p:spPr>
        <p:txBody>
          <a:bodyPr lIns="0" tIns="0" rIns="0" bIns="0">
            <a:spAutoFit/>
          </a:bodyPr>
          <a:lstStyle/>
          <a:p>
            <a:pPr algn="ctr" eaLnBrk="1" fontAlgn="auto" hangingPunct="1">
              <a:lnSpc>
                <a:spcPts val="7150"/>
              </a:lnSpc>
              <a:spcAft>
                <a:spcPts val="0"/>
              </a:spcAft>
              <a:defRPr/>
            </a:pPr>
            <a:r>
              <a:rPr lang="en-US" sz="511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rPr>
              <a:t>Concept In Business</a:t>
            </a:r>
          </a:p>
        </p:txBody>
      </p:sp>
      <p:sp>
        <p:nvSpPr>
          <p:cNvPr id="22533" name="TextBox 9">
            <a:extLst>
              <a:ext uri="{FF2B5EF4-FFF2-40B4-BE49-F238E27FC236}">
                <a16:creationId xmlns:a16="http://schemas.microsoft.com/office/drawing/2014/main" id="{C61C044F-1CFB-1AA2-7276-7978A64D21E1}"/>
              </a:ext>
            </a:extLst>
          </p:cNvPr>
          <p:cNvSpPr txBox="1">
            <a:spLocks noChangeArrowheads="1"/>
          </p:cNvSpPr>
          <p:nvPr/>
        </p:nvSpPr>
        <p:spPr bwMode="auto">
          <a:xfrm>
            <a:off x="968375" y="204787"/>
            <a:ext cx="14043026" cy="53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ts val="4063"/>
              </a:lnSpc>
            </a:pPr>
            <a:r>
              <a:rPr lang="en-IN" altLang="en-US" sz="4800" b="1" dirty="0">
                <a:latin typeface="Arial" panose="020B0604020202020204" pitchFamily="34" charset="0"/>
                <a:cs typeface="Arial" panose="020B0604020202020204" pitchFamily="34" charset="0"/>
              </a:rPr>
              <a:t>Demonstration/Prototype Showcase</a:t>
            </a:r>
            <a:endParaRPr lang="en-US" altLang="en-US" sz="4800" b="1" dirty="0">
              <a:solidFill>
                <a:srgbClr val="000000"/>
              </a:solidFill>
              <a:latin typeface="Arial" panose="020B0604020202020204" pitchFamily="34" charset="0"/>
              <a:ea typeface="Open Sans Extra Bold" charset="0"/>
              <a:cs typeface="Arial" panose="020B0604020202020204" pitchFamily="34" charset="0"/>
              <a:sym typeface="Open Sans Extra Bold" charset="0"/>
            </a:endParaRPr>
          </a:p>
        </p:txBody>
      </p:sp>
      <p:sp>
        <p:nvSpPr>
          <p:cNvPr id="14" name="Date Placeholder 13">
            <a:extLst>
              <a:ext uri="{FF2B5EF4-FFF2-40B4-BE49-F238E27FC236}">
                <a16:creationId xmlns:a16="http://schemas.microsoft.com/office/drawing/2014/main" id="{62DEEC97-C8A9-848C-9C7A-93D226C99C4C}"/>
              </a:ext>
            </a:extLst>
          </p:cNvPr>
          <p:cNvSpPr>
            <a:spLocks noGrp="1"/>
          </p:cNvSpPr>
          <p:nvPr>
            <p:ph type="dt" sz="quarter" idx="10"/>
          </p:nvPr>
        </p:nvSpPr>
        <p:spPr/>
        <p:txBody>
          <a:bodyPr/>
          <a:lstStyle/>
          <a:p>
            <a:pPr>
              <a:defRPr/>
            </a:pPr>
            <a:fld id="{CE50D6E7-34A0-4E6F-89B3-C1F6F3D1ABB0}" type="datetime1">
              <a:rPr lang="en-US"/>
              <a:pPr>
                <a:defRPr/>
              </a:pPr>
              <a:t>3/24/2025</a:t>
            </a:fld>
            <a:endParaRPr lang="en-US"/>
          </a:p>
        </p:txBody>
      </p:sp>
      <p:sp>
        <p:nvSpPr>
          <p:cNvPr id="22535" name="Slide Number Placeholder 14">
            <a:extLst>
              <a:ext uri="{FF2B5EF4-FFF2-40B4-BE49-F238E27FC236}">
                <a16:creationId xmlns:a16="http://schemas.microsoft.com/office/drawing/2014/main" id="{69A2846C-9439-49E2-E06C-2CB81C26EC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3A3C3395-2863-456E-9960-B9D3BC210968}" type="slidenum">
              <a:rPr lang="en-US" altLang="en-US" sz="1800" smtClean="0">
                <a:solidFill>
                  <a:schemeClr val="accent1"/>
                </a:solidFill>
              </a:rPr>
              <a:pPr>
                <a:lnSpc>
                  <a:spcPct val="100000"/>
                </a:lnSpc>
                <a:spcBef>
                  <a:spcPct val="0"/>
                </a:spcBef>
                <a:buClrTx/>
                <a:buFontTx/>
                <a:buNone/>
              </a:pPr>
              <a:t>16</a:t>
            </a:fld>
            <a:endParaRPr lang="en-US" altLang="en-US" sz="1800">
              <a:solidFill>
                <a:schemeClr val="accent1"/>
              </a:solidFill>
            </a:endParaRPr>
          </a:p>
        </p:txBody>
      </p:sp>
      <p:sp>
        <p:nvSpPr>
          <p:cNvPr id="16" name="Footer Placeholder 15">
            <a:extLst>
              <a:ext uri="{FF2B5EF4-FFF2-40B4-BE49-F238E27FC236}">
                <a16:creationId xmlns:a16="http://schemas.microsoft.com/office/drawing/2014/main" id="{2AB0EE40-F059-7184-EDC8-A244234ABF1D}"/>
              </a:ext>
            </a:extLst>
          </p:cNvPr>
          <p:cNvSpPr>
            <a:spLocks noGrp="1"/>
          </p:cNvSpPr>
          <p:nvPr>
            <p:ph type="ftr" sz="quarter" idx="11"/>
          </p:nvPr>
        </p:nvSpPr>
        <p:spPr/>
        <p:txBody>
          <a:bodyPr/>
          <a:lstStyle/>
          <a:p>
            <a:pPr>
              <a:defRPr/>
            </a:pPr>
            <a:r>
              <a:rPr lang="en-US"/>
              <a:t>BATCH NO :                 DEPARTMENT OF COMPUTER SCIENCE &amp; ENGINEERING</a:t>
            </a:r>
          </a:p>
        </p:txBody>
      </p:sp>
      <p:sp>
        <p:nvSpPr>
          <p:cNvPr id="14345" name="TextBox 1">
            <a:extLst>
              <a:ext uri="{FF2B5EF4-FFF2-40B4-BE49-F238E27FC236}">
                <a16:creationId xmlns:a16="http://schemas.microsoft.com/office/drawing/2014/main" id="{42C914C3-222A-DA97-6232-72C3443A16D1}"/>
              </a:ext>
            </a:extLst>
          </p:cNvPr>
          <p:cNvSpPr txBox="1">
            <a:spLocks noChangeArrowheads="1"/>
          </p:cNvSpPr>
          <p:nvPr/>
        </p:nvSpPr>
        <p:spPr bwMode="auto">
          <a:xfrm>
            <a:off x="968374" y="739229"/>
            <a:ext cx="16409989" cy="9694962"/>
          </a:xfrm>
          <a:prstGeom prst="rect">
            <a:avLst/>
          </a:prstGeom>
          <a:noFill/>
          <a:ln>
            <a:noFill/>
          </a:ln>
        </p:spPr>
        <p:txBody>
          <a:bodyPr wrap="square">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defRPr/>
            </a:pPr>
            <a:r>
              <a:rPr lang="en-IN" altLang="en-US" sz="2400" b="1" dirty="0">
                <a:latin typeface="Arial" panose="020B0604020202020204" pitchFamily="34" charset="0"/>
                <a:cs typeface="Arial" panose="020B0604020202020204" pitchFamily="34" charset="0"/>
              </a:rPr>
              <a:t>Option  B -Physical Prototype Projects</a:t>
            </a:r>
          </a:p>
          <a:p>
            <a:pPr algn="just">
              <a:defRPr/>
            </a:pPr>
            <a:endParaRPr lang="en-IN" altLang="en-US" sz="2400" b="1" dirty="0">
              <a:latin typeface="Arial" panose="020B0604020202020204" pitchFamily="34" charset="0"/>
              <a:cs typeface="Arial" panose="020B0604020202020204" pitchFamily="34" charset="0"/>
            </a:endParaRPr>
          </a:p>
          <a:p>
            <a:pPr algn="just">
              <a:defRPr/>
            </a:pPr>
            <a:r>
              <a:rPr lang="en-IN" sz="2400" b="1" dirty="0">
                <a:latin typeface="Arial" panose="020B0604020202020204" pitchFamily="34" charset="0"/>
                <a:cs typeface="Arial" panose="020B0604020202020204" pitchFamily="34" charset="0"/>
              </a:rPr>
              <a:t>Prototype Showcase :   </a:t>
            </a: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IN" sz="2400" b="1" dirty="0">
              <a:latin typeface="Arial" panose="020B0604020202020204" pitchFamily="34" charset="0"/>
              <a:cs typeface="Arial" panose="020B0604020202020204" pitchFamily="34" charset="0"/>
            </a:endParaRPr>
          </a:p>
          <a:p>
            <a:pPr algn="just">
              <a:defRPr/>
            </a:pPr>
            <a:endParaRPr lang="en-US" sz="2400" dirty="0">
              <a:latin typeface="Times New Roman" panose="02020603050405020304" pitchFamily="18" charset="0"/>
              <a:cs typeface="Times New Roman" panose="02020603050405020304" pitchFamily="18" charset="0"/>
            </a:endParaRPr>
          </a:p>
          <a:p>
            <a:pPr algn="just">
              <a:defRPr/>
            </a:pPr>
            <a:endParaRPr lang="en-US" sz="2400" dirty="0">
              <a:latin typeface="Times New Roman" panose="02020603050405020304" pitchFamily="18" charset="0"/>
              <a:cs typeface="Times New Roman" panose="02020603050405020304" pitchFamily="18" charset="0"/>
            </a:endParaRPr>
          </a:p>
          <a:p>
            <a:pPr algn="just">
              <a:defRPr/>
            </a:pPr>
            <a:endParaRPr lang="en-US" sz="2400" dirty="0">
              <a:latin typeface="Times New Roman" panose="02020603050405020304" pitchFamily="18" charset="0"/>
              <a:cs typeface="Times New Roman" panose="02020603050405020304" pitchFamily="18" charset="0"/>
            </a:endParaRPr>
          </a:p>
          <a:p>
            <a:pPr algn="just">
              <a:defRPr/>
            </a:pPr>
            <a:r>
              <a:rPr lang="en-US" sz="2400" dirty="0">
                <a:latin typeface="Times New Roman" panose="02020603050405020304" pitchFamily="18" charset="0"/>
                <a:cs typeface="Times New Roman" panose="02020603050405020304" pitchFamily="18" charset="0"/>
              </a:rPr>
              <a:t>The system includes an admin dashboard for dataset logging, preprocessing, and training models, ensuring efficient hiring decisions. The prototype aims to demonstrate real-world feasibility, improving recruitment accuracy and reducing bias in hiring</a:t>
            </a:r>
            <a:r>
              <a:rPr lang="en-IN"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a:p>
            <a:pPr algn="just">
              <a:defRPr/>
            </a:pPr>
            <a:endParaRPr lang="en-IN" altLang="en-US" sz="2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EEFB1F5-E7CC-5F7A-BDA5-A4852FE35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374" y="2126356"/>
            <a:ext cx="16690351" cy="62746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a:extLst>
              <a:ext uri="{FF2B5EF4-FFF2-40B4-BE49-F238E27FC236}">
                <a16:creationId xmlns:a16="http://schemas.microsoft.com/office/drawing/2014/main" id="{9C9D4CBC-50D5-1C66-C946-E50C753CAC29}"/>
              </a:ext>
            </a:extLst>
          </p:cNvPr>
          <p:cNvGrpSpPr>
            <a:grpSpLocks/>
          </p:cNvGrpSpPr>
          <p:nvPr/>
        </p:nvGrpSpPr>
        <p:grpSpPr bwMode="auto">
          <a:xfrm>
            <a:off x="-2124075" y="-2346325"/>
            <a:ext cx="4692650" cy="4692650"/>
            <a:chOff x="0" y="0"/>
            <a:chExt cx="812800" cy="812800"/>
          </a:xfrm>
        </p:grpSpPr>
        <p:sp>
          <p:nvSpPr>
            <p:cNvPr id="24588" name="Freeform 3">
              <a:extLst>
                <a:ext uri="{FF2B5EF4-FFF2-40B4-BE49-F238E27FC236}">
                  <a16:creationId xmlns:a16="http://schemas.microsoft.com/office/drawing/2014/main" id="{8C5E272E-8A00-5581-908B-2C7CBFB208ED}"/>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4589" name="TextBox 4">
              <a:extLst>
                <a:ext uri="{FF2B5EF4-FFF2-40B4-BE49-F238E27FC236}">
                  <a16:creationId xmlns:a16="http://schemas.microsoft.com/office/drawing/2014/main" id="{A10A5E56-CCCB-BD40-F24C-6D220C6FDEAC}"/>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grpSp>
        <p:nvGrpSpPr>
          <p:cNvPr id="24579" name="Group 5">
            <a:extLst>
              <a:ext uri="{FF2B5EF4-FFF2-40B4-BE49-F238E27FC236}">
                <a16:creationId xmlns:a16="http://schemas.microsoft.com/office/drawing/2014/main" id="{BF1F7052-02B4-41C8-7AAB-9058A25D894B}"/>
              </a:ext>
            </a:extLst>
          </p:cNvPr>
          <p:cNvGrpSpPr>
            <a:grpSpLocks/>
          </p:cNvGrpSpPr>
          <p:nvPr/>
        </p:nvGrpSpPr>
        <p:grpSpPr bwMode="auto">
          <a:xfrm>
            <a:off x="15573375" y="7940675"/>
            <a:ext cx="4692650" cy="4692650"/>
            <a:chOff x="0" y="0"/>
            <a:chExt cx="812800" cy="812800"/>
          </a:xfrm>
        </p:grpSpPr>
        <p:sp>
          <p:nvSpPr>
            <p:cNvPr id="24586" name="Freeform 6">
              <a:extLst>
                <a:ext uri="{FF2B5EF4-FFF2-40B4-BE49-F238E27FC236}">
                  <a16:creationId xmlns:a16="http://schemas.microsoft.com/office/drawing/2014/main" id="{066122AB-DA3D-A82B-9E31-2FD8428AB788}"/>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4587" name="TextBox 7">
              <a:extLst>
                <a:ext uri="{FF2B5EF4-FFF2-40B4-BE49-F238E27FC236}">
                  <a16:creationId xmlns:a16="http://schemas.microsoft.com/office/drawing/2014/main" id="{DE3CDE61-B3DF-9CF9-B1B8-8061CEA32630}"/>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8" name="TextBox 8">
            <a:extLst>
              <a:ext uri="{FF2B5EF4-FFF2-40B4-BE49-F238E27FC236}">
                <a16:creationId xmlns:a16="http://schemas.microsoft.com/office/drawing/2014/main" id="{62052DB2-D183-04AC-EAAD-5545ACE9621A}"/>
              </a:ext>
            </a:extLst>
          </p:cNvPr>
          <p:cNvSpPr txBox="1"/>
          <p:nvPr/>
        </p:nvSpPr>
        <p:spPr>
          <a:xfrm>
            <a:off x="5416550" y="1885950"/>
            <a:ext cx="7454900" cy="879475"/>
          </a:xfrm>
          <a:prstGeom prst="rect">
            <a:avLst/>
          </a:prstGeom>
        </p:spPr>
        <p:txBody>
          <a:bodyPr lIns="0" tIns="0" rIns="0" bIns="0">
            <a:spAutoFit/>
          </a:bodyPr>
          <a:lstStyle/>
          <a:p>
            <a:pPr algn="ctr" eaLnBrk="1" fontAlgn="auto" hangingPunct="1">
              <a:lnSpc>
                <a:spcPts val="7150"/>
              </a:lnSpc>
              <a:spcAft>
                <a:spcPts val="0"/>
              </a:spcAft>
              <a:defRPr/>
            </a:pPr>
            <a:r>
              <a:rPr lang="en-US" sz="511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rPr>
              <a:t>Concept In Business</a:t>
            </a:r>
          </a:p>
        </p:txBody>
      </p:sp>
      <p:sp>
        <p:nvSpPr>
          <p:cNvPr id="24581" name="TextBox 9">
            <a:extLst>
              <a:ext uri="{FF2B5EF4-FFF2-40B4-BE49-F238E27FC236}">
                <a16:creationId xmlns:a16="http://schemas.microsoft.com/office/drawing/2014/main" id="{9C0A8D7B-7339-7319-12EC-75ED68C41871}"/>
              </a:ext>
            </a:extLst>
          </p:cNvPr>
          <p:cNvSpPr txBox="1">
            <a:spLocks noChangeArrowheads="1"/>
          </p:cNvSpPr>
          <p:nvPr/>
        </p:nvSpPr>
        <p:spPr bwMode="auto">
          <a:xfrm>
            <a:off x="968375" y="1162050"/>
            <a:ext cx="140430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ts val="4063"/>
              </a:lnSpc>
            </a:pPr>
            <a:r>
              <a:rPr lang="en-IN" altLang="en-US" sz="4800" b="1">
                <a:latin typeface="Arial" panose="020B0604020202020204" pitchFamily="34" charset="0"/>
                <a:cs typeface="Arial" panose="020B0604020202020204" pitchFamily="34" charset="0"/>
              </a:rPr>
              <a:t>Demonstration/Prototype Showcase</a:t>
            </a:r>
            <a:endParaRPr lang="en-US" altLang="en-US" sz="4800" b="1">
              <a:solidFill>
                <a:srgbClr val="000000"/>
              </a:solidFill>
              <a:latin typeface="Arial" panose="020B0604020202020204" pitchFamily="34" charset="0"/>
              <a:ea typeface="Open Sans Extra Bold" charset="0"/>
              <a:cs typeface="Arial" panose="020B0604020202020204" pitchFamily="34" charset="0"/>
              <a:sym typeface="Open Sans Extra Bold" charset="0"/>
            </a:endParaRPr>
          </a:p>
        </p:txBody>
      </p:sp>
      <p:sp>
        <p:nvSpPr>
          <p:cNvPr id="14" name="Date Placeholder 13">
            <a:extLst>
              <a:ext uri="{FF2B5EF4-FFF2-40B4-BE49-F238E27FC236}">
                <a16:creationId xmlns:a16="http://schemas.microsoft.com/office/drawing/2014/main" id="{12B4D2AD-726B-381C-B88E-CCCB59C6C809}"/>
              </a:ext>
            </a:extLst>
          </p:cNvPr>
          <p:cNvSpPr>
            <a:spLocks noGrp="1"/>
          </p:cNvSpPr>
          <p:nvPr>
            <p:ph type="dt" sz="quarter" idx="10"/>
          </p:nvPr>
        </p:nvSpPr>
        <p:spPr/>
        <p:txBody>
          <a:bodyPr/>
          <a:lstStyle/>
          <a:p>
            <a:pPr>
              <a:defRPr/>
            </a:pPr>
            <a:fld id="{CE50D6E7-34A0-4E6F-89B3-C1F6F3D1ABB0}" type="datetime1">
              <a:rPr lang="en-US"/>
              <a:pPr>
                <a:defRPr/>
              </a:pPr>
              <a:t>3/24/2025</a:t>
            </a:fld>
            <a:endParaRPr lang="en-US"/>
          </a:p>
        </p:txBody>
      </p:sp>
      <p:sp>
        <p:nvSpPr>
          <p:cNvPr id="24583" name="Slide Number Placeholder 14">
            <a:extLst>
              <a:ext uri="{FF2B5EF4-FFF2-40B4-BE49-F238E27FC236}">
                <a16:creationId xmlns:a16="http://schemas.microsoft.com/office/drawing/2014/main" id="{D4F10C88-CA19-8EA3-54AE-D7EFF8EFEF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7142CE03-B633-452B-9EF4-C8B8493639BC}" type="slidenum">
              <a:rPr lang="en-US" altLang="en-US" sz="1800" smtClean="0">
                <a:solidFill>
                  <a:schemeClr val="accent1"/>
                </a:solidFill>
              </a:rPr>
              <a:pPr>
                <a:lnSpc>
                  <a:spcPct val="100000"/>
                </a:lnSpc>
                <a:spcBef>
                  <a:spcPct val="0"/>
                </a:spcBef>
                <a:buClrTx/>
                <a:buFontTx/>
                <a:buNone/>
              </a:pPr>
              <a:t>17</a:t>
            </a:fld>
            <a:endParaRPr lang="en-US" altLang="en-US" sz="1800">
              <a:solidFill>
                <a:schemeClr val="accent1"/>
              </a:solidFill>
            </a:endParaRPr>
          </a:p>
        </p:txBody>
      </p:sp>
      <p:sp>
        <p:nvSpPr>
          <p:cNvPr id="16" name="Footer Placeholder 15">
            <a:extLst>
              <a:ext uri="{FF2B5EF4-FFF2-40B4-BE49-F238E27FC236}">
                <a16:creationId xmlns:a16="http://schemas.microsoft.com/office/drawing/2014/main" id="{521B3CBA-D451-3E64-0B48-6368217F9B58}"/>
              </a:ext>
            </a:extLst>
          </p:cNvPr>
          <p:cNvSpPr>
            <a:spLocks noGrp="1"/>
          </p:cNvSpPr>
          <p:nvPr>
            <p:ph type="ftr" sz="quarter" idx="11"/>
          </p:nvPr>
        </p:nvSpPr>
        <p:spPr/>
        <p:txBody>
          <a:bodyPr/>
          <a:lstStyle/>
          <a:p>
            <a:pPr>
              <a:defRPr/>
            </a:pPr>
            <a:r>
              <a:rPr lang="en-US" dirty="0"/>
              <a:t>BATCH NO :MAI021                 DEPARTMENT OF COMPUTER SCIENCE &amp; ENGINEERING</a:t>
            </a:r>
          </a:p>
        </p:txBody>
      </p:sp>
      <p:sp>
        <p:nvSpPr>
          <p:cNvPr id="14345" name="TextBox 1">
            <a:extLst>
              <a:ext uri="{FF2B5EF4-FFF2-40B4-BE49-F238E27FC236}">
                <a16:creationId xmlns:a16="http://schemas.microsoft.com/office/drawing/2014/main" id="{3A112437-8834-34E5-C5F7-58689D721E9B}"/>
              </a:ext>
            </a:extLst>
          </p:cNvPr>
          <p:cNvSpPr txBox="1">
            <a:spLocks noChangeArrowheads="1"/>
          </p:cNvSpPr>
          <p:nvPr/>
        </p:nvSpPr>
        <p:spPr bwMode="auto">
          <a:xfrm>
            <a:off x="973138" y="1885950"/>
            <a:ext cx="16405225" cy="7478970"/>
          </a:xfrm>
          <a:prstGeom prst="rect">
            <a:avLst/>
          </a:prstGeom>
          <a:noFill/>
          <a:ln>
            <a:noFill/>
          </a:ln>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defRPr/>
            </a:pPr>
            <a:r>
              <a:rPr lang="en-US" sz="2400" b="1" dirty="0">
                <a:latin typeface="Arial" panose="020B0604020202020204" pitchFamily="34" charset="0"/>
                <a:cs typeface="Arial" panose="020B0604020202020204" pitchFamily="34" charset="0"/>
              </a:rPr>
              <a:t>General Considerations for Both Options:</a:t>
            </a:r>
          </a:p>
          <a:p>
            <a:pPr algn="just">
              <a:defRPr/>
            </a:pPr>
            <a:endParaRPr lang="en-US" altLang="en-US" sz="2400"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Clarity and Simplicity:</a:t>
            </a:r>
            <a:r>
              <a:rPr lang="en-US" sz="2400" dirty="0">
                <a:latin typeface="Arial" panose="020B0604020202020204" pitchFamily="34" charset="0"/>
                <a:cs typeface="Arial" panose="020B0604020202020204" pitchFamily="34" charset="0"/>
              </a:rPr>
              <a:t> </a:t>
            </a:r>
            <a:r>
              <a:rPr lang="en-US" altLang="en-US" sz="2400" b="0" i="0" u="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The interface is designed to be intuitive, ensuring a smooth user experience for dataset management, model training, and recruiting platform</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defRP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Focus on Key Features: </a:t>
            </a:r>
            <a:r>
              <a:rPr lang="en-US" sz="2400" b="0" i="0" u="none" dirty="0">
                <a:solidFill>
                  <a:schemeClr val="dk1"/>
                </a:solidFill>
                <a:latin typeface="Times New Roman" panose="02020603050405020304" charset="0"/>
                <a:ea typeface="Arial" panose="020B0604020202020204"/>
                <a:cs typeface="Times New Roman" panose="02020603050405020304" charset="0"/>
                <a:sym typeface="Arial" panose="020B0604020202020204"/>
              </a:rPr>
              <a:t> </a:t>
            </a:r>
            <a:r>
              <a:rPr lang="en-US" altLang="en-US" sz="2400" b="0" i="0" u="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The system highlights essential functionalities like dataset preprocessing, </a:t>
            </a:r>
            <a:r>
              <a:rPr lang="en-US" altLang="en-US" sz="2400" b="0" i="0" u="none" dirty="0" err="1">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Recruting</a:t>
            </a:r>
            <a:r>
              <a:rPr lang="en-US" altLang="en-US" sz="2400" b="0" i="0" u="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 </a:t>
            </a:r>
            <a:r>
              <a:rPr lang="en-US" altLang="en-US" sz="2400" b="0" i="0" u="none" dirty="0" err="1">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process,Gender</a:t>
            </a:r>
            <a:r>
              <a:rPr lang="en-US" altLang="en-US" sz="2400" b="0" i="0" u="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 Bias  and Resume parsing using machine learning models.</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Relevance to Project Goals:</a:t>
            </a:r>
            <a:r>
              <a:rPr lang="en-US" sz="2400"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It involves the creation of a functional prototype that enhances recruitment processes. This prototype enables secure candidate data management, automated resume screening, and machine learning-based job matching using NLP and SVM algorithms. The system includes an admin dashboard for dataset logging, preprocessing, and training models, ensuring efficient hiring decisions. The prototype aims to demonstrate real-world feasibility, improving recruitment accuracy and reducing bias in hiring.</a:t>
            </a:r>
          </a:p>
          <a:p>
            <a:pPr marL="342900" indent="-342900" algn="just">
              <a:buFont typeface="Arial" panose="020B0604020202020204" pitchFamily="34" charset="0"/>
              <a:buChar char="•"/>
              <a:defRP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Technical Details (as needed):</a:t>
            </a:r>
            <a:r>
              <a:rPr lang="en-US" sz="2400" dirty="0">
                <a:latin typeface="Arial" panose="020B0604020202020204" pitchFamily="34" charset="0"/>
                <a:cs typeface="Arial" panose="020B0604020202020204" pitchFamily="34" charset="0"/>
              </a:rPr>
              <a:t> </a:t>
            </a:r>
            <a:r>
              <a:rPr lang="en-US" altLang="en-US" sz="2400" b="0" i="0" u="none" dirty="0">
                <a:solidFill>
                  <a:schemeClr val="dk1"/>
                </a:solidFill>
                <a:latin typeface="Times New Roman" panose="02020603050405020304" pitchFamily="18" charset="0"/>
                <a:ea typeface="Arial" panose="020B0604020202020204"/>
                <a:cs typeface="Times New Roman" panose="02020603050405020304" pitchFamily="18" charset="0"/>
                <a:sym typeface="Arial" panose="020B0604020202020204"/>
              </a:rPr>
              <a:t>Key aspects, such as dataset cleaning, feature extraction, and algorithm performance, are explained concisely to enhance understanding.</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Addressing Potential Questions:</a:t>
            </a:r>
            <a:r>
              <a:rPr lang="en-US" sz="2400" dirty="0">
                <a:latin typeface="Arial" panose="020B0604020202020204" pitchFamily="34" charset="0"/>
                <a:cs typeface="Arial" panose="020B0604020202020204" pitchFamily="34" charset="0"/>
              </a:rPr>
              <a:t> </a:t>
            </a:r>
            <a:r>
              <a:rPr lang="en-US" altLang="en-US" sz="2400" b="0" i="0" u="none" dirty="0">
                <a:solidFill>
                  <a:schemeClr val="dk1"/>
                </a:solidFill>
                <a:latin typeface="Times New Roman" panose="02020603050405020304" charset="0"/>
                <a:ea typeface="Arial" panose="020B0604020202020204"/>
                <a:cs typeface="Times New Roman" panose="02020603050405020304" charset="0"/>
                <a:sym typeface="Arial" panose="020B0604020202020204"/>
              </a:rPr>
              <a:t>The system provides clear feedback and explanations, anticipating common queries related to accuracy, dataset handling, and model efficiency.</a:t>
            </a:r>
          </a:p>
          <a:p>
            <a:pPr marL="342900" indent="-342900" algn="just">
              <a:buFont typeface="Arial" panose="020B0604020202020204" pitchFamily="34" charset="0"/>
              <a:buChar char="•"/>
              <a:defRPr/>
            </a:pPr>
            <a:endParaRPr lang="en-IN" altLang="en-US" sz="2400" b="1"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a:extLst>
              <a:ext uri="{FF2B5EF4-FFF2-40B4-BE49-F238E27FC236}">
                <a16:creationId xmlns:a16="http://schemas.microsoft.com/office/drawing/2014/main" id="{F4A4A5E8-E956-7604-7C1B-BFC4B731118A}"/>
              </a:ext>
            </a:extLst>
          </p:cNvPr>
          <p:cNvGrpSpPr>
            <a:grpSpLocks/>
          </p:cNvGrpSpPr>
          <p:nvPr/>
        </p:nvGrpSpPr>
        <p:grpSpPr bwMode="auto">
          <a:xfrm>
            <a:off x="15573375" y="7940675"/>
            <a:ext cx="4692650" cy="4692650"/>
            <a:chOff x="0" y="0"/>
            <a:chExt cx="812800" cy="812800"/>
          </a:xfrm>
        </p:grpSpPr>
        <p:sp>
          <p:nvSpPr>
            <p:cNvPr id="26632" name="Freeform 3">
              <a:extLst>
                <a:ext uri="{FF2B5EF4-FFF2-40B4-BE49-F238E27FC236}">
                  <a16:creationId xmlns:a16="http://schemas.microsoft.com/office/drawing/2014/main" id="{28D57482-7420-9B4F-C782-7CEFD052BEAB}"/>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6633" name="TextBox 4">
              <a:extLst>
                <a:ext uri="{FF2B5EF4-FFF2-40B4-BE49-F238E27FC236}">
                  <a16:creationId xmlns:a16="http://schemas.microsoft.com/office/drawing/2014/main" id="{A323AF2A-75CE-3784-E21E-CA9CD33C08A4}"/>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26627" name="TextBox 5">
            <a:extLst>
              <a:ext uri="{FF2B5EF4-FFF2-40B4-BE49-F238E27FC236}">
                <a16:creationId xmlns:a16="http://schemas.microsoft.com/office/drawing/2014/main" id="{9B741F28-C877-3A6E-BDAB-782627C2036B}"/>
              </a:ext>
            </a:extLst>
          </p:cNvPr>
          <p:cNvSpPr txBox="1">
            <a:spLocks noChangeArrowheads="1"/>
          </p:cNvSpPr>
          <p:nvPr/>
        </p:nvSpPr>
        <p:spPr bwMode="auto">
          <a:xfrm>
            <a:off x="1028700" y="1247775"/>
            <a:ext cx="110871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IN" altLang="en-US" sz="4400" b="1">
                <a:latin typeface="Arial" panose="020B0604020202020204" pitchFamily="34" charset="0"/>
                <a:cs typeface="Arial" panose="020B0604020202020204" pitchFamily="34" charset="0"/>
              </a:rPr>
              <a:t>Challenges Encountered &amp; Solutions</a:t>
            </a:r>
          </a:p>
        </p:txBody>
      </p:sp>
      <p:sp>
        <p:nvSpPr>
          <p:cNvPr id="10" name="Date Placeholder 9">
            <a:extLst>
              <a:ext uri="{FF2B5EF4-FFF2-40B4-BE49-F238E27FC236}">
                <a16:creationId xmlns:a16="http://schemas.microsoft.com/office/drawing/2014/main" id="{FA3389E8-DB61-A1D6-F01E-3D60467D7950}"/>
              </a:ext>
            </a:extLst>
          </p:cNvPr>
          <p:cNvSpPr>
            <a:spLocks noGrp="1"/>
          </p:cNvSpPr>
          <p:nvPr>
            <p:ph type="dt" sz="quarter" idx="10"/>
          </p:nvPr>
        </p:nvSpPr>
        <p:spPr/>
        <p:txBody>
          <a:bodyPr/>
          <a:lstStyle/>
          <a:p>
            <a:pPr>
              <a:defRPr/>
            </a:pPr>
            <a:fld id="{B2F2893A-EA14-4F88-8426-92844819F2CC}" type="datetime1">
              <a:rPr lang="en-US"/>
              <a:pPr>
                <a:defRPr/>
              </a:pPr>
              <a:t>3/24/2025</a:t>
            </a:fld>
            <a:endParaRPr lang="en-US"/>
          </a:p>
        </p:txBody>
      </p:sp>
      <p:sp>
        <p:nvSpPr>
          <p:cNvPr id="26629" name="Slide Number Placeholder 10">
            <a:extLst>
              <a:ext uri="{FF2B5EF4-FFF2-40B4-BE49-F238E27FC236}">
                <a16:creationId xmlns:a16="http://schemas.microsoft.com/office/drawing/2014/main" id="{39C8EB55-0EAD-575C-9412-556292C1C2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F47E6871-B7D9-48CB-A739-9973DCD34415}" type="slidenum">
              <a:rPr lang="en-US" altLang="en-US" sz="1800" smtClean="0">
                <a:solidFill>
                  <a:schemeClr val="accent1"/>
                </a:solidFill>
              </a:rPr>
              <a:pPr>
                <a:lnSpc>
                  <a:spcPct val="100000"/>
                </a:lnSpc>
                <a:spcBef>
                  <a:spcPct val="0"/>
                </a:spcBef>
                <a:buClrTx/>
                <a:buFontTx/>
                <a:buNone/>
              </a:pPr>
              <a:t>18</a:t>
            </a:fld>
            <a:endParaRPr lang="en-US" altLang="en-US" sz="1800">
              <a:solidFill>
                <a:schemeClr val="accent1"/>
              </a:solidFill>
            </a:endParaRPr>
          </a:p>
        </p:txBody>
      </p:sp>
      <p:sp>
        <p:nvSpPr>
          <p:cNvPr id="12" name="Footer Placeholder 11">
            <a:extLst>
              <a:ext uri="{FF2B5EF4-FFF2-40B4-BE49-F238E27FC236}">
                <a16:creationId xmlns:a16="http://schemas.microsoft.com/office/drawing/2014/main" id="{8B1DA263-5403-7B21-0DBC-DC7706BAD192}"/>
              </a:ext>
            </a:extLst>
          </p:cNvPr>
          <p:cNvSpPr>
            <a:spLocks noGrp="1"/>
          </p:cNvSpPr>
          <p:nvPr>
            <p:ph type="ftr" sz="quarter" idx="11"/>
          </p:nvPr>
        </p:nvSpPr>
        <p:spPr/>
        <p:txBody>
          <a:bodyPr/>
          <a:lstStyle/>
          <a:p>
            <a:pPr>
              <a:defRPr/>
            </a:pPr>
            <a:r>
              <a:rPr lang="en-US" dirty="0"/>
              <a:t>BATCH NO :MAI021                 DEPARTMENT OF COMPUTER SCIENCE &amp; ENGINEERING</a:t>
            </a:r>
          </a:p>
        </p:txBody>
      </p:sp>
      <p:sp>
        <p:nvSpPr>
          <p:cNvPr id="26631" name="TextBox 1">
            <a:extLst>
              <a:ext uri="{FF2B5EF4-FFF2-40B4-BE49-F238E27FC236}">
                <a16:creationId xmlns:a16="http://schemas.microsoft.com/office/drawing/2014/main" id="{E4A1FB96-53BD-F499-2CC8-3901C43D65B9}"/>
              </a:ext>
            </a:extLst>
          </p:cNvPr>
          <p:cNvSpPr txBox="1">
            <a:spLocks noChangeArrowheads="1"/>
          </p:cNvSpPr>
          <p:nvPr/>
        </p:nvSpPr>
        <p:spPr bwMode="auto">
          <a:xfrm>
            <a:off x="1028700" y="2400300"/>
            <a:ext cx="16040100" cy="735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r>
              <a:rPr lang="en-US" altLang="en-US" sz="2800" b="1" dirty="0">
                <a:latin typeface="Times New Roman" panose="02020603050405020304" pitchFamily="18" charset="0"/>
                <a:cs typeface="Times New Roman" panose="02020603050405020304" pitchFamily="18" charset="0"/>
              </a:rPr>
              <a:t>Challenges</a:t>
            </a:r>
            <a:r>
              <a:rPr lang="en-US" altLang="en-US" sz="2400" b="1" dirty="0">
                <a:latin typeface="Arial" panose="020B0604020202020204" pitchFamily="34" charset="0"/>
                <a:cs typeface="Arial" panose="020B0604020202020204" pitchFamily="34" charset="0"/>
              </a:rPr>
              <a:t> : </a:t>
            </a:r>
            <a:r>
              <a:rPr lang="en-US" sz="2800" dirty="0">
                <a:latin typeface="Times New Roman" panose="02020603050405020304" pitchFamily="18" charset="0"/>
                <a:cs typeface="Times New Roman" panose="02020603050405020304" pitchFamily="18" charset="0"/>
              </a:rPr>
              <a:t>The Smart Recruiting Platform Using Machine Learning faced several challenges, including data inconsistencies in resumes, making preprocessing difficult. Model selection was critical, as traditional algorithms struggled with textual data. Bias in candidate selection posed ethical concerns, potentially leading to unfair hiring decisions. Additionally, real-time resume screening and system integration with existing HR tools required optimization for efficiency.</a:t>
            </a:r>
          </a:p>
          <a:p>
            <a:pPr algn="just"/>
            <a:endParaRPr lang="en-US" altLang="en-US" sz="2800" dirty="0">
              <a:latin typeface="Times New Roman" panose="02020603050405020304" pitchFamily="18" charset="0"/>
              <a:cs typeface="Times New Roman" panose="02020603050405020304" pitchFamily="18" charset="0"/>
            </a:endParaRPr>
          </a:p>
          <a:p>
            <a:pPr algn="just"/>
            <a:r>
              <a:rPr lang="en-US" altLang="en-US" sz="2800" b="1" dirty="0">
                <a:latin typeface="Times New Roman" panose="02020603050405020304" pitchFamily="18" charset="0"/>
                <a:cs typeface="Times New Roman" panose="02020603050405020304" pitchFamily="18" charset="0"/>
              </a:rPr>
              <a:t>Solutions:</a:t>
            </a:r>
            <a:r>
              <a:rPr lang="en-US"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address these challenges, NLP techniques were used for data preprocessing, ensuring structured and clean input. SVM was chosen for accurate classification, with hyperparameter tuning to improve performance. Bias detection algorithms and diverse datasets helped in minimizing discrimination in hiring decisions. Finally, cloud-based deployment and parallel processing enhanced real-time efficiency and seamless integration with recruitment systems</a:t>
            </a:r>
            <a:r>
              <a:rPr lang="en-US" sz="2800" dirty="0"/>
              <a:t>.</a:t>
            </a:r>
            <a:endParaRPr lang="en-US" altLang="en-US" sz="2800" dirty="0">
              <a:latin typeface="Times New Roman" panose="02020603050405020304" pitchFamily="18" charset="0"/>
              <a:cs typeface="Times New Roman" panose="02020603050405020304" pitchFamily="18" charset="0"/>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800" b="1" dirty="0">
                <a:latin typeface="Times New Roman" panose="02020603050405020304" pitchFamily="18" charset="0"/>
                <a:cs typeface="Times New Roman" panose="02020603050405020304" pitchFamily="18" charset="0"/>
              </a:rPr>
              <a:t>Lessons Learned: </a:t>
            </a:r>
            <a:r>
              <a:rPr lang="en-US" sz="2800" dirty="0">
                <a:latin typeface="Times New Roman" panose="02020603050405020304" pitchFamily="18" charset="0"/>
                <a:cs typeface="Times New Roman" panose="02020603050405020304" pitchFamily="18" charset="0"/>
              </a:rPr>
              <a:t>Developing the Smart Recruiting Platform Using Machine Learning highlighted the importance of clean, well-preprocessed data in achieving accurate results. We learned that algorithm selection, especially using NLP and SVM, plays a crucial role in handling unstructured text. Addressing bias and fairness in machine learning is essential for ethical AI-driven recruitment. Finally, building a user-friendly and scalable system ensures better adoption and real-world usability.</a:t>
            </a:r>
            <a:endParaRPr lang="en-I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a:extLst>
              <a:ext uri="{FF2B5EF4-FFF2-40B4-BE49-F238E27FC236}">
                <a16:creationId xmlns:a16="http://schemas.microsoft.com/office/drawing/2014/main" id="{6A3B2494-8B6D-254D-C94D-0D96C6BC49A1}"/>
              </a:ext>
            </a:extLst>
          </p:cNvPr>
          <p:cNvGrpSpPr>
            <a:grpSpLocks/>
          </p:cNvGrpSpPr>
          <p:nvPr/>
        </p:nvGrpSpPr>
        <p:grpSpPr bwMode="auto">
          <a:xfrm>
            <a:off x="15573375" y="7940675"/>
            <a:ext cx="4692650" cy="4692650"/>
            <a:chOff x="0" y="0"/>
            <a:chExt cx="812800" cy="812800"/>
          </a:xfrm>
        </p:grpSpPr>
        <p:sp>
          <p:nvSpPr>
            <p:cNvPr id="27656" name="Freeform 3">
              <a:extLst>
                <a:ext uri="{FF2B5EF4-FFF2-40B4-BE49-F238E27FC236}">
                  <a16:creationId xmlns:a16="http://schemas.microsoft.com/office/drawing/2014/main" id="{A6A854F1-42EA-B748-6830-CDC5E13208DC}"/>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7657" name="TextBox 4">
              <a:extLst>
                <a:ext uri="{FF2B5EF4-FFF2-40B4-BE49-F238E27FC236}">
                  <a16:creationId xmlns:a16="http://schemas.microsoft.com/office/drawing/2014/main" id="{FB9F3E38-E62D-52FA-C399-164DF3EC5CDC}"/>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27651" name="TextBox 5">
            <a:extLst>
              <a:ext uri="{FF2B5EF4-FFF2-40B4-BE49-F238E27FC236}">
                <a16:creationId xmlns:a16="http://schemas.microsoft.com/office/drawing/2014/main" id="{3381717D-AED6-E929-CCF4-5157F0FA9E76}"/>
              </a:ext>
            </a:extLst>
          </p:cNvPr>
          <p:cNvSpPr txBox="1">
            <a:spLocks noChangeArrowheads="1"/>
          </p:cNvSpPr>
          <p:nvPr/>
        </p:nvSpPr>
        <p:spPr bwMode="auto">
          <a:xfrm>
            <a:off x="1789113" y="1247775"/>
            <a:ext cx="13374687"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IN" altLang="en-US" sz="4400" b="1">
                <a:latin typeface="Arial" panose="020B0604020202020204" pitchFamily="34" charset="0"/>
                <a:cs typeface="Arial" panose="020B0604020202020204" pitchFamily="34" charset="0"/>
              </a:rPr>
              <a:t>Revised Implementation Plan &amp; Timeline</a:t>
            </a:r>
          </a:p>
        </p:txBody>
      </p:sp>
      <p:sp>
        <p:nvSpPr>
          <p:cNvPr id="8" name="Date Placeholder 7">
            <a:extLst>
              <a:ext uri="{FF2B5EF4-FFF2-40B4-BE49-F238E27FC236}">
                <a16:creationId xmlns:a16="http://schemas.microsoft.com/office/drawing/2014/main" id="{D0AF5CE8-1B2E-C44E-3E51-55F5B56653DB}"/>
              </a:ext>
            </a:extLst>
          </p:cNvPr>
          <p:cNvSpPr>
            <a:spLocks noGrp="1"/>
          </p:cNvSpPr>
          <p:nvPr>
            <p:ph type="dt" sz="quarter" idx="10"/>
          </p:nvPr>
        </p:nvSpPr>
        <p:spPr/>
        <p:txBody>
          <a:bodyPr/>
          <a:lstStyle/>
          <a:p>
            <a:pPr>
              <a:defRPr/>
            </a:pPr>
            <a:fld id="{45C9E9D8-6053-4703-88EA-868AD7794D4E}" type="datetime1">
              <a:rPr lang="en-US"/>
              <a:pPr>
                <a:defRPr/>
              </a:pPr>
              <a:t>3/24/2025</a:t>
            </a:fld>
            <a:endParaRPr lang="en-US"/>
          </a:p>
        </p:txBody>
      </p:sp>
      <p:sp>
        <p:nvSpPr>
          <p:cNvPr id="27653" name="Slide Number Placeholder 8">
            <a:extLst>
              <a:ext uri="{FF2B5EF4-FFF2-40B4-BE49-F238E27FC236}">
                <a16:creationId xmlns:a16="http://schemas.microsoft.com/office/drawing/2014/main" id="{10852213-2F5C-B2E2-E8CE-95D79D288D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8C4DC9E6-11CD-4178-B9B9-072FFB6A5330}" type="slidenum">
              <a:rPr lang="en-US" altLang="en-US" sz="1800" smtClean="0">
                <a:solidFill>
                  <a:schemeClr val="accent1"/>
                </a:solidFill>
              </a:rPr>
              <a:pPr>
                <a:lnSpc>
                  <a:spcPct val="100000"/>
                </a:lnSpc>
                <a:spcBef>
                  <a:spcPct val="0"/>
                </a:spcBef>
                <a:buClrTx/>
                <a:buFontTx/>
                <a:buNone/>
              </a:pPr>
              <a:t>19</a:t>
            </a:fld>
            <a:endParaRPr lang="en-US" altLang="en-US" sz="1800">
              <a:solidFill>
                <a:schemeClr val="accent1"/>
              </a:solidFill>
            </a:endParaRPr>
          </a:p>
        </p:txBody>
      </p:sp>
      <p:sp>
        <p:nvSpPr>
          <p:cNvPr id="10" name="Footer Placeholder 9">
            <a:extLst>
              <a:ext uri="{FF2B5EF4-FFF2-40B4-BE49-F238E27FC236}">
                <a16:creationId xmlns:a16="http://schemas.microsoft.com/office/drawing/2014/main" id="{207232FC-3540-CF03-3E48-578E0392FB45}"/>
              </a:ext>
            </a:extLst>
          </p:cNvPr>
          <p:cNvSpPr>
            <a:spLocks noGrp="1"/>
          </p:cNvSpPr>
          <p:nvPr>
            <p:ph type="ftr" sz="quarter" idx="11"/>
          </p:nvPr>
        </p:nvSpPr>
        <p:spPr/>
        <p:txBody>
          <a:bodyPr/>
          <a:lstStyle/>
          <a:p>
            <a:pPr>
              <a:defRPr/>
            </a:pPr>
            <a:r>
              <a:rPr lang="en-US" dirty="0"/>
              <a:t>BATCH NO : MAI021                DEPARTMENT OF COMPUTER SCIENCE &amp; ENGINEERING</a:t>
            </a:r>
          </a:p>
        </p:txBody>
      </p:sp>
      <p:sp>
        <p:nvSpPr>
          <p:cNvPr id="27655" name="TextBox 1">
            <a:extLst>
              <a:ext uri="{FF2B5EF4-FFF2-40B4-BE49-F238E27FC236}">
                <a16:creationId xmlns:a16="http://schemas.microsoft.com/office/drawing/2014/main" id="{B99F1B37-3376-7849-0286-BF889BF06137}"/>
              </a:ext>
            </a:extLst>
          </p:cNvPr>
          <p:cNvSpPr txBox="1">
            <a:spLocks noChangeArrowheads="1"/>
          </p:cNvSpPr>
          <p:nvPr/>
        </p:nvSpPr>
        <p:spPr bwMode="auto">
          <a:xfrm>
            <a:off x="1447800" y="2324100"/>
            <a:ext cx="161544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342900" indent="-342900"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Revised Timeline:</a:t>
            </a:r>
            <a:r>
              <a:rPr lang="en-US" altLang="en-US" sz="2400" dirty="0">
                <a:latin typeface="Arial" panose="020B0604020202020204" pitchFamily="34" charset="0"/>
                <a:cs typeface="Arial" panose="020B0604020202020204" pitchFamily="34" charset="0"/>
              </a:rPr>
              <a:t> </a:t>
            </a:r>
          </a:p>
          <a:p>
            <a:pPr marL="285750" indent="-285750" algn="just" eaLnBrk="1" hangingPunct="1">
              <a:buNone/>
            </a:pPr>
            <a:r>
              <a:rPr lang="en-US" altLang="x-none" sz="2400" b="1" dirty="0">
                <a:latin typeface="Times New Roman" panose="02020603050405020304" charset="0"/>
                <a:cs typeface="Times New Roman" panose="02020603050405020304" charset="0"/>
              </a:rPr>
              <a:t>Week 1-2:</a:t>
            </a:r>
            <a:r>
              <a:rPr lang="en-US" altLang="x-none" sz="2400" dirty="0">
                <a:latin typeface="Times New Roman" panose="02020603050405020304" charset="0"/>
                <a:cs typeface="Times New Roman" panose="02020603050405020304" charset="0"/>
              </a:rPr>
              <a:t> Final model optimization and hyperparameter tuning.</a:t>
            </a:r>
            <a:endParaRPr lang="en-US" altLang="zh-CN" sz="2400" dirty="0">
              <a:latin typeface="Times New Roman" panose="02020603050405020304" charset="0"/>
              <a:cs typeface="Times New Roman" panose="02020603050405020304" charset="0"/>
            </a:endParaRPr>
          </a:p>
          <a:p>
            <a:pPr marL="285750" indent="-285750" algn="just" eaLnBrk="1" hangingPunct="1">
              <a:buNone/>
            </a:pPr>
            <a:r>
              <a:rPr lang="en-US" altLang="x-none" sz="2400" b="1" dirty="0">
                <a:latin typeface="Times New Roman" panose="02020603050405020304" charset="0"/>
                <a:cs typeface="Times New Roman" panose="02020603050405020304" charset="0"/>
              </a:rPr>
              <a:t>Week 3-4:</a:t>
            </a:r>
            <a:r>
              <a:rPr lang="en-US" altLang="x-none" sz="2400" dirty="0">
                <a:latin typeface="Times New Roman" panose="02020603050405020304" charset="0"/>
                <a:cs typeface="Times New Roman" panose="02020603050405020304" charset="0"/>
              </a:rPr>
              <a:t> Web interface improvement and database security implementation.</a:t>
            </a:r>
            <a:endParaRPr lang="en-US" altLang="zh-CN" sz="2400" dirty="0">
              <a:latin typeface="Times New Roman" panose="02020603050405020304" charset="0"/>
              <a:cs typeface="Times New Roman" panose="02020603050405020304" charset="0"/>
            </a:endParaRPr>
          </a:p>
          <a:p>
            <a:pPr marL="285750" indent="-285750" algn="just" eaLnBrk="1" hangingPunct="1">
              <a:buNone/>
            </a:pPr>
            <a:r>
              <a:rPr lang="en-US" altLang="x-none" sz="2400" b="1" dirty="0">
                <a:latin typeface="Times New Roman" panose="02020603050405020304" charset="0"/>
                <a:cs typeface="Times New Roman" panose="02020603050405020304" charset="0"/>
              </a:rPr>
              <a:t>Week 5-6:</a:t>
            </a:r>
            <a:r>
              <a:rPr lang="en-US" altLang="x-none" sz="2400" dirty="0">
                <a:latin typeface="Times New Roman" panose="02020603050405020304" charset="0"/>
                <a:cs typeface="Times New Roman" panose="02020603050405020304" charset="0"/>
              </a:rPr>
              <a:t> Real-time  integration and system-wide testing.</a:t>
            </a:r>
            <a:endParaRPr lang="en-US" altLang="zh-CN" sz="2400" dirty="0">
              <a:latin typeface="Times New Roman" panose="02020603050405020304" charset="0"/>
              <a:cs typeface="Times New Roman" panose="02020603050405020304" charset="0"/>
            </a:endParaRPr>
          </a:p>
          <a:p>
            <a:pPr marL="285750" indent="-285750" algn="just" eaLnBrk="1" hangingPunct="1">
              <a:buNone/>
            </a:pPr>
            <a:r>
              <a:rPr lang="en-US" altLang="x-none" sz="2400" b="1" dirty="0">
                <a:latin typeface="Times New Roman" panose="02020603050405020304" charset="0"/>
                <a:cs typeface="Times New Roman" panose="02020603050405020304" charset="0"/>
              </a:rPr>
              <a:t>Week 7-8:</a:t>
            </a:r>
            <a:r>
              <a:rPr lang="en-US" altLang="x-none" sz="2400" dirty="0">
                <a:latin typeface="Times New Roman" panose="02020603050405020304" charset="0"/>
                <a:cs typeface="Times New Roman" panose="02020603050405020304" charset="0"/>
              </a:rPr>
              <a:t> Deployment on cloud servers and mobile app development.</a:t>
            </a:r>
          </a:p>
          <a:p>
            <a:pPr marL="285750" indent="-285750" algn="just" eaLnBrk="1" hangingPunct="1">
              <a:buNone/>
            </a:pPr>
            <a:endParaRPr lang="en-US" altLang="zh-CN" sz="2400" dirty="0">
              <a:latin typeface="Times New Roman" panose="02020603050405020304" charset="0"/>
              <a:cs typeface="Times New Roman" panose="02020603050405020304" charset="0"/>
            </a:endParaRPr>
          </a:p>
          <a:p>
            <a:pPr marL="0" indent="0" algn="just"/>
            <a:endParaRPr lang="en-US" altLang="en-US" sz="2400" dirty="0">
              <a:latin typeface="Arial" panose="020B0604020202020204" pitchFamily="34" charset="0"/>
              <a:cs typeface="Arial" panose="020B0604020202020204" pitchFamily="34" charset="0"/>
            </a:endParaRPr>
          </a:p>
          <a:p>
            <a:pPr algn="just">
              <a:buFont typeface="Arial" panose="020B0604020202020204" pitchFamily="34" charset="0"/>
              <a:buChar char="•"/>
            </a:pPr>
            <a:endParaRPr lang="en-IN" altLang="en-US" sz="2400" dirty="0">
              <a:latin typeface="Arial" panose="020B0604020202020204" pitchFamily="34" charset="0"/>
              <a:cs typeface="Arial" panose="020B0604020202020204" pitchFamily="34" charset="0"/>
            </a:endParaRPr>
          </a:p>
        </p:txBody>
      </p:sp>
      <p:pic>
        <p:nvPicPr>
          <p:cNvPr id="2" name="Google Shape;212;p18">
            <a:extLst>
              <a:ext uri="{FF2B5EF4-FFF2-40B4-BE49-F238E27FC236}">
                <a16:creationId xmlns:a16="http://schemas.microsoft.com/office/drawing/2014/main" id="{54D1E2D4-93A6-F8A5-6532-5C376436C38D}"/>
              </a:ext>
            </a:extLst>
          </p:cNvPr>
          <p:cNvPicPr preferRelativeResize="0">
            <a:picLocks noChangeAspect="1"/>
          </p:cNvPicPr>
          <p:nvPr/>
        </p:nvPicPr>
        <p:blipFill>
          <a:blip r:embed="rId2"/>
          <a:stretch>
            <a:fillRect/>
          </a:stretch>
        </p:blipFill>
        <p:spPr>
          <a:xfrm>
            <a:off x="1447801" y="4305299"/>
            <a:ext cx="14782800" cy="52292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7BF3D12A-6D73-DA5D-38A0-8D347B6CB20D}"/>
              </a:ext>
            </a:extLst>
          </p:cNvPr>
          <p:cNvSpPr txBox="1"/>
          <p:nvPr/>
        </p:nvSpPr>
        <p:spPr>
          <a:xfrm>
            <a:off x="6705600" y="-15875"/>
            <a:ext cx="4572000" cy="873125"/>
          </a:xfrm>
          <a:prstGeom prst="rect">
            <a:avLst/>
          </a:prstGeom>
        </p:spPr>
        <p:txBody>
          <a:bodyPr lIns="0" tIns="0" rIns="0" bIns="0">
            <a:spAutoFit/>
          </a:bodyPr>
          <a:lstStyle/>
          <a:p>
            <a:pPr algn="ctr" eaLnBrk="1" fontAlgn="auto" hangingPunct="1">
              <a:lnSpc>
                <a:spcPts val="7285"/>
              </a:lnSpc>
              <a:spcAft>
                <a:spcPts val="0"/>
              </a:spcAft>
              <a:defRPr/>
            </a:pPr>
            <a:r>
              <a:rPr lang="en-IN" altLang="en-US" sz="5205" b="1" dirty="0">
                <a:solidFill>
                  <a:srgbClr val="000000"/>
                </a:solidFill>
                <a:latin typeface="Open Sans Extra Bold" panose="020B0906030804020204"/>
                <a:ea typeface="Open Sans Extra Bold" panose="020B0906030804020204"/>
                <a:cs typeface="Open Sans Extra Bold" panose="020B0906030804020204"/>
                <a:sym typeface="Open Sans Extra Bold" panose="020B0906030804020204"/>
              </a:rPr>
              <a:t>CONTENT</a:t>
            </a:r>
          </a:p>
        </p:txBody>
      </p:sp>
      <p:sp>
        <p:nvSpPr>
          <p:cNvPr id="13" name="Date Placeholder 12">
            <a:extLst>
              <a:ext uri="{FF2B5EF4-FFF2-40B4-BE49-F238E27FC236}">
                <a16:creationId xmlns:a16="http://schemas.microsoft.com/office/drawing/2014/main" id="{764B69E4-2D1F-42B9-ECC4-67BFE4A0FFB0}"/>
              </a:ext>
            </a:extLst>
          </p:cNvPr>
          <p:cNvSpPr>
            <a:spLocks noGrp="1"/>
          </p:cNvSpPr>
          <p:nvPr>
            <p:ph type="dt" sz="quarter" idx="10"/>
          </p:nvPr>
        </p:nvSpPr>
        <p:spPr/>
        <p:txBody>
          <a:bodyPr/>
          <a:lstStyle/>
          <a:p>
            <a:pPr>
              <a:defRPr/>
            </a:pPr>
            <a:fld id="{175315AA-F9B4-485E-B79A-B39830EBCDBD}" type="datetime1">
              <a:rPr lang="en-US"/>
              <a:pPr>
                <a:defRPr/>
              </a:pPr>
              <a:t>3/24/2025</a:t>
            </a:fld>
            <a:endParaRPr lang="en-US"/>
          </a:p>
        </p:txBody>
      </p:sp>
      <p:sp>
        <p:nvSpPr>
          <p:cNvPr id="8196" name="Slide Number Placeholder 13">
            <a:extLst>
              <a:ext uri="{FF2B5EF4-FFF2-40B4-BE49-F238E27FC236}">
                <a16:creationId xmlns:a16="http://schemas.microsoft.com/office/drawing/2014/main" id="{D69B6B42-2249-922D-F6A7-2C12F477E8C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40A99B49-74E8-487B-AC82-7DC504FCDADE}" type="slidenum">
              <a:rPr lang="en-US" altLang="en-US" sz="1800" smtClean="0">
                <a:solidFill>
                  <a:schemeClr val="accent1"/>
                </a:solidFill>
              </a:rPr>
              <a:pPr>
                <a:lnSpc>
                  <a:spcPct val="100000"/>
                </a:lnSpc>
                <a:spcBef>
                  <a:spcPct val="0"/>
                </a:spcBef>
                <a:buClrTx/>
                <a:buFontTx/>
                <a:buNone/>
              </a:pPr>
              <a:t>2</a:t>
            </a:fld>
            <a:endParaRPr lang="en-US" altLang="en-US" sz="1800">
              <a:solidFill>
                <a:schemeClr val="accent1"/>
              </a:solidFill>
            </a:endParaRPr>
          </a:p>
        </p:txBody>
      </p:sp>
      <p:sp>
        <p:nvSpPr>
          <p:cNvPr id="15" name="Footer Placeholder 14">
            <a:extLst>
              <a:ext uri="{FF2B5EF4-FFF2-40B4-BE49-F238E27FC236}">
                <a16:creationId xmlns:a16="http://schemas.microsoft.com/office/drawing/2014/main" id="{437D0562-8925-92A6-6BEE-DD1D3DAB7419}"/>
              </a:ext>
            </a:extLst>
          </p:cNvPr>
          <p:cNvSpPr>
            <a:spLocks noGrp="1"/>
          </p:cNvSpPr>
          <p:nvPr>
            <p:ph type="ftr" sz="quarter" idx="11"/>
          </p:nvPr>
        </p:nvSpPr>
        <p:spPr/>
        <p:txBody>
          <a:bodyPr/>
          <a:lstStyle/>
          <a:p>
            <a:pPr>
              <a:defRPr/>
            </a:pPr>
            <a:r>
              <a:rPr lang="en-US"/>
              <a:t>BATCH NO :                 DEPARTMENT OF COMPUTER SCIENCE &amp; ENGINEERING</a:t>
            </a:r>
          </a:p>
        </p:txBody>
      </p:sp>
      <p:sp>
        <p:nvSpPr>
          <p:cNvPr id="8198" name="TextBox 1">
            <a:extLst>
              <a:ext uri="{FF2B5EF4-FFF2-40B4-BE49-F238E27FC236}">
                <a16:creationId xmlns:a16="http://schemas.microsoft.com/office/drawing/2014/main" id="{26DB3098-25CB-0545-21B0-C095B9DA0553}"/>
              </a:ext>
            </a:extLst>
          </p:cNvPr>
          <p:cNvSpPr txBox="1">
            <a:spLocks noChangeArrowheads="1"/>
          </p:cNvSpPr>
          <p:nvPr/>
        </p:nvSpPr>
        <p:spPr bwMode="auto">
          <a:xfrm>
            <a:off x="447675" y="233363"/>
            <a:ext cx="17002125" cy="10802937"/>
          </a:xfrm>
          <a:prstGeom prst="rect">
            <a:avLst/>
          </a:prstGeom>
          <a:noFill/>
          <a:ln>
            <a:noFill/>
          </a:ln>
        </p:spPr>
        <p:txBody>
          <a:bodyPr>
            <a:spAutoFit/>
          </a:bodyPr>
          <a:lstStyle>
            <a:lvl1pPr marL="285750" indent="-28575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indent="0">
              <a:defRPr/>
            </a:pPr>
            <a:endParaRPr lang="en-IN" alt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400" b="1" dirty="0">
                <a:latin typeface="Arial" panose="020B0604020202020204" pitchFamily="34" charset="0"/>
                <a:cs typeface="Arial" panose="020B0604020202020204" pitchFamily="34" charset="0"/>
              </a:rPr>
              <a:t>Project Overview &amp; Progress Since Review-1 </a:t>
            </a:r>
          </a:p>
          <a:p>
            <a:pPr>
              <a:buFont typeface="Arial" panose="020B0604020202020204" pitchFamily="34" charset="0"/>
              <a:buChar char="•"/>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400" b="1" dirty="0">
                <a:latin typeface="Arial" panose="020B0604020202020204" pitchFamily="34" charset="0"/>
                <a:cs typeface="Arial" panose="020B0604020202020204" pitchFamily="34" charset="0"/>
              </a:rPr>
              <a:t>Literature Review Summary</a:t>
            </a:r>
          </a:p>
          <a:p>
            <a:pPr marL="0" indent="0">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System Architecture (Revised)</a:t>
            </a:r>
          </a:p>
          <a:p>
            <a:pPr marL="0" indent="0">
              <a:defRPr/>
            </a:pPr>
            <a:endParaRPr lang="en-IN"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Algorithm with Description</a:t>
            </a:r>
          </a:p>
          <a:p>
            <a:pPr>
              <a:buFont typeface="Arial" panose="020B0604020202020204" pitchFamily="34" charset="0"/>
              <a:buChar char="•"/>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Implementation Details</a:t>
            </a:r>
          </a:p>
          <a:p>
            <a:pPr>
              <a:buFont typeface="Arial" panose="020B0604020202020204" pitchFamily="34" charset="0"/>
              <a:buChar char="•"/>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Testing &amp; Validation</a:t>
            </a:r>
          </a:p>
          <a:p>
            <a:pPr>
              <a:buFont typeface="Arial" panose="020B0604020202020204" pitchFamily="34" charset="0"/>
              <a:buChar char="•"/>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Preliminary Results &amp; Analysis</a:t>
            </a:r>
          </a:p>
          <a:p>
            <a:pPr>
              <a:buFont typeface="Arial" panose="020B0604020202020204" pitchFamily="34" charset="0"/>
              <a:buChar char="•"/>
              <a:defRPr/>
            </a:pPr>
            <a:endParaRPr lang="en-IN"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Preliminary Results &amp; Analysis</a:t>
            </a:r>
          </a:p>
          <a:p>
            <a:pPr marL="0" indent="0">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US" sz="2400" b="1" dirty="0">
                <a:latin typeface="Arial" panose="020B0604020202020204" pitchFamily="34" charset="0"/>
                <a:cs typeface="Arial" panose="020B0604020202020204" pitchFamily="34" charset="0"/>
              </a:rPr>
              <a:t>Demonstration/Prototype Showcase</a:t>
            </a:r>
          </a:p>
          <a:p>
            <a:pPr marL="0" indent="0">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Challenges Encountered &amp; Solutions</a:t>
            </a:r>
          </a:p>
          <a:p>
            <a:pPr>
              <a:buFont typeface="Arial" panose="020B0604020202020204" pitchFamily="34" charset="0"/>
              <a:buChar char="•"/>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Revised Implementation Plan &amp; Timeline</a:t>
            </a:r>
          </a:p>
          <a:p>
            <a:pPr>
              <a:buFont typeface="Arial" panose="020B0604020202020204" pitchFamily="34" charset="0"/>
              <a:buChar char="•"/>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Future Work &amp; Enhancements</a:t>
            </a:r>
          </a:p>
          <a:p>
            <a:pPr>
              <a:buFont typeface="Arial" panose="020B0604020202020204" pitchFamily="34" charset="0"/>
              <a:buChar char="•"/>
              <a:defRPr/>
            </a:pPr>
            <a:endParaRPr lang="en-US"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Demonstration</a:t>
            </a:r>
          </a:p>
          <a:p>
            <a:pPr marL="0" indent="0">
              <a:defRPr/>
            </a:pPr>
            <a:endParaRPr lang="en-IN" sz="2400" b="1" dirty="0">
              <a:latin typeface="Arial" panose="020B0604020202020204" pitchFamily="34" charset="0"/>
              <a:cs typeface="Arial" panose="020B0604020202020204" pitchFamily="34" charset="0"/>
            </a:endParaRPr>
          </a:p>
          <a:p>
            <a:pPr>
              <a:buFont typeface="Arial" panose="020B0604020202020204" pitchFamily="34" charset="0"/>
              <a:buChar char="•"/>
              <a:defRPr/>
            </a:pPr>
            <a:r>
              <a:rPr lang="en-IN" sz="2400" b="1" dirty="0">
                <a:latin typeface="Arial" panose="020B0604020202020204" pitchFamily="34" charset="0"/>
                <a:cs typeface="Arial" panose="020B0604020202020204" pitchFamily="34" charset="0"/>
              </a:rPr>
              <a:t>References</a:t>
            </a:r>
          </a:p>
          <a:p>
            <a:pPr marL="0" indent="0">
              <a:defRPr/>
            </a:pPr>
            <a:r>
              <a:rPr lang="en-IN" sz="2400" b="1" dirty="0">
                <a:latin typeface="Arial" panose="020B0604020202020204" pitchFamily="34" charset="0"/>
                <a:cs typeface="Arial" panose="020B0604020202020204" pitchFamily="34" charset="0"/>
              </a:rPr>
              <a:t> </a:t>
            </a:r>
            <a:endParaRPr lang="en-IN" altLang="en-US" sz="2400" b="1"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a:extLst>
              <a:ext uri="{FF2B5EF4-FFF2-40B4-BE49-F238E27FC236}">
                <a16:creationId xmlns:a16="http://schemas.microsoft.com/office/drawing/2014/main" id="{A9F89713-90AB-FFB0-B334-E9572C0DB897}"/>
              </a:ext>
            </a:extLst>
          </p:cNvPr>
          <p:cNvGrpSpPr>
            <a:grpSpLocks/>
          </p:cNvGrpSpPr>
          <p:nvPr/>
        </p:nvGrpSpPr>
        <p:grpSpPr bwMode="auto">
          <a:xfrm>
            <a:off x="15573375" y="7940675"/>
            <a:ext cx="4692650" cy="4692650"/>
            <a:chOff x="0" y="0"/>
            <a:chExt cx="812800" cy="812800"/>
          </a:xfrm>
        </p:grpSpPr>
        <p:sp>
          <p:nvSpPr>
            <p:cNvPr id="28680" name="Freeform 3">
              <a:extLst>
                <a:ext uri="{FF2B5EF4-FFF2-40B4-BE49-F238E27FC236}">
                  <a16:creationId xmlns:a16="http://schemas.microsoft.com/office/drawing/2014/main" id="{F5059C00-647C-FABE-A665-5CF7B84EDCE5}"/>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8681" name="TextBox 4">
              <a:extLst>
                <a:ext uri="{FF2B5EF4-FFF2-40B4-BE49-F238E27FC236}">
                  <a16:creationId xmlns:a16="http://schemas.microsoft.com/office/drawing/2014/main" id="{049C12EF-1E45-5138-0988-3D437A486F5C}"/>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28675" name="TextBox 5">
            <a:extLst>
              <a:ext uri="{FF2B5EF4-FFF2-40B4-BE49-F238E27FC236}">
                <a16:creationId xmlns:a16="http://schemas.microsoft.com/office/drawing/2014/main" id="{9576135B-C706-9F35-AF73-B2BC47C79509}"/>
              </a:ext>
            </a:extLst>
          </p:cNvPr>
          <p:cNvSpPr txBox="1">
            <a:spLocks noChangeArrowheads="1"/>
          </p:cNvSpPr>
          <p:nvPr/>
        </p:nvSpPr>
        <p:spPr bwMode="auto">
          <a:xfrm>
            <a:off x="1789113" y="1247775"/>
            <a:ext cx="11698287"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IN" altLang="en-US" sz="4400" b="1">
                <a:latin typeface="Arial" panose="020B0604020202020204" pitchFamily="34" charset="0"/>
                <a:cs typeface="Arial" panose="020B0604020202020204" pitchFamily="34" charset="0"/>
              </a:rPr>
              <a:t>Future Work &amp; Enhancements</a:t>
            </a:r>
          </a:p>
        </p:txBody>
      </p:sp>
      <p:sp>
        <p:nvSpPr>
          <p:cNvPr id="8" name="Date Placeholder 7">
            <a:extLst>
              <a:ext uri="{FF2B5EF4-FFF2-40B4-BE49-F238E27FC236}">
                <a16:creationId xmlns:a16="http://schemas.microsoft.com/office/drawing/2014/main" id="{175EB1B5-889E-EF0E-4420-520BCF44BB55}"/>
              </a:ext>
            </a:extLst>
          </p:cNvPr>
          <p:cNvSpPr>
            <a:spLocks noGrp="1"/>
          </p:cNvSpPr>
          <p:nvPr>
            <p:ph type="dt" sz="quarter" idx="10"/>
          </p:nvPr>
        </p:nvSpPr>
        <p:spPr/>
        <p:txBody>
          <a:bodyPr/>
          <a:lstStyle/>
          <a:p>
            <a:pPr>
              <a:defRPr/>
            </a:pPr>
            <a:fld id="{45C9E9D8-6053-4703-88EA-868AD7794D4E}" type="datetime1">
              <a:rPr lang="en-US"/>
              <a:pPr>
                <a:defRPr/>
              </a:pPr>
              <a:t>3/24/2025</a:t>
            </a:fld>
            <a:endParaRPr lang="en-US"/>
          </a:p>
        </p:txBody>
      </p:sp>
      <p:sp>
        <p:nvSpPr>
          <p:cNvPr id="28677" name="Slide Number Placeholder 8">
            <a:extLst>
              <a:ext uri="{FF2B5EF4-FFF2-40B4-BE49-F238E27FC236}">
                <a16:creationId xmlns:a16="http://schemas.microsoft.com/office/drawing/2014/main" id="{BA0A67EA-BBFB-86AD-BB4C-413F975440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35D1D04D-2717-47BB-80C0-75218539F97B}" type="slidenum">
              <a:rPr lang="en-US" altLang="en-US" sz="1800" smtClean="0">
                <a:solidFill>
                  <a:schemeClr val="accent1"/>
                </a:solidFill>
              </a:rPr>
              <a:pPr>
                <a:lnSpc>
                  <a:spcPct val="100000"/>
                </a:lnSpc>
                <a:spcBef>
                  <a:spcPct val="0"/>
                </a:spcBef>
                <a:buClrTx/>
                <a:buFontTx/>
                <a:buNone/>
              </a:pPr>
              <a:t>20</a:t>
            </a:fld>
            <a:endParaRPr lang="en-US" altLang="en-US" sz="1800">
              <a:solidFill>
                <a:schemeClr val="accent1"/>
              </a:solidFill>
            </a:endParaRPr>
          </a:p>
        </p:txBody>
      </p:sp>
      <p:sp>
        <p:nvSpPr>
          <p:cNvPr id="10" name="Footer Placeholder 9">
            <a:extLst>
              <a:ext uri="{FF2B5EF4-FFF2-40B4-BE49-F238E27FC236}">
                <a16:creationId xmlns:a16="http://schemas.microsoft.com/office/drawing/2014/main" id="{4F21208E-FF3D-954B-CE95-08BEA1F14258}"/>
              </a:ext>
            </a:extLst>
          </p:cNvPr>
          <p:cNvSpPr>
            <a:spLocks noGrp="1"/>
          </p:cNvSpPr>
          <p:nvPr>
            <p:ph type="ftr" sz="quarter" idx="11"/>
          </p:nvPr>
        </p:nvSpPr>
        <p:spPr/>
        <p:txBody>
          <a:bodyPr/>
          <a:lstStyle/>
          <a:p>
            <a:pPr>
              <a:defRPr/>
            </a:pPr>
            <a:r>
              <a:rPr lang="en-US" dirty="0"/>
              <a:t>BATCH NO :MAI021                 DEPARTMENT OF COMPUTER SCIENCE &amp; ENGINEERING</a:t>
            </a:r>
          </a:p>
        </p:txBody>
      </p:sp>
      <p:sp>
        <p:nvSpPr>
          <p:cNvPr id="28679" name="TextBox 1">
            <a:extLst>
              <a:ext uri="{FF2B5EF4-FFF2-40B4-BE49-F238E27FC236}">
                <a16:creationId xmlns:a16="http://schemas.microsoft.com/office/drawing/2014/main" id="{C2511B42-0402-3A58-5AA9-0504896E66A8}"/>
              </a:ext>
            </a:extLst>
          </p:cNvPr>
          <p:cNvSpPr txBox="1">
            <a:spLocks noChangeArrowheads="1"/>
          </p:cNvSpPr>
          <p:nvPr/>
        </p:nvSpPr>
        <p:spPr bwMode="auto">
          <a:xfrm>
            <a:off x="1447800" y="2324100"/>
            <a:ext cx="16154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Planned Enhancements:</a:t>
            </a:r>
            <a:r>
              <a:rPr lang="en-US" altLang="en-US" sz="2400"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The Smart Recruiting Platform Using Machine Learning include integrating deep learning models like BERT for better resume parsing and job matching accuracy. Enhancing real-time processing with optimized cloud deployment will improve system efficiency. Adding multi-language support will make the platform accessible to a diverse talent pool. Lastly, implementing explainable AI (XAI) will provide recruiters with transparent insights into candidate selection decisions.</a:t>
            </a:r>
            <a:endParaRPr lang="en-US" alt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Potential Research Directions:</a:t>
            </a:r>
            <a:r>
              <a:rPr lang="en-US" altLang="en-US" sz="2400"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Future research on the Smart Recruiting Platform Using Machine Learning can explore deep learning models like Transformer-based architectures (e.g., BERT, GPT) for improved candidate-job matching. Investigating fairness-aware AI can help mitigate biases and promote ethical hiring. Enhancing real-time decision-making through edge computing and optimized cloud strategies can improve system efficiency. Additionally, integrating psychometric and behavioral analysis using AI can refine candidate evaluations beyond traditional resumes, leading to more accurate and holistic recruitment decisions.</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BB98F698-5D38-9A17-855D-4ED4AB176E03}"/>
              </a:ext>
            </a:extLst>
          </p:cNvPr>
          <p:cNvGrpSpPr>
            <a:grpSpLocks/>
          </p:cNvGrpSpPr>
          <p:nvPr/>
        </p:nvGrpSpPr>
        <p:grpSpPr bwMode="auto">
          <a:xfrm>
            <a:off x="15573375" y="7940675"/>
            <a:ext cx="4692650" cy="4692650"/>
            <a:chOff x="0" y="0"/>
            <a:chExt cx="812800" cy="812800"/>
          </a:xfrm>
        </p:grpSpPr>
        <p:sp>
          <p:nvSpPr>
            <p:cNvPr id="29704" name="Freeform 3">
              <a:extLst>
                <a:ext uri="{FF2B5EF4-FFF2-40B4-BE49-F238E27FC236}">
                  <a16:creationId xmlns:a16="http://schemas.microsoft.com/office/drawing/2014/main" id="{5283E8BF-AF82-BF88-3AF7-3134D9715F90}"/>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29705" name="TextBox 4">
              <a:extLst>
                <a:ext uri="{FF2B5EF4-FFF2-40B4-BE49-F238E27FC236}">
                  <a16:creationId xmlns:a16="http://schemas.microsoft.com/office/drawing/2014/main" id="{14C696F9-9B07-6C96-B574-A706CCFBF8B9}"/>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29699" name="TextBox 5">
            <a:extLst>
              <a:ext uri="{FF2B5EF4-FFF2-40B4-BE49-F238E27FC236}">
                <a16:creationId xmlns:a16="http://schemas.microsoft.com/office/drawing/2014/main" id="{25DA5891-1F01-57E4-1A90-F2E0283B17DD}"/>
              </a:ext>
            </a:extLst>
          </p:cNvPr>
          <p:cNvSpPr txBox="1">
            <a:spLocks noChangeArrowheads="1"/>
          </p:cNvSpPr>
          <p:nvPr/>
        </p:nvSpPr>
        <p:spPr bwMode="auto">
          <a:xfrm>
            <a:off x="1752600" y="615950"/>
            <a:ext cx="135270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a:buFont typeface="Arial" panose="020B0604020202020204" pitchFamily="34" charset="0"/>
              <a:buNone/>
            </a:pPr>
            <a:r>
              <a:rPr lang="en-IN" altLang="en-US" sz="4400" b="1">
                <a:latin typeface="Arial" panose="020B0604020202020204" pitchFamily="34" charset="0"/>
                <a:cs typeface="Arial" panose="020B0604020202020204" pitchFamily="34" charset="0"/>
              </a:rPr>
              <a:t>Publication Status(Mandatory)</a:t>
            </a:r>
          </a:p>
        </p:txBody>
      </p:sp>
      <p:sp>
        <p:nvSpPr>
          <p:cNvPr id="8" name="Date Placeholder 7">
            <a:extLst>
              <a:ext uri="{FF2B5EF4-FFF2-40B4-BE49-F238E27FC236}">
                <a16:creationId xmlns:a16="http://schemas.microsoft.com/office/drawing/2014/main" id="{7D7B688C-1050-696C-3555-32EC2A707998}"/>
              </a:ext>
            </a:extLst>
          </p:cNvPr>
          <p:cNvSpPr>
            <a:spLocks noGrp="1"/>
          </p:cNvSpPr>
          <p:nvPr>
            <p:ph type="dt" sz="quarter" idx="10"/>
          </p:nvPr>
        </p:nvSpPr>
        <p:spPr/>
        <p:txBody>
          <a:bodyPr/>
          <a:lstStyle/>
          <a:p>
            <a:pPr>
              <a:defRPr/>
            </a:pPr>
            <a:fld id="{45C9E9D8-6053-4703-88EA-868AD7794D4E}" type="datetime1">
              <a:rPr lang="en-US"/>
              <a:pPr>
                <a:defRPr/>
              </a:pPr>
              <a:t>3/24/2025</a:t>
            </a:fld>
            <a:endParaRPr lang="en-US"/>
          </a:p>
        </p:txBody>
      </p:sp>
      <p:sp>
        <p:nvSpPr>
          <p:cNvPr id="29701" name="Slide Number Placeholder 8">
            <a:extLst>
              <a:ext uri="{FF2B5EF4-FFF2-40B4-BE49-F238E27FC236}">
                <a16:creationId xmlns:a16="http://schemas.microsoft.com/office/drawing/2014/main" id="{BDBCE819-0F7E-FA2B-ECE1-227997F0C5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40AE54E2-6C22-4E6A-9E89-42BC10FA000C}" type="slidenum">
              <a:rPr lang="en-US" altLang="en-US" sz="1800" smtClean="0">
                <a:solidFill>
                  <a:schemeClr val="accent1"/>
                </a:solidFill>
              </a:rPr>
              <a:pPr>
                <a:lnSpc>
                  <a:spcPct val="100000"/>
                </a:lnSpc>
                <a:spcBef>
                  <a:spcPct val="0"/>
                </a:spcBef>
                <a:buClrTx/>
                <a:buFontTx/>
                <a:buNone/>
              </a:pPr>
              <a:t>21</a:t>
            </a:fld>
            <a:endParaRPr lang="en-US" altLang="en-US" sz="1800">
              <a:solidFill>
                <a:schemeClr val="accent1"/>
              </a:solidFill>
            </a:endParaRPr>
          </a:p>
        </p:txBody>
      </p:sp>
      <p:sp>
        <p:nvSpPr>
          <p:cNvPr id="10" name="Footer Placeholder 9">
            <a:extLst>
              <a:ext uri="{FF2B5EF4-FFF2-40B4-BE49-F238E27FC236}">
                <a16:creationId xmlns:a16="http://schemas.microsoft.com/office/drawing/2014/main" id="{6CB8D55B-A5C0-1DA4-F6FC-C79248834ABF}"/>
              </a:ext>
            </a:extLst>
          </p:cNvPr>
          <p:cNvSpPr>
            <a:spLocks noGrp="1"/>
          </p:cNvSpPr>
          <p:nvPr>
            <p:ph type="ftr" sz="quarter" idx="11"/>
          </p:nvPr>
        </p:nvSpPr>
        <p:spPr/>
        <p:txBody>
          <a:bodyPr/>
          <a:lstStyle/>
          <a:p>
            <a:pPr>
              <a:defRPr/>
            </a:pPr>
            <a:r>
              <a:rPr lang="en-US" dirty="0"/>
              <a:t>BATCH NO : MAI021                DEPARTMENT OF COMPUTER SCIENCE &amp; ENGINEERING</a:t>
            </a:r>
          </a:p>
        </p:txBody>
      </p:sp>
      <p:sp>
        <p:nvSpPr>
          <p:cNvPr id="29703" name="TextBox 1">
            <a:extLst>
              <a:ext uri="{FF2B5EF4-FFF2-40B4-BE49-F238E27FC236}">
                <a16:creationId xmlns:a16="http://schemas.microsoft.com/office/drawing/2014/main" id="{4E870254-9B47-58EC-FB7B-D8775D766311}"/>
              </a:ext>
            </a:extLst>
          </p:cNvPr>
          <p:cNvSpPr txBox="1">
            <a:spLocks noChangeArrowheads="1"/>
          </p:cNvSpPr>
          <p:nvPr/>
        </p:nvSpPr>
        <p:spPr bwMode="auto">
          <a:xfrm>
            <a:off x="990600" y="1390650"/>
            <a:ext cx="16306800" cy="84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IN" altLang="en-US" sz="2000" b="1" dirty="0">
                <a:latin typeface="Arial" panose="020B0604020202020204" pitchFamily="34" charset="0"/>
                <a:cs typeface="Arial" panose="020B0604020202020204" pitchFamily="34" charset="0"/>
              </a:rPr>
              <a:t>Conference Details:</a:t>
            </a:r>
          </a:p>
          <a:p>
            <a:endParaRPr lang="en-IN" altLang="en-US" sz="2000" dirty="0">
              <a:latin typeface="Arial" panose="020B0604020202020204" pitchFamily="34" charset="0"/>
              <a:cs typeface="Arial" panose="020B0604020202020204" pitchFamily="34" charset="0"/>
            </a:endParaRPr>
          </a:p>
          <a:p>
            <a:r>
              <a:rPr lang="en-US" altLang="en-US" sz="2000" b="1" dirty="0">
                <a:latin typeface="Arial" panose="020B0604020202020204" pitchFamily="34" charset="0"/>
                <a:cs typeface="Arial" panose="020B0604020202020204" pitchFamily="34" charset="0"/>
              </a:rPr>
              <a:t>Conference Name:</a:t>
            </a:r>
            <a:r>
              <a:rPr lang="en-US" altLang="en-US" sz="2000" dirty="0">
                <a:latin typeface="Arial" panose="020B0604020202020204" pitchFamily="34" charset="0"/>
                <a:cs typeface="Arial" panose="020B0604020202020204" pitchFamily="34" charset="0"/>
              </a:rPr>
              <a:t> </a:t>
            </a:r>
            <a:r>
              <a:rPr lang="en-US" sz="2000" b="0" i="0" u="none" dirty="0">
                <a:solidFill>
                  <a:schemeClr val="dk1"/>
                </a:solidFill>
                <a:latin typeface="Times New Roman" panose="02020603050405020304" charset="0"/>
                <a:ea typeface="Arial" panose="020B0604020202020204"/>
                <a:cs typeface="Times New Roman" panose="02020603050405020304" charset="0"/>
                <a:sym typeface="Arial" panose="020B0604020202020204"/>
              </a:rPr>
              <a:t> </a:t>
            </a:r>
            <a:r>
              <a:rPr lang="en-US" sz="2000" noProof="0" dirty="0">
                <a:solidFill>
                  <a:srgbClr val="1F1F1F"/>
                </a:solidFill>
                <a:highlight>
                  <a:srgbClr val="FFFFFF"/>
                </a:highlight>
                <a:latin typeface="Times New Roman" panose="02020603050405020304" charset="0"/>
                <a:cs typeface="Times New Roman" panose="02020603050405020304" charset="0"/>
                <a:sym typeface="Arial" panose="020B0604020202020204"/>
              </a:rPr>
              <a:t>2</a:t>
            </a:r>
            <a:r>
              <a:rPr lang="en-US" sz="2000" b="1" noProof="0" dirty="0">
                <a:solidFill>
                  <a:srgbClr val="1F1F1F"/>
                </a:solidFill>
                <a:highlight>
                  <a:srgbClr val="FFFFFF"/>
                </a:highlight>
                <a:latin typeface="Times New Roman" panose="02020603050405020304" charset="0"/>
                <a:cs typeface="Times New Roman" panose="02020603050405020304" charset="0"/>
                <a:sym typeface="Arial" panose="020B0604020202020204"/>
              </a:rPr>
              <a:t>025 IEEE International conference on Research Methodologies in Knowledge management, Artificial intelligence and Telecommunication engineering</a:t>
            </a:r>
          </a:p>
          <a:p>
            <a:r>
              <a:rPr lang="en-IN" altLang="en-US" sz="2000" b="1" dirty="0">
                <a:latin typeface="Arial" panose="020B0604020202020204" pitchFamily="34" charset="0"/>
                <a:cs typeface="Arial" panose="020B0604020202020204" pitchFamily="34" charset="0"/>
              </a:rPr>
              <a:t>Conference Location: CHENNAI,INDIA</a:t>
            </a:r>
            <a:endParaRPr lang="en-US" altLang="en-US" sz="2000" b="1" dirty="0">
              <a:latin typeface="Arial" panose="020B0604020202020204" pitchFamily="34" charset="0"/>
              <a:cs typeface="Arial" panose="020B0604020202020204" pitchFamily="34" charset="0"/>
            </a:endParaRPr>
          </a:p>
          <a:p>
            <a:r>
              <a:rPr lang="en-US" altLang="en-US" sz="2000" b="1" dirty="0">
                <a:latin typeface="Arial" panose="020B0604020202020204" pitchFamily="34" charset="0"/>
                <a:cs typeface="Arial" panose="020B0604020202020204" pitchFamily="34" charset="0"/>
              </a:rPr>
              <a:t>Conference Dates:</a:t>
            </a:r>
            <a:r>
              <a:rPr lang="en-US" altLang="en-US" sz="2000" dirty="0">
                <a:latin typeface="Arial" panose="020B0604020202020204" pitchFamily="34" charset="0"/>
                <a:cs typeface="Arial" panose="020B0604020202020204" pitchFamily="34" charset="0"/>
              </a:rPr>
              <a:t> </a:t>
            </a:r>
            <a:r>
              <a:rPr lang="en-US" sz="2000" b="1" noProof="0" dirty="0">
                <a:solidFill>
                  <a:schemeClr val="dk1"/>
                </a:solidFill>
                <a:latin typeface="Times New Roman" panose="02020603050405020304" charset="0"/>
                <a:cs typeface="Times New Roman" panose="02020603050405020304" charset="0"/>
                <a:sym typeface="Arial" panose="020B0604020202020204"/>
              </a:rPr>
              <a:t>[7/5/2025 - 8/5/2025]</a:t>
            </a:r>
            <a:endParaRPr lang="en-US" altLang="en-US" sz="2000" dirty="0">
              <a:latin typeface="Arial" panose="020B0604020202020204" pitchFamily="34" charset="0"/>
              <a:cs typeface="Arial" panose="020B0604020202020204" pitchFamily="34" charset="0"/>
            </a:endParaRPr>
          </a:p>
          <a:p>
            <a:r>
              <a:rPr lang="en-US" altLang="en-US" sz="2000" b="1" dirty="0">
                <a:latin typeface="Arial" panose="020B0604020202020204" pitchFamily="34" charset="0"/>
                <a:cs typeface="Arial" panose="020B0604020202020204" pitchFamily="34" charset="0"/>
              </a:rPr>
              <a:t>Conference Website (Optional):</a:t>
            </a:r>
            <a:r>
              <a:rPr lang="en-US" altLang="en-US" sz="20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https://cmt3.research.microsoft.com/RMKMATE2025</a:t>
            </a:r>
          </a:p>
          <a:p>
            <a:endParaRPr lang="en-US" altLang="en-US" sz="2000" dirty="0">
              <a:latin typeface="Arial" panose="020B0604020202020204" pitchFamily="34" charset="0"/>
              <a:cs typeface="Arial" panose="020B0604020202020204" pitchFamily="34" charset="0"/>
            </a:endParaRPr>
          </a:p>
          <a:p>
            <a:r>
              <a:rPr lang="en-IN" altLang="en-US" sz="2000" b="1" dirty="0">
                <a:latin typeface="Arial" panose="020B0604020202020204" pitchFamily="34" charset="0"/>
                <a:cs typeface="Arial" panose="020B0604020202020204" pitchFamily="34" charset="0"/>
              </a:rPr>
              <a:t>Publication Status:</a:t>
            </a:r>
            <a:r>
              <a:rPr lang="en-US" altLang="en-US" sz="2000" b="1" dirty="0">
                <a:latin typeface="Arial" panose="020B0604020202020204" pitchFamily="34" charset="0"/>
                <a:cs typeface="Arial" panose="020B0604020202020204" pitchFamily="34" charset="0"/>
              </a:rPr>
              <a:t>		</a:t>
            </a:r>
          </a:p>
          <a:p>
            <a:endParaRPr lang="en-US" altLang="en-US" sz="2000" dirty="0">
              <a:latin typeface="Arial" panose="020B0604020202020204" pitchFamily="34" charset="0"/>
              <a:cs typeface="Arial" panose="020B0604020202020204" pitchFamily="34" charset="0"/>
            </a:endParaRPr>
          </a:p>
          <a:p>
            <a:r>
              <a:rPr lang="en-US" altLang="en-US" sz="2000" b="1" dirty="0">
                <a:latin typeface="Arial" panose="020B0604020202020204" pitchFamily="34" charset="0"/>
                <a:cs typeface="Arial" panose="020B0604020202020204" pitchFamily="34" charset="0"/>
              </a:rPr>
              <a:t>Paper Title:</a:t>
            </a:r>
            <a:r>
              <a:rPr lang="en-US" altLang="en-US" sz="20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SMART RECRUTING PLATFORM USING MACHINE LEARNING</a:t>
            </a:r>
          </a:p>
          <a:p>
            <a:r>
              <a:rPr lang="en-US" altLang="en-US" sz="2000" b="1" dirty="0">
                <a:latin typeface="Arial" panose="020B0604020202020204" pitchFamily="34" charset="0"/>
                <a:cs typeface="Arial" panose="020B0604020202020204" pitchFamily="34" charset="0"/>
              </a:rPr>
              <a:t>Authors</a:t>
            </a:r>
            <a:r>
              <a:rPr lang="en-US" altLang="en-US" sz="2400" b="1" dirty="0">
                <a:latin typeface="Arial" panose="020B0604020202020204" pitchFamily="34" charset="0"/>
                <a:cs typeface="Arial" panose="020B0604020202020204" pitchFamily="34" charset="0"/>
              </a:rPr>
              <a:t>:</a:t>
            </a:r>
            <a:r>
              <a:rPr lang="en-US" altLang="en-US" sz="2400" dirty="0">
                <a:latin typeface="Arial" panose="020B0604020202020204" pitchFamily="34" charset="0"/>
                <a:cs typeface="Arial" panose="020B0604020202020204" pitchFamily="34" charset="0"/>
              </a:rPr>
              <a:t> 1.Dr.D.Sundaranarayana</a:t>
            </a:r>
          </a:p>
          <a:p>
            <a:r>
              <a:rPr lang="en-US" altLang="en-US" sz="2400" dirty="0">
                <a:latin typeface="Arial" panose="020B0604020202020204" pitchFamily="34" charset="0"/>
                <a:cs typeface="Arial" panose="020B0604020202020204" pitchFamily="34" charset="0"/>
              </a:rPr>
              <a:t>                2.K.Lakshmi Priya</a:t>
            </a:r>
          </a:p>
          <a:p>
            <a:r>
              <a:rPr lang="en-US" altLang="en-US" sz="2400" dirty="0">
                <a:latin typeface="Arial" panose="020B0604020202020204" pitchFamily="34" charset="0"/>
                <a:cs typeface="Arial" panose="020B0604020202020204" pitchFamily="34" charset="0"/>
              </a:rPr>
              <a:t>                3.K.Vinay Krishna</a:t>
            </a:r>
          </a:p>
          <a:p>
            <a:r>
              <a:rPr lang="en-US" altLang="en-US" sz="2400" dirty="0">
                <a:latin typeface="Arial" panose="020B0604020202020204" pitchFamily="34" charset="0"/>
                <a:cs typeface="Arial" panose="020B0604020202020204" pitchFamily="34" charset="0"/>
              </a:rPr>
              <a:t>                4.K.Rohith Chowdary</a:t>
            </a:r>
          </a:p>
          <a:p>
            <a:r>
              <a:rPr lang="en-US" altLang="en-US" sz="2000" b="1" dirty="0">
                <a:latin typeface="Arial" panose="020B0604020202020204" pitchFamily="34" charset="0"/>
                <a:cs typeface="Arial" panose="020B0604020202020204" pitchFamily="34" charset="0"/>
              </a:rPr>
              <a:t>Status:</a:t>
            </a:r>
            <a:r>
              <a:rPr lang="en-US" altLang="en-US" sz="2000" dirty="0">
                <a:latin typeface="Arial" panose="020B0604020202020204" pitchFamily="34" charset="0"/>
                <a:cs typeface="Arial" panose="020B0604020202020204" pitchFamily="34" charset="0"/>
              </a:rPr>
              <a:t> </a:t>
            </a:r>
          </a:p>
          <a:p>
            <a:r>
              <a:rPr lang="en-US" altLang="en-US" sz="2000" b="1" dirty="0">
                <a:latin typeface="Arial" panose="020B0604020202020204" pitchFamily="34" charset="0"/>
                <a:cs typeface="Arial" panose="020B0604020202020204" pitchFamily="34" charset="0"/>
              </a:rPr>
              <a:t>Submitted:</a:t>
            </a:r>
            <a:r>
              <a:rPr lang="en-US" altLang="en-US" sz="20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"We have submitted our paper titled 'SMART RECRUTING PLATFORM USING MACHINE LEARNING'</a:t>
            </a:r>
            <a:r>
              <a:rPr lang="en-US" sz="2400" noProof="0" dirty="0">
                <a:solidFill>
                  <a:srgbClr val="1F1F1F"/>
                </a:solidFill>
                <a:highlight>
                  <a:srgbClr val="FFFFFF"/>
                </a:highlight>
                <a:latin typeface="Times New Roman" panose="02020603050405020304" charset="0"/>
                <a:cs typeface="Times New Roman" panose="02020603050405020304" charset="0"/>
                <a:sym typeface="Arial" panose="020B0604020202020204"/>
              </a:rPr>
              <a:t>2025 IEEE International conference on Research Methodologies in Knowledge management, Artificial intelligence and Telecommunication engineering</a:t>
            </a:r>
          </a:p>
          <a:p>
            <a:endParaRPr lang="en-US" altLang="en-US" sz="2000" dirty="0">
              <a:latin typeface="Arial" panose="020B0604020202020204" pitchFamily="34" charset="0"/>
              <a:cs typeface="Arial" panose="020B0604020202020204" pitchFamily="34" charset="0"/>
            </a:endParaRPr>
          </a:p>
          <a:p>
            <a:r>
              <a:rPr lang="en-IN" altLang="en-US" sz="2000" b="1" dirty="0">
                <a:latin typeface="Arial" panose="020B0604020202020204" pitchFamily="34" charset="0"/>
                <a:cs typeface="Arial" panose="020B0604020202020204" pitchFamily="34" charset="0"/>
              </a:rPr>
              <a:t>Significance:</a:t>
            </a:r>
          </a:p>
          <a:p>
            <a:r>
              <a:rPr lang="en-US" altLang="en-US" sz="2000" b="0" i="0" u="none" dirty="0">
                <a:solidFill>
                  <a:schemeClr val="dk1"/>
                </a:solidFill>
                <a:latin typeface="Times New Roman" panose="02020603050405020304" charset="0"/>
                <a:ea typeface="Arial" panose="020B0604020202020204"/>
                <a:cs typeface="Times New Roman" panose="02020603050405020304" charset="0"/>
                <a:sym typeface="Arial" panose="020B0604020202020204"/>
              </a:rPr>
              <a:t>"</a:t>
            </a:r>
            <a:r>
              <a:rPr lang="en-US" altLang="en-US" sz="2400" b="0" i="0" u="none" dirty="0">
                <a:solidFill>
                  <a:schemeClr val="dk1"/>
                </a:solidFill>
                <a:latin typeface="Times New Roman" panose="02020603050405020304" charset="0"/>
                <a:ea typeface="Arial" panose="020B0604020202020204"/>
                <a:cs typeface="Times New Roman" panose="02020603050405020304" charset="0"/>
                <a:sym typeface="Arial" panose="020B0604020202020204"/>
              </a:rPr>
              <a:t>Publication in this prestigious conference highlights the novelty and impact of our research on smart recruiting platform for Seamless Multilingual Machine Translation, contributing to advancements in AI, NLP, and Machine Learning."</a:t>
            </a:r>
          </a:p>
          <a:p>
            <a:endParaRPr lang="en-IN" altLang="en-US" sz="2000" dirty="0">
              <a:latin typeface="Arial" panose="020B0604020202020204" pitchFamily="34" charset="0"/>
              <a:cs typeface="Arial" panose="020B0604020202020204" pitchFamily="34" charset="0"/>
            </a:endParaRPr>
          </a:p>
          <a:p>
            <a:endParaRPr lang="en-IN"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BAF01-448C-190C-50C0-12EA6B13E1CD}"/>
              </a:ext>
            </a:extLst>
          </p:cNvPr>
          <p:cNvSpPr>
            <a:spLocks noGrp="1"/>
          </p:cNvSpPr>
          <p:nvPr>
            <p:ph type="dt" sz="quarter" idx="10"/>
          </p:nvPr>
        </p:nvSpPr>
        <p:spPr/>
        <p:txBody>
          <a:bodyPr/>
          <a:lstStyle/>
          <a:p>
            <a:pPr>
              <a:defRPr/>
            </a:pPr>
            <a:fld id="{8C4DF9F5-E2B9-419B-8395-4814880A955E}" type="datetime1">
              <a:rPr lang="en-US" smtClean="0"/>
              <a:pPr>
                <a:defRPr/>
              </a:pPr>
              <a:t>3/24/2025</a:t>
            </a:fld>
            <a:endParaRPr lang="en-US"/>
          </a:p>
        </p:txBody>
      </p:sp>
      <p:sp>
        <p:nvSpPr>
          <p:cNvPr id="30723" name="TextBox 3">
            <a:extLst>
              <a:ext uri="{FF2B5EF4-FFF2-40B4-BE49-F238E27FC236}">
                <a16:creationId xmlns:a16="http://schemas.microsoft.com/office/drawing/2014/main" id="{D65A018C-6B60-9AFA-90AA-8D80C7030492}"/>
              </a:ext>
            </a:extLst>
          </p:cNvPr>
          <p:cNvSpPr txBox="1">
            <a:spLocks noChangeArrowheads="1"/>
          </p:cNvSpPr>
          <p:nvPr/>
        </p:nvSpPr>
        <p:spPr bwMode="auto">
          <a:xfrm>
            <a:off x="1676400" y="876300"/>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ts val="3775"/>
              </a:lnSpc>
            </a:pPr>
            <a:r>
              <a:rPr lang="en-US" altLang="en-US" sz="3600" b="1">
                <a:solidFill>
                  <a:srgbClr val="000000"/>
                </a:solidFill>
                <a:latin typeface="Arial" panose="020B0604020202020204" pitchFamily="34" charset="0"/>
                <a:cs typeface="Arial" panose="020B0604020202020204" pitchFamily="34" charset="0"/>
                <a:sym typeface="Open Sans Extra Bold" charset="0"/>
              </a:rPr>
              <a:t>References(</a:t>
            </a:r>
            <a:r>
              <a:rPr lang="en-IN" altLang="en-US" sz="3600" b="1">
                <a:latin typeface="Arial" panose="020B0604020202020204" pitchFamily="34" charset="0"/>
                <a:cs typeface="Arial" panose="020B0604020202020204" pitchFamily="34" charset="0"/>
                <a:sym typeface="Times New Roman" panose="02020603050405020304" pitchFamily="18" charset="0"/>
              </a:rPr>
              <a:t>as per IEEE format only)</a:t>
            </a:r>
            <a:endParaRPr lang="en-US" altLang="en-US" sz="3600" b="1">
              <a:solidFill>
                <a:srgbClr val="000000"/>
              </a:solidFill>
              <a:latin typeface="Arial" panose="020B0604020202020204" pitchFamily="34" charset="0"/>
              <a:cs typeface="Arial" panose="020B0604020202020204" pitchFamily="34" charset="0"/>
              <a:sym typeface="Open Sans Extra Bold" charset="0"/>
            </a:endParaRPr>
          </a:p>
        </p:txBody>
      </p:sp>
      <p:sp>
        <p:nvSpPr>
          <p:cNvPr id="4" name="TextBox 3">
            <a:extLst>
              <a:ext uri="{FF2B5EF4-FFF2-40B4-BE49-F238E27FC236}">
                <a16:creationId xmlns:a16="http://schemas.microsoft.com/office/drawing/2014/main" id="{B167829E-40CB-CA34-019E-829F3EA38D71}"/>
              </a:ext>
            </a:extLst>
          </p:cNvPr>
          <p:cNvSpPr txBox="1"/>
          <p:nvPr/>
        </p:nvSpPr>
        <p:spPr>
          <a:xfrm>
            <a:off x="1143000" y="2329586"/>
            <a:ext cx="15468600" cy="5262979"/>
          </a:xfrm>
          <a:prstGeom prst="rect">
            <a:avLst/>
          </a:prstGeom>
          <a:noFill/>
        </p:spPr>
        <p:txBody>
          <a:bodyPr wrap="square">
            <a:spAutoFit/>
          </a:bodyPr>
          <a:lstStyle/>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Ranganath </a:t>
            </a:r>
            <a:r>
              <a:rPr lang="en-US" altLang="en-US" sz="2400" dirty="0" err="1">
                <a:latin typeface="Times New Roman" panose="02020603050405020304" pitchFamily="18" charset="0"/>
                <a:ea typeface="Arial" panose="020B0604020202020204" pitchFamily="34" charset="0"/>
                <a:cs typeface="Times New Roman" panose="02020603050405020304" pitchFamily="18" charset="0"/>
              </a:rPr>
              <a:t>Ponnaboyina</a:t>
            </a:r>
            <a:r>
              <a:rPr lang="en-US" altLang="en-US" sz="2400" dirty="0">
                <a:latin typeface="Times New Roman" panose="02020603050405020304" pitchFamily="18" charset="0"/>
                <a:ea typeface="Arial" panose="020B0604020202020204" pitchFamily="34" charset="0"/>
                <a:cs typeface="Times New Roman" panose="02020603050405020304" pitchFamily="18" charset="0"/>
              </a:rPr>
              <a:t>, Ramesh Makala, E. Venkateswara Reddy. "Smart Recruitment System Using Deep Learning with Natural Language Processing". Springer, Volume 289, pp. 647-655, 2020</a:t>
            </a:r>
            <a:r>
              <a:rPr lang="en-IN" altLang="en-US" sz="2400" dirty="0">
                <a:latin typeface="Times New Roman" panose="02020603050405020304" pitchFamily="18" charset="0"/>
                <a:ea typeface="Arial" panose="020B0604020202020204" pitchFamily="34" charset="0"/>
                <a:cs typeface="Times New Roman" panose="02020603050405020304" pitchFamily="18" charset="0"/>
              </a:rPr>
              <a:t>.</a:t>
            </a: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B. L. Prasad, K. Srividya, K. N. Kumar, L. K. Chandra, N. S. S. K. Dil, G. V. Krishna. "An Advanced Real-Time Job Recommendation System and Resume </a:t>
            </a:r>
            <a:r>
              <a:rPr lang="en-US" altLang="en-US" sz="2400" dirty="0" err="1">
                <a:latin typeface="Times New Roman" panose="02020603050405020304" pitchFamily="18" charset="0"/>
                <a:ea typeface="Arial" panose="020B0604020202020204" pitchFamily="34" charset="0"/>
                <a:cs typeface="Times New Roman" panose="02020603050405020304" pitchFamily="18" charset="0"/>
              </a:rPr>
              <a:t>Analyser</a:t>
            </a:r>
            <a:r>
              <a:rPr lang="en-US" altLang="en-US" sz="2400" dirty="0">
                <a:latin typeface="Times New Roman" panose="02020603050405020304" pitchFamily="18" charset="0"/>
                <a:ea typeface="Arial" panose="020B0604020202020204" pitchFamily="34" charset="0"/>
                <a:cs typeface="Times New Roman" panose="02020603050405020304" pitchFamily="18" charset="0"/>
              </a:rPr>
              <a:t>". ICSSAS, Volume 1, Issue 1, pp. 1039-1045, 2020.</a:t>
            </a: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Y. Zhu. "A Hybrid Job Recommendation Algorithm for Intelligent Employment System Using User Profile-Based Filtering". ICDSCA, Volume 2, Issue 1, pp. 561-565, 2022</a:t>
            </a:r>
            <a:r>
              <a:rPr lang="en-IN" altLang="en-US" sz="2400" dirty="0">
                <a:latin typeface="Times New Roman" panose="02020603050405020304" pitchFamily="18" charset="0"/>
                <a:ea typeface="Arial" panose="020B0604020202020204" pitchFamily="34" charset="0"/>
                <a:cs typeface="Times New Roman" panose="02020603050405020304" pitchFamily="18" charset="0"/>
              </a:rPr>
              <a:t>.</a:t>
            </a: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D. Pant, D. Pokhrel, P. Poudyal. "Automatic Software Engineering Position Resume Screening using Natural Language Processing, Word Matching, Character Positioning, and Regex". Springer, Volume 5, Issue 1, pp. 44-48, 2022</a:t>
            </a: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B. L. Prasad, K. Srividya, K. N. Kumar, L. K. Chandra, N. S. S. K. Dil, G. V. Krishna. "An Advanced Real-Time Job Recommendation System and Resume </a:t>
            </a:r>
            <a:r>
              <a:rPr lang="en-US" altLang="en-US" sz="2400" dirty="0" err="1">
                <a:latin typeface="Times New Roman" panose="02020603050405020304" pitchFamily="18" charset="0"/>
                <a:ea typeface="Arial" panose="020B0604020202020204" pitchFamily="34" charset="0"/>
                <a:cs typeface="Times New Roman" panose="02020603050405020304" pitchFamily="18" charset="0"/>
              </a:rPr>
              <a:t>Analyser</a:t>
            </a:r>
            <a:r>
              <a:rPr lang="en-US" altLang="en-US" sz="2400" dirty="0">
                <a:latin typeface="Times New Roman" panose="02020603050405020304" pitchFamily="18" charset="0"/>
                <a:ea typeface="Arial" panose="020B0604020202020204" pitchFamily="34" charset="0"/>
                <a:cs typeface="Times New Roman" panose="02020603050405020304" pitchFamily="18" charset="0"/>
              </a:rPr>
              <a:t>". ICSSAS, Volume 1, Issue 1, pp. 1039-1045, 2023</a:t>
            </a:r>
            <a:r>
              <a:rPr lang="en-IN" altLang="en-US" sz="2400" dirty="0">
                <a:latin typeface="Times New Roman" panose="02020603050405020304" pitchFamily="18" charset="0"/>
                <a:ea typeface="Arial" panose="020B0604020202020204" pitchFamily="34" charset="0"/>
                <a:cs typeface="Times New Roman" panose="02020603050405020304" pitchFamily="18" charset="0"/>
              </a:rPr>
              <a:t>.</a:t>
            </a: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A. </a:t>
            </a:r>
            <a:r>
              <a:rPr lang="en-US" altLang="en-US" sz="2400" dirty="0" err="1">
                <a:latin typeface="Times New Roman" panose="02020603050405020304" pitchFamily="18" charset="0"/>
                <a:ea typeface="Arial" panose="020B0604020202020204" pitchFamily="34" charset="0"/>
                <a:cs typeface="Times New Roman" panose="02020603050405020304" pitchFamily="18" charset="0"/>
              </a:rPr>
              <a:t>Shaikym</a:t>
            </a:r>
            <a:r>
              <a:rPr lang="en-US" altLang="en-US" sz="2400" dirty="0">
                <a:latin typeface="Times New Roman" panose="02020603050405020304" pitchFamily="18" charset="0"/>
                <a:ea typeface="Arial" panose="020B0604020202020204" pitchFamily="34" charset="0"/>
                <a:cs typeface="Times New Roman" panose="02020603050405020304" pitchFamily="18" charset="0"/>
              </a:rPr>
              <a:t>, Z. </a:t>
            </a:r>
            <a:r>
              <a:rPr lang="en-US" altLang="en-US" sz="2400" dirty="0" err="1">
                <a:latin typeface="Times New Roman" panose="02020603050405020304" pitchFamily="18" charset="0"/>
                <a:ea typeface="Arial" panose="020B0604020202020204" pitchFamily="34" charset="0"/>
                <a:cs typeface="Times New Roman" panose="02020603050405020304" pitchFamily="18" charset="0"/>
              </a:rPr>
              <a:t>Zhalgassova</a:t>
            </a:r>
            <a:r>
              <a:rPr lang="en-US" altLang="en-US" sz="2400" dirty="0">
                <a:latin typeface="Times New Roman" panose="02020603050405020304" pitchFamily="18" charset="0"/>
                <a:ea typeface="Arial" panose="020B0604020202020204" pitchFamily="34" charset="0"/>
                <a:cs typeface="Times New Roman" panose="02020603050405020304" pitchFamily="18" charset="0"/>
              </a:rPr>
              <a:t>, U. </a:t>
            </a:r>
            <a:r>
              <a:rPr lang="en-US" altLang="en-US" sz="2400" dirty="0" err="1">
                <a:latin typeface="Times New Roman" panose="02020603050405020304" pitchFamily="18" charset="0"/>
                <a:ea typeface="Arial" panose="020B0604020202020204" pitchFamily="34" charset="0"/>
                <a:cs typeface="Times New Roman" panose="02020603050405020304" pitchFamily="18" charset="0"/>
              </a:rPr>
              <a:t>Sadyk</a:t>
            </a:r>
            <a:r>
              <a:rPr lang="en-US" altLang="en-US" sz="2400" dirty="0">
                <a:latin typeface="Times New Roman" panose="02020603050405020304" pitchFamily="18" charset="0"/>
                <a:ea typeface="Arial" panose="020B0604020202020204" pitchFamily="34" charset="0"/>
                <a:cs typeface="Times New Roman" panose="02020603050405020304" pitchFamily="18" charset="0"/>
              </a:rPr>
              <a:t>. "Design and Evaluation of a Personalized Job Recommendation System for Computer Science Students Using Hybrid Approach". ICECCO, Volume 17, Issue 1, pp. 1-7, 2023</a:t>
            </a: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A. </a:t>
            </a:r>
            <a:r>
              <a:rPr lang="en-US" altLang="en-US" sz="2400" dirty="0" err="1">
                <a:latin typeface="Times New Roman" panose="02020603050405020304" pitchFamily="18" charset="0"/>
                <a:ea typeface="Arial" panose="020B0604020202020204" pitchFamily="34" charset="0"/>
                <a:cs typeface="Times New Roman" panose="02020603050405020304" pitchFamily="18" charset="0"/>
              </a:rPr>
              <a:t>Shaikym</a:t>
            </a:r>
            <a:r>
              <a:rPr lang="en-US" altLang="en-US" sz="2400" dirty="0">
                <a:latin typeface="Times New Roman" panose="02020603050405020304" pitchFamily="18" charset="0"/>
                <a:ea typeface="Arial" panose="020B0604020202020204" pitchFamily="34" charset="0"/>
                <a:cs typeface="Times New Roman" panose="02020603050405020304" pitchFamily="18" charset="0"/>
              </a:rPr>
              <a:t>, Z. </a:t>
            </a:r>
            <a:r>
              <a:rPr lang="en-US" altLang="en-US" sz="2400" dirty="0" err="1">
                <a:latin typeface="Times New Roman" panose="02020603050405020304" pitchFamily="18" charset="0"/>
                <a:ea typeface="Arial" panose="020B0604020202020204" pitchFamily="34" charset="0"/>
                <a:cs typeface="Times New Roman" panose="02020603050405020304" pitchFamily="18" charset="0"/>
              </a:rPr>
              <a:t>Zhalgassova</a:t>
            </a:r>
            <a:r>
              <a:rPr lang="en-US" altLang="en-US" sz="2400" dirty="0">
                <a:latin typeface="Times New Roman" panose="02020603050405020304" pitchFamily="18" charset="0"/>
                <a:ea typeface="Arial" panose="020B0604020202020204" pitchFamily="34" charset="0"/>
                <a:cs typeface="Times New Roman" panose="02020603050405020304" pitchFamily="18" charset="0"/>
              </a:rPr>
              <a:t>, U. </a:t>
            </a:r>
            <a:r>
              <a:rPr lang="en-US" altLang="en-US" sz="2400" dirty="0" err="1">
                <a:latin typeface="Times New Roman" panose="02020603050405020304" pitchFamily="18" charset="0"/>
                <a:ea typeface="Arial" panose="020B0604020202020204" pitchFamily="34" charset="0"/>
                <a:cs typeface="Times New Roman" panose="02020603050405020304" pitchFamily="18" charset="0"/>
              </a:rPr>
              <a:t>Sadyk</a:t>
            </a:r>
            <a:r>
              <a:rPr lang="en-US" altLang="en-US" sz="2400" dirty="0">
                <a:latin typeface="Times New Roman" panose="02020603050405020304" pitchFamily="18" charset="0"/>
                <a:ea typeface="Arial" panose="020B0604020202020204" pitchFamily="34" charset="0"/>
                <a:cs typeface="Times New Roman" panose="02020603050405020304" pitchFamily="18" charset="0"/>
              </a:rPr>
              <a:t>. "Design and Evaluation of a Personalized Job Recommendation System for Computer Science Students Using Hybrid Approach". Springer, Volume 17, Issue 1, pp. 1-7, 2023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9561E19-405E-A4AD-DFA5-3C37D6F2787E}"/>
              </a:ext>
            </a:extLst>
          </p:cNvPr>
          <p:cNvSpPr txBox="1"/>
          <p:nvPr/>
        </p:nvSpPr>
        <p:spPr>
          <a:xfrm>
            <a:off x="2817813" y="2486025"/>
            <a:ext cx="8820150" cy="1770063"/>
          </a:xfrm>
          <a:prstGeom prst="rect">
            <a:avLst/>
          </a:prstGeom>
        </p:spPr>
        <p:txBody>
          <a:bodyPr lIns="0" tIns="0" rIns="0" bIns="0">
            <a:spAutoFit/>
          </a:bodyPr>
          <a:lstStyle/>
          <a:p>
            <a:pPr eaLnBrk="1" fontAlgn="auto" hangingPunct="1">
              <a:lnSpc>
                <a:spcPts val="14510"/>
              </a:lnSpc>
              <a:spcAft>
                <a:spcPts val="0"/>
              </a:spcAft>
              <a:defRPr/>
            </a:pPr>
            <a:r>
              <a:rPr lang="en-US" sz="10365">
                <a:solidFill>
                  <a:srgbClr val="051D40"/>
                </a:solidFill>
                <a:latin typeface="Open Sans Extra Bold" panose="020B0906030804020204"/>
                <a:ea typeface="Open Sans Extra Bold" panose="020B0906030804020204"/>
                <a:cs typeface="Open Sans Extra Bold" panose="020B0906030804020204"/>
                <a:sym typeface="Open Sans Extra Bold" panose="020B0906030804020204"/>
              </a:rPr>
              <a:t>THANK YOU!</a:t>
            </a:r>
          </a:p>
        </p:txBody>
      </p:sp>
      <p:sp>
        <p:nvSpPr>
          <p:cNvPr id="7" name="Date Placeholder 6">
            <a:extLst>
              <a:ext uri="{FF2B5EF4-FFF2-40B4-BE49-F238E27FC236}">
                <a16:creationId xmlns:a16="http://schemas.microsoft.com/office/drawing/2014/main" id="{C3E796E3-00B3-281D-C23D-682E5B30E51A}"/>
              </a:ext>
            </a:extLst>
          </p:cNvPr>
          <p:cNvSpPr>
            <a:spLocks noGrp="1"/>
          </p:cNvSpPr>
          <p:nvPr>
            <p:ph type="dt" sz="quarter" idx="10"/>
          </p:nvPr>
        </p:nvSpPr>
        <p:spPr/>
        <p:txBody>
          <a:bodyPr/>
          <a:lstStyle/>
          <a:p>
            <a:pPr>
              <a:defRPr/>
            </a:pPr>
            <a:fld id="{839E03D0-DF5C-4B3F-B7DA-EF1DF6AB80D8}" type="datetime1">
              <a:rPr lang="en-US"/>
              <a:pPr>
                <a:defRPr/>
              </a:pPr>
              <a:t>3/24/2025</a:t>
            </a:fld>
            <a:endParaRPr lang="en-US"/>
          </a:p>
        </p:txBody>
      </p:sp>
      <p:sp>
        <p:nvSpPr>
          <p:cNvPr id="31748" name="Slide Number Placeholder 7">
            <a:extLst>
              <a:ext uri="{FF2B5EF4-FFF2-40B4-BE49-F238E27FC236}">
                <a16:creationId xmlns:a16="http://schemas.microsoft.com/office/drawing/2014/main" id="{9D87197C-3799-BFBF-E9B8-AF1D4D8CD0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4A906046-6291-4898-8788-76D3EE3B7701}" type="slidenum">
              <a:rPr lang="en-US" altLang="en-US" sz="1800" smtClean="0">
                <a:solidFill>
                  <a:schemeClr val="accent1"/>
                </a:solidFill>
              </a:rPr>
              <a:pPr>
                <a:lnSpc>
                  <a:spcPct val="100000"/>
                </a:lnSpc>
                <a:spcBef>
                  <a:spcPct val="0"/>
                </a:spcBef>
                <a:buClrTx/>
                <a:buFontTx/>
                <a:buNone/>
              </a:pPr>
              <a:t>23</a:t>
            </a:fld>
            <a:endParaRPr lang="en-US" altLang="en-US" sz="1800">
              <a:solidFill>
                <a:schemeClr val="accent1"/>
              </a:solidFill>
            </a:endParaRPr>
          </a:p>
        </p:txBody>
      </p:sp>
      <p:sp>
        <p:nvSpPr>
          <p:cNvPr id="9" name="Footer Placeholder 8">
            <a:extLst>
              <a:ext uri="{FF2B5EF4-FFF2-40B4-BE49-F238E27FC236}">
                <a16:creationId xmlns:a16="http://schemas.microsoft.com/office/drawing/2014/main" id="{2B0D734E-759F-3AB9-5F68-7C8DC1455276}"/>
              </a:ext>
            </a:extLst>
          </p:cNvPr>
          <p:cNvSpPr>
            <a:spLocks noGrp="1"/>
          </p:cNvSpPr>
          <p:nvPr>
            <p:ph type="ftr" sz="quarter" idx="11"/>
          </p:nvPr>
        </p:nvSpPr>
        <p:spPr/>
        <p:txBody>
          <a:bodyPr/>
          <a:lstStyle/>
          <a:p>
            <a:pPr>
              <a:defRPr/>
            </a:pPr>
            <a:r>
              <a:rPr lang="en-US" dirty="0"/>
              <a:t>BATCH NO :                 DEPARTMENT OF COMPUTER SCIENCE &amp;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218" name="TextBox 6">
            <a:extLst>
              <a:ext uri="{FF2B5EF4-FFF2-40B4-BE49-F238E27FC236}">
                <a16:creationId xmlns:a16="http://schemas.microsoft.com/office/drawing/2014/main" id="{BC167A18-DE39-8318-1D8A-65B6ACC25F79}"/>
              </a:ext>
            </a:extLst>
          </p:cNvPr>
          <p:cNvSpPr txBox="1">
            <a:spLocks noChangeArrowheads="1"/>
          </p:cNvSpPr>
          <p:nvPr/>
        </p:nvSpPr>
        <p:spPr bwMode="auto">
          <a:xfrm>
            <a:off x="1752600" y="342900"/>
            <a:ext cx="124968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US" altLang="en-US" sz="4400" b="1">
                <a:latin typeface="Arial" panose="020B0604020202020204" pitchFamily="34" charset="0"/>
                <a:cs typeface="Arial" panose="020B0604020202020204" pitchFamily="34" charset="0"/>
              </a:rPr>
              <a:t>Project Overview &amp; Progress Since Review-1</a:t>
            </a:r>
          </a:p>
        </p:txBody>
      </p:sp>
      <p:sp>
        <p:nvSpPr>
          <p:cNvPr id="10" name="Date Placeholder 9">
            <a:extLst>
              <a:ext uri="{FF2B5EF4-FFF2-40B4-BE49-F238E27FC236}">
                <a16:creationId xmlns:a16="http://schemas.microsoft.com/office/drawing/2014/main" id="{66467EDD-7333-EFD8-05E4-600D3B03FB6F}"/>
              </a:ext>
            </a:extLst>
          </p:cNvPr>
          <p:cNvSpPr>
            <a:spLocks noGrp="1"/>
          </p:cNvSpPr>
          <p:nvPr>
            <p:ph type="dt" sz="quarter" idx="10"/>
          </p:nvPr>
        </p:nvSpPr>
        <p:spPr/>
        <p:txBody>
          <a:bodyPr/>
          <a:lstStyle/>
          <a:p>
            <a:pPr>
              <a:defRPr/>
            </a:pPr>
            <a:fld id="{2407FE32-2FE5-4A9C-A35C-0C38B6186485}" type="datetime1">
              <a:rPr lang="en-US"/>
              <a:pPr>
                <a:defRPr/>
              </a:pPr>
              <a:t>3/24/2025</a:t>
            </a:fld>
            <a:endParaRPr lang="en-US"/>
          </a:p>
        </p:txBody>
      </p:sp>
      <p:sp>
        <p:nvSpPr>
          <p:cNvPr id="9220" name="Slide Number Placeholder 10">
            <a:extLst>
              <a:ext uri="{FF2B5EF4-FFF2-40B4-BE49-F238E27FC236}">
                <a16:creationId xmlns:a16="http://schemas.microsoft.com/office/drawing/2014/main" id="{98CEA15C-3BA0-92D3-627B-7DABA30F877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6BE3A678-DBD6-4EF5-8902-50EFE26E28BB}" type="slidenum">
              <a:rPr lang="en-US" altLang="en-US" sz="1800" smtClean="0">
                <a:solidFill>
                  <a:schemeClr val="accent1"/>
                </a:solidFill>
              </a:rPr>
              <a:pPr>
                <a:lnSpc>
                  <a:spcPct val="100000"/>
                </a:lnSpc>
                <a:spcBef>
                  <a:spcPct val="0"/>
                </a:spcBef>
                <a:buClrTx/>
                <a:buFontTx/>
                <a:buNone/>
              </a:pPr>
              <a:t>3</a:t>
            </a:fld>
            <a:endParaRPr lang="en-US" altLang="en-US" sz="1800">
              <a:solidFill>
                <a:schemeClr val="accent1"/>
              </a:solidFill>
            </a:endParaRPr>
          </a:p>
        </p:txBody>
      </p:sp>
      <p:sp>
        <p:nvSpPr>
          <p:cNvPr id="12" name="Footer Placeholder 11">
            <a:extLst>
              <a:ext uri="{FF2B5EF4-FFF2-40B4-BE49-F238E27FC236}">
                <a16:creationId xmlns:a16="http://schemas.microsoft.com/office/drawing/2014/main" id="{1C6E118F-A4B9-63B2-83DD-962AFA3CB6F0}"/>
              </a:ext>
            </a:extLst>
          </p:cNvPr>
          <p:cNvSpPr>
            <a:spLocks noGrp="1"/>
          </p:cNvSpPr>
          <p:nvPr>
            <p:ph type="ftr" sz="quarter" idx="11"/>
          </p:nvPr>
        </p:nvSpPr>
        <p:spPr/>
        <p:txBody>
          <a:bodyPr/>
          <a:lstStyle/>
          <a:p>
            <a:pPr>
              <a:defRPr/>
            </a:pPr>
            <a:r>
              <a:rPr lang="en-US" dirty="0"/>
              <a:t>BATCH NO :MAI021                DEPARTMENT OF COMPUTER SCIENCE &amp; ENGINEERING</a:t>
            </a:r>
          </a:p>
        </p:txBody>
      </p:sp>
      <p:sp>
        <p:nvSpPr>
          <p:cNvPr id="2" name="TextBox 1">
            <a:extLst>
              <a:ext uri="{FF2B5EF4-FFF2-40B4-BE49-F238E27FC236}">
                <a16:creationId xmlns:a16="http://schemas.microsoft.com/office/drawing/2014/main" id="{21F69AD9-B660-E9FA-044E-823CFE742DA7}"/>
              </a:ext>
            </a:extLst>
          </p:cNvPr>
          <p:cNvSpPr txBox="1"/>
          <p:nvPr/>
        </p:nvSpPr>
        <p:spPr>
          <a:xfrm>
            <a:off x="1371600" y="1790700"/>
            <a:ext cx="16002000" cy="7109639"/>
          </a:xfrm>
          <a:prstGeom prst="rect">
            <a:avLst/>
          </a:prstGeom>
          <a:noFill/>
        </p:spPr>
        <p:txBody>
          <a:bodyPr>
            <a:spAutoFit/>
          </a:bodyPr>
          <a:lstStyle/>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Project Summary:</a:t>
            </a:r>
            <a:r>
              <a:rPr lang="en-US" sz="2400" dirty="0">
                <a:latin typeface="Times New Roman" panose="02020603050405020304" pitchFamily="18" charset="0"/>
                <a:cs typeface="Times New Roman" panose="02020603050405020304" pitchFamily="18" charset="0"/>
              </a:rPr>
              <a:t> In today's competitive era, industries, businesses, and firms require high-quality personnel to achieve their objectives and ensure survival. As we enter the fourth industrial revolution, it is crucial for organizations to remain competitive in this digital world by seeking out bright, potential, and dynamic employees. An effective recruitment strategy enables organizations to hire suitable individuals who can manage the evolving digital landscape and business environment. This strategy is essential for hiring skilled employees who can efficiently and effectively accomplish job objectives.  A recruitment strategy is a major organizational function that increasingly relies on data analysis to inform decision-making. This data analysis, known as “Machine Learning”, plays a crucial role in recruitment decisions. AI involves developing intelligent machines that can work and react like humans, with the ultimate goal of enabling computers to perform tasks typically carried out by people. ML operates with incredible speed and accuracy, significantly impacting the recruitment process by enhancing the ability to identify and hire the best candidates. This paper aims to study how ML influences recruitment strategies, highlighting its transformative role in hiring skilled employees.</a:t>
            </a:r>
          </a:p>
          <a:p>
            <a:pPr algn="just">
              <a:defRPr/>
            </a:pPr>
            <a:endParaRPr 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Progress Since Review-1 : </a:t>
            </a:r>
            <a:r>
              <a:rPr lang="en-US" sz="2400" dirty="0">
                <a:latin typeface="Times New Roman" panose="02020603050405020304" pitchFamily="18" charset="0"/>
                <a:cs typeface="Times New Roman" panose="02020603050405020304" pitchFamily="18" charset="0"/>
              </a:rPr>
              <a:t>Significant improvements have been made in applying machine learning and natural language processing (NLP) techniques for an intelligent recruiting platform.</a:t>
            </a:r>
            <a:r>
              <a:rPr lang="en-IN" sz="2400" dirty="0">
                <a:latin typeface="Times New Roman" panose="02020603050405020304" pitchFamily="18" charset="0"/>
                <a:cs typeface="Times New Roman" panose="02020603050405020304" pitchFamily="18" charset="0"/>
              </a:rPr>
              <a:t> The data preprocessing</a:t>
            </a:r>
            <a:r>
              <a:rPr lang="en-US" sz="2400" dirty="0">
                <a:latin typeface="Times New Roman" panose="02020603050405020304" pitchFamily="18" charset="0"/>
                <a:cs typeface="Times New Roman" panose="02020603050405020304" pitchFamily="18" charset="0"/>
              </a:rPr>
              <a:t> ensures effective feature representation for resume classification. The dataset is split into 80% training and 20% testing, with SVM achieving 95% accuracy for candidate-job matching. Performance comparisons visualize model differences, and BERT embeddings enhance contextual understanding for improved job relevance scoring.</a:t>
            </a:r>
            <a:r>
              <a:rPr lang="en-IN" sz="2400" dirty="0">
                <a:latin typeface="Times New Roman" panose="02020603050405020304" pitchFamily="18" charset="0"/>
                <a:cs typeface="Times New Roman" panose="02020603050405020304" pitchFamily="18" charset="0"/>
              </a:rPr>
              <a:t> GUI allows recruiters to interact seamlessly with the system, providing real-time candidate recommendations. Future improvements include deep learning </a:t>
            </a:r>
            <a:r>
              <a:rPr lang="en-IN" sz="2400">
                <a:latin typeface="Times New Roman" panose="02020603050405020304" pitchFamily="18" charset="0"/>
                <a:cs typeface="Times New Roman" panose="02020603050405020304" pitchFamily="18" charset="0"/>
              </a:rPr>
              <a:t>models BERT </a:t>
            </a:r>
            <a:r>
              <a:rPr lang="en-IN" sz="2400" dirty="0">
                <a:latin typeface="Times New Roman" panose="02020603050405020304" pitchFamily="18" charset="0"/>
                <a:cs typeface="Times New Roman" panose="02020603050405020304" pitchFamily="18" charset="0"/>
              </a:rPr>
              <a:t>cloud deployment, and dataset expansion for real-world recruitment scenarios</a:t>
            </a:r>
            <a:r>
              <a:rPr lang="en-IN" sz="2400" dirty="0"/>
              <a:t>.</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0242" name="TextBox 6">
            <a:extLst>
              <a:ext uri="{FF2B5EF4-FFF2-40B4-BE49-F238E27FC236}">
                <a16:creationId xmlns:a16="http://schemas.microsoft.com/office/drawing/2014/main" id="{3DD0C6E9-9DB2-EC29-0B23-D5B6D41B5459}"/>
              </a:ext>
            </a:extLst>
          </p:cNvPr>
          <p:cNvSpPr txBox="1">
            <a:spLocks noChangeArrowheads="1"/>
          </p:cNvSpPr>
          <p:nvPr/>
        </p:nvSpPr>
        <p:spPr bwMode="auto">
          <a:xfrm>
            <a:off x="1752600" y="342900"/>
            <a:ext cx="124968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buFont typeface="Arial" panose="020B0604020202020204" pitchFamily="34" charset="0"/>
              <a:buChar char="•"/>
            </a:pPr>
            <a:r>
              <a:rPr lang="en-US" altLang="en-US" sz="4400" b="1">
                <a:latin typeface="Arial" panose="020B0604020202020204" pitchFamily="34" charset="0"/>
                <a:cs typeface="Arial" panose="020B0604020202020204" pitchFamily="34" charset="0"/>
              </a:rPr>
              <a:t>Literature Review Summary (Should be Prepared according to the Table sample given)</a:t>
            </a:r>
          </a:p>
        </p:txBody>
      </p:sp>
      <p:sp>
        <p:nvSpPr>
          <p:cNvPr id="10" name="Date Placeholder 9">
            <a:extLst>
              <a:ext uri="{FF2B5EF4-FFF2-40B4-BE49-F238E27FC236}">
                <a16:creationId xmlns:a16="http://schemas.microsoft.com/office/drawing/2014/main" id="{A7E78BE1-3B93-C6ED-2D46-B84203BCF3D7}"/>
              </a:ext>
            </a:extLst>
          </p:cNvPr>
          <p:cNvSpPr>
            <a:spLocks noGrp="1"/>
          </p:cNvSpPr>
          <p:nvPr>
            <p:ph type="dt" sz="quarter" idx="10"/>
          </p:nvPr>
        </p:nvSpPr>
        <p:spPr/>
        <p:txBody>
          <a:bodyPr/>
          <a:lstStyle/>
          <a:p>
            <a:pPr>
              <a:defRPr/>
            </a:pPr>
            <a:fld id="{2407FE32-2FE5-4A9C-A35C-0C38B6186485}" type="datetime1">
              <a:rPr lang="en-US"/>
              <a:pPr>
                <a:defRPr/>
              </a:pPr>
              <a:t>3/24/2025</a:t>
            </a:fld>
            <a:endParaRPr lang="en-US"/>
          </a:p>
        </p:txBody>
      </p:sp>
      <p:sp>
        <p:nvSpPr>
          <p:cNvPr id="10244" name="Slide Number Placeholder 10">
            <a:extLst>
              <a:ext uri="{FF2B5EF4-FFF2-40B4-BE49-F238E27FC236}">
                <a16:creationId xmlns:a16="http://schemas.microsoft.com/office/drawing/2014/main" id="{EDFC68AA-84E0-4B85-F13B-7BD58F6B37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EDC2136E-BDC0-4547-99B8-F7F5FE7B06E8}" type="slidenum">
              <a:rPr lang="en-US" altLang="en-US" sz="1800" smtClean="0">
                <a:solidFill>
                  <a:schemeClr val="accent1"/>
                </a:solidFill>
              </a:rPr>
              <a:pPr>
                <a:lnSpc>
                  <a:spcPct val="100000"/>
                </a:lnSpc>
                <a:spcBef>
                  <a:spcPct val="0"/>
                </a:spcBef>
                <a:buClrTx/>
                <a:buFontTx/>
                <a:buNone/>
              </a:pPr>
              <a:t>4</a:t>
            </a:fld>
            <a:endParaRPr lang="en-US" altLang="en-US" sz="1800">
              <a:solidFill>
                <a:schemeClr val="accent1"/>
              </a:solidFill>
            </a:endParaRPr>
          </a:p>
        </p:txBody>
      </p:sp>
      <p:sp>
        <p:nvSpPr>
          <p:cNvPr id="12" name="Footer Placeholder 11">
            <a:extLst>
              <a:ext uri="{FF2B5EF4-FFF2-40B4-BE49-F238E27FC236}">
                <a16:creationId xmlns:a16="http://schemas.microsoft.com/office/drawing/2014/main" id="{81D1061D-BA0E-3B9D-BB02-035209732D1E}"/>
              </a:ext>
            </a:extLst>
          </p:cNvPr>
          <p:cNvSpPr>
            <a:spLocks noGrp="1"/>
          </p:cNvSpPr>
          <p:nvPr>
            <p:ph type="ftr" sz="quarter" idx="11"/>
          </p:nvPr>
        </p:nvSpPr>
        <p:spPr/>
        <p:txBody>
          <a:bodyPr/>
          <a:lstStyle/>
          <a:p>
            <a:pPr>
              <a:defRPr/>
            </a:pPr>
            <a:r>
              <a:rPr lang="en-US" dirty="0"/>
              <a:t>BATCH NO :  MAI021               DEPARTMENT OF COMPUTER SCIENCE &amp; ENGINEERING</a:t>
            </a:r>
          </a:p>
        </p:txBody>
      </p:sp>
      <p:graphicFrame>
        <p:nvGraphicFramePr>
          <p:cNvPr id="2" name="Table 1">
            <a:extLst>
              <a:ext uri="{FF2B5EF4-FFF2-40B4-BE49-F238E27FC236}">
                <a16:creationId xmlns:a16="http://schemas.microsoft.com/office/drawing/2014/main" id="{18802F65-7273-6732-2CB6-C40806E75962}"/>
              </a:ext>
            </a:extLst>
          </p:cNvPr>
          <p:cNvGraphicFramePr>
            <a:graphicFrameLocks noGrp="1"/>
          </p:cNvGraphicFramePr>
          <p:nvPr>
            <p:extLst>
              <p:ext uri="{D42A27DB-BD31-4B8C-83A1-F6EECF244321}">
                <p14:modId xmlns:p14="http://schemas.microsoft.com/office/powerpoint/2010/main" val="1712106682"/>
              </p:ext>
            </p:extLst>
          </p:nvPr>
        </p:nvGraphicFramePr>
        <p:xfrm>
          <a:off x="685799" y="1697038"/>
          <a:ext cx="16916401" cy="7837486"/>
        </p:xfrm>
        <a:graphic>
          <a:graphicData uri="http://schemas.openxmlformats.org/drawingml/2006/table">
            <a:tbl>
              <a:tblPr firstRow="1" bandRow="1">
                <a:tableStyleId>{5C22544A-7EE6-4342-B048-85BDC9FD1C3A}</a:tableStyleId>
              </a:tblPr>
              <a:tblGrid>
                <a:gridCol w="3085390">
                  <a:extLst>
                    <a:ext uri="{9D8B030D-6E8A-4147-A177-3AD203B41FA5}">
                      <a16:colId xmlns:a16="http://schemas.microsoft.com/office/drawing/2014/main" val="20000"/>
                    </a:ext>
                  </a:extLst>
                </a:gridCol>
                <a:gridCol w="4263522">
                  <a:extLst>
                    <a:ext uri="{9D8B030D-6E8A-4147-A177-3AD203B41FA5}">
                      <a16:colId xmlns:a16="http://schemas.microsoft.com/office/drawing/2014/main" val="20001"/>
                    </a:ext>
                  </a:extLst>
                </a:gridCol>
                <a:gridCol w="5337881">
                  <a:extLst>
                    <a:ext uri="{9D8B030D-6E8A-4147-A177-3AD203B41FA5}">
                      <a16:colId xmlns:a16="http://schemas.microsoft.com/office/drawing/2014/main" val="20002"/>
                    </a:ext>
                  </a:extLst>
                </a:gridCol>
                <a:gridCol w="4229608">
                  <a:extLst>
                    <a:ext uri="{9D8B030D-6E8A-4147-A177-3AD203B41FA5}">
                      <a16:colId xmlns:a16="http://schemas.microsoft.com/office/drawing/2014/main" val="20003"/>
                    </a:ext>
                  </a:extLst>
                </a:gridCol>
              </a:tblGrid>
              <a:tr h="493491">
                <a:tc>
                  <a:txBody>
                    <a:bodyPr/>
                    <a:lstStyle>
                      <a:defPPr>
                        <a:defRPr lang="en-US" b="1">
                          <a:solidFill>
                            <a:schemeClr val="lt1"/>
                          </a:solidFill>
                        </a:defRPr>
                      </a:defPPr>
                      <a:lvl1pPr marL="0" algn="l" defTabSz="1371600" rtl="0" eaLnBrk="1" latinLnBrk="0" hangingPunct="1">
                        <a:defRPr sz="2700" b="1" kern="1200">
                          <a:solidFill>
                            <a:schemeClr val="lt1"/>
                          </a:solidFill>
                          <a:latin typeface="+mn-lt"/>
                          <a:ea typeface="+mn-ea"/>
                          <a:cs typeface="+mn-cs"/>
                        </a:defRPr>
                      </a:lvl1pPr>
                      <a:lvl2pPr marL="685800" algn="l" defTabSz="1371600" rtl="0" eaLnBrk="1" latinLnBrk="0" hangingPunct="1">
                        <a:defRPr sz="2700" b="1" kern="1200">
                          <a:solidFill>
                            <a:schemeClr val="lt1"/>
                          </a:solidFill>
                          <a:latin typeface="+mn-lt"/>
                          <a:ea typeface="+mn-ea"/>
                          <a:cs typeface="+mn-cs"/>
                        </a:defRPr>
                      </a:lvl2pPr>
                      <a:lvl3pPr marL="1371600" algn="l" defTabSz="1371600" rtl="0" eaLnBrk="1" latinLnBrk="0" hangingPunct="1">
                        <a:defRPr sz="2700" b="1" kern="1200">
                          <a:solidFill>
                            <a:schemeClr val="lt1"/>
                          </a:solidFill>
                          <a:latin typeface="+mn-lt"/>
                          <a:ea typeface="+mn-ea"/>
                          <a:cs typeface="+mn-cs"/>
                        </a:defRPr>
                      </a:lvl3pPr>
                      <a:lvl4pPr marL="2057400" algn="l" defTabSz="1371600" rtl="0" eaLnBrk="1" latinLnBrk="0" hangingPunct="1">
                        <a:defRPr sz="2700" b="1" kern="1200">
                          <a:solidFill>
                            <a:schemeClr val="lt1"/>
                          </a:solidFill>
                          <a:latin typeface="+mn-lt"/>
                          <a:ea typeface="+mn-ea"/>
                          <a:cs typeface="+mn-cs"/>
                        </a:defRPr>
                      </a:lvl4pPr>
                      <a:lvl5pPr marL="2743200" algn="l" defTabSz="1371600" rtl="0" eaLnBrk="1" latinLnBrk="0" hangingPunct="1">
                        <a:defRPr sz="2700" b="1" kern="1200">
                          <a:solidFill>
                            <a:schemeClr val="lt1"/>
                          </a:solidFill>
                          <a:latin typeface="+mn-lt"/>
                          <a:ea typeface="+mn-ea"/>
                          <a:cs typeface="+mn-cs"/>
                        </a:defRPr>
                      </a:lvl5pPr>
                      <a:lvl6pPr marL="3429000" algn="l" defTabSz="1371600" rtl="0" eaLnBrk="1" latinLnBrk="0" hangingPunct="1">
                        <a:defRPr sz="2700" b="1" kern="1200">
                          <a:solidFill>
                            <a:schemeClr val="lt1"/>
                          </a:solidFill>
                          <a:latin typeface="+mn-lt"/>
                          <a:ea typeface="+mn-ea"/>
                          <a:cs typeface="+mn-cs"/>
                        </a:defRPr>
                      </a:lvl6pPr>
                      <a:lvl7pPr marL="4114800" algn="l" defTabSz="1371600" rtl="0" eaLnBrk="1" latinLnBrk="0" hangingPunct="1">
                        <a:defRPr sz="2700" b="1" kern="1200">
                          <a:solidFill>
                            <a:schemeClr val="lt1"/>
                          </a:solidFill>
                          <a:latin typeface="+mn-lt"/>
                          <a:ea typeface="+mn-ea"/>
                          <a:cs typeface="+mn-cs"/>
                        </a:defRPr>
                      </a:lvl7pPr>
                      <a:lvl8pPr marL="4800600" algn="l" defTabSz="1371600" rtl="0" eaLnBrk="1" latinLnBrk="0" hangingPunct="1">
                        <a:defRPr sz="2700" b="1" kern="1200">
                          <a:solidFill>
                            <a:schemeClr val="lt1"/>
                          </a:solidFill>
                          <a:latin typeface="+mn-lt"/>
                          <a:ea typeface="+mn-ea"/>
                          <a:cs typeface="+mn-cs"/>
                        </a:defRPr>
                      </a:lvl8pPr>
                      <a:lvl9pPr marL="5486400" algn="l" defTabSz="1371600" rtl="0" eaLnBrk="1" latinLnBrk="0" hangingPunct="1">
                        <a:defRPr sz="2700" b="1" kern="1200">
                          <a:solidFill>
                            <a:schemeClr val="lt1"/>
                          </a:solidFill>
                          <a:latin typeface="+mn-lt"/>
                          <a:ea typeface="+mn-ea"/>
                          <a:cs typeface="+mn-cs"/>
                        </a:defRPr>
                      </a:lvl9pPr>
                    </a:lstStyle>
                    <a:p>
                      <a:pPr algn="ctr"/>
                      <a:r>
                        <a:rPr lang="en-US" sz="2400" b="1" dirty="0"/>
                        <a:t>AUTHOR / YEAR</a:t>
                      </a:r>
                    </a:p>
                  </a:txBody>
                  <a:tcPr/>
                </a:tc>
                <a:tc>
                  <a:txBody>
                    <a:bodyPr/>
                    <a:lstStyle>
                      <a:defPPr>
                        <a:defRPr lang="en-US" b="1">
                          <a:solidFill>
                            <a:schemeClr val="lt1"/>
                          </a:solidFill>
                        </a:defRPr>
                      </a:defPPr>
                      <a:lvl1pPr marL="0" algn="l" defTabSz="1371600" rtl="0" eaLnBrk="1" latinLnBrk="0" hangingPunct="1">
                        <a:defRPr sz="2700" b="1" kern="1200">
                          <a:solidFill>
                            <a:schemeClr val="lt1"/>
                          </a:solidFill>
                          <a:latin typeface="+mn-lt"/>
                          <a:ea typeface="+mn-ea"/>
                          <a:cs typeface="+mn-cs"/>
                        </a:defRPr>
                      </a:lvl1pPr>
                      <a:lvl2pPr marL="685800" algn="l" defTabSz="1371600" rtl="0" eaLnBrk="1" latinLnBrk="0" hangingPunct="1">
                        <a:defRPr sz="2700" b="1" kern="1200">
                          <a:solidFill>
                            <a:schemeClr val="lt1"/>
                          </a:solidFill>
                          <a:latin typeface="+mn-lt"/>
                          <a:ea typeface="+mn-ea"/>
                          <a:cs typeface="+mn-cs"/>
                        </a:defRPr>
                      </a:lvl2pPr>
                      <a:lvl3pPr marL="1371600" algn="l" defTabSz="1371600" rtl="0" eaLnBrk="1" latinLnBrk="0" hangingPunct="1">
                        <a:defRPr sz="2700" b="1" kern="1200">
                          <a:solidFill>
                            <a:schemeClr val="lt1"/>
                          </a:solidFill>
                          <a:latin typeface="+mn-lt"/>
                          <a:ea typeface="+mn-ea"/>
                          <a:cs typeface="+mn-cs"/>
                        </a:defRPr>
                      </a:lvl3pPr>
                      <a:lvl4pPr marL="2057400" algn="l" defTabSz="1371600" rtl="0" eaLnBrk="1" latinLnBrk="0" hangingPunct="1">
                        <a:defRPr sz="2700" b="1" kern="1200">
                          <a:solidFill>
                            <a:schemeClr val="lt1"/>
                          </a:solidFill>
                          <a:latin typeface="+mn-lt"/>
                          <a:ea typeface="+mn-ea"/>
                          <a:cs typeface="+mn-cs"/>
                        </a:defRPr>
                      </a:lvl4pPr>
                      <a:lvl5pPr marL="2743200" algn="l" defTabSz="1371600" rtl="0" eaLnBrk="1" latinLnBrk="0" hangingPunct="1">
                        <a:defRPr sz="2700" b="1" kern="1200">
                          <a:solidFill>
                            <a:schemeClr val="lt1"/>
                          </a:solidFill>
                          <a:latin typeface="+mn-lt"/>
                          <a:ea typeface="+mn-ea"/>
                          <a:cs typeface="+mn-cs"/>
                        </a:defRPr>
                      </a:lvl5pPr>
                      <a:lvl6pPr marL="3429000" algn="l" defTabSz="1371600" rtl="0" eaLnBrk="1" latinLnBrk="0" hangingPunct="1">
                        <a:defRPr sz="2700" b="1" kern="1200">
                          <a:solidFill>
                            <a:schemeClr val="lt1"/>
                          </a:solidFill>
                          <a:latin typeface="+mn-lt"/>
                          <a:ea typeface="+mn-ea"/>
                          <a:cs typeface="+mn-cs"/>
                        </a:defRPr>
                      </a:lvl6pPr>
                      <a:lvl7pPr marL="4114800" algn="l" defTabSz="1371600" rtl="0" eaLnBrk="1" latinLnBrk="0" hangingPunct="1">
                        <a:defRPr sz="2700" b="1" kern="1200">
                          <a:solidFill>
                            <a:schemeClr val="lt1"/>
                          </a:solidFill>
                          <a:latin typeface="+mn-lt"/>
                          <a:ea typeface="+mn-ea"/>
                          <a:cs typeface="+mn-cs"/>
                        </a:defRPr>
                      </a:lvl7pPr>
                      <a:lvl8pPr marL="4800600" algn="l" defTabSz="1371600" rtl="0" eaLnBrk="1" latinLnBrk="0" hangingPunct="1">
                        <a:defRPr sz="2700" b="1" kern="1200">
                          <a:solidFill>
                            <a:schemeClr val="lt1"/>
                          </a:solidFill>
                          <a:latin typeface="+mn-lt"/>
                          <a:ea typeface="+mn-ea"/>
                          <a:cs typeface="+mn-cs"/>
                        </a:defRPr>
                      </a:lvl8pPr>
                      <a:lvl9pPr marL="5486400" algn="l" defTabSz="1371600" rtl="0" eaLnBrk="1" latinLnBrk="0" hangingPunct="1">
                        <a:defRPr sz="2700" b="1" kern="1200">
                          <a:solidFill>
                            <a:schemeClr val="lt1"/>
                          </a:solidFill>
                          <a:latin typeface="+mn-lt"/>
                          <a:ea typeface="+mn-ea"/>
                          <a:cs typeface="+mn-cs"/>
                        </a:defRPr>
                      </a:lvl9pPr>
                    </a:lstStyle>
                    <a:p>
                      <a:pPr algn="ctr"/>
                      <a:r>
                        <a:rPr lang="en-US" sz="2400" b="1" dirty="0"/>
                        <a:t>STUDY</a:t>
                      </a:r>
                    </a:p>
                  </a:txBody>
                  <a:tcPr/>
                </a:tc>
                <a:tc>
                  <a:txBody>
                    <a:bodyPr/>
                    <a:lstStyle>
                      <a:defPPr>
                        <a:defRPr lang="en-US" b="1">
                          <a:solidFill>
                            <a:schemeClr val="lt1"/>
                          </a:solidFill>
                        </a:defRPr>
                      </a:defPPr>
                      <a:lvl1pPr marL="0" algn="l" defTabSz="1371600" rtl="0" eaLnBrk="1" latinLnBrk="0" hangingPunct="1">
                        <a:defRPr sz="2700" b="1" kern="1200">
                          <a:solidFill>
                            <a:schemeClr val="lt1"/>
                          </a:solidFill>
                          <a:latin typeface="+mn-lt"/>
                          <a:ea typeface="+mn-ea"/>
                          <a:cs typeface="+mn-cs"/>
                        </a:defRPr>
                      </a:lvl1pPr>
                      <a:lvl2pPr marL="685800" algn="l" defTabSz="1371600" rtl="0" eaLnBrk="1" latinLnBrk="0" hangingPunct="1">
                        <a:defRPr sz="2700" b="1" kern="1200">
                          <a:solidFill>
                            <a:schemeClr val="lt1"/>
                          </a:solidFill>
                          <a:latin typeface="+mn-lt"/>
                          <a:ea typeface="+mn-ea"/>
                          <a:cs typeface="+mn-cs"/>
                        </a:defRPr>
                      </a:lvl2pPr>
                      <a:lvl3pPr marL="1371600" algn="l" defTabSz="1371600" rtl="0" eaLnBrk="1" latinLnBrk="0" hangingPunct="1">
                        <a:defRPr sz="2700" b="1" kern="1200">
                          <a:solidFill>
                            <a:schemeClr val="lt1"/>
                          </a:solidFill>
                          <a:latin typeface="+mn-lt"/>
                          <a:ea typeface="+mn-ea"/>
                          <a:cs typeface="+mn-cs"/>
                        </a:defRPr>
                      </a:lvl3pPr>
                      <a:lvl4pPr marL="2057400" algn="l" defTabSz="1371600" rtl="0" eaLnBrk="1" latinLnBrk="0" hangingPunct="1">
                        <a:defRPr sz="2700" b="1" kern="1200">
                          <a:solidFill>
                            <a:schemeClr val="lt1"/>
                          </a:solidFill>
                          <a:latin typeface="+mn-lt"/>
                          <a:ea typeface="+mn-ea"/>
                          <a:cs typeface="+mn-cs"/>
                        </a:defRPr>
                      </a:lvl4pPr>
                      <a:lvl5pPr marL="2743200" algn="l" defTabSz="1371600" rtl="0" eaLnBrk="1" latinLnBrk="0" hangingPunct="1">
                        <a:defRPr sz="2700" b="1" kern="1200">
                          <a:solidFill>
                            <a:schemeClr val="lt1"/>
                          </a:solidFill>
                          <a:latin typeface="+mn-lt"/>
                          <a:ea typeface="+mn-ea"/>
                          <a:cs typeface="+mn-cs"/>
                        </a:defRPr>
                      </a:lvl5pPr>
                      <a:lvl6pPr marL="3429000" algn="l" defTabSz="1371600" rtl="0" eaLnBrk="1" latinLnBrk="0" hangingPunct="1">
                        <a:defRPr sz="2700" b="1" kern="1200">
                          <a:solidFill>
                            <a:schemeClr val="lt1"/>
                          </a:solidFill>
                          <a:latin typeface="+mn-lt"/>
                          <a:ea typeface="+mn-ea"/>
                          <a:cs typeface="+mn-cs"/>
                        </a:defRPr>
                      </a:lvl6pPr>
                      <a:lvl7pPr marL="4114800" algn="l" defTabSz="1371600" rtl="0" eaLnBrk="1" latinLnBrk="0" hangingPunct="1">
                        <a:defRPr sz="2700" b="1" kern="1200">
                          <a:solidFill>
                            <a:schemeClr val="lt1"/>
                          </a:solidFill>
                          <a:latin typeface="+mn-lt"/>
                          <a:ea typeface="+mn-ea"/>
                          <a:cs typeface="+mn-cs"/>
                        </a:defRPr>
                      </a:lvl7pPr>
                      <a:lvl8pPr marL="4800600" algn="l" defTabSz="1371600" rtl="0" eaLnBrk="1" latinLnBrk="0" hangingPunct="1">
                        <a:defRPr sz="2700" b="1" kern="1200">
                          <a:solidFill>
                            <a:schemeClr val="lt1"/>
                          </a:solidFill>
                          <a:latin typeface="+mn-lt"/>
                          <a:ea typeface="+mn-ea"/>
                          <a:cs typeface="+mn-cs"/>
                        </a:defRPr>
                      </a:lvl8pPr>
                      <a:lvl9pPr marL="5486400" algn="l" defTabSz="1371600" rtl="0" eaLnBrk="1" latinLnBrk="0" hangingPunct="1">
                        <a:defRPr sz="2700" b="1" kern="1200">
                          <a:solidFill>
                            <a:schemeClr val="lt1"/>
                          </a:solidFill>
                          <a:latin typeface="+mn-lt"/>
                          <a:ea typeface="+mn-ea"/>
                          <a:cs typeface="+mn-cs"/>
                        </a:defRPr>
                      </a:lvl9pPr>
                    </a:lstStyle>
                    <a:p>
                      <a:pPr algn="ctr"/>
                      <a:r>
                        <a:rPr lang="en-US" sz="2400" b="1" dirty="0"/>
                        <a:t>MAJOR FINDINGS</a:t>
                      </a:r>
                    </a:p>
                  </a:txBody>
                  <a:tcPr/>
                </a:tc>
                <a:tc>
                  <a:txBody>
                    <a:bodyPr/>
                    <a:lstStyle>
                      <a:defPPr>
                        <a:defRPr lang="en-US" b="1">
                          <a:solidFill>
                            <a:schemeClr val="lt1"/>
                          </a:solidFill>
                        </a:defRPr>
                      </a:defPPr>
                      <a:lvl1pPr marL="0" algn="l" defTabSz="1371600" rtl="0" eaLnBrk="1" latinLnBrk="0" hangingPunct="1">
                        <a:defRPr sz="2700" b="1" kern="1200">
                          <a:solidFill>
                            <a:schemeClr val="lt1"/>
                          </a:solidFill>
                          <a:latin typeface="+mn-lt"/>
                          <a:ea typeface="+mn-ea"/>
                          <a:cs typeface="+mn-cs"/>
                        </a:defRPr>
                      </a:lvl1pPr>
                      <a:lvl2pPr marL="685800" algn="l" defTabSz="1371600" rtl="0" eaLnBrk="1" latinLnBrk="0" hangingPunct="1">
                        <a:defRPr sz="2700" b="1" kern="1200">
                          <a:solidFill>
                            <a:schemeClr val="lt1"/>
                          </a:solidFill>
                          <a:latin typeface="+mn-lt"/>
                          <a:ea typeface="+mn-ea"/>
                          <a:cs typeface="+mn-cs"/>
                        </a:defRPr>
                      </a:lvl2pPr>
                      <a:lvl3pPr marL="1371600" algn="l" defTabSz="1371600" rtl="0" eaLnBrk="1" latinLnBrk="0" hangingPunct="1">
                        <a:defRPr sz="2700" b="1" kern="1200">
                          <a:solidFill>
                            <a:schemeClr val="lt1"/>
                          </a:solidFill>
                          <a:latin typeface="+mn-lt"/>
                          <a:ea typeface="+mn-ea"/>
                          <a:cs typeface="+mn-cs"/>
                        </a:defRPr>
                      </a:lvl3pPr>
                      <a:lvl4pPr marL="2057400" algn="l" defTabSz="1371600" rtl="0" eaLnBrk="1" latinLnBrk="0" hangingPunct="1">
                        <a:defRPr sz="2700" b="1" kern="1200">
                          <a:solidFill>
                            <a:schemeClr val="lt1"/>
                          </a:solidFill>
                          <a:latin typeface="+mn-lt"/>
                          <a:ea typeface="+mn-ea"/>
                          <a:cs typeface="+mn-cs"/>
                        </a:defRPr>
                      </a:lvl4pPr>
                      <a:lvl5pPr marL="2743200" algn="l" defTabSz="1371600" rtl="0" eaLnBrk="1" latinLnBrk="0" hangingPunct="1">
                        <a:defRPr sz="2700" b="1" kern="1200">
                          <a:solidFill>
                            <a:schemeClr val="lt1"/>
                          </a:solidFill>
                          <a:latin typeface="+mn-lt"/>
                          <a:ea typeface="+mn-ea"/>
                          <a:cs typeface="+mn-cs"/>
                        </a:defRPr>
                      </a:lvl5pPr>
                      <a:lvl6pPr marL="3429000" algn="l" defTabSz="1371600" rtl="0" eaLnBrk="1" latinLnBrk="0" hangingPunct="1">
                        <a:defRPr sz="2700" b="1" kern="1200">
                          <a:solidFill>
                            <a:schemeClr val="lt1"/>
                          </a:solidFill>
                          <a:latin typeface="+mn-lt"/>
                          <a:ea typeface="+mn-ea"/>
                          <a:cs typeface="+mn-cs"/>
                        </a:defRPr>
                      </a:lvl6pPr>
                      <a:lvl7pPr marL="4114800" algn="l" defTabSz="1371600" rtl="0" eaLnBrk="1" latinLnBrk="0" hangingPunct="1">
                        <a:defRPr sz="2700" b="1" kern="1200">
                          <a:solidFill>
                            <a:schemeClr val="lt1"/>
                          </a:solidFill>
                          <a:latin typeface="+mn-lt"/>
                          <a:ea typeface="+mn-ea"/>
                          <a:cs typeface="+mn-cs"/>
                        </a:defRPr>
                      </a:lvl7pPr>
                      <a:lvl8pPr marL="4800600" algn="l" defTabSz="1371600" rtl="0" eaLnBrk="1" latinLnBrk="0" hangingPunct="1">
                        <a:defRPr sz="2700" b="1" kern="1200">
                          <a:solidFill>
                            <a:schemeClr val="lt1"/>
                          </a:solidFill>
                          <a:latin typeface="+mn-lt"/>
                          <a:ea typeface="+mn-ea"/>
                          <a:cs typeface="+mn-cs"/>
                        </a:defRPr>
                      </a:lvl8pPr>
                      <a:lvl9pPr marL="5486400" algn="l" defTabSz="1371600" rtl="0" eaLnBrk="1" latinLnBrk="0" hangingPunct="1">
                        <a:defRPr sz="2700" b="1" kern="1200">
                          <a:solidFill>
                            <a:schemeClr val="lt1"/>
                          </a:solidFill>
                          <a:latin typeface="+mn-lt"/>
                          <a:ea typeface="+mn-ea"/>
                          <a:cs typeface="+mn-cs"/>
                        </a:defRPr>
                      </a:lvl9pPr>
                    </a:lstStyle>
                    <a:p>
                      <a:pPr algn="ctr"/>
                      <a:r>
                        <a:rPr lang="en-US" sz="2400" b="1" dirty="0"/>
                        <a:t>RESEARCH GAP</a:t>
                      </a:r>
                    </a:p>
                  </a:txBody>
                  <a:tcPr/>
                </a:tc>
                <a:extLst>
                  <a:ext uri="{0D108BD9-81ED-4DB2-BD59-A6C34878D82A}">
                    <a16:rowId xmlns:a16="http://schemas.microsoft.com/office/drawing/2014/main" val="10000"/>
                  </a:ext>
                </a:extLst>
              </a:tr>
              <a:tr h="1639994">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Wang, J., Li, H., &amp; Zhang, Y. (2021)</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AI-Driven Recruitment: Enhancing Hiring Efficiency through ML Algorithms</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study proposed a smart recruitment system using ML models to match candidates with job descriptions, improving hiring efficiency.</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study does not address bias in ML-based candidate selection and lacks real-time validation with HR professionals.</a:t>
                      </a:r>
                    </a:p>
                  </a:txBody>
                  <a:tcPr/>
                </a:tc>
                <a:extLst>
                  <a:ext uri="{0D108BD9-81ED-4DB2-BD59-A6C34878D82A}">
                    <a16:rowId xmlns:a16="http://schemas.microsoft.com/office/drawing/2014/main" val="10001"/>
                  </a:ext>
                </a:extLst>
              </a:tr>
              <a:tr h="1325028">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nn-NO" sz="2000" dirty="0">
                          <a:latin typeface="Times New Roman" panose="02020603050405020304" pitchFamily="18" charset="0"/>
                          <a:cs typeface="Times New Roman" panose="02020603050405020304" pitchFamily="18" charset="0"/>
                        </a:rPr>
                        <a:t>Patel, R., &amp; Kumar, A. (2022)</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Automated Resume Screening Using Deep Learning</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Developed a resume screening system using NLP and deep learning to rank candidates based on job relevance.</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approach does not consider soft skills and cultural fit, which are crucial for hiring decisions.</a:t>
                      </a:r>
                    </a:p>
                  </a:txBody>
                  <a:tcPr/>
                </a:tc>
                <a:extLst>
                  <a:ext uri="{0D108BD9-81ED-4DB2-BD59-A6C34878D82A}">
                    <a16:rowId xmlns:a16="http://schemas.microsoft.com/office/drawing/2014/main" val="10002"/>
                  </a:ext>
                </a:extLst>
              </a:tr>
              <a:tr h="1414630">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Smith, L., &amp; Johnson, P. (2023)</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Predictive Analytics for Employee Retention and Hiring Decisions</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Explored predictive analytics in recruitment, improving decision-making by analyzing historical hiring data.</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Lacks real-world deployment insights and does not address adaptability to dynamic job market changes.</a:t>
                      </a:r>
                    </a:p>
                  </a:txBody>
                  <a:tcPr/>
                </a:tc>
                <a:extLst>
                  <a:ext uri="{0D108BD9-81ED-4DB2-BD59-A6C34878D82A}">
                    <a16:rowId xmlns:a16="http://schemas.microsoft.com/office/drawing/2014/main" val="10003"/>
                  </a:ext>
                </a:extLst>
              </a:tr>
              <a:tr h="1326385">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de-DE" sz="2000" dirty="0">
                          <a:latin typeface="Times New Roman" panose="02020603050405020304" pitchFamily="18" charset="0"/>
                          <a:cs typeface="Times New Roman" panose="02020603050405020304" pitchFamily="18" charset="0"/>
                        </a:rPr>
                        <a:t>Chen, X., &amp; Liu, Z. (2021)</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Machine Learning-Based Candidate Ranking in Recruitment</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Developed an ML-based ranking system for job applicants based on skill similarity and job requirements.</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The study does not evaluate the fairness of ML algorithms in terms of diversity and inclusion.</a:t>
                      </a:r>
                    </a:p>
                  </a:txBody>
                  <a:tcPr/>
                </a:tc>
                <a:extLst>
                  <a:ext uri="{0D108BD9-81ED-4DB2-BD59-A6C34878D82A}">
                    <a16:rowId xmlns:a16="http://schemas.microsoft.com/office/drawing/2014/main" val="10004"/>
                  </a:ext>
                </a:extLst>
              </a:tr>
              <a:tr h="1637958">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Brown, K., &amp; Green, S. (2022)</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Bias Detection and Mitigation in AI-Based Recruitment Systems</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Investigated methods to detect and reduce bias in AI-based hiring systems, improving ethical AI hiring practices.</a:t>
                      </a:r>
                    </a:p>
                  </a:txBody>
                  <a:tcPr/>
                </a:tc>
                <a:tc>
                  <a:txBody>
                    <a:bodyPr/>
                    <a:lstStyle>
                      <a:defPPr>
                        <a:defRPr lang="en-US">
                          <a:solidFill>
                            <a:schemeClr val="dk1"/>
                          </a:solidFill>
                        </a:defRPr>
                      </a:defPPr>
                      <a:lvl1pPr marL="0" algn="l" defTabSz="1371600" rtl="0" eaLnBrk="1" latinLnBrk="0" hangingPunct="1">
                        <a:defRPr sz="2700" kern="1200">
                          <a:solidFill>
                            <a:schemeClr val="dk1"/>
                          </a:solidFill>
                          <a:latin typeface="+mn-lt"/>
                          <a:ea typeface="+mn-ea"/>
                          <a:cs typeface="+mn-cs"/>
                        </a:defRPr>
                      </a:lvl1pPr>
                      <a:lvl2pPr marL="685800" algn="l" defTabSz="1371600" rtl="0" eaLnBrk="1" latinLnBrk="0" hangingPunct="1">
                        <a:defRPr sz="2700" kern="1200">
                          <a:solidFill>
                            <a:schemeClr val="dk1"/>
                          </a:solidFill>
                          <a:latin typeface="+mn-lt"/>
                          <a:ea typeface="+mn-ea"/>
                          <a:cs typeface="+mn-cs"/>
                        </a:defRPr>
                      </a:lvl2pPr>
                      <a:lvl3pPr marL="1371600" algn="l" defTabSz="1371600" rtl="0" eaLnBrk="1" latinLnBrk="0" hangingPunct="1">
                        <a:defRPr sz="2700" kern="1200">
                          <a:solidFill>
                            <a:schemeClr val="dk1"/>
                          </a:solidFill>
                          <a:latin typeface="+mn-lt"/>
                          <a:ea typeface="+mn-ea"/>
                          <a:cs typeface="+mn-cs"/>
                        </a:defRPr>
                      </a:lvl3pPr>
                      <a:lvl4pPr marL="2057400" algn="l" defTabSz="1371600" rtl="0" eaLnBrk="1" latinLnBrk="0" hangingPunct="1">
                        <a:defRPr sz="2700" kern="1200">
                          <a:solidFill>
                            <a:schemeClr val="dk1"/>
                          </a:solidFill>
                          <a:latin typeface="+mn-lt"/>
                          <a:ea typeface="+mn-ea"/>
                          <a:cs typeface="+mn-cs"/>
                        </a:defRPr>
                      </a:lvl4pPr>
                      <a:lvl5pPr marL="2743200" algn="l" defTabSz="1371600" rtl="0" eaLnBrk="1" latinLnBrk="0" hangingPunct="1">
                        <a:defRPr sz="2700" kern="1200">
                          <a:solidFill>
                            <a:schemeClr val="dk1"/>
                          </a:solidFill>
                          <a:latin typeface="+mn-lt"/>
                          <a:ea typeface="+mn-ea"/>
                          <a:cs typeface="+mn-cs"/>
                        </a:defRPr>
                      </a:lvl5pPr>
                      <a:lvl6pPr marL="3429000" algn="l" defTabSz="1371600" rtl="0" eaLnBrk="1" latinLnBrk="0" hangingPunct="1">
                        <a:defRPr sz="2700" kern="1200">
                          <a:solidFill>
                            <a:schemeClr val="dk1"/>
                          </a:solidFill>
                          <a:latin typeface="+mn-lt"/>
                          <a:ea typeface="+mn-ea"/>
                          <a:cs typeface="+mn-cs"/>
                        </a:defRPr>
                      </a:lvl6pPr>
                      <a:lvl7pPr marL="4114800" algn="l" defTabSz="1371600" rtl="0" eaLnBrk="1" latinLnBrk="0" hangingPunct="1">
                        <a:defRPr sz="2700" kern="1200">
                          <a:solidFill>
                            <a:schemeClr val="dk1"/>
                          </a:solidFill>
                          <a:latin typeface="+mn-lt"/>
                          <a:ea typeface="+mn-ea"/>
                          <a:cs typeface="+mn-cs"/>
                        </a:defRPr>
                      </a:lvl7pPr>
                      <a:lvl8pPr marL="4800600" algn="l" defTabSz="1371600" rtl="0" eaLnBrk="1" latinLnBrk="0" hangingPunct="1">
                        <a:defRPr sz="2700" kern="1200">
                          <a:solidFill>
                            <a:schemeClr val="dk1"/>
                          </a:solidFill>
                          <a:latin typeface="+mn-lt"/>
                          <a:ea typeface="+mn-ea"/>
                          <a:cs typeface="+mn-cs"/>
                        </a:defRPr>
                      </a:lvl8pPr>
                      <a:lvl9pPr marL="5486400" algn="l" defTabSz="1371600" rtl="0" eaLnBrk="1" latinLnBrk="0" hangingPunct="1">
                        <a:defRPr sz="2700" kern="1200">
                          <a:solidFill>
                            <a:schemeClr val="dk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Limited testing on diverse datasets, and real-world application of bias mitigation techniques is not fully explored.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1266" name="TextBox 5">
            <a:extLst>
              <a:ext uri="{FF2B5EF4-FFF2-40B4-BE49-F238E27FC236}">
                <a16:creationId xmlns:a16="http://schemas.microsoft.com/office/drawing/2014/main" id="{E96AD799-8408-EC4F-C4ED-69330EB7E57F}"/>
              </a:ext>
            </a:extLst>
          </p:cNvPr>
          <p:cNvSpPr txBox="1">
            <a:spLocks noChangeArrowheads="1"/>
          </p:cNvSpPr>
          <p:nvPr/>
        </p:nvSpPr>
        <p:spPr bwMode="auto">
          <a:xfrm>
            <a:off x="1238250" y="1190625"/>
            <a:ext cx="950595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IN" altLang="en-US" sz="4400" b="1">
                <a:latin typeface="Arial" panose="020B0604020202020204" pitchFamily="34" charset="0"/>
                <a:cs typeface="Arial" panose="020B0604020202020204" pitchFamily="34" charset="0"/>
              </a:rPr>
              <a:t>System Architecture (Revised)</a:t>
            </a:r>
          </a:p>
        </p:txBody>
      </p:sp>
      <p:sp>
        <p:nvSpPr>
          <p:cNvPr id="12" name="Date Placeholder 11">
            <a:extLst>
              <a:ext uri="{FF2B5EF4-FFF2-40B4-BE49-F238E27FC236}">
                <a16:creationId xmlns:a16="http://schemas.microsoft.com/office/drawing/2014/main" id="{9D1B2003-6C06-B9ED-C0F3-7E8A7775AE58}"/>
              </a:ext>
            </a:extLst>
          </p:cNvPr>
          <p:cNvSpPr>
            <a:spLocks noGrp="1"/>
          </p:cNvSpPr>
          <p:nvPr>
            <p:ph type="dt" sz="quarter" idx="10"/>
          </p:nvPr>
        </p:nvSpPr>
        <p:spPr/>
        <p:txBody>
          <a:bodyPr/>
          <a:lstStyle/>
          <a:p>
            <a:pPr>
              <a:defRPr/>
            </a:pPr>
            <a:fld id="{1F0EAC9E-217D-4CCF-A70D-20F2C3B6272C}" type="datetime1">
              <a:rPr lang="en-US"/>
              <a:pPr>
                <a:defRPr/>
              </a:pPr>
              <a:t>3/24/2025</a:t>
            </a:fld>
            <a:endParaRPr lang="en-US"/>
          </a:p>
        </p:txBody>
      </p:sp>
      <p:sp>
        <p:nvSpPr>
          <p:cNvPr id="11268" name="Slide Number Placeholder 12">
            <a:extLst>
              <a:ext uri="{FF2B5EF4-FFF2-40B4-BE49-F238E27FC236}">
                <a16:creationId xmlns:a16="http://schemas.microsoft.com/office/drawing/2014/main" id="{3F6EA848-3D46-EA15-DE33-5627F93965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5346421A-5BA3-4845-BACE-0B744ABF7D41}" type="slidenum">
              <a:rPr lang="en-US" altLang="en-US" sz="1800" smtClean="0">
                <a:solidFill>
                  <a:schemeClr val="accent1"/>
                </a:solidFill>
              </a:rPr>
              <a:pPr>
                <a:lnSpc>
                  <a:spcPct val="100000"/>
                </a:lnSpc>
                <a:spcBef>
                  <a:spcPct val="0"/>
                </a:spcBef>
                <a:buClrTx/>
                <a:buFontTx/>
                <a:buNone/>
              </a:pPr>
              <a:t>5</a:t>
            </a:fld>
            <a:endParaRPr lang="en-US" altLang="en-US" sz="1800">
              <a:solidFill>
                <a:schemeClr val="accent1"/>
              </a:solidFill>
            </a:endParaRPr>
          </a:p>
        </p:txBody>
      </p:sp>
      <p:sp>
        <p:nvSpPr>
          <p:cNvPr id="14" name="Footer Placeholder 13">
            <a:extLst>
              <a:ext uri="{FF2B5EF4-FFF2-40B4-BE49-F238E27FC236}">
                <a16:creationId xmlns:a16="http://schemas.microsoft.com/office/drawing/2014/main" id="{2CEFA1BB-E8AD-04A5-2533-27DC141C49D5}"/>
              </a:ext>
            </a:extLst>
          </p:cNvPr>
          <p:cNvSpPr>
            <a:spLocks noGrp="1"/>
          </p:cNvSpPr>
          <p:nvPr>
            <p:ph type="ftr" sz="quarter" idx="11"/>
          </p:nvPr>
        </p:nvSpPr>
        <p:spPr/>
        <p:txBody>
          <a:bodyPr/>
          <a:lstStyle/>
          <a:p>
            <a:pPr>
              <a:defRPr/>
            </a:pPr>
            <a:r>
              <a:rPr lang="en-US" dirty="0"/>
              <a:t>BATCH NO : MAI021                DEPARTMENT OF COMPUTER SCIENCE &amp; ENGINEERING</a:t>
            </a:r>
          </a:p>
        </p:txBody>
      </p:sp>
      <p:pic>
        <p:nvPicPr>
          <p:cNvPr id="2" name="Picture 1" descr="archi major">
            <a:extLst>
              <a:ext uri="{FF2B5EF4-FFF2-40B4-BE49-F238E27FC236}">
                <a16:creationId xmlns:a16="http://schemas.microsoft.com/office/drawing/2014/main" id="{BA1E656F-9CAC-C136-0967-649F029D7449}"/>
              </a:ext>
            </a:extLst>
          </p:cNvPr>
          <p:cNvPicPr>
            <a:picLocks noChangeAspect="1"/>
          </p:cNvPicPr>
          <p:nvPr/>
        </p:nvPicPr>
        <p:blipFill>
          <a:blip r:embed="rId2"/>
          <a:stretch>
            <a:fillRect/>
          </a:stretch>
        </p:blipFill>
        <p:spPr>
          <a:xfrm>
            <a:off x="533400" y="2171700"/>
            <a:ext cx="16916400" cy="73656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3BAB6-21AD-1C67-8A1D-1AFF144E5984}"/>
              </a:ext>
            </a:extLst>
          </p:cNvPr>
          <p:cNvSpPr>
            <a:spLocks noGrp="1"/>
          </p:cNvSpPr>
          <p:nvPr>
            <p:ph type="dt" sz="half" idx="10"/>
          </p:nvPr>
        </p:nvSpPr>
        <p:spPr/>
        <p:txBody>
          <a:bodyPr/>
          <a:lstStyle/>
          <a:p>
            <a:pPr>
              <a:defRPr/>
            </a:pPr>
            <a:fld id="{05BAAC76-48E4-45DD-AE9C-E9229B4CFA9D}" type="datetime1">
              <a:rPr lang="en-US" smtClean="0"/>
              <a:pPr>
                <a:defRPr/>
              </a:pPr>
              <a:t>3/24/2025</a:t>
            </a:fld>
            <a:endParaRPr lang="en-US"/>
          </a:p>
        </p:txBody>
      </p:sp>
      <p:sp>
        <p:nvSpPr>
          <p:cNvPr id="4" name="TextBox 3">
            <a:extLst>
              <a:ext uri="{FF2B5EF4-FFF2-40B4-BE49-F238E27FC236}">
                <a16:creationId xmlns:a16="http://schemas.microsoft.com/office/drawing/2014/main" id="{CCF8C1B4-D4F8-763C-E115-51A32B568A0D}"/>
              </a:ext>
            </a:extLst>
          </p:cNvPr>
          <p:cNvSpPr txBox="1"/>
          <p:nvPr/>
        </p:nvSpPr>
        <p:spPr>
          <a:xfrm>
            <a:off x="762000" y="1475184"/>
            <a:ext cx="16916400" cy="8002191"/>
          </a:xfrm>
          <a:prstGeom prst="rect">
            <a:avLst/>
          </a:prstGeom>
          <a:noFill/>
        </p:spPr>
        <p:txBody>
          <a:bodyPr wrap="square">
            <a:spAutoFit/>
          </a:bodyPr>
          <a:lstStyle/>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Implemented Components:</a:t>
            </a:r>
          </a:p>
          <a:p>
            <a:pPr algn="just">
              <a:defRPr/>
            </a:pPr>
            <a:r>
              <a:rPr lang="en-US" b="1"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The implemented components of the system include a login module for user authentication, a web text chat interface for symptom discussion, and a symptom clarification module to analyze and confirm symptoms. A disease classification module categorizes conditions into minor or major diseases. The database module stores user details, chat history, and doctor information, while the doctor recommendation module fetches doctor details for severe cases. These components work together to provide an efficient online medical consultation system.</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b="1" dirty="0">
                <a:latin typeface="Times New Roman" panose="02020603050405020304" pitchFamily="18" charset="0"/>
                <a:cs typeface="Times New Roman" panose="02020603050405020304" pitchFamily="18" charset="0"/>
                <a:sym typeface="+mn-ea"/>
              </a:rPr>
              <a:t>Platform Services:</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Interface: Connects with data sources for candidate acquisition.</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Data Storage: Holds data from job postings and analytics.</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Analytics: Analyzes data stored in the system.</a:t>
            </a:r>
          </a:p>
          <a:p>
            <a:pPr algn="just"/>
            <a:r>
              <a:rPr lang="en-US" altLang="en-US" sz="2400" b="1" dirty="0">
                <a:latin typeface="Times New Roman" panose="02020603050405020304" pitchFamily="18" charset="0"/>
                <a:cs typeface="Times New Roman" panose="02020603050405020304" pitchFamily="18" charset="0"/>
                <a:sym typeface="+mn-ea"/>
              </a:rPr>
              <a:t>Candidate Acquisition:</a:t>
            </a:r>
          </a:p>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Sources: Inputs resumes from various sources.</a:t>
            </a:r>
          </a:p>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Resume Parsing/Preprocessing: Processes resumes to extract relevant information.</a:t>
            </a:r>
          </a:p>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Skill Extraction (NLP): Uses natural language processing to extract skills from resumes.</a:t>
            </a:r>
          </a:p>
          <a:p>
            <a:pPr algn="just">
              <a:buFont typeface="Arial" panose="020B0604020202020204" pitchFamily="34" charset="0"/>
            </a:pPr>
            <a:r>
              <a:rPr lang="en-US" altLang="en-US" sz="2400" b="1" dirty="0">
                <a:latin typeface="Times New Roman" panose="02020603050405020304" pitchFamily="18" charset="0"/>
                <a:cs typeface="Times New Roman" panose="02020603050405020304" pitchFamily="18" charset="0"/>
                <a:sym typeface="+mn-ea"/>
              </a:rPr>
              <a:t>Job Management:</a:t>
            </a:r>
          </a:p>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Postings: Job postings that need to be analyzed.</a:t>
            </a:r>
          </a:p>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Job Analysis (NLP): Analyzes job postings to create job profiles.</a:t>
            </a:r>
          </a:p>
          <a:p>
            <a:pPr algn="just">
              <a:buFont typeface="Arial" panose="020B0604020202020204" pitchFamily="34" charset="0"/>
            </a:pPr>
            <a:r>
              <a:rPr lang="en-US" altLang="en-US" sz="2400" b="1" dirty="0">
                <a:latin typeface="Times New Roman" panose="02020603050405020304" pitchFamily="18" charset="0"/>
                <a:cs typeface="Times New Roman" panose="02020603050405020304" pitchFamily="18" charset="0"/>
                <a:sym typeface="+mn-ea"/>
              </a:rPr>
              <a:t>Matching &amp; Recommendation:</a:t>
            </a:r>
          </a:p>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Matching Engine (ML): Uses machine learning to match skill profiles with job profiles.</a:t>
            </a:r>
          </a:p>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sym typeface="+mn-ea"/>
              </a:rPr>
              <a:t>Recommendations: Provides job recommendations based on the matching engine's analysis</a:t>
            </a:r>
            <a:r>
              <a:rPr lang="en-US" altLang="en-US" sz="1800" dirty="0">
                <a:latin typeface="Times New Roman" panose="02020603050405020304" pitchFamily="18" charset="0"/>
                <a:cs typeface="Times New Roman" panose="02020603050405020304" pitchFamily="18" charset="0"/>
                <a:sym typeface="+mn-ea"/>
              </a:rPr>
              <a:t>.</a:t>
            </a:r>
          </a:p>
          <a:p>
            <a:pPr algn="just"/>
            <a:endParaRPr lang="en-US" altLang="en-US" sz="1600" dirty="0">
              <a:latin typeface="Arial" panose="020B0604020202020204" pitchFamily="34" charset="0"/>
              <a:cs typeface="Arial" panose="020B0604020202020204" pitchFamily="34" charset="0"/>
              <a:sym typeface="+mn-ea"/>
            </a:endParaRPr>
          </a:p>
          <a:p>
            <a:pPr algn="just">
              <a:defRPr/>
            </a:pPr>
            <a:r>
              <a:rPr lang="en-US" altLang="en-US" dirty="0">
                <a:latin typeface="Arial" panose="020B0604020202020204" pitchFamily="34" charset="0"/>
                <a:cs typeface="Arial" panose="020B0604020202020204" pitchFamily="34" charset="0"/>
              </a:rPr>
              <a:t>                                                        </a:t>
            </a:r>
            <a:endParaRPr lang="en-US"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79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7917182F-F092-98EF-43AD-CDFE71C9AE97}"/>
              </a:ext>
            </a:extLst>
          </p:cNvPr>
          <p:cNvSpPr>
            <a:spLocks noGrp="1"/>
          </p:cNvSpPr>
          <p:nvPr>
            <p:ph type="dt" sz="quarter" idx="10"/>
          </p:nvPr>
        </p:nvSpPr>
        <p:spPr/>
        <p:txBody>
          <a:bodyPr/>
          <a:lstStyle/>
          <a:p>
            <a:pPr>
              <a:defRPr/>
            </a:pPr>
            <a:fld id="{1F0EAC9E-217D-4CCF-A70D-20F2C3B6272C}" type="datetime1">
              <a:rPr lang="en-US"/>
              <a:pPr>
                <a:defRPr/>
              </a:pPr>
              <a:t>3/24/2025</a:t>
            </a:fld>
            <a:endParaRPr lang="en-US"/>
          </a:p>
        </p:txBody>
      </p:sp>
      <p:sp>
        <p:nvSpPr>
          <p:cNvPr id="12291" name="Slide Number Placeholder 12">
            <a:extLst>
              <a:ext uri="{FF2B5EF4-FFF2-40B4-BE49-F238E27FC236}">
                <a16:creationId xmlns:a16="http://schemas.microsoft.com/office/drawing/2014/main" id="{48E6C66A-5CA2-0C92-7DD3-911460190E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4360C65C-E19B-49A2-B227-10F00C20DCA1}" type="slidenum">
              <a:rPr lang="en-US" altLang="en-US" sz="1800" smtClean="0">
                <a:solidFill>
                  <a:schemeClr val="accent1"/>
                </a:solidFill>
              </a:rPr>
              <a:pPr>
                <a:lnSpc>
                  <a:spcPct val="100000"/>
                </a:lnSpc>
                <a:spcBef>
                  <a:spcPct val="0"/>
                </a:spcBef>
                <a:buClrTx/>
                <a:buFontTx/>
                <a:buNone/>
              </a:pPr>
              <a:t>7</a:t>
            </a:fld>
            <a:endParaRPr lang="en-US" altLang="en-US" sz="1800">
              <a:solidFill>
                <a:schemeClr val="accent1"/>
              </a:solidFill>
            </a:endParaRPr>
          </a:p>
        </p:txBody>
      </p:sp>
      <p:sp>
        <p:nvSpPr>
          <p:cNvPr id="14" name="Footer Placeholder 13">
            <a:extLst>
              <a:ext uri="{FF2B5EF4-FFF2-40B4-BE49-F238E27FC236}">
                <a16:creationId xmlns:a16="http://schemas.microsoft.com/office/drawing/2014/main" id="{925019D8-AF71-12A9-A522-41CE11EE5BB6}"/>
              </a:ext>
            </a:extLst>
          </p:cNvPr>
          <p:cNvSpPr>
            <a:spLocks noGrp="1"/>
          </p:cNvSpPr>
          <p:nvPr>
            <p:ph type="ftr" sz="quarter" idx="11"/>
          </p:nvPr>
        </p:nvSpPr>
        <p:spPr/>
        <p:txBody>
          <a:bodyPr/>
          <a:lstStyle/>
          <a:p>
            <a:pPr>
              <a:defRPr/>
            </a:pPr>
            <a:r>
              <a:rPr lang="en-US"/>
              <a:t>BATCH NO :                 DEPARTMENT OF COMPUTER SCIENCE &amp; ENGINEERING</a:t>
            </a:r>
          </a:p>
        </p:txBody>
      </p:sp>
      <p:sp>
        <p:nvSpPr>
          <p:cNvPr id="12293" name="TextBox 2">
            <a:extLst>
              <a:ext uri="{FF2B5EF4-FFF2-40B4-BE49-F238E27FC236}">
                <a16:creationId xmlns:a16="http://schemas.microsoft.com/office/drawing/2014/main" id="{7F5330EC-4389-3149-BDCB-F71F04C7CAA1}"/>
              </a:ext>
            </a:extLst>
          </p:cNvPr>
          <p:cNvSpPr txBox="1">
            <a:spLocks noChangeArrowheads="1"/>
          </p:cNvSpPr>
          <p:nvPr/>
        </p:nvSpPr>
        <p:spPr bwMode="auto">
          <a:xfrm>
            <a:off x="1600200" y="1181100"/>
            <a:ext cx="10896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IN" altLang="en-US" sz="4400" b="1">
                <a:latin typeface="Arial" panose="020B0604020202020204" pitchFamily="34" charset="0"/>
                <a:cs typeface="Arial" panose="020B0604020202020204" pitchFamily="34" charset="0"/>
              </a:rPr>
              <a:t>Algorithm with Description</a:t>
            </a:r>
          </a:p>
        </p:txBody>
      </p:sp>
      <p:sp>
        <p:nvSpPr>
          <p:cNvPr id="6" name="TextBox 5">
            <a:extLst>
              <a:ext uri="{FF2B5EF4-FFF2-40B4-BE49-F238E27FC236}">
                <a16:creationId xmlns:a16="http://schemas.microsoft.com/office/drawing/2014/main" id="{E55D3EAD-48A4-2C3A-85BE-278A078A0461}"/>
              </a:ext>
            </a:extLst>
          </p:cNvPr>
          <p:cNvSpPr txBox="1"/>
          <p:nvPr/>
        </p:nvSpPr>
        <p:spPr>
          <a:xfrm>
            <a:off x="1752600" y="1951038"/>
            <a:ext cx="14706600" cy="7478970"/>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NLP : </a:t>
            </a:r>
            <a:r>
              <a:rPr lang="en-US" sz="2400" dirty="0">
                <a:latin typeface="Times New Roman" panose="02020603050405020304" pitchFamily="18" charset="0"/>
                <a:cs typeface="Times New Roman" panose="02020603050405020304" pitchFamily="18" charset="0"/>
              </a:rPr>
              <a:t>Natural Language Processing (NLP) plays a crucial role in smart recruiting platforms by enabling automated resume screening, job description analysis, and candidate-job matching. The process begins with </a:t>
            </a:r>
            <a:r>
              <a:rPr lang="en-US" sz="2400" b="1" dirty="0">
                <a:latin typeface="Times New Roman" panose="02020603050405020304" pitchFamily="18" charset="0"/>
                <a:cs typeface="Times New Roman" panose="02020603050405020304" pitchFamily="18" charset="0"/>
              </a:rPr>
              <a:t>resume parsing</a:t>
            </a:r>
            <a:r>
              <a:rPr lang="en-US" sz="2400" dirty="0">
                <a:latin typeface="Times New Roman" panose="02020603050405020304" pitchFamily="18" charset="0"/>
                <a:cs typeface="Times New Roman" panose="02020603050405020304" pitchFamily="18" charset="0"/>
              </a:rPr>
              <a:t>, where NLP algorithms extract key information such as skills, work experience, education, and certifications from unstructured resumes. Named Entity Recognition (NER) helps identify important entities like company names, job titles, and locations. </a:t>
            </a:r>
            <a:r>
              <a:rPr lang="en-IN" sz="2400" dirty="0">
                <a:latin typeface="Times New Roman" panose="02020603050405020304" pitchFamily="18" charset="0"/>
                <a:cs typeface="Times New Roman" panose="02020603050405020304" pitchFamily="18" charset="0"/>
              </a:rPr>
              <a:t>By automating these </a:t>
            </a:r>
            <a:r>
              <a:rPr lang="en-US" sz="2400" dirty="0">
                <a:latin typeface="Times New Roman" panose="02020603050405020304" pitchFamily="18" charset="0"/>
                <a:cs typeface="Times New Roman" panose="02020603050405020304" pitchFamily="18" charset="0"/>
              </a:rPr>
              <a:t>processes, NLP enhances efficiency, reduces bias, and ensures better candidate-job matching, ultimately improving the recruitment experience for both employers and job seekers.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SVM : </a:t>
            </a:r>
            <a:r>
              <a:rPr lang="en-US" sz="2400" dirty="0">
                <a:latin typeface="Times New Roman" panose="02020603050405020304" pitchFamily="18" charset="0"/>
                <a:cs typeface="Times New Roman" panose="02020603050405020304" pitchFamily="18" charset="0"/>
              </a:rPr>
              <a:t>Support Vector Machine (SVM) is a powerful supervised learning algorithm used in smart recruiting platforms for candidate classification and job matching. SVM works by finding the optimal hyperplane that best separates different classes—in this case, candidates who are a good fit versus those who are not. The algorithm takes resume features such as skills, experience, education, and certifications as input and maps them into a high-dimensional space. In recruitment, SVM helps in automated resume screening, predicting candidate suitability based on past hiring data, and filtering applicants efficiently. It reduces recruiter workload by ranking candidates effectively, ensuring only the most relevant profiles proceed to the next stage of hiring. </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BERT : </a:t>
            </a:r>
            <a:r>
              <a:rPr lang="en-US" sz="2400" dirty="0">
                <a:latin typeface="Times New Roman" panose="02020603050405020304" pitchFamily="18" charset="0"/>
                <a:cs typeface="Times New Roman" panose="02020603050405020304" pitchFamily="18" charset="0"/>
              </a:rPr>
              <a:t>Bidirectional Encoder Representations from Transformers (BERT) is an advanced NLP algorithm used in smart recruiting platforms to improve resume-job matching and candidate screening. It understands the context of words in resumes and job descriptions by analyzing them bidirectionally, making it more accurate than traditional keyword matching. BERT enhances resume parsing, skill extraction, and job recommendation by comprehending the meaning of sentences, leading to better candidate-job alignment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FC80C33D-3A7C-6972-63A4-DEF9E4885F72}"/>
              </a:ext>
            </a:extLst>
          </p:cNvPr>
          <p:cNvSpPr txBox="1">
            <a:spLocks noChangeArrowheads="1"/>
          </p:cNvSpPr>
          <p:nvPr/>
        </p:nvSpPr>
        <p:spPr bwMode="auto">
          <a:xfrm>
            <a:off x="1295400" y="1257300"/>
            <a:ext cx="127254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r>
              <a:rPr lang="en-IN" altLang="en-US" sz="4800" b="1">
                <a:latin typeface="Arial" panose="020B0604020202020204" pitchFamily="34" charset="0"/>
                <a:cs typeface="Arial" panose="020B0604020202020204" pitchFamily="34" charset="0"/>
              </a:rPr>
              <a:t>Implementation Details</a:t>
            </a:r>
          </a:p>
        </p:txBody>
      </p:sp>
      <p:grpSp>
        <p:nvGrpSpPr>
          <p:cNvPr id="14339" name="Group 6">
            <a:extLst>
              <a:ext uri="{FF2B5EF4-FFF2-40B4-BE49-F238E27FC236}">
                <a16:creationId xmlns:a16="http://schemas.microsoft.com/office/drawing/2014/main" id="{5B032263-73F4-B6A1-28C3-173BECBA32C7}"/>
              </a:ext>
            </a:extLst>
          </p:cNvPr>
          <p:cNvGrpSpPr>
            <a:grpSpLocks/>
          </p:cNvGrpSpPr>
          <p:nvPr/>
        </p:nvGrpSpPr>
        <p:grpSpPr bwMode="auto">
          <a:xfrm>
            <a:off x="14700250" y="7073900"/>
            <a:ext cx="5946775" cy="5946775"/>
            <a:chOff x="0" y="0"/>
            <a:chExt cx="812800" cy="812800"/>
          </a:xfrm>
        </p:grpSpPr>
        <p:sp>
          <p:nvSpPr>
            <p:cNvPr id="14346" name="Freeform 7">
              <a:extLst>
                <a:ext uri="{FF2B5EF4-FFF2-40B4-BE49-F238E27FC236}">
                  <a16:creationId xmlns:a16="http://schemas.microsoft.com/office/drawing/2014/main" id="{E7DF3248-9937-A408-510B-82940E35800B}"/>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14347" name="TextBox 8">
              <a:extLst>
                <a:ext uri="{FF2B5EF4-FFF2-40B4-BE49-F238E27FC236}">
                  <a16:creationId xmlns:a16="http://schemas.microsoft.com/office/drawing/2014/main" id="{919B0472-B283-8446-AFAE-0AAF31408A71}"/>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9" name="TextBox 9">
            <a:extLst>
              <a:ext uri="{FF2B5EF4-FFF2-40B4-BE49-F238E27FC236}">
                <a16:creationId xmlns:a16="http://schemas.microsoft.com/office/drawing/2014/main" id="{A501E896-789B-AD4C-C58E-1DF7206324E0}"/>
              </a:ext>
            </a:extLst>
          </p:cNvPr>
          <p:cNvSpPr txBox="1"/>
          <p:nvPr/>
        </p:nvSpPr>
        <p:spPr>
          <a:xfrm>
            <a:off x="5999163" y="5643563"/>
            <a:ext cx="2662237" cy="2366962"/>
          </a:xfrm>
          <a:prstGeom prst="rect">
            <a:avLst/>
          </a:prstGeom>
        </p:spPr>
        <p:txBody>
          <a:bodyPr lIns="0" tIns="0" rIns="0" bIns="0">
            <a:spAutoFit/>
          </a:bodyPr>
          <a:lstStyle/>
          <a:p>
            <a:pPr algn="ctr" eaLnBrk="1" fontAlgn="auto" hangingPunct="1">
              <a:lnSpc>
                <a:spcPts val="2335"/>
              </a:lnSpc>
              <a:spcAft>
                <a:spcPts val="0"/>
              </a:spcAft>
              <a:defRPr/>
            </a:pPr>
            <a:r>
              <a:rPr lang="en-US" sz="1665" spc="-33">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p>
        </p:txBody>
      </p:sp>
      <p:sp>
        <p:nvSpPr>
          <p:cNvPr id="10" name="TextBox 10">
            <a:extLst>
              <a:ext uri="{FF2B5EF4-FFF2-40B4-BE49-F238E27FC236}">
                <a16:creationId xmlns:a16="http://schemas.microsoft.com/office/drawing/2014/main" id="{455EC50B-EB33-E8CE-C76B-C5B843622DF3}"/>
              </a:ext>
            </a:extLst>
          </p:cNvPr>
          <p:cNvSpPr txBox="1"/>
          <p:nvPr/>
        </p:nvSpPr>
        <p:spPr>
          <a:xfrm>
            <a:off x="9690100" y="5643563"/>
            <a:ext cx="2660650" cy="2366962"/>
          </a:xfrm>
          <a:prstGeom prst="rect">
            <a:avLst/>
          </a:prstGeom>
        </p:spPr>
        <p:txBody>
          <a:bodyPr lIns="0" tIns="0" rIns="0" bIns="0">
            <a:spAutoFit/>
          </a:bodyPr>
          <a:lstStyle/>
          <a:p>
            <a:pPr algn="ctr" eaLnBrk="1" fontAlgn="auto" hangingPunct="1">
              <a:lnSpc>
                <a:spcPts val="2335"/>
              </a:lnSpc>
              <a:spcAft>
                <a:spcPts val="0"/>
              </a:spcAft>
              <a:defRPr/>
            </a:pPr>
            <a:r>
              <a:rPr lang="en-US" sz="1665" spc="-33">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p>
        </p:txBody>
      </p:sp>
      <p:sp>
        <p:nvSpPr>
          <p:cNvPr id="14" name="Date Placeholder 13">
            <a:extLst>
              <a:ext uri="{FF2B5EF4-FFF2-40B4-BE49-F238E27FC236}">
                <a16:creationId xmlns:a16="http://schemas.microsoft.com/office/drawing/2014/main" id="{13358319-8736-5BBF-121F-B726AD056980}"/>
              </a:ext>
            </a:extLst>
          </p:cNvPr>
          <p:cNvSpPr>
            <a:spLocks noGrp="1"/>
          </p:cNvSpPr>
          <p:nvPr>
            <p:ph type="dt" sz="quarter" idx="10"/>
          </p:nvPr>
        </p:nvSpPr>
        <p:spPr/>
        <p:txBody>
          <a:bodyPr/>
          <a:lstStyle/>
          <a:p>
            <a:pPr>
              <a:defRPr/>
            </a:pPr>
            <a:fld id="{843AB4A3-D055-4368-9ED9-7C5ECFBAEB57}" type="datetime1">
              <a:rPr lang="en-US"/>
              <a:pPr>
                <a:defRPr/>
              </a:pPr>
              <a:t>3/24/2025</a:t>
            </a:fld>
            <a:endParaRPr lang="en-US"/>
          </a:p>
        </p:txBody>
      </p:sp>
      <p:sp>
        <p:nvSpPr>
          <p:cNvPr id="14343" name="Slide Number Placeholder 14">
            <a:extLst>
              <a:ext uri="{FF2B5EF4-FFF2-40B4-BE49-F238E27FC236}">
                <a16:creationId xmlns:a16="http://schemas.microsoft.com/office/drawing/2014/main" id="{0FA75AC5-F6EC-A2ED-6A67-60E38141EA0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CC3527FA-3812-4E4A-B7C5-DE48F4A0693E}" type="slidenum">
              <a:rPr lang="en-US" altLang="en-US" sz="1800" smtClean="0">
                <a:solidFill>
                  <a:schemeClr val="accent1"/>
                </a:solidFill>
              </a:rPr>
              <a:pPr>
                <a:lnSpc>
                  <a:spcPct val="100000"/>
                </a:lnSpc>
                <a:spcBef>
                  <a:spcPct val="0"/>
                </a:spcBef>
                <a:buClrTx/>
                <a:buFontTx/>
                <a:buNone/>
              </a:pPr>
              <a:t>8</a:t>
            </a:fld>
            <a:endParaRPr lang="en-US" altLang="en-US" sz="1800">
              <a:solidFill>
                <a:schemeClr val="accent1"/>
              </a:solidFill>
            </a:endParaRPr>
          </a:p>
        </p:txBody>
      </p:sp>
      <p:sp>
        <p:nvSpPr>
          <p:cNvPr id="16" name="Footer Placeholder 15">
            <a:extLst>
              <a:ext uri="{FF2B5EF4-FFF2-40B4-BE49-F238E27FC236}">
                <a16:creationId xmlns:a16="http://schemas.microsoft.com/office/drawing/2014/main" id="{00E3C403-0FA9-A07D-6FD9-3AF15F555346}"/>
              </a:ext>
            </a:extLst>
          </p:cNvPr>
          <p:cNvSpPr>
            <a:spLocks noGrp="1"/>
          </p:cNvSpPr>
          <p:nvPr>
            <p:ph type="ftr" sz="quarter" idx="11"/>
          </p:nvPr>
        </p:nvSpPr>
        <p:spPr/>
        <p:txBody>
          <a:bodyPr/>
          <a:lstStyle/>
          <a:p>
            <a:pPr>
              <a:defRPr/>
            </a:pPr>
            <a:r>
              <a:rPr lang="en-US" dirty="0"/>
              <a:t>BATCH NO : MAI021                DEPARTMENT OF COMPUTER SCIENCE &amp; ENGINEERING</a:t>
            </a:r>
          </a:p>
        </p:txBody>
      </p:sp>
      <p:sp>
        <p:nvSpPr>
          <p:cNvPr id="11273" name="TextBox 1">
            <a:extLst>
              <a:ext uri="{FF2B5EF4-FFF2-40B4-BE49-F238E27FC236}">
                <a16:creationId xmlns:a16="http://schemas.microsoft.com/office/drawing/2014/main" id="{52DC6A3E-AFDE-FF29-A346-47B78CDC5D3D}"/>
              </a:ext>
            </a:extLst>
          </p:cNvPr>
          <p:cNvSpPr txBox="1">
            <a:spLocks noChangeArrowheads="1"/>
          </p:cNvSpPr>
          <p:nvPr/>
        </p:nvSpPr>
        <p:spPr bwMode="auto">
          <a:xfrm>
            <a:off x="1295400" y="2400300"/>
            <a:ext cx="15697200" cy="6370975"/>
          </a:xfrm>
          <a:prstGeom prst="rect">
            <a:avLst/>
          </a:prstGeom>
          <a:noFill/>
          <a:ln>
            <a:noFill/>
          </a:ln>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Data Acquisition:</a:t>
            </a:r>
            <a:r>
              <a:rPr lang="en-US" sz="2400"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The smart recruiting platform collects structured and unstructured data, including resumes, job descriptions, and candidate profiles, from sources like Kaggle datasets and company databases. This data is stored in CSV format and managed using a MySQL database for efficient querying and retrieval. To enhance model performance, data augmentation techniques such as synonym replacement, oversampling, and synthetic text generation are applied. These techniques help balance the distribution of skills and experiences, ensuring better generalization for candidate-job matching.</a:t>
            </a:r>
          </a:p>
          <a:p>
            <a:pPr algn="just">
              <a:defRPr/>
            </a:pPr>
            <a:endParaRPr lang="en-US" alt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Data Preprocessing:</a:t>
            </a:r>
            <a:r>
              <a:rPr lang="en-US" sz="2400"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Data preprocessing in the smart recruiting platform involves text cleaning, normalization, tokenization, and stop-word removal to enhance the quality of resume and job description data. Feature extraction techniques like TF-IDF (Tri-Gram) for SVM and BERT embeddings for deep learning models are applied to capture relevant skills and job-related information.</a:t>
            </a:r>
          </a:p>
          <a:p>
            <a:pPr algn="just">
              <a:defRP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sz="2400" b="1" dirty="0">
                <a:latin typeface="Arial" panose="020B0604020202020204" pitchFamily="34" charset="0"/>
                <a:cs typeface="Arial" panose="020B0604020202020204" pitchFamily="34" charset="0"/>
              </a:rPr>
              <a:t>Machine Learning Model:</a:t>
            </a:r>
            <a:r>
              <a:rPr lang="en-US" sz="2400"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The smart recruiting platform leverages SVM, NLP, and BERT-based models for resume classification and job matching. SVM (Support Vector Machine) serves as a baseline classifier, effectively handling text classification tasks. BERT (Bidirectional Encoder Representations from Transformers) enhances contextual understanding, improving skill extraction and job relevance scoring. The models are trained on an 80-20 train-test split, using Grid Search and cross-validation for hyperparameter tuning. Performance is evaluated using accuracy, precision, recall, and F1-score, ensuring an efficient and unbiased recruitment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58F2DE27-B627-7F68-12C5-CF073E331A24}"/>
              </a:ext>
            </a:extLst>
          </p:cNvPr>
          <p:cNvSpPr txBox="1">
            <a:spLocks noChangeArrowheads="1"/>
          </p:cNvSpPr>
          <p:nvPr/>
        </p:nvSpPr>
        <p:spPr bwMode="auto">
          <a:xfrm>
            <a:off x="1295400" y="1257300"/>
            <a:ext cx="12725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eaLnBrk="1" hangingPunct="1">
              <a:lnSpc>
                <a:spcPts val="6300"/>
              </a:lnSpc>
            </a:pPr>
            <a:r>
              <a:rPr lang="en-US" altLang="en-US" sz="4800" b="1">
                <a:solidFill>
                  <a:srgbClr val="051D40"/>
                </a:solidFill>
                <a:latin typeface="Arial" panose="020B0604020202020204" pitchFamily="34" charset="0"/>
                <a:ea typeface="Open Sans Extra Bold" charset="0"/>
                <a:cs typeface="Arial" panose="020B0604020202020204" pitchFamily="34" charset="0"/>
                <a:sym typeface="Open Sans Extra Bold" charset="0"/>
              </a:rPr>
              <a:t>Testing &amp; Validation</a:t>
            </a:r>
          </a:p>
        </p:txBody>
      </p:sp>
      <p:grpSp>
        <p:nvGrpSpPr>
          <p:cNvPr id="15363" name="Group 6">
            <a:extLst>
              <a:ext uri="{FF2B5EF4-FFF2-40B4-BE49-F238E27FC236}">
                <a16:creationId xmlns:a16="http://schemas.microsoft.com/office/drawing/2014/main" id="{BAFFF63A-3C5E-00DB-4774-6E008FEBE4EB}"/>
              </a:ext>
            </a:extLst>
          </p:cNvPr>
          <p:cNvGrpSpPr>
            <a:grpSpLocks/>
          </p:cNvGrpSpPr>
          <p:nvPr/>
        </p:nvGrpSpPr>
        <p:grpSpPr bwMode="auto">
          <a:xfrm>
            <a:off x="14700250" y="7073900"/>
            <a:ext cx="5946775" cy="5946775"/>
            <a:chOff x="0" y="0"/>
            <a:chExt cx="812800" cy="812800"/>
          </a:xfrm>
        </p:grpSpPr>
        <p:sp>
          <p:nvSpPr>
            <p:cNvPr id="15370" name="Freeform 7">
              <a:extLst>
                <a:ext uri="{FF2B5EF4-FFF2-40B4-BE49-F238E27FC236}">
                  <a16:creationId xmlns:a16="http://schemas.microsoft.com/office/drawing/2014/main" id="{1285A101-1F21-8CF5-CFD9-D2A2C8F31635}"/>
                </a:ext>
              </a:extLst>
            </p:cNvPr>
            <p:cNvSpPr>
              <a:spLocks/>
            </p:cNvSpPr>
            <p:nvPr/>
          </p:nvSpPr>
          <p:spPr bwMode="auto">
            <a:xfrm>
              <a:off x="0" y="0"/>
              <a:ext cx="812800" cy="812800"/>
            </a:xfrm>
            <a:custGeom>
              <a:avLst/>
              <a:gdLst>
                <a:gd name="T0" fmla="*/ 406400 w 812800"/>
                <a:gd name="T1" fmla="*/ 0 h 812800"/>
                <a:gd name="T2" fmla="*/ 0 w 812800"/>
                <a:gd name="T3" fmla="*/ 406400 h 812800"/>
                <a:gd name="T4" fmla="*/ 406400 w 812800"/>
                <a:gd name="T5" fmla="*/ 812800 h 812800"/>
                <a:gd name="T6" fmla="*/ 812800 w 812800"/>
                <a:gd name="T7" fmla="*/ 406400 h 812800"/>
                <a:gd name="T8" fmla="*/ 406400 w 812800"/>
                <a:gd name="T9" fmla="*/ 0 h 812800"/>
                <a:gd name="T10" fmla="*/ 0 60000 65536"/>
                <a:gd name="T11" fmla="*/ 0 60000 65536"/>
                <a:gd name="T12" fmla="*/ 0 60000 65536"/>
                <a:gd name="T13" fmla="*/ 0 60000 65536"/>
                <a:gd name="T14" fmla="*/ 0 60000 65536"/>
                <a:gd name="T15" fmla="*/ 0 w 812800"/>
                <a:gd name="T16" fmla="*/ 0 h 812800"/>
                <a:gd name="T17" fmla="*/ 812800 w 812800"/>
                <a:gd name="T18" fmla="*/ 812800 h 812800"/>
              </a:gdLst>
              <a:ahLst/>
              <a:cxnLst>
                <a:cxn ang="T10">
                  <a:pos x="T0" y="T1"/>
                </a:cxn>
                <a:cxn ang="T11">
                  <a:pos x="T2" y="T3"/>
                </a:cxn>
                <a:cxn ang="T12">
                  <a:pos x="T4" y="T5"/>
                </a:cxn>
                <a:cxn ang="T13">
                  <a:pos x="T6" y="T7"/>
                </a:cxn>
                <a:cxn ang="T14">
                  <a:pos x="T8" y="T9"/>
                </a:cxn>
              </a:cxnLst>
              <a:rect l="T15" t="T16" r="T17" b="T18"/>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lstStyle/>
            <a:p>
              <a:endParaRPr lang="en-IN"/>
            </a:p>
          </p:txBody>
        </p:sp>
        <p:sp>
          <p:nvSpPr>
            <p:cNvPr id="15371" name="TextBox 8">
              <a:extLst>
                <a:ext uri="{FF2B5EF4-FFF2-40B4-BE49-F238E27FC236}">
                  <a16:creationId xmlns:a16="http://schemas.microsoft.com/office/drawing/2014/main" id="{49B22F6A-FD07-59D5-F2E9-DDFD5C8E52A4}"/>
                </a:ext>
              </a:extLst>
            </p:cNvPr>
            <p:cNvSpPr txBox="1">
              <a:spLocks noChangeArrowheads="1"/>
            </p:cNvSpPr>
            <p:nvPr/>
          </p:nvSpPr>
          <p:spPr bwMode="auto">
            <a:xfrm>
              <a:off x="76200" y="38100"/>
              <a:ext cx="660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ct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ctr" eaLnBrk="1" hangingPunct="1">
                <a:lnSpc>
                  <a:spcPts val="2663"/>
                </a:lnSpc>
              </a:pPr>
              <a:endParaRPr lang="en-US" altLang="en-US"/>
            </a:p>
          </p:txBody>
        </p:sp>
      </p:grpSp>
      <p:sp>
        <p:nvSpPr>
          <p:cNvPr id="9" name="TextBox 9">
            <a:extLst>
              <a:ext uri="{FF2B5EF4-FFF2-40B4-BE49-F238E27FC236}">
                <a16:creationId xmlns:a16="http://schemas.microsoft.com/office/drawing/2014/main" id="{F0E67D7E-4EB4-5252-FA83-F43BE8808E7E}"/>
              </a:ext>
            </a:extLst>
          </p:cNvPr>
          <p:cNvSpPr txBox="1"/>
          <p:nvPr/>
        </p:nvSpPr>
        <p:spPr>
          <a:xfrm>
            <a:off x="5999163" y="5643563"/>
            <a:ext cx="2662237" cy="2366962"/>
          </a:xfrm>
          <a:prstGeom prst="rect">
            <a:avLst/>
          </a:prstGeom>
        </p:spPr>
        <p:txBody>
          <a:bodyPr lIns="0" tIns="0" rIns="0" bIns="0">
            <a:spAutoFit/>
          </a:bodyPr>
          <a:lstStyle/>
          <a:p>
            <a:pPr algn="ctr" eaLnBrk="1" fontAlgn="auto" hangingPunct="1">
              <a:lnSpc>
                <a:spcPts val="2335"/>
              </a:lnSpc>
              <a:spcAft>
                <a:spcPts val="0"/>
              </a:spcAft>
              <a:defRPr/>
            </a:pPr>
            <a:r>
              <a:rPr lang="en-US" sz="1665" spc="-33">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p>
        </p:txBody>
      </p:sp>
      <p:sp>
        <p:nvSpPr>
          <p:cNvPr id="10" name="TextBox 10">
            <a:extLst>
              <a:ext uri="{FF2B5EF4-FFF2-40B4-BE49-F238E27FC236}">
                <a16:creationId xmlns:a16="http://schemas.microsoft.com/office/drawing/2014/main" id="{8B341949-4DA9-B480-7618-35FD3C0CD6BE}"/>
              </a:ext>
            </a:extLst>
          </p:cNvPr>
          <p:cNvSpPr txBox="1"/>
          <p:nvPr/>
        </p:nvSpPr>
        <p:spPr>
          <a:xfrm>
            <a:off x="9690100" y="5643563"/>
            <a:ext cx="2660650" cy="2366962"/>
          </a:xfrm>
          <a:prstGeom prst="rect">
            <a:avLst/>
          </a:prstGeom>
        </p:spPr>
        <p:txBody>
          <a:bodyPr lIns="0" tIns="0" rIns="0" bIns="0">
            <a:spAutoFit/>
          </a:bodyPr>
          <a:lstStyle/>
          <a:p>
            <a:pPr algn="ctr" eaLnBrk="1" fontAlgn="auto" hangingPunct="1">
              <a:lnSpc>
                <a:spcPts val="2335"/>
              </a:lnSpc>
              <a:spcAft>
                <a:spcPts val="0"/>
              </a:spcAft>
              <a:defRPr/>
            </a:pPr>
            <a:r>
              <a:rPr lang="en-US" sz="1665" spc="-33">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p>
        </p:txBody>
      </p:sp>
      <p:sp>
        <p:nvSpPr>
          <p:cNvPr id="14" name="Date Placeholder 13">
            <a:extLst>
              <a:ext uri="{FF2B5EF4-FFF2-40B4-BE49-F238E27FC236}">
                <a16:creationId xmlns:a16="http://schemas.microsoft.com/office/drawing/2014/main" id="{0D3F811E-AA9C-A739-926E-7289CCDCEFE7}"/>
              </a:ext>
            </a:extLst>
          </p:cNvPr>
          <p:cNvSpPr>
            <a:spLocks noGrp="1"/>
          </p:cNvSpPr>
          <p:nvPr>
            <p:ph type="dt" sz="quarter" idx="10"/>
          </p:nvPr>
        </p:nvSpPr>
        <p:spPr/>
        <p:txBody>
          <a:bodyPr/>
          <a:lstStyle/>
          <a:p>
            <a:pPr>
              <a:defRPr/>
            </a:pPr>
            <a:fld id="{843AB4A3-D055-4368-9ED9-7C5ECFBAEB57}" type="datetime1">
              <a:rPr lang="en-US"/>
              <a:pPr>
                <a:defRPr/>
              </a:pPr>
              <a:t>3/24/2025</a:t>
            </a:fld>
            <a:endParaRPr lang="en-US"/>
          </a:p>
        </p:txBody>
      </p:sp>
      <p:sp>
        <p:nvSpPr>
          <p:cNvPr id="15367" name="Slide Number Placeholder 14">
            <a:extLst>
              <a:ext uri="{FF2B5EF4-FFF2-40B4-BE49-F238E27FC236}">
                <a16:creationId xmlns:a16="http://schemas.microsoft.com/office/drawing/2014/main" id="{DB0F7C96-8E98-1407-3D53-52504318A0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800"/>
              </a:spcBef>
              <a:buClr>
                <a:schemeClr val="accent1"/>
              </a:buClr>
              <a:buFont typeface="Wingdings 2" panose="05020102010507070707" pitchFamily="18" charset="2"/>
              <a:buChar char=""/>
              <a:defRPr sz="3000">
                <a:solidFill>
                  <a:srgbClr val="595959"/>
                </a:solidFill>
                <a:latin typeface="Corbel" panose="020B0503020204020204" pitchFamily="34" charset="0"/>
              </a:defRPr>
            </a:lvl1pPr>
            <a:lvl2pPr marL="1028700" indent="-273050">
              <a:lnSpc>
                <a:spcPct val="90000"/>
              </a:lnSpc>
              <a:spcBef>
                <a:spcPts val="375"/>
              </a:spcBef>
              <a:spcAft>
                <a:spcPts val="375"/>
              </a:spcAft>
              <a:buClr>
                <a:schemeClr val="accent1"/>
              </a:buClr>
              <a:buFont typeface="Wingdings 2" panose="05020102010507070707" pitchFamily="18" charset="2"/>
              <a:buChar char=""/>
              <a:defRPr sz="2700">
                <a:solidFill>
                  <a:srgbClr val="595959"/>
                </a:solidFill>
                <a:latin typeface="Corbel" panose="020B0503020204020204" pitchFamily="34" charset="0"/>
              </a:defRPr>
            </a:lvl2pPr>
            <a:lvl3pPr marL="1714500" indent="-273050">
              <a:lnSpc>
                <a:spcPct val="90000"/>
              </a:lnSpc>
              <a:spcBef>
                <a:spcPts val="375"/>
              </a:spcBef>
              <a:spcAft>
                <a:spcPts val="375"/>
              </a:spcAft>
              <a:buClr>
                <a:schemeClr val="accent1"/>
              </a:buClr>
              <a:buFont typeface="Wingdings 2" panose="05020102010507070707" pitchFamily="18" charset="2"/>
              <a:buChar char=""/>
              <a:defRPr sz="2400">
                <a:solidFill>
                  <a:srgbClr val="595959"/>
                </a:solidFill>
                <a:latin typeface="Corbel" panose="020B0503020204020204" pitchFamily="34" charset="0"/>
              </a:defRPr>
            </a:lvl3pPr>
            <a:lvl4pPr marL="24003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4pPr>
            <a:lvl5pPr marL="3086100" indent="-27305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5pPr>
            <a:lvl6pPr marL="35433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6pPr>
            <a:lvl7pPr marL="40005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7pPr>
            <a:lvl8pPr marL="44577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8pPr>
            <a:lvl9pPr marL="4914900" indent="-273050" defTabSz="457200" eaLnBrk="0" fontAlgn="base" hangingPunct="0">
              <a:lnSpc>
                <a:spcPct val="90000"/>
              </a:lnSpc>
              <a:spcBef>
                <a:spcPts val="375"/>
              </a:spcBef>
              <a:spcAft>
                <a:spcPts val="375"/>
              </a:spcAft>
              <a:buClr>
                <a:schemeClr val="accent1"/>
              </a:buClr>
              <a:buFont typeface="Wingdings 2" panose="05020102010507070707" pitchFamily="18" charset="2"/>
              <a:buChar char=""/>
              <a:defRPr sz="2100">
                <a:solidFill>
                  <a:srgbClr val="595959"/>
                </a:solidFill>
                <a:latin typeface="Corbel" panose="020B0503020204020204" pitchFamily="34" charset="0"/>
              </a:defRPr>
            </a:lvl9pPr>
          </a:lstStyle>
          <a:p>
            <a:pPr>
              <a:lnSpc>
                <a:spcPct val="100000"/>
              </a:lnSpc>
              <a:spcBef>
                <a:spcPct val="0"/>
              </a:spcBef>
              <a:buClrTx/>
              <a:buFontTx/>
              <a:buNone/>
            </a:pPr>
            <a:fld id="{A888E116-9DD8-488D-96F7-3E58CB4C9996}" type="slidenum">
              <a:rPr lang="en-US" altLang="en-US" sz="1800" smtClean="0">
                <a:solidFill>
                  <a:schemeClr val="accent1"/>
                </a:solidFill>
              </a:rPr>
              <a:pPr>
                <a:lnSpc>
                  <a:spcPct val="100000"/>
                </a:lnSpc>
                <a:spcBef>
                  <a:spcPct val="0"/>
                </a:spcBef>
                <a:buClrTx/>
                <a:buFontTx/>
                <a:buNone/>
              </a:pPr>
              <a:t>9</a:t>
            </a:fld>
            <a:endParaRPr lang="en-US" altLang="en-US" sz="1800">
              <a:solidFill>
                <a:schemeClr val="accent1"/>
              </a:solidFill>
            </a:endParaRPr>
          </a:p>
        </p:txBody>
      </p:sp>
      <p:sp>
        <p:nvSpPr>
          <p:cNvPr id="16" name="Footer Placeholder 15">
            <a:extLst>
              <a:ext uri="{FF2B5EF4-FFF2-40B4-BE49-F238E27FC236}">
                <a16:creationId xmlns:a16="http://schemas.microsoft.com/office/drawing/2014/main" id="{39555265-B9E9-8028-84CB-6F6F7BE46D07}"/>
              </a:ext>
            </a:extLst>
          </p:cNvPr>
          <p:cNvSpPr>
            <a:spLocks noGrp="1"/>
          </p:cNvSpPr>
          <p:nvPr>
            <p:ph type="ftr" sz="quarter" idx="11"/>
          </p:nvPr>
        </p:nvSpPr>
        <p:spPr/>
        <p:txBody>
          <a:bodyPr/>
          <a:lstStyle/>
          <a:p>
            <a:pPr>
              <a:defRPr/>
            </a:pPr>
            <a:r>
              <a:rPr lang="en-US" dirty="0"/>
              <a:t>BATCH NO :MAI021                 DEPARTMENT OF COMPUTER SCIENCE &amp; ENGINEERING</a:t>
            </a:r>
          </a:p>
        </p:txBody>
      </p:sp>
      <p:sp>
        <p:nvSpPr>
          <p:cNvPr id="12297" name="TextBox 1">
            <a:extLst>
              <a:ext uri="{FF2B5EF4-FFF2-40B4-BE49-F238E27FC236}">
                <a16:creationId xmlns:a16="http://schemas.microsoft.com/office/drawing/2014/main" id="{DC89845D-70C5-0A3C-588C-39E0D119998B}"/>
              </a:ext>
            </a:extLst>
          </p:cNvPr>
          <p:cNvSpPr txBox="1">
            <a:spLocks noChangeArrowheads="1"/>
          </p:cNvSpPr>
          <p:nvPr/>
        </p:nvSpPr>
        <p:spPr bwMode="auto">
          <a:xfrm>
            <a:off x="1295400" y="2400300"/>
            <a:ext cx="15697200" cy="5632311"/>
          </a:xfrm>
          <a:prstGeom prst="rect">
            <a:avLst/>
          </a:prstGeom>
          <a:noFill/>
          <a:ln>
            <a:noFill/>
          </a:ln>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algn="just">
              <a:buNone/>
            </a:pPr>
            <a:r>
              <a:rPr lang="en-US" sz="2400" b="1" dirty="0">
                <a:latin typeface="Arial" panose="020B0604020202020204" pitchFamily="34" charset="0"/>
                <a:cs typeface="Arial" panose="020B0604020202020204" pitchFamily="34" charset="0"/>
              </a:rPr>
              <a:t>Testing Methodology : </a:t>
            </a:r>
          </a:p>
          <a:p>
            <a:pPr algn="just">
              <a:buNone/>
            </a:pPr>
            <a:r>
              <a:rPr lang="en-US" sz="2400" b="1"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The smart recruiting platform undergoes multiple levels of testing to ensure accuracy, efficiency, and seamless functionality across different components: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Unit Testing: </a:t>
            </a:r>
            <a:r>
              <a:rPr lang="en-US" sz="2400" dirty="0">
                <a:latin typeface="Times New Roman" panose="02020603050405020304" pitchFamily="18" charset="0"/>
                <a:cs typeface="Times New Roman" panose="02020603050405020304" pitchFamily="18" charset="0"/>
              </a:rPr>
              <a:t>Validates individual components such as resume parsing (NLP-based tokenization, stop-word removal, and entity extraction), feature selection (TF-IDF, Word2Vec), and candidate classification (SVM and BERT model predictions) to ensure correctness at the modular level.</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Integration Testing: </a:t>
            </a:r>
            <a:r>
              <a:rPr lang="en-US" sz="2400" dirty="0">
                <a:latin typeface="Times New Roman" panose="02020603050405020304" pitchFamily="18" charset="0"/>
                <a:cs typeface="Times New Roman" panose="02020603050405020304" pitchFamily="18" charset="0"/>
              </a:rPr>
              <a:t>Ensures smooth interaction between the GUI interface, machine learning models (SVM, NLP, BERT), and the database, verifying that candidate information, job descriptions, and recommendations are processed correctly.</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System Testing: </a:t>
            </a:r>
            <a:r>
              <a:rPr lang="en-US" sz="2400" dirty="0">
                <a:latin typeface="Times New Roman" panose="02020603050405020304" pitchFamily="18" charset="0"/>
                <a:cs typeface="Times New Roman" panose="02020603050405020304" pitchFamily="18" charset="0"/>
              </a:rPr>
              <a:t>Assesses the end-to-end workflow, from resume submission and job matching to candidate ranking and recruiter feedback, ensuring all components function cohesively.</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Performance Testing: </a:t>
            </a:r>
            <a:r>
              <a:rPr lang="en-US" sz="2400" dirty="0">
                <a:latin typeface="Times New Roman" panose="02020603050405020304" pitchFamily="18" charset="0"/>
                <a:cs typeface="Times New Roman" panose="02020603050405020304" pitchFamily="18" charset="0"/>
              </a:rPr>
              <a:t>Evaluates real-time resume screening and candidate-job matching efficiency, ensuring fast and accurate classification while handling high volumes of applications.</a:t>
            </a:r>
          </a:p>
          <a:p>
            <a:pPr marL="342900" indent="-342900" algn="just">
              <a:buFont typeface="Arial" panose="020B0604020202020204" pitchFamily="34" charset="0"/>
              <a:buChar char="•"/>
              <a:defRPr/>
            </a:pPr>
            <a:endParaRPr lang="en-US" sz="2400" dirty="0">
              <a:latin typeface="Arial" panose="020B0604020202020204" pitchFamily="34" charset="0"/>
              <a:cs typeface="Arial" panose="020B0604020202020204" pitchFamily="34" charset="0"/>
            </a:endParaRPr>
          </a:p>
          <a:p>
            <a:pPr algn="just">
              <a:defRPr/>
            </a:pPr>
            <a:endParaRPr lang="en-US" altLang="en-US" sz="2400" dirty="0">
              <a:latin typeface="Arial" panose="020B0604020202020204" pitchFamily="34" charset="0"/>
              <a:cs typeface="Arial" panose="020B0604020202020204" pitchFamily="34" charset="0"/>
            </a:endParaRPr>
          </a:p>
          <a:p>
            <a:pPr algn="just">
              <a:defRPr/>
            </a:pPr>
            <a:endParaRPr lang="en-IN" altLang="en-US" sz="24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515</TotalTime>
  <Words>3765</Words>
  <Application>Microsoft Office PowerPoint</Application>
  <PresentationFormat>Custom</PresentationFormat>
  <Paragraphs>319</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Corbel</vt:lpstr>
      <vt:lpstr>Open Sans Extra Bold</vt:lpstr>
      <vt:lpstr>Poppins</vt:lpstr>
      <vt:lpstr>Wingdings 2</vt:lpstr>
      <vt:lpstr>Times New Roman</vt:lpstr>
      <vt:lpstr>Arial</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Professional Modern Technology Pitch Deck Presentation</dc:title>
  <dc:creator>Ashok Vijay</dc:creator>
  <cp:lastModifiedBy>Rohith Koritala</cp:lastModifiedBy>
  <cp:revision>46</cp:revision>
  <dcterms:created xsi:type="dcterms:W3CDTF">2006-08-16T00:00:00Z</dcterms:created>
  <dcterms:modified xsi:type="dcterms:W3CDTF">2025-03-24T11:12:03Z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3641A0FF36C54040A2BEFE15B136EFB4_13</vt:lpwstr>
  </property>
  <property fmtid="{D5CDD505-2E9C-101B-9397-08002B2CF9AE}" pid="3" name="KSOProductBuildVer">
    <vt:lpwstr>1033-12.2.0.19805</vt:lpwstr>
  </property>
</Properties>
</file>