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handoutMasterIdLst>
    <p:handoutMasterId r:id="rId33"/>
  </p:handoutMasterIdLst>
  <p:sldIdLst>
    <p:sldId id="330" r:id="rId2"/>
    <p:sldId id="295" r:id="rId3"/>
    <p:sldId id="296" r:id="rId4"/>
    <p:sldId id="297" r:id="rId5"/>
    <p:sldId id="318" r:id="rId6"/>
    <p:sldId id="298" r:id="rId7"/>
    <p:sldId id="299" r:id="rId8"/>
    <p:sldId id="301" r:id="rId9"/>
    <p:sldId id="302" r:id="rId10"/>
    <p:sldId id="331" r:id="rId11"/>
    <p:sldId id="332" r:id="rId12"/>
    <p:sldId id="333" r:id="rId13"/>
    <p:sldId id="334" r:id="rId14"/>
    <p:sldId id="307" r:id="rId15"/>
    <p:sldId id="308" r:id="rId16"/>
    <p:sldId id="309" r:id="rId17"/>
    <p:sldId id="310" r:id="rId18"/>
    <p:sldId id="311" r:id="rId19"/>
    <p:sldId id="312" r:id="rId20"/>
    <p:sldId id="313" r:id="rId21"/>
    <p:sldId id="319" r:id="rId22"/>
    <p:sldId id="320" r:id="rId23"/>
    <p:sldId id="321" r:id="rId24"/>
    <p:sldId id="322" r:id="rId25"/>
    <p:sldId id="323" r:id="rId26"/>
    <p:sldId id="324" r:id="rId27"/>
    <p:sldId id="325" r:id="rId28"/>
    <p:sldId id="327" r:id="rId29"/>
    <p:sldId id="329" r:id="rId30"/>
    <p:sldId id="294" r:id="rId31"/>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snapToGrid="0" showGuides="1">
      <p:cViewPr varScale="1">
        <p:scale>
          <a:sx n="50" d="100"/>
          <a:sy n="50" d="100"/>
        </p:scale>
        <p:origin x="94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t>‹#›</a:t>
            </a:fld>
            <a:endParaRPr lang="en-IN"/>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t>4/18/2024</a:t>
            </a:fld>
            <a:endParaRPr lang="en-IN"/>
          </a:p>
        </p:txBody>
      </p:sp>
      <p:sp>
        <p:nvSpPr>
          <p:cNvPr id="14" name="Footer Placeholder 1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29011430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6210308"/>
      </p:ext>
    </p:extLst>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t>April 18,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t>April 18,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t>April 18, 2024</a:t>
            </a:fld>
            <a:endParaRPr lang="en-US"/>
          </a:p>
        </p:txBody>
      </p:sp>
      <p:sp>
        <p:nvSpPr>
          <p:cNvPr id="11" name="Footer Placeholder 10"/>
          <p:cNvSpPr>
            <a:spLocks noGrp="1"/>
          </p:cNvSpPr>
          <p:nvPr>
            <p:ph type="ftr" sz="quarter" idx="11"/>
          </p:nvPr>
        </p:nvSpPr>
        <p:spPr/>
        <p:txBody>
          <a:bodyPr/>
          <a:lstStyle/>
          <a:p>
            <a:r>
              <a:rPr lang="en-IN"/>
              <a:t>DEPARTMENT OF COMPUTER SCIENCE &amp; ENGINEERING   / PROJECT TITLE</a:t>
            </a:r>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t>April 18,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t>April 18,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t>April 18,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t>April 18,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ieeexplore.ieee.org/abstract/document/9155925" TargetMode="External"/><Relationship Id="rId2" Type="http://schemas.openxmlformats.org/officeDocument/2006/relationships/hyperlink" Target="https://ieeexplore.ieee.org/abstract/document/8614921" TargetMode="External"/><Relationship Id="rId1" Type="http://schemas.openxmlformats.org/officeDocument/2006/relationships/slideLayout" Target="../slideLayouts/slideLayout7.xml"/><Relationship Id="rId5" Type="http://schemas.openxmlformats.org/officeDocument/2006/relationships/hyperlink" Target="https://circuitdigest.com/microcontroller-projects/iot-heartbeat-monitoring-using-arduino" TargetMode="External"/><Relationship Id="rId4" Type="http://schemas.openxmlformats.org/officeDocument/2006/relationships/hyperlink" Target="https://iotdesignpro.com/projects/iot-based-heartbeat-monitoring-system-using-nodemc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REVIEW-2</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“IoT-Enabled Cardiac Attack Detection and Intervention</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746358"/>
          </a:xfrm>
          <a:prstGeom prst="rect">
            <a:avLst/>
          </a:prstGeom>
        </p:spPr>
        <p:txBody>
          <a:bodyPr>
            <a:spAutoFit/>
          </a:bodyPr>
          <a:lstStyle/>
          <a:p>
            <a:pPr marL="12700">
              <a:spcBef>
                <a:spcPts val="270"/>
              </a:spcBef>
              <a:buClr>
                <a:srgbClr val="000000"/>
              </a:buClr>
              <a:buSzPts val="1400"/>
            </a:pPr>
            <a:r>
              <a:rPr lang="en-IN" sz="2000" dirty="0">
                <a:latin typeface="Times New Roman" pitchFamily="18" charset="0"/>
                <a:cs typeface="Times New Roman" pitchFamily="18" charset="0"/>
              </a:rPr>
              <a:t>1.</a:t>
            </a:r>
            <a:r>
              <a:rPr lang="en-US" altLang="zh-CN" sz="2000" b="1" dirty="0">
                <a:latin typeface="Times New Roman" charset="0"/>
                <a:ea typeface="Times New Roman" charset="0"/>
                <a:cs typeface="Times New Roman" charset="0"/>
                <a:sym typeface="Times New Roman" charset="0"/>
              </a:rPr>
              <a:t> Pitta Rahul                                         (VTU19191)  (21UECT0062)</a:t>
            </a:r>
            <a:endParaRPr lang="en-US" altLang="zh-CN" sz="2000" b="0" i="0" u="none" strike="noStrike" kern="0" cap="none" spc="0" baseline="0" dirty="0">
              <a:solidFill>
                <a:srgbClr val="000000"/>
              </a:solidFill>
              <a:latin typeface="Times New Roman" charset="0"/>
              <a:ea typeface="Times New Roman" charset="0"/>
              <a:cs typeface="Times New Roman" charset="0"/>
              <a:sym typeface="Times New Roman" charset="0"/>
            </a:endParaRPr>
          </a:p>
          <a:p>
            <a:pPr marL="12700">
              <a:lnSpc>
                <a:spcPct val="100000"/>
              </a:lnSpc>
              <a:spcBef>
                <a:spcPts val="270"/>
              </a:spcBef>
              <a:spcAft>
                <a:spcPts val="0"/>
              </a:spcAft>
              <a:buClr>
                <a:srgbClr val="000000"/>
              </a:buClr>
              <a:buSzPts val="1400"/>
            </a:pPr>
            <a:r>
              <a:rPr lang="en-US" altLang="zh-CN" sz="2000" b="1" dirty="0">
                <a:latin typeface="Times New Roman" charset="0"/>
                <a:ea typeface="Times New Roman" charset="0"/>
                <a:cs typeface="Times New Roman" charset="0"/>
                <a:sym typeface="Times New Roman" charset="0"/>
              </a:rPr>
              <a:t>2. </a:t>
            </a:r>
            <a:r>
              <a:rPr lang="en-US" altLang="zh-CN" sz="2000" b="1" dirty="0" err="1">
                <a:latin typeface="Times New Roman" charset="0"/>
                <a:ea typeface="Times New Roman" charset="0"/>
                <a:cs typeface="Times New Roman" charset="0"/>
                <a:sym typeface="Times New Roman" charset="0"/>
              </a:rPr>
              <a:t>Bhavanam</a:t>
            </a:r>
            <a:r>
              <a:rPr lang="en-US" altLang="zh-CN" sz="2000" b="1" dirty="0">
                <a:latin typeface="Times New Roman" charset="0"/>
                <a:ea typeface="Times New Roman" charset="0"/>
                <a:cs typeface="Times New Roman" charset="0"/>
                <a:sym typeface="Times New Roman" charset="0"/>
              </a:rPr>
              <a:t> </a:t>
            </a:r>
            <a:r>
              <a:rPr lang="en-US" altLang="zh-CN" sz="2000" b="1" dirty="0" err="1">
                <a:latin typeface="Times New Roman" charset="0"/>
                <a:ea typeface="Times New Roman" charset="0"/>
                <a:cs typeface="Times New Roman" charset="0"/>
                <a:sym typeface="Times New Roman" charset="0"/>
              </a:rPr>
              <a:t>Sarath</a:t>
            </a:r>
            <a:r>
              <a:rPr lang="en-US" altLang="zh-CN" sz="2000" b="1" dirty="0">
                <a:latin typeface="Times New Roman" charset="0"/>
                <a:ea typeface="Times New Roman" charset="0"/>
                <a:cs typeface="Times New Roman" charset="0"/>
                <a:sym typeface="Times New Roman" charset="0"/>
              </a:rPr>
              <a:t> Chandra Reddy</a:t>
            </a:r>
            <a:r>
              <a:rPr lang="en-US" altLang="zh-CN" sz="2000" b="1" i="0" u="none" strike="noStrike" kern="0" cap="none" spc="0" baseline="0" dirty="0">
                <a:solidFill>
                  <a:srgbClr val="000000"/>
                </a:solidFill>
                <a:latin typeface="Times New Roman" charset="0"/>
                <a:ea typeface="Times New Roman" charset="0"/>
                <a:cs typeface="Times New Roman" charset="0"/>
                <a:sym typeface="Times New Roman" charset="0"/>
              </a:rPr>
              <a:t> (VTU19151)  (21UECT0052)</a:t>
            </a:r>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4" name="TextBox 33"/>
          <p:cNvSpPr txBox="1"/>
          <p:nvPr/>
        </p:nvSpPr>
        <p:spPr>
          <a:xfrm>
            <a:off x="11884301" y="7199210"/>
            <a:ext cx="5884154" cy="707886"/>
          </a:xfrm>
          <a:prstGeom prst="rect">
            <a:avLst/>
          </a:prstGeom>
          <a:noFill/>
        </p:spPr>
        <p:txBody>
          <a:bodyPr wrap="square" rtlCol="0">
            <a:spAutoFit/>
          </a:bodyPr>
          <a:lstStyle/>
          <a:p>
            <a:r>
              <a:rPr lang="en-US" altLang="zh-CN" sz="2000" b="1" dirty="0">
                <a:latin typeface="Times New Roman" charset="0"/>
                <a:ea typeface="Times New Roman" charset="0"/>
                <a:cs typeface="Times New Roman" charset="0"/>
                <a:sym typeface="Times New Roman" charset="0"/>
              </a:rPr>
              <a:t> Dr. M. Saravana Karthikeyan</a:t>
            </a:r>
            <a:endParaRPr lang="zh-CN" altLang="en-US" sz="2800" b="0" i="0" u="none" strike="noStrike" kern="0" cap="none" spc="0" baseline="0" dirty="0">
              <a:solidFill>
                <a:srgbClr val="000000"/>
              </a:solidFill>
              <a:latin typeface="Times New Roman" charset="0"/>
              <a:ea typeface="Times New Roman" charset="0"/>
              <a:cs typeface="Times New Roman" charset="0"/>
              <a:sym typeface="Times New Roman" charset="0"/>
            </a:endParaRPr>
          </a:p>
          <a:p>
            <a:endParaRPr lang="en-IN" sz="2000" dirty="0"/>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April 18,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326996" y="597561"/>
            <a:ext cx="1160907" cy="869905"/>
          </a:xfrm>
          <a:prstGeom prst="rect">
            <a:avLst/>
          </a:prstGeom>
          <a:noFill/>
        </p:spPr>
      </p:pic>
      <p:pic>
        <p:nvPicPr>
          <p:cNvPr id="2" name="Picture 1">
            <a:extLst>
              <a:ext uri="{FF2B5EF4-FFF2-40B4-BE49-F238E27FC236}">
                <a16:creationId xmlns:a16="http://schemas.microsoft.com/office/drawing/2014/main" id="{8F038459-E76C-1116-8C9E-35A603096827}"/>
              </a:ext>
            </a:extLst>
          </p:cNvPr>
          <p:cNvPicPr>
            <a:picLocks noChangeAspect="1"/>
          </p:cNvPicPr>
          <p:nvPr/>
        </p:nvPicPr>
        <p:blipFill>
          <a:blip r:embed="rId5"/>
          <a:stretch>
            <a:fillRect/>
          </a:stretch>
        </p:blipFill>
        <p:spPr>
          <a:xfrm>
            <a:off x="16487903" y="402259"/>
            <a:ext cx="1632118" cy="1125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MODULE 2: </a:t>
            </a:r>
            <a:r>
              <a:rPr lang="en-US" sz="4000" dirty="0">
                <a:latin typeface="Times New Roman" panose="02020603050405020304" pitchFamily="18" charset="0"/>
                <a:cs typeface="Times New Roman" panose="02020603050405020304" pitchFamily="18" charset="0"/>
              </a:rPr>
              <a:t>Data Processing and analysis</a:t>
            </a: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lgn="just">
              <a:buFontTx/>
              <a:buChar char="-"/>
            </a:pPr>
            <a:r>
              <a:rPr lang="en-US" sz="3200" dirty="0">
                <a:latin typeface="Calibri" panose="020F0502020204030204" pitchFamily="34" charset="0"/>
              </a:rPr>
              <a:t>Algorithms are employed to extract relevant features from the data streams, such as heart rate, blood pressure, and GPS coordinates.</a:t>
            </a:r>
          </a:p>
          <a:p>
            <a:pPr marL="457200" indent="-457200" algn="just">
              <a:buFontTx/>
              <a:buChar char="-"/>
            </a:pPr>
            <a:endParaRPr lang="en-US" sz="3200" dirty="0">
              <a:latin typeface="Calibri" panose="020F0502020204030204" pitchFamily="34" charset="0"/>
            </a:endParaRPr>
          </a:p>
          <a:p>
            <a:pPr algn="just"/>
            <a:r>
              <a:rPr lang="en-US" sz="3200" dirty="0">
                <a:latin typeface="Calibri" panose="020F0502020204030204" pitchFamily="34" charset="0"/>
              </a:rPr>
              <a:t>   - Sophisticated signal processing techniques, including filtering and pattern recognition, are utilized to identify patterns indicative of cardiac anomalies.</a:t>
            </a:r>
          </a:p>
          <a:p>
            <a:pPr algn="just"/>
            <a:endParaRPr lang="en-US" sz="3200" dirty="0">
              <a:latin typeface="Calibri" panose="020F0502020204030204" pitchFamily="34" charset="0"/>
            </a:endParaRPr>
          </a:p>
          <a:p>
            <a:pPr algn="just"/>
            <a:r>
              <a:rPr lang="en-US" sz="3200" dirty="0">
                <a:latin typeface="Calibri" panose="020F0502020204030204" pitchFamily="34" charset="0"/>
              </a:rPr>
              <a:t>   - The processed data is analyzed in real-time to detect abnormal cardiac events and trigger appropriate alerts or interventions.</a:t>
            </a:r>
          </a:p>
        </p:txBody>
      </p:sp>
    </p:spTree>
    <p:extLst>
      <p:ext uri="{BB962C8B-B14F-4D97-AF65-F5344CB8AC3E}">
        <p14:creationId xmlns:p14="http://schemas.microsoft.com/office/powerpoint/2010/main" val="63464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MODULE 3: </a:t>
            </a:r>
            <a:r>
              <a:rPr lang="en-IN" sz="4000" dirty="0">
                <a:latin typeface="Calibri" panose="020F0502020204030204" pitchFamily="34" charset="0"/>
              </a:rPr>
              <a:t>Real-time Monitoring and Alerts</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lgn="just">
              <a:buFontTx/>
              <a:buChar char="-"/>
            </a:pPr>
            <a:r>
              <a:rPr lang="en-US" sz="3200" dirty="0">
                <a:latin typeface="Calibri" panose="020F0502020204030204" pitchFamily="34" charset="0"/>
              </a:rPr>
              <a:t>Continuous data collection from sensors allows for real-time monitoring of vital signs such as heart rate and blood pressure.</a:t>
            </a:r>
          </a:p>
          <a:p>
            <a:pPr marL="457200" indent="-457200" algn="just">
              <a:buFontTx/>
              <a:buChar char="-"/>
            </a:pPr>
            <a:endParaRPr lang="en-US" sz="3200" dirty="0">
              <a:latin typeface="Calibri" panose="020F0502020204030204" pitchFamily="34" charset="0"/>
            </a:endParaRPr>
          </a:p>
          <a:p>
            <a:pPr algn="just"/>
            <a:r>
              <a:rPr lang="en-US" sz="3200" dirty="0">
                <a:latin typeface="Calibri" panose="020F0502020204030204" pitchFamily="34" charset="0"/>
              </a:rPr>
              <a:t>   - Algorithms continuously analyze the data streams, comparing them against predefined thresholds or patterns to detect anomalies.</a:t>
            </a:r>
          </a:p>
          <a:p>
            <a:pPr algn="just"/>
            <a:endParaRPr lang="en-US" sz="3200" dirty="0">
              <a:latin typeface="Calibri" panose="020F0502020204030204" pitchFamily="34" charset="0"/>
            </a:endParaRPr>
          </a:p>
          <a:p>
            <a:pPr algn="just"/>
            <a:r>
              <a:rPr lang="en-US" sz="3200" dirty="0">
                <a:latin typeface="Calibri" panose="020F0502020204030204" pitchFamily="34" charset="0"/>
              </a:rPr>
              <a:t>   - Upon detection of abnormal cardiac events, the system generates alerts, notifying the user or healthcare providers through visual or audible cues.</a:t>
            </a:r>
          </a:p>
        </p:txBody>
      </p:sp>
    </p:spTree>
    <p:extLst>
      <p:ext uri="{BB962C8B-B14F-4D97-AF65-F5344CB8AC3E}">
        <p14:creationId xmlns:p14="http://schemas.microsoft.com/office/powerpoint/2010/main" val="395525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MODULE 4: </a:t>
            </a:r>
            <a:r>
              <a:rPr lang="en-IN" sz="4000" dirty="0">
                <a:latin typeface="Calibri" panose="020F0502020204030204" pitchFamily="34" charset="0"/>
              </a:rPr>
              <a:t>User Interface Design</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lgn="just">
              <a:buFontTx/>
              <a:buChar char="-"/>
            </a:pPr>
            <a:r>
              <a:rPr lang="en-US" sz="3200" dirty="0">
                <a:latin typeface="Calibri" panose="020F0502020204030204" pitchFamily="34" charset="0"/>
              </a:rPr>
              <a:t>The user interface provides visualizations of cardiac health data, such as heart rate trends, GPS location, and alert notifications.</a:t>
            </a:r>
          </a:p>
          <a:p>
            <a:pPr marL="457200" indent="-457200" algn="just">
              <a:buFontTx/>
              <a:buChar char="-"/>
            </a:pPr>
            <a:endParaRPr lang="en-US" sz="3200" dirty="0">
              <a:latin typeface="Calibri" panose="020F0502020204030204" pitchFamily="34" charset="0"/>
            </a:endParaRPr>
          </a:p>
          <a:p>
            <a:pPr algn="just"/>
            <a:r>
              <a:rPr lang="en-US" sz="3200" dirty="0">
                <a:latin typeface="Calibri" panose="020F0502020204030204" pitchFamily="34" charset="0"/>
              </a:rPr>
              <a:t>   - Design considerations include intuitive navigation, clear presentation of information, and customization options to suit individual user preferences.</a:t>
            </a:r>
          </a:p>
          <a:p>
            <a:pPr algn="just"/>
            <a:endParaRPr lang="en-US" sz="3200" dirty="0">
              <a:latin typeface="Calibri" panose="020F0502020204030204" pitchFamily="34" charset="0"/>
            </a:endParaRPr>
          </a:p>
          <a:p>
            <a:pPr algn="just"/>
            <a:r>
              <a:rPr lang="en-US" sz="3200" dirty="0">
                <a:latin typeface="Calibri" panose="020F0502020204030204" pitchFamily="34" charset="0"/>
              </a:rPr>
              <a:t>   - The interface enables users to interpret their cardiac health status, view historical data, and take appropriate actions based on alerts or recommendations provided by the system.</a:t>
            </a:r>
          </a:p>
        </p:txBody>
      </p:sp>
    </p:spTree>
    <p:extLst>
      <p:ext uri="{BB962C8B-B14F-4D97-AF65-F5344CB8AC3E}">
        <p14:creationId xmlns:p14="http://schemas.microsoft.com/office/powerpoint/2010/main" val="99524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MODULE 5: </a:t>
            </a:r>
            <a:r>
              <a:rPr lang="en-IN" sz="4000" dirty="0">
                <a:latin typeface="Calibri" panose="020F0502020204030204" pitchFamily="34" charset="0"/>
              </a:rPr>
              <a:t>Integration with Healthcare Systems</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4031873"/>
          </a:xfrm>
          <a:prstGeom prst="rect">
            <a:avLst/>
          </a:prstGeom>
          <a:noFill/>
        </p:spPr>
        <p:txBody>
          <a:bodyPr wrap="square" rtlCol="0">
            <a:spAutoFit/>
          </a:bodyPr>
          <a:lstStyle/>
          <a:p>
            <a:pPr marL="457200" indent="-457200" algn="just">
              <a:buFontTx/>
              <a:buChar char="-"/>
            </a:pPr>
            <a:r>
              <a:rPr lang="en-US" sz="3200" dirty="0">
                <a:latin typeface="Calibri" panose="020F0502020204030204" pitchFamily="34" charset="0"/>
              </a:rPr>
              <a:t>Integration with electronic medical records (EMR) systems allows healthcare providers to access patient data and monitor their cardiac health remotely.</a:t>
            </a:r>
          </a:p>
          <a:p>
            <a:pPr marL="457200" indent="-457200" algn="just">
              <a:buFontTx/>
              <a:buChar char="-"/>
            </a:pPr>
            <a:endParaRPr lang="en-US" sz="3200" dirty="0">
              <a:latin typeface="Calibri" panose="020F0502020204030204" pitchFamily="34" charset="0"/>
            </a:endParaRPr>
          </a:p>
          <a:p>
            <a:pPr algn="just"/>
            <a:r>
              <a:rPr lang="en-US" sz="3200" dirty="0">
                <a:latin typeface="Calibri" panose="020F0502020204030204" pitchFamily="34" charset="0"/>
              </a:rPr>
              <a:t>   - The system may also communicate with hospital networks or emergency response services to provide timely assistance in case of cardiac emergencies.</a:t>
            </a:r>
          </a:p>
          <a:p>
            <a:pPr algn="just"/>
            <a:endParaRPr lang="en-US" sz="3200" dirty="0">
              <a:latin typeface="Calibri" panose="020F0502020204030204" pitchFamily="34" charset="0"/>
            </a:endParaRPr>
          </a:p>
          <a:p>
            <a:pPr algn="just"/>
            <a:r>
              <a:rPr lang="en-US" sz="3200" dirty="0">
                <a:latin typeface="Calibri" panose="020F0502020204030204" pitchFamily="34" charset="0"/>
              </a:rPr>
              <a:t>   - Compliance with regulatory standards, such as FDA regulations for medical devices, ensures the system meets quality and safety requirements for healthcare applications.</a:t>
            </a:r>
          </a:p>
        </p:txBody>
      </p:sp>
    </p:spTree>
    <p:extLst>
      <p:ext uri="{BB962C8B-B14F-4D97-AF65-F5344CB8AC3E}">
        <p14:creationId xmlns:p14="http://schemas.microsoft.com/office/powerpoint/2010/main" val="321506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3539430"/>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872836" y="2452255"/>
            <a:ext cx="16916400" cy="646331"/>
          </a:xfrm>
          <a:prstGeom prst="rect">
            <a:avLst/>
          </a:prstGeom>
          <a:noFill/>
        </p:spPr>
        <p:txBody>
          <a:bodyPr wrap="square" rtlCol="0">
            <a:spAutoFit/>
          </a:bodyPr>
          <a:lstStyle/>
          <a:p>
            <a:endParaRPr lang="en-IN" dirty="0"/>
          </a:p>
          <a:p>
            <a:r>
              <a:rPr lang="en-IN" dirty="0"/>
              <a:t> </a:t>
            </a:r>
          </a:p>
        </p:txBody>
      </p:sp>
      <p:pic>
        <p:nvPicPr>
          <p:cNvPr id="8" name="Picture 7">
            <a:extLst>
              <a:ext uri="{FF2B5EF4-FFF2-40B4-BE49-F238E27FC236}">
                <a16:creationId xmlns:a16="http://schemas.microsoft.com/office/drawing/2014/main" id="{6BD9BB29-C347-B59C-AD81-75074B6A1507}"/>
              </a:ext>
            </a:extLst>
          </p:cNvPr>
          <p:cNvPicPr>
            <a:picLocks noChangeAspect="1"/>
          </p:cNvPicPr>
          <p:nvPr/>
        </p:nvPicPr>
        <p:blipFill>
          <a:blip r:embed="rId2"/>
          <a:stretch>
            <a:fillRect/>
          </a:stretch>
        </p:blipFill>
        <p:spPr>
          <a:xfrm>
            <a:off x="5354329" y="1585913"/>
            <a:ext cx="6890060" cy="5886450"/>
          </a:xfrm>
          <a:prstGeom prst="rect">
            <a:avLst/>
          </a:prstGeom>
        </p:spPr>
      </p:pic>
      <p:sp>
        <p:nvSpPr>
          <p:cNvPr id="14" name="TextBox 13">
            <a:extLst>
              <a:ext uri="{FF2B5EF4-FFF2-40B4-BE49-F238E27FC236}">
                <a16:creationId xmlns:a16="http://schemas.microsoft.com/office/drawing/2014/main" id="{759BC984-CCB9-0C8B-E16F-216A40BAA142}"/>
              </a:ext>
            </a:extLst>
          </p:cNvPr>
          <p:cNvSpPr txBox="1"/>
          <p:nvPr/>
        </p:nvSpPr>
        <p:spPr>
          <a:xfrm>
            <a:off x="3619484" y="7834745"/>
            <a:ext cx="12739704" cy="923330"/>
          </a:xfrm>
          <a:prstGeom prst="rect">
            <a:avLst/>
          </a:prstGeom>
          <a:noFill/>
        </p:spPr>
        <p:txBody>
          <a:bodyPr wrap="square">
            <a:spAutoFit/>
          </a:bodyPr>
          <a:lstStyle/>
          <a:p>
            <a:r>
              <a:rPr lang="en-IN" dirty="0"/>
              <a:t>This diagram illustrates the interconnected components of the system, including power supply, microcontroller (Arduino Pro Mini), sensors (BMP180 pressure sensor, </a:t>
            </a:r>
            <a:r>
              <a:rPr lang="en-IN" dirty="0" err="1"/>
              <a:t>Ublox</a:t>
            </a:r>
            <a:r>
              <a:rPr lang="en-IN" dirty="0"/>
              <a:t> NEO-6M GPS module, and heart rate pulse sensor), and display (monochrome 128x32 I2C OLED graphic display). Arrows indicate the flow of power, data, and control signals between the components.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10" name="Picture 9">
            <a:extLst>
              <a:ext uri="{FF2B5EF4-FFF2-40B4-BE49-F238E27FC236}">
                <a16:creationId xmlns:a16="http://schemas.microsoft.com/office/drawing/2014/main" id="{4824DD24-8AD5-20E3-1530-C59F71A7AF7B}"/>
              </a:ext>
            </a:extLst>
          </p:cNvPr>
          <p:cNvPicPr>
            <a:picLocks noChangeAspect="1"/>
          </p:cNvPicPr>
          <p:nvPr/>
        </p:nvPicPr>
        <p:blipFill>
          <a:blip r:embed="rId2"/>
          <a:stretch>
            <a:fillRect/>
          </a:stretch>
        </p:blipFill>
        <p:spPr>
          <a:xfrm>
            <a:off x="6229351" y="1495425"/>
            <a:ext cx="5843588" cy="4948238"/>
          </a:xfrm>
          <a:prstGeom prst="rect">
            <a:avLst/>
          </a:prstGeom>
        </p:spPr>
      </p:pic>
      <p:sp>
        <p:nvSpPr>
          <p:cNvPr id="12" name="TextBox 11">
            <a:extLst>
              <a:ext uri="{FF2B5EF4-FFF2-40B4-BE49-F238E27FC236}">
                <a16:creationId xmlns:a16="http://schemas.microsoft.com/office/drawing/2014/main" id="{9A271ED8-C1E3-EFAD-F037-76F4E3E1C802}"/>
              </a:ext>
            </a:extLst>
          </p:cNvPr>
          <p:cNvSpPr txBox="1"/>
          <p:nvPr/>
        </p:nvSpPr>
        <p:spPr>
          <a:xfrm>
            <a:off x="2247293" y="6693820"/>
            <a:ext cx="12907588" cy="2031325"/>
          </a:xfrm>
          <a:prstGeom prst="rect">
            <a:avLst/>
          </a:prstGeom>
          <a:noFill/>
        </p:spPr>
        <p:txBody>
          <a:bodyPr wrap="square">
            <a:spAutoFit/>
          </a:bodyPr>
          <a:lstStyle/>
          <a:p>
            <a:r>
              <a:rPr lang="en-IN" dirty="0"/>
              <a:t>Sensors: Capture physiological data such as heart rate, blood pressure, and GPS coordinates.</a:t>
            </a:r>
          </a:p>
          <a:p>
            <a:r>
              <a:rPr lang="en-IN" dirty="0"/>
              <a:t>Arduino Pro Mini: Receives sensor data, processes and </a:t>
            </a:r>
            <a:r>
              <a:rPr lang="en-IN" dirty="0" err="1"/>
              <a:t>analyzes</a:t>
            </a:r>
            <a:r>
              <a:rPr lang="en-IN" dirty="0"/>
              <a:t> it.</a:t>
            </a:r>
          </a:p>
          <a:p>
            <a:r>
              <a:rPr lang="en-IN" dirty="0"/>
              <a:t>Display: Receives processed data from Arduino for visualization. </a:t>
            </a:r>
          </a:p>
          <a:p>
            <a:r>
              <a:rPr lang="en-IN" dirty="0"/>
              <a:t>Data Processing &amp; Analysis: In the Arduino, algorithms process sensor data, detect patterns, and </a:t>
            </a:r>
            <a:r>
              <a:rPr lang="en-IN" dirty="0" err="1"/>
              <a:t>analyze</a:t>
            </a:r>
            <a:r>
              <a:rPr lang="en-IN" dirty="0"/>
              <a:t> cardiac health status.</a:t>
            </a:r>
          </a:p>
          <a:p>
            <a:r>
              <a:rPr lang="en-IN" dirty="0"/>
              <a:t>Communication Interface: Manages the communication between Arduino and the internet gateway.</a:t>
            </a:r>
          </a:p>
          <a:p>
            <a:r>
              <a:rPr lang="en-IN" dirty="0"/>
              <a:t>Internet Gateway: Facilitates communication between the IoT device and the database management system over the internet.</a:t>
            </a:r>
          </a:p>
          <a:p>
            <a:r>
              <a:rPr lang="en-IN" dirty="0"/>
              <a:t>Database Management: Stores and manages the collected data for further analysis, retrieval, and integration with other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9" name="Picture 8">
            <a:extLst>
              <a:ext uri="{FF2B5EF4-FFF2-40B4-BE49-F238E27FC236}">
                <a16:creationId xmlns:a16="http://schemas.microsoft.com/office/drawing/2014/main" id="{E588BA48-72A4-CA51-0A9E-0792627F3BC4}"/>
              </a:ext>
            </a:extLst>
          </p:cNvPr>
          <p:cNvPicPr>
            <a:picLocks noChangeAspect="1"/>
          </p:cNvPicPr>
          <p:nvPr/>
        </p:nvPicPr>
        <p:blipFill>
          <a:blip r:embed="rId2"/>
          <a:stretch>
            <a:fillRect/>
          </a:stretch>
        </p:blipFill>
        <p:spPr>
          <a:xfrm>
            <a:off x="4586288" y="1054222"/>
            <a:ext cx="8505825" cy="5989515"/>
          </a:xfrm>
          <a:prstGeom prst="rect">
            <a:avLst/>
          </a:prstGeom>
        </p:spPr>
      </p:pic>
      <p:sp>
        <p:nvSpPr>
          <p:cNvPr id="11" name="TextBox 10">
            <a:extLst>
              <a:ext uri="{FF2B5EF4-FFF2-40B4-BE49-F238E27FC236}">
                <a16:creationId xmlns:a16="http://schemas.microsoft.com/office/drawing/2014/main" id="{6265E6A2-6968-4B1B-8EFF-18B13D6CB71A}"/>
              </a:ext>
            </a:extLst>
          </p:cNvPr>
          <p:cNvSpPr txBox="1"/>
          <p:nvPr/>
        </p:nvSpPr>
        <p:spPr>
          <a:xfrm>
            <a:off x="3071813" y="7209562"/>
            <a:ext cx="12458700" cy="1754326"/>
          </a:xfrm>
          <a:prstGeom prst="rect">
            <a:avLst/>
          </a:prstGeom>
          <a:noFill/>
        </p:spPr>
        <p:txBody>
          <a:bodyPr wrap="square">
            <a:spAutoFit/>
          </a:bodyPr>
          <a:lstStyle/>
          <a:p>
            <a:r>
              <a:rPr lang="en-IN" dirty="0"/>
              <a:t>Record Health Data: Users can input and update personal health information, medical history, symptoms, and medication details into the system.</a:t>
            </a:r>
          </a:p>
          <a:p>
            <a:r>
              <a:rPr lang="en-IN" dirty="0"/>
              <a:t>Monitor Heart Rate: The system continuously monitors the user's heart rate in real-time and alerts them in case of abnormal heart rates.</a:t>
            </a:r>
          </a:p>
          <a:p>
            <a:r>
              <a:rPr lang="en-IN" dirty="0"/>
              <a:t>Notify Emergency Services: In case of a cardiac emergency, the user can trigger an SOS signal, and the system transmits their GPS coordinates to emergency services for immediate assistance.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sp>
        <p:nvSpPr>
          <p:cNvPr id="7" name="TextBox 6"/>
          <p:cNvSpPr txBox="1"/>
          <p:nvPr/>
        </p:nvSpPr>
        <p:spPr>
          <a:xfrm>
            <a:off x="2057400" y="1662545"/>
            <a:ext cx="2265218" cy="369332"/>
          </a:xfrm>
          <a:prstGeom prst="rect">
            <a:avLst/>
          </a:prstGeom>
          <a:noFill/>
        </p:spPr>
        <p:txBody>
          <a:bodyPr wrap="square" rtlCol="0">
            <a:spAutoFit/>
          </a:bodyPr>
          <a:lstStyle/>
          <a:p>
            <a:r>
              <a:rPr lang="en-IN" dirty="0" err="1"/>
              <a:t>Eg</a:t>
            </a:r>
            <a:r>
              <a:rPr lang="en-IN" dirty="0"/>
              <a:t>,</a:t>
            </a:r>
          </a:p>
        </p:txBody>
      </p:sp>
      <p:pic>
        <p:nvPicPr>
          <p:cNvPr id="9" name="Picture 8">
            <a:extLst>
              <a:ext uri="{FF2B5EF4-FFF2-40B4-BE49-F238E27FC236}">
                <a16:creationId xmlns:a16="http://schemas.microsoft.com/office/drawing/2014/main" id="{96490EA0-C94C-891C-4123-ED2F2BB28E1F}"/>
              </a:ext>
            </a:extLst>
          </p:cNvPr>
          <p:cNvPicPr>
            <a:picLocks noChangeAspect="1"/>
          </p:cNvPicPr>
          <p:nvPr/>
        </p:nvPicPr>
        <p:blipFill>
          <a:blip r:embed="rId2"/>
          <a:stretch>
            <a:fillRect/>
          </a:stretch>
        </p:blipFill>
        <p:spPr>
          <a:xfrm>
            <a:off x="7115175" y="1504950"/>
            <a:ext cx="4057650" cy="4595813"/>
          </a:xfrm>
          <a:prstGeom prst="rect">
            <a:avLst/>
          </a:prstGeom>
        </p:spPr>
      </p:pic>
      <p:sp>
        <p:nvSpPr>
          <p:cNvPr id="11" name="TextBox 10">
            <a:extLst>
              <a:ext uri="{FF2B5EF4-FFF2-40B4-BE49-F238E27FC236}">
                <a16:creationId xmlns:a16="http://schemas.microsoft.com/office/drawing/2014/main" id="{51E59C63-E09C-B210-DABB-C788949C90DD}"/>
              </a:ext>
            </a:extLst>
          </p:cNvPr>
          <p:cNvSpPr txBox="1"/>
          <p:nvPr/>
        </p:nvSpPr>
        <p:spPr>
          <a:xfrm>
            <a:off x="3714750" y="6818263"/>
            <a:ext cx="12858749" cy="2031325"/>
          </a:xfrm>
          <a:prstGeom prst="rect">
            <a:avLst/>
          </a:prstGeom>
          <a:noFill/>
        </p:spPr>
        <p:txBody>
          <a:bodyPr wrap="square">
            <a:spAutoFit/>
          </a:bodyPr>
          <a:lstStyle/>
          <a:p>
            <a:r>
              <a:rPr lang="en-IN" dirty="0"/>
              <a:t>User: Represents the user interacting with the system. They can record health data, monitor heart rate, and notify emergency services.</a:t>
            </a:r>
          </a:p>
          <a:p>
            <a:r>
              <a:rPr lang="en-IN" dirty="0"/>
              <a:t>Sensor: Abstract class representing various sensors (e.g., heart rate sensor, GPS module) used to collect physiological data.</a:t>
            </a:r>
          </a:p>
          <a:p>
            <a:r>
              <a:rPr lang="en-IN" dirty="0"/>
              <a:t>Arduino: Represents the microcontroller responsible for processing the sensor data and managing system operations.</a:t>
            </a:r>
          </a:p>
          <a:p>
            <a:r>
              <a:rPr lang="en-IN" dirty="0"/>
              <a:t>Display: Represents the display component used to visualize information for the user.</a:t>
            </a:r>
          </a:p>
          <a:p>
            <a:r>
              <a:rPr lang="en-IN" dirty="0" err="1"/>
              <a:t>readData</a:t>
            </a:r>
            <a:r>
              <a:rPr lang="en-IN" dirty="0"/>
              <a:t>(): Method to read data from sensors.</a:t>
            </a:r>
          </a:p>
          <a:p>
            <a:r>
              <a:rPr lang="en-IN" dirty="0" err="1"/>
              <a:t>processData</a:t>
            </a:r>
            <a:r>
              <a:rPr lang="en-IN" dirty="0"/>
              <a:t>(): Method to process sensor data and perform analysis.</a:t>
            </a:r>
          </a:p>
          <a:p>
            <a:r>
              <a:rPr lang="en-IN" dirty="0" err="1"/>
              <a:t>updateDisplay</a:t>
            </a:r>
            <a:r>
              <a:rPr lang="en-IN" dirty="0"/>
              <a:t>(): Method to update the display with relevant information for the user.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9" name="Picture 8">
            <a:extLst>
              <a:ext uri="{FF2B5EF4-FFF2-40B4-BE49-F238E27FC236}">
                <a16:creationId xmlns:a16="http://schemas.microsoft.com/office/drawing/2014/main" id="{F75113CC-29CE-53AA-B6D1-C895CEE0D8F1}"/>
              </a:ext>
            </a:extLst>
          </p:cNvPr>
          <p:cNvPicPr>
            <a:picLocks noChangeAspect="1"/>
          </p:cNvPicPr>
          <p:nvPr/>
        </p:nvPicPr>
        <p:blipFill>
          <a:blip r:embed="rId2"/>
          <a:stretch>
            <a:fillRect/>
          </a:stretch>
        </p:blipFill>
        <p:spPr>
          <a:xfrm>
            <a:off x="5049982" y="1343025"/>
            <a:ext cx="7280131" cy="5931917"/>
          </a:xfrm>
          <a:prstGeom prst="rect">
            <a:avLst/>
          </a:prstGeom>
        </p:spPr>
      </p:pic>
      <p:sp>
        <p:nvSpPr>
          <p:cNvPr id="11" name="TextBox 10">
            <a:extLst>
              <a:ext uri="{FF2B5EF4-FFF2-40B4-BE49-F238E27FC236}">
                <a16:creationId xmlns:a16="http://schemas.microsoft.com/office/drawing/2014/main" id="{02B4B437-90D3-9A90-49DE-F6BBD246B449}"/>
              </a:ext>
            </a:extLst>
          </p:cNvPr>
          <p:cNvSpPr txBox="1"/>
          <p:nvPr/>
        </p:nvSpPr>
        <p:spPr>
          <a:xfrm>
            <a:off x="3033108" y="8020645"/>
            <a:ext cx="12801599" cy="923330"/>
          </a:xfrm>
          <a:prstGeom prst="rect">
            <a:avLst/>
          </a:prstGeom>
          <a:noFill/>
        </p:spPr>
        <p:txBody>
          <a:bodyPr wrap="square">
            <a:spAutoFit/>
          </a:bodyPr>
          <a:lstStyle/>
          <a:p>
            <a:r>
              <a:rPr lang="en-IN" dirty="0"/>
              <a:t>The user initiates heart rate monitoring. The sensor reads the heart rate data. The Arduino processes the data and checks if the heart rate is normal. If the heart rate is normal, the system proceeds with normal operations. If the heart rate is abnormal, the system alerts the user through the display. If the user triggers an SOS signal, the system notifies emergency services.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Rectangle 4"/>
          <p:cNvSpPr/>
          <p:nvPr/>
        </p:nvSpPr>
        <p:spPr>
          <a:xfrm>
            <a:off x="727362" y="359630"/>
            <a:ext cx="16521545" cy="8058937"/>
          </a:xfrm>
          <a:prstGeom prst="rect">
            <a:avLst/>
          </a:prstGeom>
        </p:spPr>
        <p:txBody>
          <a:bodyPr wrap="square">
            <a:spAutoFit/>
          </a:bodyPr>
          <a:lstStyle/>
          <a:p>
            <a:pPr>
              <a:lnSpc>
                <a:spcPct val="150000"/>
              </a:lnSpc>
            </a:pPr>
            <a:r>
              <a:rPr lang="en-IN" sz="3600" b="1" dirty="0">
                <a:latin typeface="Times New Roman" panose="02020603050405020304" pitchFamily="18" charset="0"/>
                <a:cs typeface="Times New Roman" panose="02020603050405020304" pitchFamily="18" charset="0"/>
              </a:rPr>
              <a:t>OVERVIEW </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ABSTRACT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OBJECTIVE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INTRODUCTION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LITERATURE REVIEW (SOFT COPY OF PAPERS TO BE LINKED AS HYPERLINK)</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DESIGN AND METHODOLOGIES</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TESTING</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INPUT AND OUTPUT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VIDEO-1 (Till REVEW-1)</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INCLUDE DEMO VIDEO-2(Complete Implementation of Project)</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CONCLUSION</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WEB REFERENCES LINK (TILL REVIEW DATE ALL LINKS TO BE INCLUDED DAY WISE)</a:t>
            </a:r>
          </a:p>
          <a:p>
            <a:pPr lvl="1">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9" name="Picture 8">
            <a:extLst>
              <a:ext uri="{FF2B5EF4-FFF2-40B4-BE49-F238E27FC236}">
                <a16:creationId xmlns:a16="http://schemas.microsoft.com/office/drawing/2014/main" id="{3489F893-445A-A825-3CF6-19FFAC8C9A91}"/>
              </a:ext>
            </a:extLst>
          </p:cNvPr>
          <p:cNvPicPr>
            <a:picLocks noChangeAspect="1"/>
          </p:cNvPicPr>
          <p:nvPr/>
        </p:nvPicPr>
        <p:blipFill>
          <a:blip r:embed="rId2"/>
          <a:stretch>
            <a:fillRect/>
          </a:stretch>
        </p:blipFill>
        <p:spPr>
          <a:xfrm>
            <a:off x="3995737" y="1657350"/>
            <a:ext cx="9277351" cy="5181600"/>
          </a:xfrm>
          <a:prstGeom prst="rect">
            <a:avLst/>
          </a:prstGeom>
        </p:spPr>
      </p:pic>
      <p:sp>
        <p:nvSpPr>
          <p:cNvPr id="11" name="TextBox 10">
            <a:extLst>
              <a:ext uri="{FF2B5EF4-FFF2-40B4-BE49-F238E27FC236}">
                <a16:creationId xmlns:a16="http://schemas.microsoft.com/office/drawing/2014/main" id="{55666816-9383-2491-E3C8-0884C7E0D0D8}"/>
              </a:ext>
            </a:extLst>
          </p:cNvPr>
          <p:cNvSpPr txBox="1"/>
          <p:nvPr/>
        </p:nvSpPr>
        <p:spPr>
          <a:xfrm>
            <a:off x="2219600" y="7716002"/>
            <a:ext cx="13516289" cy="923330"/>
          </a:xfrm>
          <a:prstGeom prst="rect">
            <a:avLst/>
          </a:prstGeom>
          <a:noFill/>
        </p:spPr>
        <p:txBody>
          <a:bodyPr wrap="square">
            <a:spAutoFit/>
          </a:bodyPr>
          <a:lstStyle/>
          <a:p>
            <a:r>
              <a:rPr lang="en-IN" dirty="0"/>
              <a:t>The sequence diagram depicts interactions between the user, sensor, Arduino, and display components. The User lifeline initiates heart rate monitoring. Concurrently, the Sensor reads the heart rate data. Once the heart rate data is read, the Arduino processes it. Concurrently, the Display updates with the processed heart rate data. Each lifeline represents a parallel process occurring independently in the system.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FUNCTIONAL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WHITE BOX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BLACK BOX TESTING</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45921" y="9674930"/>
            <a:ext cx="3708407" cy="547688"/>
          </a:xfrm>
        </p:spPr>
        <p:txBody>
          <a:bodyPr/>
          <a:lstStyle/>
          <a:p>
            <a:pPr algn="just"/>
            <a:fld id="{84B1D917-16EA-4D69-8845-9832B0C2F6AA}" type="datetime4">
              <a:rPr lang="en-US" smtClean="0"/>
              <a:pPr algn="just"/>
              <a:t>April 18, 2024</a:t>
            </a:fld>
            <a:endParaRPr lang="en-US"/>
          </a:p>
        </p:txBody>
      </p:sp>
      <p:sp>
        <p:nvSpPr>
          <p:cNvPr id="3" name="Footer Placeholder 2"/>
          <p:cNvSpPr>
            <a:spLocks noGrp="1"/>
          </p:cNvSpPr>
          <p:nvPr>
            <p:ph type="ftr" sz="quarter" idx="11"/>
          </p:nvPr>
        </p:nvSpPr>
        <p:spPr>
          <a:xfrm>
            <a:off x="5529278" y="9674930"/>
            <a:ext cx="7234206" cy="547688"/>
          </a:xfrm>
        </p:spPr>
        <p:txBody>
          <a:bodyPr/>
          <a:lstStyle/>
          <a:p>
            <a:pPr algn="just"/>
            <a:r>
              <a:rPr lang="en-IN"/>
              <a:t>DEPARTMENT OF COMPUTER SCIENCE &amp; ENGINEERING   / PROJECT TITLE</a:t>
            </a:r>
          </a:p>
        </p:txBody>
      </p:sp>
      <p:sp>
        <p:nvSpPr>
          <p:cNvPr id="4" name="Slide Number Placeholder 3"/>
          <p:cNvSpPr>
            <a:spLocks noGrp="1"/>
          </p:cNvSpPr>
          <p:nvPr>
            <p:ph type="sldNum" sz="quarter" idx="12"/>
          </p:nvPr>
        </p:nvSpPr>
        <p:spPr>
          <a:xfrm>
            <a:off x="14850688" y="9674930"/>
            <a:ext cx="1968038" cy="547688"/>
          </a:xfrm>
        </p:spPr>
        <p:txBody>
          <a:bodyPr/>
          <a:lstStyle/>
          <a:p>
            <a:pPr marL="0" lvl="0" indent="0" algn="just" rtl="0">
              <a:spcBef>
                <a:spcPts val="0"/>
              </a:spcBef>
              <a:spcAft>
                <a:spcPts val="0"/>
              </a:spcAft>
              <a:buNone/>
            </a:pPr>
            <a:fld id="{00000000-1234-1234-1234-123412341234}" type="slidenum">
              <a:rPr lang="en-US" smtClean="0"/>
              <a:pPr marL="0" lvl="0" indent="0" algn="just" rtl="0">
                <a:spcBef>
                  <a:spcPts val="0"/>
                </a:spcBef>
                <a:spcAft>
                  <a:spcPts val="0"/>
                </a:spcAft>
                <a:buNone/>
              </a:pPr>
              <a:t>22</a:t>
            </a:fld>
            <a:endParaRPr lang="en-US"/>
          </a:p>
        </p:txBody>
      </p:sp>
      <p:sp>
        <p:nvSpPr>
          <p:cNvPr id="5" name="Rectangle 4"/>
          <p:cNvSpPr/>
          <p:nvPr/>
        </p:nvSpPr>
        <p:spPr>
          <a:xfrm>
            <a:off x="5910548" y="305138"/>
            <a:ext cx="3951082" cy="646331"/>
          </a:xfrm>
          <a:prstGeom prst="rect">
            <a:avLst/>
          </a:prstGeom>
        </p:spPr>
        <p:txBody>
          <a:bodyPr wrap="none">
            <a:spAutoFit/>
          </a:bodyPr>
          <a:lstStyle/>
          <a:p>
            <a:pPr lvl="1" algn="just"/>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394853" y="1196523"/>
            <a:ext cx="17560637" cy="2677656"/>
          </a:xfrm>
          <a:prstGeom prst="rect">
            <a:avLst/>
          </a:prstGeom>
        </p:spPr>
        <p:txBody>
          <a:bodyPr wrap="square">
            <a:spAutoFit/>
          </a:bodyPr>
          <a:lstStyle/>
          <a:p>
            <a:pPr algn="just"/>
            <a:r>
              <a:rPr lang="en-US" sz="2800" dirty="0">
                <a:latin typeface="Calibri" panose="020F0502020204030204" pitchFamily="34" charset="0"/>
              </a:rPr>
              <a:t>Description: Unit testing involves testing individual components or modules of the system in isolation. It verifies that each unit of code, such as functions, methods, or classes, behaves as expected.</a:t>
            </a:r>
          </a:p>
          <a:p>
            <a:pPr algn="just"/>
            <a:endParaRPr lang="en-US" sz="2800" dirty="0">
              <a:latin typeface="Calibri" panose="020F0502020204030204" pitchFamily="34" charset="0"/>
            </a:endParaRPr>
          </a:p>
          <a:p>
            <a:pPr algn="just"/>
            <a:r>
              <a:rPr lang="en-US" sz="2800" dirty="0">
                <a:latin typeface="Calibri" panose="020F0502020204030204" pitchFamily="34" charset="0"/>
              </a:rPr>
              <a:t>Purpose: Ensure that each software module and hardware component functions correctly on its own before integration.</a:t>
            </a:r>
          </a:p>
          <a:p>
            <a:pPr algn="just"/>
            <a:endParaRPr lang="en-US" sz="2800" dirty="0">
              <a:latin typeface="Calibri" panose="020F0502020204030204" pitchFamily="34" charset="0"/>
            </a:endParaRPr>
          </a:p>
          <a:p>
            <a:pPr algn="just"/>
            <a:r>
              <a:rPr lang="en-IN" sz="2800" dirty="0">
                <a:latin typeface="Calibri" panose="020F0502020204030204" pitchFamily="34" charset="0"/>
              </a:rPr>
              <a:t>Examples: Testing data processing algorithms, sensor calibration, communication protocols.</a:t>
            </a:r>
          </a:p>
        </p:txBody>
      </p:sp>
      <p:sp>
        <p:nvSpPr>
          <p:cNvPr id="7" name="Rectangle 6"/>
          <p:cNvSpPr/>
          <p:nvPr/>
        </p:nvSpPr>
        <p:spPr>
          <a:xfrm>
            <a:off x="5872604" y="4212120"/>
            <a:ext cx="6105261" cy="646331"/>
          </a:xfrm>
          <a:prstGeom prst="rect">
            <a:avLst/>
          </a:prstGeom>
        </p:spPr>
        <p:txBody>
          <a:bodyPr wrap="none">
            <a:spAutoFit/>
          </a:bodyPr>
          <a:lstStyle/>
          <a:p>
            <a:pPr lvl="1" algn="just"/>
            <a:r>
              <a:rPr lang="en-US" sz="3600" b="1" dirty="0">
                <a:latin typeface="Times New Roman" panose="02020603050405020304" pitchFamily="18" charset="0"/>
                <a:cs typeface="Times New Roman" panose="02020603050405020304" pitchFamily="18" charset="0"/>
              </a:rPr>
              <a:t>INTEGRATION TESTING</a:t>
            </a:r>
          </a:p>
        </p:txBody>
      </p:sp>
      <p:sp>
        <p:nvSpPr>
          <p:cNvPr id="8" name="Rectangle 7"/>
          <p:cNvSpPr/>
          <p:nvPr/>
        </p:nvSpPr>
        <p:spPr>
          <a:xfrm>
            <a:off x="581891" y="5512169"/>
            <a:ext cx="17394382" cy="3108543"/>
          </a:xfrm>
          <a:prstGeom prst="rect">
            <a:avLst/>
          </a:prstGeom>
        </p:spPr>
        <p:txBody>
          <a:bodyPr wrap="square">
            <a:spAutoFit/>
          </a:bodyPr>
          <a:lstStyle/>
          <a:p>
            <a:pPr algn="just"/>
            <a:r>
              <a:rPr lang="en-US" sz="2800" dirty="0">
                <a:latin typeface="Calibri" panose="020F0502020204030204" pitchFamily="34" charset="0"/>
              </a:rPr>
              <a:t>Description: Integration testing verifies the interactions between different components of the system. It tests the integration of hardware and software components, communication between devices, and data flow between modules.</a:t>
            </a:r>
          </a:p>
          <a:p>
            <a:pPr algn="just"/>
            <a:endParaRPr lang="en-US" sz="2800" dirty="0">
              <a:latin typeface="Calibri" panose="020F0502020204030204" pitchFamily="34" charset="0"/>
            </a:endParaRPr>
          </a:p>
          <a:p>
            <a:pPr algn="just"/>
            <a:r>
              <a:rPr lang="en-US" sz="2800" dirty="0">
                <a:latin typeface="Calibri" panose="020F0502020204030204" pitchFamily="34" charset="0"/>
              </a:rPr>
              <a:t>Purpose: Ensure that integrated components work together seamlessly and meet system requirements.</a:t>
            </a:r>
          </a:p>
          <a:p>
            <a:pPr algn="just"/>
            <a:endParaRPr lang="en-US" sz="2800" dirty="0">
              <a:latin typeface="Calibri" panose="020F0502020204030204" pitchFamily="34" charset="0"/>
            </a:endParaRPr>
          </a:p>
          <a:p>
            <a:pPr algn="just"/>
            <a:r>
              <a:rPr lang="en-US" sz="2800" dirty="0">
                <a:latin typeface="Calibri" panose="020F0502020204030204" pitchFamily="34" charset="0"/>
              </a:rPr>
              <a:t>Examples: Testing data transmission between sensors and microcontroller, integration of display with microcontroller, communication between IoT device and external systems.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7" name="Rectangle 6"/>
          <p:cNvSpPr/>
          <p:nvPr/>
        </p:nvSpPr>
        <p:spPr>
          <a:xfrm>
            <a:off x="6250202" y="879452"/>
            <a:ext cx="5399107" cy="646331"/>
          </a:xfrm>
          <a:prstGeom prst="rect">
            <a:avLst/>
          </a:prstGeom>
        </p:spPr>
        <p:txBody>
          <a:bodyPr wrap="none">
            <a:spAutoFit/>
          </a:bodyPr>
          <a:lstStyle/>
          <a:p>
            <a:pPr marL="355600" indent="-343535">
              <a:lnSpc>
                <a:spcPct val="100000"/>
              </a:lnSpc>
              <a:buSzPct val="83000"/>
              <a:tabLst>
                <a:tab pos="355600" algn="l"/>
                <a:tab pos="356235" algn="l"/>
              </a:tabLst>
            </a:pPr>
            <a:r>
              <a:rPr lang="en-IN" sz="3600" b="1" spc="-15" dirty="0">
                <a:latin typeface="Times New Roman" panose="02020603050405020304"/>
                <a:cs typeface="Times New Roman" panose="02020603050405020304"/>
              </a:rPr>
              <a:t>FUNCTIONAL</a:t>
            </a:r>
            <a:r>
              <a:rPr lang="en-IN" sz="3600" b="1" spc="90" dirty="0">
                <a:latin typeface="Times New Roman" panose="02020603050405020304"/>
                <a:cs typeface="Times New Roman" panose="02020603050405020304"/>
              </a:rPr>
              <a:t> </a:t>
            </a:r>
            <a:r>
              <a:rPr lang="en-IN" sz="3600" b="1" spc="-30" dirty="0">
                <a:latin typeface="Times New Roman" panose="02020603050405020304"/>
                <a:cs typeface="Times New Roman" panose="02020603050405020304"/>
              </a:rPr>
              <a:t>TESTING</a:t>
            </a:r>
            <a:endParaRPr lang="en-IN" sz="3600" b="1" dirty="0">
              <a:latin typeface="Times New Roman" panose="02020603050405020304"/>
              <a:cs typeface="Times New Roman" panose="02020603050405020304"/>
            </a:endParaRPr>
          </a:p>
        </p:txBody>
      </p:sp>
      <p:sp>
        <p:nvSpPr>
          <p:cNvPr id="8" name="Rectangle 7"/>
          <p:cNvSpPr/>
          <p:nvPr/>
        </p:nvSpPr>
        <p:spPr>
          <a:xfrm>
            <a:off x="1031434" y="2283744"/>
            <a:ext cx="16604673" cy="3539430"/>
          </a:xfrm>
          <a:prstGeom prst="rect">
            <a:avLst/>
          </a:prstGeom>
        </p:spPr>
        <p:txBody>
          <a:bodyPr wrap="square">
            <a:spAutoFit/>
          </a:bodyPr>
          <a:lstStyle/>
          <a:p>
            <a:pPr algn="just"/>
            <a:r>
              <a:rPr lang="en-US" sz="2800" dirty="0">
                <a:latin typeface="Calibri" panose="020F0502020204030204" pitchFamily="34" charset="0"/>
              </a:rPr>
              <a:t>Description: Functional testing evaluates the system's behavior against its functional requirements. It verifies that the system performs its intended functions correctly, such as monitoring cardiac parameters, detecting anomalies, generating alerts, and displaying information to the user.</a:t>
            </a:r>
          </a:p>
          <a:p>
            <a:pPr algn="just"/>
            <a:endParaRPr lang="en-US" sz="2800" dirty="0">
              <a:latin typeface="Calibri" panose="020F0502020204030204" pitchFamily="34" charset="0"/>
            </a:endParaRPr>
          </a:p>
          <a:p>
            <a:pPr algn="just"/>
            <a:r>
              <a:rPr lang="en-US" sz="2800" dirty="0">
                <a:latin typeface="Calibri" panose="020F0502020204030204" pitchFamily="34" charset="0"/>
              </a:rPr>
              <a:t>Purpose: Ensure that the system meets user requirements and performs its core functions accurately and reliably.</a:t>
            </a:r>
          </a:p>
          <a:p>
            <a:pPr algn="just"/>
            <a:endParaRPr lang="en-US" sz="2800" dirty="0">
              <a:latin typeface="Calibri" panose="020F0502020204030204" pitchFamily="34" charset="0"/>
            </a:endParaRPr>
          </a:p>
          <a:p>
            <a:pPr algn="just"/>
            <a:r>
              <a:rPr lang="en-US" sz="2800" dirty="0">
                <a:latin typeface="Calibri" panose="020F0502020204030204" pitchFamily="34" charset="0"/>
              </a:rPr>
              <a:t>Examples: Testing heart rate monitoring functionality, GPS tracking accuracy, alert generation for abnormal cardiac events.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4"/>
          <p:cNvSpPr/>
          <p:nvPr/>
        </p:nvSpPr>
        <p:spPr>
          <a:xfrm>
            <a:off x="6563807" y="76557"/>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panose="02020603050405020304"/>
                <a:cs typeface="Times New Roman" panose="02020603050405020304"/>
              </a:rPr>
              <a:t>INPUT</a:t>
            </a:r>
            <a:r>
              <a:rPr lang="en-IN" sz="3600" b="1" spc="85" dirty="0">
                <a:latin typeface="Times New Roman" panose="02020603050405020304"/>
                <a:cs typeface="Times New Roman" panose="02020603050405020304"/>
              </a:rPr>
              <a:t> </a:t>
            </a:r>
            <a:r>
              <a:rPr lang="en-IN" sz="3600" b="1" spc="-10" dirty="0">
                <a:latin typeface="Times New Roman" panose="02020603050405020304"/>
                <a:cs typeface="Times New Roman" panose="02020603050405020304"/>
              </a:rPr>
              <a:t>AND</a:t>
            </a:r>
            <a:r>
              <a:rPr lang="en-IN" sz="3600" b="1" spc="-3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OUTPUT</a:t>
            </a:r>
            <a:endParaRPr lang="en-IN" sz="3600" dirty="0">
              <a:latin typeface="Times New Roman" panose="02020603050405020304"/>
              <a:cs typeface="Times New Roman" panose="02020603050405020304"/>
            </a:endParaRPr>
          </a:p>
        </p:txBody>
      </p:sp>
      <p:sp>
        <p:nvSpPr>
          <p:cNvPr id="11" name="TextBox 10">
            <a:extLst>
              <a:ext uri="{FF2B5EF4-FFF2-40B4-BE49-F238E27FC236}">
                <a16:creationId xmlns:a16="http://schemas.microsoft.com/office/drawing/2014/main" id="{079A9127-6B8E-A273-0F27-6AF9218BFFC4}"/>
              </a:ext>
            </a:extLst>
          </p:cNvPr>
          <p:cNvSpPr txBox="1"/>
          <p:nvPr/>
        </p:nvSpPr>
        <p:spPr>
          <a:xfrm>
            <a:off x="1230405" y="1640912"/>
            <a:ext cx="15588322" cy="6001643"/>
          </a:xfrm>
          <a:prstGeom prst="rect">
            <a:avLst/>
          </a:prstGeom>
          <a:noFill/>
        </p:spPr>
        <p:txBody>
          <a:bodyPr wrap="square" rtlCol="0">
            <a:spAutoFit/>
          </a:bodyPr>
          <a:lstStyle/>
          <a:p>
            <a:pPr algn="just"/>
            <a:r>
              <a:rPr lang="en-US" sz="2400" dirty="0"/>
              <a:t>In the IoT-enabled cardiac monitoring system project, the inputs consist of various streams of physiological data gathered from sensors integrated into the system. These sensors include the heart rate pulse sensor, barometric pressure sensor, and GPS module, which collectively capture essential parameters such as heart rate, blood pressure, oxygen saturation, temperature, and GPS location. Additionally, user input plays a crucial role, allowing individuals to interact with the system through the user interface. Users can input personal data, update medical history, record symptoms, and trigger emergency alerts as needed. Furthermore, external inputs from healthcare systems, such as electronic medical records (EMR) or hospital networks, enable seamless data integration and communication, enriching the system's capabilities for comprehensive cardiac monitoring.</a:t>
            </a:r>
          </a:p>
          <a:p>
            <a:pPr algn="just"/>
            <a:endParaRPr lang="en-US" sz="2400" dirty="0"/>
          </a:p>
          <a:p>
            <a:pPr algn="just"/>
            <a:r>
              <a:rPr lang="en-US" sz="2400" dirty="0"/>
              <a:t>On the output side, the IoT-enabled cardiac monitoring system provides real-time monitoring data to users, displaying vital signs such as heart rate, blood pressure, and GPS location continuously through the user interface. In case of abnormal cardiac events or emergency situations, the system generates immediate alerts, notifying users and designated caregivers via visual or audible cues. Moreover, the system facilitates the storage and retrieval of historical monitoring data, enabling users to analyze trends and patterns over time. Integration with healthcare systems allows for seamless data sharing and collaboration with healthcare providers, enhancing patient care and treatment outcomes. Overall, the inputs and outputs of the system collectively contribute to its functionality, usability, and effectiveness in monitoring and managing cardiac health.</a:t>
            </a:r>
            <a:endParaRPr lang="en-I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panose="02020603050405020304"/>
                <a:cs typeface="Times New Roman" panose="02020603050405020304"/>
              </a:rPr>
              <a:t>SOURCE</a:t>
            </a:r>
            <a:r>
              <a:rPr lang="en-IN" sz="3600" b="1" spc="-6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CODE</a:t>
            </a:r>
            <a:endParaRPr lang="en-IN" sz="3600" b="1" dirty="0"/>
          </a:p>
        </p:txBody>
      </p:sp>
      <p:pic>
        <p:nvPicPr>
          <p:cNvPr id="10" name="Picture 9">
            <a:extLst>
              <a:ext uri="{FF2B5EF4-FFF2-40B4-BE49-F238E27FC236}">
                <a16:creationId xmlns:a16="http://schemas.microsoft.com/office/drawing/2014/main" id="{B2517F29-6E52-E5D1-E53A-7A1EE3302271}"/>
              </a:ext>
            </a:extLst>
          </p:cNvPr>
          <p:cNvPicPr>
            <a:picLocks noChangeAspect="1"/>
          </p:cNvPicPr>
          <p:nvPr/>
        </p:nvPicPr>
        <p:blipFill>
          <a:blip r:embed="rId2"/>
          <a:stretch>
            <a:fillRect/>
          </a:stretch>
        </p:blipFill>
        <p:spPr>
          <a:xfrm>
            <a:off x="4510357" y="1116292"/>
            <a:ext cx="8777939" cy="814896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6" name="TextBox 5"/>
          <p:cNvSpPr txBox="1"/>
          <p:nvPr/>
        </p:nvSpPr>
        <p:spPr>
          <a:xfrm>
            <a:off x="7858099" y="560438"/>
            <a:ext cx="293023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OUTPUT</a:t>
            </a:r>
          </a:p>
        </p:txBody>
      </p:sp>
      <p:pic>
        <p:nvPicPr>
          <p:cNvPr id="9" name="Picture 8">
            <a:extLst>
              <a:ext uri="{FF2B5EF4-FFF2-40B4-BE49-F238E27FC236}">
                <a16:creationId xmlns:a16="http://schemas.microsoft.com/office/drawing/2014/main" id="{B104BF2E-89F4-96D3-BD23-FA5713883683}"/>
              </a:ext>
            </a:extLst>
          </p:cNvPr>
          <p:cNvPicPr>
            <a:picLocks noChangeAspect="1"/>
          </p:cNvPicPr>
          <p:nvPr/>
        </p:nvPicPr>
        <p:blipFill>
          <a:blip r:embed="rId2"/>
          <a:stretch>
            <a:fillRect/>
          </a:stretch>
        </p:blipFill>
        <p:spPr>
          <a:xfrm rot="16200000">
            <a:off x="6451315" y="-1428795"/>
            <a:ext cx="5743806" cy="126290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Rectangle 4"/>
          <p:cNvSpPr/>
          <p:nvPr/>
        </p:nvSpPr>
        <p:spPr>
          <a:xfrm>
            <a:off x="7499960" y="606049"/>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6" name="TextBox 5"/>
          <p:cNvSpPr txBox="1"/>
          <p:nvPr/>
        </p:nvSpPr>
        <p:spPr>
          <a:xfrm>
            <a:off x="1645921" y="1860308"/>
            <a:ext cx="15479103" cy="526297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IoT-enabled cardiac monitoring system presents a promising solution for continuous monitoring of cardiac health parameters, facilitating timely intervention and improving patient outcomes. Through the integration of sensors, microcontrollers, and communication technologies, the system enables real-time monitoring of vital signs such as heart rate, blood pressure, and GPS location. Throughout the development process, various testing methodologies such as unit testing, integration testing, functional testing, white box testing, and black box testing were employed to ensure the reliability, accuracy, and usability of the system. These testing processes helped identify and address potential issues early in the development cycle, leading to a robust and dependable final </a:t>
            </a:r>
            <a:r>
              <a:rPr lang="en-US" sz="2400" dirty="0" err="1">
                <a:latin typeface="Times New Roman" panose="02020603050405020304" pitchFamily="18" charset="0"/>
                <a:cs typeface="Times New Roman" panose="02020603050405020304" pitchFamily="18" charset="0"/>
              </a:rPr>
              <a:t>product.With</a:t>
            </a:r>
            <a:r>
              <a:rPr lang="en-US" sz="2400" dirty="0">
                <a:latin typeface="Times New Roman" panose="02020603050405020304" pitchFamily="18" charset="0"/>
                <a:cs typeface="Times New Roman" panose="02020603050405020304" pitchFamily="18" charset="0"/>
              </a:rPr>
              <a:t> its user-friendly interface and seamless integration with healthcare systems, the IoT-enabled cardiac monitoring system empowers users to monitor their cardiac health effectively and take proactive measures to manage their well-being. Additionally, the system's ability to generate alerts in case of abnormal cardiac events enhances patient safety and provides peace of mind to users and caregivers alike.</a:t>
            </a:r>
          </a:p>
          <a:p>
            <a:pPr algn="just"/>
            <a:r>
              <a:rPr lang="en-US" sz="2400" dirty="0">
                <a:latin typeface="Times New Roman" panose="02020603050405020304" pitchFamily="18" charset="0"/>
                <a:cs typeface="Times New Roman" panose="02020603050405020304" pitchFamily="18" charset="0"/>
              </a:rPr>
              <a:t>Moving forward, further research and development efforts can focus on enhancing the system's capabilities, such as incorporating machine learning algorithms for predictive analytics and expanding its compatibility with wearable devices and mobile applications. By continually innovating and refining the system, we can advance the field of remote cardiac monitoring and contribute to improved patient care and outcomes in the healthcare domain.</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22218" y="2119745"/>
            <a:ext cx="15696507" cy="3323987"/>
          </a:xfrm>
          <a:prstGeom prst="rect">
            <a:avLst/>
          </a:prstGeom>
          <a:noFill/>
        </p:spPr>
        <p:txBody>
          <a:bodyPr wrap="square" rtlCol="0">
            <a:spAutoFit/>
          </a:bodyPr>
          <a:lstStyle/>
          <a:p>
            <a:r>
              <a:rPr lang="en-IN" sz="2400" dirty="0">
                <a:hlinkClick r:id="rId2"/>
              </a:rPr>
              <a:t>https://ieeexplore.ieee.org/abstract/document/8614921</a:t>
            </a:r>
            <a:endParaRPr lang="en-IN" sz="2400" dirty="0"/>
          </a:p>
          <a:p>
            <a:r>
              <a:rPr lang="en-IN" sz="2400" dirty="0">
                <a:hlinkClick r:id="rId3"/>
              </a:rPr>
              <a:t>https://ieeexplore.ieee.org/abstract/document/9155925</a:t>
            </a:r>
            <a:endParaRPr lang="en-IN" sz="2400" dirty="0"/>
          </a:p>
          <a:p>
            <a:r>
              <a:rPr lang="en-IN" sz="2400" dirty="0">
                <a:hlinkClick r:id="rId4"/>
              </a:rPr>
              <a:t>https://iotdesignpro.com/projects/iot-based-heartbeat-monitoring-system-using-nodemcu</a:t>
            </a:r>
            <a:endParaRPr lang="en-IN" sz="2400" dirty="0"/>
          </a:p>
          <a:p>
            <a:r>
              <a:rPr lang="en-IN" sz="2400" dirty="0">
                <a:hlinkClick r:id="rId5"/>
              </a:rPr>
              <a:t>https://circuitdigest.com/microcontroller-projects/iot-heartbeat-monitoring-using-arduino</a:t>
            </a:r>
            <a:endParaRPr lang="en-IN" sz="2400" dirty="0"/>
          </a:p>
          <a:p>
            <a:endParaRPr lang="en-IN" sz="2400" dirty="0"/>
          </a:p>
          <a:p>
            <a:endParaRPr lang="en-IN" sz="2400" dirty="0"/>
          </a:p>
          <a:p>
            <a:endParaRPr lang="en-IN" sz="2400" dirty="0"/>
          </a:p>
          <a:p>
            <a:endParaRPr lang="en-IN" sz="2400"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353291" y="2078182"/>
            <a:ext cx="17373600" cy="5940088"/>
          </a:xfrm>
          <a:prstGeom prst="rect">
            <a:avLst/>
          </a:prstGeom>
          <a:noFill/>
        </p:spPr>
        <p:txBody>
          <a:bodyPr wrap="square" rtlCol="0">
            <a:spAutoFit/>
          </a:bodyPr>
          <a:lstStyle/>
          <a:p>
            <a:pPr marL="342900" indent="-342900">
              <a:buFont typeface="+mj-lt"/>
              <a:buAutoNum type="arabicPeriod"/>
            </a:pPr>
            <a:r>
              <a:rPr lang="en-IN" sz="2000" dirty="0">
                <a:latin typeface="Calibri" panose="020F0502020204030204" pitchFamily="34" charset="0"/>
              </a:rPr>
              <a:t> M. A. </a:t>
            </a:r>
            <a:r>
              <a:rPr lang="en-IN" sz="2000" dirty="0" err="1">
                <a:latin typeface="Calibri" panose="020F0502020204030204" pitchFamily="34" charset="0"/>
              </a:rPr>
              <a:t>Oktay</a:t>
            </a:r>
            <a:r>
              <a:rPr lang="en-IN" sz="2000" dirty="0">
                <a:latin typeface="Calibri" panose="020F0502020204030204" pitchFamily="34" charset="0"/>
              </a:rPr>
              <a:t>, C. E. </a:t>
            </a:r>
            <a:r>
              <a:rPr lang="en-IN" sz="2000" dirty="0" err="1">
                <a:latin typeface="Calibri" panose="020F0502020204030204" pitchFamily="34" charset="0"/>
              </a:rPr>
              <a:t>Celebi</a:t>
            </a:r>
            <a:r>
              <a:rPr lang="en-IN" sz="2000" dirty="0">
                <a:latin typeface="Calibri" panose="020F0502020204030204" pitchFamily="34" charset="0"/>
              </a:rPr>
              <a:t>, and M. K. Ozer, "An IoT-Based Real-Time Cardiac Monitoring System," 2019 IEEE 8th Global Conference on Consumer Electronics (GCCE), Osaka, Japan, 2019, pp. 891-892, </a:t>
            </a:r>
            <a:r>
              <a:rPr lang="en-IN" sz="2000" dirty="0" err="1">
                <a:latin typeface="Calibri" panose="020F0502020204030204" pitchFamily="34" charset="0"/>
              </a:rPr>
              <a:t>doi</a:t>
            </a:r>
            <a:r>
              <a:rPr lang="en-IN" sz="2000" dirty="0">
                <a:latin typeface="Calibri" panose="020F0502020204030204" pitchFamily="34" charset="0"/>
              </a:rPr>
              <a:t>: 10.1109/GCCE46687.2019.9015267.</a:t>
            </a:r>
          </a:p>
          <a:p>
            <a:pPr marL="342900" indent="-342900">
              <a:buFont typeface="+mj-lt"/>
              <a:buAutoNum type="arabicPeriod"/>
            </a:pPr>
            <a:endParaRPr lang="en" sz="2000" dirty="0">
              <a:latin typeface="Calibri" panose="020F0502020204030204" pitchFamily="34" charset="0"/>
            </a:endParaRPr>
          </a:p>
          <a:p>
            <a:pPr marL="342900" indent="-342900">
              <a:buFont typeface="+mj-lt"/>
              <a:buAutoNum type="arabicPeriod"/>
            </a:pPr>
            <a:r>
              <a:rPr lang="en-IN" sz="2000" dirty="0">
                <a:latin typeface="Calibri" panose="020F0502020204030204" pitchFamily="34" charset="0"/>
              </a:rPr>
              <a:t>S. A. M. Ali, T. M. Z. Aung, and M. M. </a:t>
            </a:r>
            <a:r>
              <a:rPr lang="en-IN" sz="2000" dirty="0" err="1">
                <a:latin typeface="Calibri" panose="020F0502020204030204" pitchFamily="34" charset="0"/>
              </a:rPr>
              <a:t>Htwe</a:t>
            </a:r>
            <a:r>
              <a:rPr lang="en-IN" sz="2000" dirty="0">
                <a:latin typeface="Calibri" panose="020F0502020204030204" pitchFamily="34" charset="0"/>
              </a:rPr>
              <a:t>, "Design and Implementation of IoT-Based Cardiac Health Monitoring System," 2020 IEEE Conference on Open Systems (ICOS), Melaka, Malaysia, 2020, pp. 141-145, </a:t>
            </a:r>
            <a:r>
              <a:rPr lang="en-IN" sz="2000" dirty="0" err="1">
                <a:latin typeface="Calibri" panose="020F0502020204030204" pitchFamily="34" charset="0"/>
              </a:rPr>
              <a:t>doi</a:t>
            </a:r>
            <a:r>
              <a:rPr lang="en-IN" sz="2000" dirty="0">
                <a:latin typeface="Calibri" panose="020F0502020204030204" pitchFamily="34" charset="0"/>
              </a:rPr>
              <a:t>: 10.1109/ICOS48703.2020.9274296.</a:t>
            </a:r>
          </a:p>
          <a:p>
            <a:pPr marL="342900" indent="-342900">
              <a:buFont typeface="+mj-lt"/>
              <a:buAutoNum type="arabicPeriod"/>
            </a:pPr>
            <a:endParaRPr lang="en" sz="2000" dirty="0">
              <a:latin typeface="Calibri" panose="020F0502020204030204" pitchFamily="34" charset="0"/>
            </a:endParaRPr>
          </a:p>
          <a:p>
            <a:pPr marL="342900" indent="-342900">
              <a:buFont typeface="+mj-lt"/>
              <a:buAutoNum type="arabicPeriod"/>
            </a:pPr>
            <a:r>
              <a:rPr lang="en-IN" sz="2000" dirty="0">
                <a:latin typeface="Calibri" panose="020F0502020204030204" pitchFamily="34" charset="0"/>
              </a:rPr>
              <a:t>M. H. </a:t>
            </a:r>
            <a:r>
              <a:rPr lang="en-IN" sz="2000" dirty="0" err="1">
                <a:latin typeface="Calibri" panose="020F0502020204030204" pitchFamily="34" charset="0"/>
              </a:rPr>
              <a:t>Rostamian</a:t>
            </a:r>
            <a:r>
              <a:rPr lang="en-IN" sz="2000" dirty="0">
                <a:latin typeface="Calibri" panose="020F0502020204030204" pitchFamily="34" charset="0"/>
              </a:rPr>
              <a:t>, A. M. </a:t>
            </a:r>
            <a:r>
              <a:rPr lang="en-IN" sz="2000" dirty="0" err="1">
                <a:latin typeface="Calibri" panose="020F0502020204030204" pitchFamily="34" charset="0"/>
              </a:rPr>
              <a:t>Ghadimi</a:t>
            </a:r>
            <a:r>
              <a:rPr lang="en-IN" sz="2000" dirty="0">
                <a:latin typeface="Calibri" panose="020F0502020204030204" pitchFamily="34" charset="0"/>
              </a:rPr>
              <a:t>, and H. R. </a:t>
            </a:r>
            <a:r>
              <a:rPr lang="en-IN" sz="2000" dirty="0" err="1">
                <a:latin typeface="Calibri" panose="020F0502020204030204" pitchFamily="34" charset="0"/>
              </a:rPr>
              <a:t>Hassani</a:t>
            </a:r>
            <a:r>
              <a:rPr lang="en-IN" sz="2000" dirty="0">
                <a:latin typeface="Calibri" panose="020F0502020204030204" pitchFamily="34" charset="0"/>
              </a:rPr>
              <a:t>, "Design and Implementation of a Smart IoT-based Cardiac Monitoring System," 2020 IEEE 10th Annual Computing and Communication Workshop and Conference (CCWC), Las Vegas, NV, USA, 2020, pp. 0595-0600, </a:t>
            </a:r>
            <a:r>
              <a:rPr lang="en-IN" sz="2000" dirty="0" err="1">
                <a:latin typeface="Calibri" panose="020F0502020204030204" pitchFamily="34" charset="0"/>
              </a:rPr>
              <a:t>doi</a:t>
            </a:r>
            <a:r>
              <a:rPr lang="en-IN" sz="2000" dirty="0">
                <a:latin typeface="Calibri" panose="020F0502020204030204" pitchFamily="34" charset="0"/>
              </a:rPr>
              <a:t>: 10.1109/CCWC47524.2020.9031004.</a:t>
            </a:r>
          </a:p>
          <a:p>
            <a:pPr marL="342900" indent="-342900">
              <a:buFont typeface="+mj-lt"/>
              <a:buAutoNum type="arabicPeriod"/>
            </a:pPr>
            <a:endParaRPr lang="en" sz="2000" dirty="0">
              <a:latin typeface="Calibri" panose="020F0502020204030204" pitchFamily="34" charset="0"/>
            </a:endParaRPr>
          </a:p>
          <a:p>
            <a:pPr marL="342900" indent="-342900">
              <a:buFont typeface="+mj-lt"/>
              <a:buAutoNum type="arabicPeriod"/>
            </a:pPr>
            <a:r>
              <a:rPr lang="en-IN" sz="2000" dirty="0">
                <a:latin typeface="Calibri" panose="020F0502020204030204" pitchFamily="34" charset="0"/>
              </a:rPr>
              <a:t>J. </a:t>
            </a:r>
            <a:r>
              <a:rPr lang="en-IN" sz="2000" dirty="0" err="1">
                <a:latin typeface="Calibri" panose="020F0502020204030204" pitchFamily="34" charset="0"/>
              </a:rPr>
              <a:t>Alshehri</a:t>
            </a:r>
            <a:r>
              <a:rPr lang="en-IN" sz="2000" dirty="0">
                <a:latin typeface="Calibri" panose="020F0502020204030204" pitchFamily="34" charset="0"/>
              </a:rPr>
              <a:t> and A. </a:t>
            </a:r>
            <a:r>
              <a:rPr lang="en-IN" sz="2000" dirty="0" err="1">
                <a:latin typeface="Calibri" panose="020F0502020204030204" pitchFamily="34" charset="0"/>
              </a:rPr>
              <a:t>Aljahdali</a:t>
            </a:r>
            <a:r>
              <a:rPr lang="en-IN" sz="2000" dirty="0">
                <a:latin typeface="Calibri" panose="020F0502020204030204" pitchFamily="34" charset="0"/>
              </a:rPr>
              <a:t>, "A Secure and Privacy-Preserving IoT-based Heart Disease Monitoring System," 2020 IEEE International Conference on Electro Information Technology (EIT), Grand Forks, ND, USA, 2020, pp. 403-407, </a:t>
            </a:r>
            <a:r>
              <a:rPr lang="en-IN" sz="2000" dirty="0" err="1">
                <a:latin typeface="Calibri" panose="020F0502020204030204" pitchFamily="34" charset="0"/>
              </a:rPr>
              <a:t>doi</a:t>
            </a:r>
            <a:r>
              <a:rPr lang="en-IN" sz="2000" dirty="0">
                <a:latin typeface="Calibri" panose="020F0502020204030204" pitchFamily="34" charset="0"/>
              </a:rPr>
              <a:t>: 10.1109/EIT47822.2020.9150285.</a:t>
            </a:r>
          </a:p>
          <a:p>
            <a:pPr marL="342900" indent="-342900">
              <a:buFont typeface="+mj-lt"/>
              <a:buAutoNum type="arabicPeriod"/>
            </a:pPr>
            <a:endParaRPr lang="en" sz="2000" dirty="0">
              <a:latin typeface="Calibri" panose="020F0502020204030204" pitchFamily="34" charset="0"/>
            </a:endParaRPr>
          </a:p>
          <a:p>
            <a:pPr marL="342900" indent="-342900">
              <a:buFont typeface="+mj-lt"/>
              <a:buAutoNum type="arabicPeriod"/>
            </a:pPr>
            <a:r>
              <a:rPr lang="en-IN" sz="2000" dirty="0">
                <a:latin typeface="Calibri" panose="020F0502020204030204" pitchFamily="34" charset="0"/>
              </a:rPr>
              <a:t>A. D. N. </a:t>
            </a:r>
            <a:r>
              <a:rPr lang="en-IN" sz="2000" dirty="0" err="1">
                <a:latin typeface="Calibri" panose="020F0502020204030204" pitchFamily="34" charset="0"/>
              </a:rPr>
              <a:t>Siñel</a:t>
            </a:r>
            <a:r>
              <a:rPr lang="en-IN" sz="2000" dirty="0">
                <a:latin typeface="Calibri" panose="020F0502020204030204" pitchFamily="34" charset="0"/>
              </a:rPr>
              <a:t>, N. C. O. </a:t>
            </a:r>
            <a:r>
              <a:rPr lang="en-IN" sz="2000" dirty="0" err="1">
                <a:latin typeface="Calibri" panose="020F0502020204030204" pitchFamily="34" charset="0"/>
              </a:rPr>
              <a:t>Lleno</a:t>
            </a:r>
            <a:r>
              <a:rPr lang="en-IN" sz="2000" dirty="0">
                <a:latin typeface="Calibri" panose="020F0502020204030204" pitchFamily="34" charset="0"/>
              </a:rPr>
              <a:t>, and J. A. A. Lao, "Development of an IoT-Based Cardiac Monitoring and Alert System for Atrial Fibrillation Detection," 2020 IEEE 12th International Conference on Humanoid, Nanotechnology, Information Technology, Communication and Control, Environment, and Management (HNICEM), Baguio City, Philippines, 2020, pp. 1-5, </a:t>
            </a:r>
            <a:r>
              <a:rPr lang="en-IN" sz="2000" dirty="0" err="1">
                <a:latin typeface="Calibri" panose="020F0502020204030204" pitchFamily="34" charset="0"/>
              </a:rPr>
              <a:t>doi</a:t>
            </a:r>
            <a:r>
              <a:rPr lang="en-IN" sz="2000" dirty="0">
                <a:latin typeface="Calibri" panose="020F0502020204030204" pitchFamily="34" charset="0"/>
              </a:rPr>
              <a:t>: 10.1109/HNICEM51425.2020.9395688.</a:t>
            </a:r>
          </a:p>
          <a:p>
            <a:pPr marL="342900" indent="-342900">
              <a:buFont typeface="+mj-lt"/>
              <a:buAutoNum type="arabicPeriod"/>
            </a:pPr>
            <a:endParaRPr lang="en" sz="2000" dirty="0">
              <a:latin typeface="Calibri" panose="020F0502020204030204" pitchFamily="34" charset="0"/>
            </a:endParaRPr>
          </a:p>
          <a:p>
            <a:pPr marL="342900" indent="-342900">
              <a:buFont typeface="+mj-lt"/>
              <a:buAutoNum type="arabicPeriod"/>
            </a:pPr>
            <a:r>
              <a:rPr lang="en-IN" sz="2000" dirty="0">
                <a:latin typeface="Calibri" panose="020F0502020204030204" pitchFamily="34" charset="0"/>
              </a:rPr>
              <a:t>M. S. Khan, A. U. Qazi, and A. Zeb, "An IoT-enabled Cardiac Health Monitoring and Management System," 2019 IEEE 3rd International Conference on Sustainable Information Engineering and Technology (SIET), Malang, Indonesia, 2019, pp. 380-385, </a:t>
            </a:r>
            <a:r>
              <a:rPr lang="en-IN" sz="2000" dirty="0" err="1">
                <a:latin typeface="Calibri" panose="020F0502020204030204" pitchFamily="34" charset="0"/>
              </a:rPr>
              <a:t>doi</a:t>
            </a:r>
            <a:r>
              <a:rPr lang="en-IN" sz="2000" dirty="0">
                <a:latin typeface="Calibri" panose="020F0502020204030204" pitchFamily="34" charset="0"/>
              </a:rPr>
              <a:t>: 10.1109/SIET48337.2019.8945880.</a:t>
            </a:r>
          </a:p>
          <a:p>
            <a:pPr marL="342900" indent="-342900">
              <a:buFont typeface="+mj-lt"/>
              <a:buAutoNum type="arabicPeriod"/>
            </a:pPr>
            <a:endParaRPr lang="en" sz="2000" dirty="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8324843"/>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lvl="1" algn="just">
              <a:lnSpc>
                <a:spcPct val="150000"/>
              </a:lnSpc>
            </a:pPr>
            <a:endParaRPr lang="en-IN" sz="3200" b="1" dirty="0">
              <a:latin typeface="Times New Roman" pitchFamily="18" charset="0"/>
              <a:cs typeface="Times New Roman" pitchFamily="18" charset="0"/>
            </a:endParaRPr>
          </a:p>
          <a:p>
            <a:pPr lvl="1" algn="just">
              <a:lnSpc>
                <a:spcPct val="150000"/>
              </a:lnSpc>
            </a:pPr>
            <a:r>
              <a:rPr lang="en-US" sz="2400" dirty="0">
                <a:latin typeface="Times New Roman" pitchFamily="18" charset="0"/>
                <a:cs typeface="Times New Roman" pitchFamily="18" charset="0"/>
              </a:rPr>
              <a:t>Cardiovascular diseases (CVDs) remain one of the leading causes of mortality globally, accounting for millions of deaths each year. Among the various manifestations of CVDs, cardiac attacks, including heart attacks and sudden cardiac arrests, pose significant threats to human life due to their sudden onset and often fatal consequences. Timely detection and intervention are critical in mitigating the severity of cardiac attacks and improving patient outcomes. In recent years, the Internet of Things (IoT) has emerged as a promising technology for healthcare applications, offering innovative solutions to improve patient monitoring, diagnosis, and treatment. Leveraging IoT in cardiac attack detection and intervention presents a transformative approach to addressing this pressing healthcare challenge. At the core of the proposed system are wearable biosensors equipped with advanced physiological monitoring capabilities. These sensors continuously collect vital signs and biometric data, including heart rate, blood pressure, i2c signals from pulse sensor and activity levels, in real-time.</a:t>
            </a:r>
          </a:p>
          <a:p>
            <a:pPr marL="800100" lvl="1" indent="-342900" algn="just">
              <a:lnSpc>
                <a:spcPct val="150000"/>
              </a:lnSpc>
              <a:buFont typeface="Arial" panose="020B0604020202020204" pitchFamily="34" charset="0"/>
              <a:buChar char="•"/>
            </a:pPr>
            <a:endParaRPr lang="en-IN" sz="2400" dirty="0">
              <a:latin typeface="Times New Roman" pitchFamily="18" charset="0"/>
              <a:cs typeface="Times New Roman" pitchFamily="18" charset="0"/>
            </a:endParaRPr>
          </a:p>
          <a:p>
            <a:pPr lvl="1" algn="just">
              <a:lnSpc>
                <a:spcPct val="150000"/>
              </a:lnSpc>
            </a:pPr>
            <a:endParaRPr lang="en-IN" sz="2800" b="1"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10" name="Footer Placeholder 9"/>
          <p:cNvSpPr>
            <a:spLocks noGrp="1"/>
          </p:cNvSpPr>
          <p:nvPr>
            <p:ph type="ftr" sz="quarter" idx="11"/>
          </p:nvPr>
        </p:nvSpPr>
        <p:spPr/>
        <p:txBody>
          <a:bodyPr/>
          <a:lstStyle/>
          <a:p>
            <a:r>
              <a:rPr lang="en-IN"/>
              <a:t>DEPARTMENT OF COMPUTER SCIENCE &amp; ENGINEERING   / PROJECT TITLE</a:t>
            </a:r>
          </a:p>
        </p:txBody>
      </p:sp>
      <p:sp>
        <p:nvSpPr>
          <p:cNvPr id="11" name="Date Placeholder 10"/>
          <p:cNvSpPr>
            <a:spLocks noGrp="1"/>
          </p:cNvSpPr>
          <p:nvPr>
            <p:ph type="dt" sz="half" idx="10"/>
          </p:nvPr>
        </p:nvSpPr>
        <p:spPr/>
        <p:txBody>
          <a:bodyPr/>
          <a:lstStyle/>
          <a:p>
            <a:fld id="{FC19F4A3-E32D-4520-B9BC-6787D8D72445}" type="datetime4">
              <a:rPr lang="en-US" smtClean="0"/>
              <a:t>April 18, 2024</a:t>
            </a:fld>
            <a:endParaRPr lang="en-US"/>
          </a:p>
        </p:txBody>
      </p:sp>
      <p:pic>
        <p:nvPicPr>
          <p:cNvPr id="12" name="Picture 2" descr="C:\Users\Sharad\Desktop\Logo-Final-A veltech.png"/>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1654748"/>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p>
          <a:p>
            <a:pPr lvl="1" algn="ctr">
              <a:lnSpc>
                <a:spcPct val="150000"/>
              </a:lnSpc>
            </a:pPr>
            <a:endParaRPr lang="en-IN" sz="3600" b="1" dirty="0">
              <a:latin typeface="Times New Roman" pitchFamily="18" charset="0"/>
              <a:cs typeface="Times New Roman" pitchFamily="18" charset="0"/>
            </a:endParaRPr>
          </a:p>
        </p:txBody>
      </p:sp>
      <p:sp>
        <p:nvSpPr>
          <p:cNvPr id="6" name="Rectangle 5"/>
          <p:cNvSpPr/>
          <p:nvPr/>
        </p:nvSpPr>
        <p:spPr>
          <a:xfrm>
            <a:off x="1645921" y="2693616"/>
            <a:ext cx="14256067" cy="4401205"/>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Aim of the project:</a:t>
            </a:r>
          </a:p>
          <a:p>
            <a:pPr algn="just"/>
            <a:r>
              <a:rPr lang="en-IN" altLang="zh-CN" sz="2800" b="1" i="0" u="none" strike="noStrike" kern="0" cap="none" spc="0" baseline="0" dirty="0">
                <a:solidFill>
                  <a:srgbClr val="000000"/>
                </a:solidFill>
                <a:latin typeface="Times New Roman" panose="02020603050405020304" pitchFamily="18" charset="0"/>
                <a:ea typeface="Arial" charset="0"/>
                <a:cs typeface="Times New Roman" panose="02020603050405020304" pitchFamily="18" charset="0"/>
                <a:sym typeface="Arial" charset="0"/>
              </a:rPr>
              <a:t>      </a:t>
            </a:r>
            <a:r>
              <a:rPr lang="en-US" altLang="zh-CN" sz="2800" b="0" i="0" u="none" strike="noStrike" kern="0" cap="none" spc="0" baseline="0" dirty="0">
                <a:solidFill>
                  <a:srgbClr val="000000"/>
                </a:solidFill>
                <a:latin typeface="Times New Roman" charset="0"/>
                <a:ea typeface="Arial" charset="0"/>
                <a:cs typeface="Times New Roman" charset="0"/>
                <a:sym typeface="Arial" charset="0"/>
              </a:rPr>
              <a:t>The aim of this project is to develop an IoT-enabled system for the early detection and intervention of cardiac attack. And to continually monitor vital signs, evaluate data in real-time, and send timely notifications to patients and healthcare providers.</a:t>
            </a:r>
          </a:p>
          <a:p>
            <a:pPr algn="just"/>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Scope of the project</a:t>
            </a:r>
            <a:r>
              <a:rPr lang="en-IN" sz="2800" dirty="0">
                <a:latin typeface="Times New Roman" panose="02020603050405020304" pitchFamily="18" charset="0"/>
                <a:cs typeface="Times New Roman" panose="02020603050405020304" pitchFamily="18" charset="0"/>
              </a:rPr>
              <a:t>:</a:t>
            </a:r>
          </a:p>
          <a:p>
            <a:pPr algn="just"/>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scope of this project encompasses the design, development, and implementation of an IoT-enabled system for cardiac attack detection and intervention. It includes the integration of wearable biosensors, data analytics algorithms, and intervention mechanisms to enable real-time monitoring, early detection of cardiac events, and timely intervention to mitigate their impact.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graphicFrame>
        <p:nvGraphicFramePr>
          <p:cNvPr id="5" name="Table 4">
            <a:extLst>
              <a:ext uri="{FF2B5EF4-FFF2-40B4-BE49-F238E27FC236}">
                <a16:creationId xmlns:a16="http://schemas.microsoft.com/office/drawing/2014/main" id="{F80EF684-743A-8503-D9FB-D6E53011FD74}"/>
              </a:ext>
            </a:extLst>
          </p:cNvPr>
          <p:cNvGraphicFramePr>
            <a:graphicFrameLocks noGrp="1"/>
          </p:cNvGraphicFramePr>
          <p:nvPr/>
        </p:nvGraphicFramePr>
        <p:xfrm>
          <a:off x="1814770" y="3509833"/>
          <a:ext cx="14658460" cy="4014903"/>
        </p:xfrm>
        <a:graphic>
          <a:graphicData uri="http://schemas.openxmlformats.org/drawingml/2006/table">
            <a:tbl>
              <a:tblPr bandRow="1">
                <a:noFill/>
              </a:tblPr>
              <a:tblGrid>
                <a:gridCol w="3664899">
                  <a:extLst>
                    <a:ext uri="{9D8B030D-6E8A-4147-A177-3AD203B41FA5}">
                      <a16:colId xmlns:a16="http://schemas.microsoft.com/office/drawing/2014/main" val="2139531809"/>
                    </a:ext>
                  </a:extLst>
                </a:gridCol>
                <a:gridCol w="3664899">
                  <a:extLst>
                    <a:ext uri="{9D8B030D-6E8A-4147-A177-3AD203B41FA5}">
                      <a16:colId xmlns:a16="http://schemas.microsoft.com/office/drawing/2014/main" val="589197715"/>
                    </a:ext>
                  </a:extLst>
                </a:gridCol>
                <a:gridCol w="3990884">
                  <a:extLst>
                    <a:ext uri="{9D8B030D-6E8A-4147-A177-3AD203B41FA5}">
                      <a16:colId xmlns:a16="http://schemas.microsoft.com/office/drawing/2014/main" val="2941454566"/>
                    </a:ext>
                  </a:extLst>
                </a:gridCol>
                <a:gridCol w="3337778">
                  <a:extLst>
                    <a:ext uri="{9D8B030D-6E8A-4147-A177-3AD203B41FA5}">
                      <a16:colId xmlns:a16="http://schemas.microsoft.com/office/drawing/2014/main" val="1629143394"/>
                    </a:ext>
                  </a:extLst>
                </a:gridCol>
              </a:tblGrid>
              <a:tr h="0">
                <a:tc>
                  <a:txBody>
                    <a:bodyPr/>
                    <a:lstStyle/>
                    <a:p>
                      <a:pPr marL="0" indent="0" algn="l">
                        <a:lnSpc>
                          <a:spcPct val="100000"/>
                        </a:lnSpc>
                        <a:spcBef>
                          <a:spcPts val="0"/>
                        </a:spcBef>
                        <a:spcAft>
                          <a:spcPts val="0"/>
                        </a:spcAft>
                        <a:buNone/>
                      </a:pPr>
                      <a:r>
                        <a:rPr lang="en-US" altLang="zh-CN" sz="3600" b="1" i="0" u="none" strike="noStrike" kern="0" cap="none" spc="0" baseline="0" dirty="0">
                          <a:solidFill>
                            <a:srgbClr val="000000"/>
                          </a:solidFill>
                          <a:latin typeface="Times New Roman" charset="0"/>
                          <a:ea typeface="Times New Roman" charset="0"/>
                          <a:cs typeface="Times New Roman" charset="0"/>
                        </a:rPr>
                        <a:t>JANUARY</a:t>
                      </a:r>
                      <a:endParaRPr lang="zh-CN" altLang="en-US" sz="3600" b="1"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tc>
                  <a:txBody>
                    <a:bodyPr/>
                    <a:lstStyle/>
                    <a:p>
                      <a:pPr marL="85725" indent="0" algn="l">
                        <a:lnSpc>
                          <a:spcPct val="100000"/>
                        </a:lnSpc>
                        <a:spcBef>
                          <a:spcPts val="0"/>
                        </a:spcBef>
                        <a:spcAft>
                          <a:spcPts val="0"/>
                        </a:spcAft>
                        <a:buNone/>
                      </a:pPr>
                      <a:r>
                        <a:rPr lang="en-US" altLang="zh-CN" sz="3600" b="1" i="0" u="none" strike="noStrike" kern="0" cap="none" spc="0" baseline="0">
                          <a:solidFill>
                            <a:srgbClr val="000000"/>
                          </a:solidFill>
                          <a:latin typeface="Times New Roman" charset="0"/>
                          <a:ea typeface="Times New Roman" charset="0"/>
                          <a:cs typeface="Times New Roman" charset="0"/>
                        </a:rPr>
                        <a:t>FEBRUARY </a:t>
                      </a:r>
                      <a:endParaRPr lang="zh-CN" altLang="en-US" sz="3600" b="1" i="0" u="none" strike="noStrike" kern="0" cap="none" spc="0" baseline="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tc>
                  <a:txBody>
                    <a:bodyPr/>
                    <a:lstStyle/>
                    <a:p>
                      <a:pPr marL="85725" indent="0" algn="l">
                        <a:lnSpc>
                          <a:spcPct val="100000"/>
                        </a:lnSpc>
                        <a:spcBef>
                          <a:spcPts val="0"/>
                        </a:spcBef>
                        <a:spcAft>
                          <a:spcPts val="0"/>
                        </a:spcAft>
                        <a:buNone/>
                      </a:pPr>
                      <a:r>
                        <a:rPr lang="en-US" altLang="zh-CN" sz="3600" b="1" i="0" u="none" strike="noStrike" kern="0" cap="none" spc="0" baseline="0" dirty="0">
                          <a:solidFill>
                            <a:srgbClr val="000000"/>
                          </a:solidFill>
                          <a:latin typeface="Times New Roman" charset="0"/>
                          <a:ea typeface="Times New Roman" charset="0"/>
                          <a:cs typeface="Times New Roman" charset="0"/>
                        </a:rPr>
                        <a:t> MARCH</a:t>
                      </a:r>
                      <a:endParaRPr lang="zh-CN" altLang="en-US" sz="3600" b="1"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tc>
                  <a:txBody>
                    <a:bodyPr/>
                    <a:lstStyle/>
                    <a:p>
                      <a:pPr marL="0" indent="0" algn="l">
                        <a:lnSpc>
                          <a:spcPct val="100000"/>
                        </a:lnSpc>
                        <a:spcBef>
                          <a:spcPts val="0"/>
                        </a:spcBef>
                        <a:spcAft>
                          <a:spcPts val="0"/>
                        </a:spcAft>
                        <a:buNone/>
                      </a:pPr>
                      <a:r>
                        <a:rPr lang="en-US" altLang="zh-CN" sz="3600" b="1" i="0" u="none" strike="noStrike" kern="0" cap="none" spc="0" baseline="0">
                          <a:solidFill>
                            <a:srgbClr val="000000"/>
                          </a:solidFill>
                          <a:latin typeface="Times New Roman" charset="0"/>
                          <a:ea typeface="Times New Roman" charset="0"/>
                          <a:cs typeface="Times New Roman" charset="0"/>
                        </a:rPr>
                        <a:t>APRIL </a:t>
                      </a:r>
                      <a:endParaRPr lang="zh-CN" altLang="en-US" sz="3600" b="1" i="0" u="none" strike="noStrike" kern="0" cap="none" spc="0" baseline="0">
                        <a:solidFill>
                          <a:srgbClr val="000000"/>
                        </a:solidFill>
                        <a:latin typeface="Times New Roman" charset="0"/>
                        <a:ea typeface="Times New Roman" charset="0"/>
                        <a:cs typeface="Times New Roman" charset="0"/>
                        <a:sym typeface="Times New Roman" charset="0"/>
                      </a:endParaRPr>
                    </a:p>
                  </a:txBody>
                  <a:tcPr marL="0" marR="0" marT="75565"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00FFFF"/>
                    </a:solidFill>
                  </a:tcPr>
                </a:tc>
                <a:extLst>
                  <a:ext uri="{0D108BD9-81ED-4DB2-BD59-A6C34878D82A}">
                    <a16:rowId xmlns:a16="http://schemas.microsoft.com/office/drawing/2014/main" val="2640795666"/>
                  </a:ext>
                </a:extLst>
              </a:tr>
              <a:tr h="3390698">
                <a:tc>
                  <a:txBody>
                    <a:bodyPr/>
                    <a:lstStyle/>
                    <a:p>
                      <a:pPr marL="0" indent="0" algn="l">
                        <a:lnSpc>
                          <a:spcPct val="100000"/>
                        </a:lnSpc>
                        <a:spcBef>
                          <a:spcPts val="0"/>
                        </a:spcBef>
                        <a:spcAft>
                          <a:spcPts val="0"/>
                        </a:spcAft>
                        <a:buNone/>
                      </a:pPr>
                      <a:r>
                        <a:rPr lang="en-US" altLang="zh-CN" sz="3600" b="0" i="0" u="none" strike="noStrike" kern="0" cap="none" spc="0" baseline="0" dirty="0">
                          <a:solidFill>
                            <a:srgbClr val="000000"/>
                          </a:solidFill>
                          <a:latin typeface="Times New Roman" charset="0"/>
                          <a:ea typeface="Times New Roman" charset="0"/>
                          <a:cs typeface="Times New Roman" charset="0"/>
                          <a:sym typeface="Times New Roman" charset="0"/>
                        </a:rPr>
                        <a:t> Planning and Preparation</a:t>
                      </a:r>
                      <a:endParaRPr lang="zh-CN" altLang="en-US" sz="3600" b="0"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tc>
                  <a:txBody>
                    <a:bodyPr/>
                    <a:lstStyle/>
                    <a:p>
                      <a:pPr marL="0" indent="0" algn="l">
                        <a:lnSpc>
                          <a:spcPct val="100000"/>
                        </a:lnSpc>
                        <a:spcBef>
                          <a:spcPts val="0"/>
                        </a:spcBef>
                        <a:spcAft>
                          <a:spcPts val="0"/>
                        </a:spcAft>
                        <a:buNone/>
                      </a:pPr>
                      <a:r>
                        <a:rPr lang="en-US" altLang="zh-CN" sz="3600" b="0" i="0" u="none" strike="noStrike" kern="0" cap="none" spc="0" baseline="0">
                          <a:solidFill>
                            <a:srgbClr val="000000"/>
                          </a:solidFill>
                          <a:latin typeface="Times New Roman" charset="0"/>
                          <a:ea typeface="Calibri" charset="0"/>
                          <a:cs typeface="Times New Roman" charset="0"/>
                          <a:sym typeface="Arial" charset="0"/>
                        </a:rPr>
                        <a:t>System Development</a:t>
                      </a:r>
                      <a:endParaRPr lang="zh-CN" altLang="en-US" sz="3600" b="0" i="0" u="none" strike="noStrike" kern="0" cap="none" spc="0" baseline="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tc>
                  <a:txBody>
                    <a:bodyPr/>
                    <a:lstStyle/>
                    <a:p>
                      <a:pPr marL="0" indent="0" algn="l">
                        <a:lnSpc>
                          <a:spcPct val="100000"/>
                        </a:lnSpc>
                        <a:spcBef>
                          <a:spcPts val="0"/>
                        </a:spcBef>
                        <a:spcAft>
                          <a:spcPts val="0"/>
                        </a:spcAft>
                        <a:buNone/>
                      </a:pPr>
                      <a:r>
                        <a:rPr lang="en-US" altLang="zh-CN" sz="3600" b="0" i="0" u="none" strike="noStrike" kern="0" cap="none" spc="0" baseline="0" dirty="0">
                          <a:solidFill>
                            <a:srgbClr val="000000"/>
                          </a:solidFill>
                          <a:latin typeface="Times New Roman" charset="0"/>
                          <a:ea typeface="Calibri" charset="0"/>
                          <a:cs typeface="Times New Roman" charset="0"/>
                          <a:sym typeface="Arial" charset="0"/>
                        </a:rPr>
                        <a:t>Testing and Optimization</a:t>
                      </a:r>
                      <a:endParaRPr lang="zh-CN" altLang="en-US" sz="3600" b="0"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tc>
                  <a:txBody>
                    <a:bodyPr/>
                    <a:lstStyle/>
                    <a:p>
                      <a:pPr marL="0" indent="0" algn="l">
                        <a:lnSpc>
                          <a:spcPct val="100000"/>
                        </a:lnSpc>
                        <a:spcBef>
                          <a:spcPts val="0"/>
                        </a:spcBef>
                        <a:spcAft>
                          <a:spcPts val="0"/>
                        </a:spcAft>
                        <a:buNone/>
                      </a:pPr>
                      <a:r>
                        <a:rPr lang="en-US" altLang="zh-CN" sz="3600" b="0" i="0" u="none" strike="noStrike" kern="0" cap="none" spc="0" baseline="0" dirty="0">
                          <a:solidFill>
                            <a:srgbClr val="000000"/>
                          </a:solidFill>
                          <a:latin typeface="Times New Roman" charset="0"/>
                          <a:ea typeface="Calibri" charset="0"/>
                          <a:cs typeface="Times New Roman" charset="0"/>
                          <a:sym typeface="Arial" charset="0"/>
                        </a:rPr>
                        <a:t>Validation and Deployment</a:t>
                      </a:r>
                      <a:endParaRPr lang="zh-CN" altLang="en-US" sz="3600" b="0" i="0" u="none" strike="noStrike" kern="0" cap="none" spc="0" baseline="0" dirty="0">
                        <a:solidFill>
                          <a:srgbClr val="000000"/>
                        </a:solidFill>
                        <a:latin typeface="Times New Roman" charset="0"/>
                        <a:ea typeface="Times New Roman" charset="0"/>
                        <a:cs typeface="Times New Roman" charset="0"/>
                        <a:sym typeface="Times New Roman" charset="0"/>
                      </a:endParaRPr>
                    </a:p>
                  </a:txBody>
                  <a:tcPr marL="0" marR="0" marT="0" marB="0">
                    <a:lnL w="9525">
                      <a:solidFill>
                        <a:srgbClr val="9E9E9E"/>
                      </a:solidFill>
                      <a:prstDash val="solid"/>
                      <a:headEnd type="none" w="med" len="med"/>
                      <a:tailEnd type="none" w="med" len="med"/>
                    </a:lnL>
                    <a:lnR w="9525">
                      <a:solidFill>
                        <a:srgbClr val="9E9E9E"/>
                      </a:solidFill>
                      <a:prstDash val="solid"/>
                      <a:headEnd type="none" w="med" len="med"/>
                      <a:tailEnd type="none" w="med" len="med"/>
                    </a:lnR>
                    <a:lnT w="9525">
                      <a:solidFill>
                        <a:srgbClr val="9E9E9E"/>
                      </a:solidFill>
                      <a:prstDash val="solid"/>
                      <a:headEnd type="none" w="med" len="med"/>
                      <a:tailEnd type="none" w="med" len="med"/>
                    </a:lnT>
                    <a:lnB w="9525">
                      <a:solidFill>
                        <a:srgbClr val="9E9E9E"/>
                      </a:solidFill>
                      <a:prstDash val="solid"/>
                      <a:headEnd type="none" w="med" len="med"/>
                      <a:tailEnd type="none" w="med" len="med"/>
                    </a:lnB>
                    <a:solidFill>
                      <a:srgbClr val="FFFFFF">
                        <a:alpha val="0"/>
                      </a:srgbClr>
                    </a:solidFill>
                  </a:tcPr>
                </a:tc>
                <a:extLst>
                  <a:ext uri="{0D108BD9-81ED-4DB2-BD59-A6C34878D82A}">
                    <a16:rowId xmlns:a16="http://schemas.microsoft.com/office/drawing/2014/main" val="84962149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1310911" y="2285772"/>
            <a:ext cx="16227644" cy="3970318"/>
          </a:xfrm>
          <a:prstGeom prst="rect">
            <a:avLst/>
          </a:prstGeom>
        </p:spPr>
        <p:txBody>
          <a:bodyPr wrap="square">
            <a:spAutoFit/>
          </a:bodyPr>
          <a:lstStyle/>
          <a:p>
            <a:pPr algn="just"/>
            <a:r>
              <a:rPr lang="en-US" altLang="zh-CN" sz="2800" b="0" i="0" u="none" strike="noStrike" kern="0" cap="none" spc="0" baseline="0" dirty="0">
                <a:solidFill>
                  <a:srgbClr val="000000"/>
                </a:solidFill>
                <a:latin typeface="Times New Roman" charset="0"/>
                <a:ea typeface="Arial" charset="0"/>
                <a:cs typeface="Times New Roman" charset="0"/>
                <a:sym typeface="Arial" charset="0"/>
              </a:rPr>
              <a:t>         The initiative to use IoT technology to monitor and identify heart attacks is extremely important to society. It promises to transform cardiac healthcare and maybe save countless lives by utilizing IoT sensors and real-time data processing. For those suffering from cardiovascular disorders, early diagnosis of heart attacks can lower death rates, save healthcare expenses, and enhance overall quality of life. Moreover, proactive self-care practices are encouraged when patients are equipped with real-time insights regarding their cardiac health condition. In addition to improving access to healthcare, especially for marginalized communities, the project provides important data for medical research, which advances the development of cardiovascular disease prevention and treatment methods. In the end, this research has the potential to significantly influence society by advancing patient outcomes, encouraging early intervention.</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9" name="Table 8"/>
          <p:cNvGraphicFramePr>
            <a:graphicFrameLocks noGrp="1"/>
          </p:cNvGraphicFramePr>
          <p:nvPr/>
        </p:nvGraphicFramePr>
        <p:xfrm>
          <a:off x="955962" y="2326406"/>
          <a:ext cx="16957964" cy="6628031"/>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735991">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818396">
                <a:tc>
                  <a:txBody>
                    <a:bodyPr/>
                    <a:lstStyle/>
                    <a:p>
                      <a:r>
                        <a:rPr lang="en-US" sz="2700" kern="1200" dirty="0">
                          <a:solidFill>
                            <a:schemeClr val="dk1"/>
                          </a:solidFill>
                          <a:latin typeface="+mn-lt"/>
                          <a:ea typeface="+mn-ea"/>
                          <a:cs typeface="+mn-cs"/>
                        </a:rPr>
                        <a:t>M. A. </a:t>
                      </a:r>
                      <a:r>
                        <a:rPr lang="en-US" sz="2700" kern="1200" dirty="0" err="1">
                          <a:solidFill>
                            <a:schemeClr val="dk1"/>
                          </a:solidFill>
                          <a:latin typeface="+mn-lt"/>
                          <a:ea typeface="+mn-ea"/>
                          <a:cs typeface="+mn-cs"/>
                        </a:rPr>
                        <a:t>Oktay</a:t>
                      </a:r>
                      <a:r>
                        <a:rPr lang="en-US" sz="2700" kern="1200" dirty="0">
                          <a:solidFill>
                            <a:schemeClr val="dk1"/>
                          </a:solidFill>
                          <a:latin typeface="+mn-lt"/>
                          <a:ea typeface="+mn-ea"/>
                          <a:cs typeface="+mn-cs"/>
                        </a:rPr>
                        <a:t>, C. E. </a:t>
                      </a:r>
                      <a:r>
                        <a:rPr lang="en-US" sz="2700" kern="1200" dirty="0" err="1">
                          <a:solidFill>
                            <a:schemeClr val="dk1"/>
                          </a:solidFill>
                          <a:latin typeface="+mn-lt"/>
                          <a:ea typeface="+mn-ea"/>
                          <a:cs typeface="+mn-cs"/>
                        </a:rPr>
                        <a:t>Celebi</a:t>
                      </a:r>
                      <a:r>
                        <a:rPr lang="en-US" sz="2700" kern="1200" dirty="0">
                          <a:solidFill>
                            <a:schemeClr val="dk1"/>
                          </a:solidFill>
                          <a:latin typeface="+mn-lt"/>
                          <a:ea typeface="+mn-ea"/>
                          <a:cs typeface="+mn-cs"/>
                        </a:rPr>
                        <a:t>, and M. K. Ozer</a:t>
                      </a:r>
                      <a:endParaRPr lang="en-IN" dirty="0"/>
                    </a:p>
                  </a:txBody>
                  <a:tcPr/>
                </a:tc>
                <a:tc>
                  <a:txBody>
                    <a:bodyPr/>
                    <a:lstStyle/>
                    <a:p>
                      <a:r>
                        <a:rPr lang="en-US" sz="2700" kern="1200" dirty="0">
                          <a:solidFill>
                            <a:schemeClr val="dk1"/>
                          </a:solidFill>
                          <a:latin typeface="+mn-lt"/>
                          <a:ea typeface="+mn-ea"/>
                          <a:cs typeface="+mn-cs"/>
                        </a:rPr>
                        <a:t>An IoT-Based Real-Time Cardiac Monitoring System</a:t>
                      </a:r>
                      <a:endParaRPr lang="en-IN" dirty="0"/>
                    </a:p>
                  </a:txBody>
                  <a:tcPr/>
                </a:tc>
                <a:tc>
                  <a:txBody>
                    <a:bodyPr/>
                    <a:lstStyle/>
                    <a:p>
                      <a:r>
                        <a:rPr lang="en-US" dirty="0"/>
                        <a:t>2019</a:t>
                      </a:r>
                      <a:endParaRPr lang="en-IN" dirty="0"/>
                    </a:p>
                  </a:txBody>
                  <a:tcPr/>
                </a:tc>
                <a:tc>
                  <a:txBody>
                    <a:bodyPr/>
                    <a:lstStyle/>
                    <a:p>
                      <a:r>
                        <a:rPr lang="en-US" dirty="0"/>
                        <a:t>To know the heart beat and the pulse Realtime</a:t>
                      </a:r>
                      <a:endParaRPr lang="en-IN" dirty="0"/>
                    </a:p>
                  </a:txBody>
                  <a:tcPr/>
                </a:tc>
                <a:extLst>
                  <a:ext uri="{0D108BD9-81ED-4DB2-BD59-A6C34878D82A}">
                    <a16:rowId xmlns:a16="http://schemas.microsoft.com/office/drawing/2014/main" val="10001"/>
                  </a:ext>
                </a:extLst>
              </a:tr>
              <a:tr h="818396">
                <a:tc>
                  <a:txBody>
                    <a:bodyPr/>
                    <a:lstStyle/>
                    <a:p>
                      <a:r>
                        <a:rPr lang="en-US" sz="2700" kern="1200" dirty="0">
                          <a:solidFill>
                            <a:schemeClr val="dk1"/>
                          </a:solidFill>
                          <a:latin typeface="+mn-lt"/>
                          <a:ea typeface="+mn-ea"/>
                          <a:cs typeface="+mn-cs"/>
                        </a:rPr>
                        <a:t>S. A. M. Ali, T. M. Z. Aung, and M. M. </a:t>
                      </a:r>
                      <a:r>
                        <a:rPr lang="en-US" sz="2700" kern="1200" dirty="0" err="1">
                          <a:solidFill>
                            <a:schemeClr val="dk1"/>
                          </a:solidFill>
                          <a:latin typeface="+mn-lt"/>
                          <a:ea typeface="+mn-ea"/>
                          <a:cs typeface="+mn-cs"/>
                        </a:rPr>
                        <a:t>Htwe</a:t>
                      </a:r>
                      <a:endParaRPr lang="en-IN" dirty="0"/>
                    </a:p>
                  </a:txBody>
                  <a:tcPr/>
                </a:tc>
                <a:tc>
                  <a:txBody>
                    <a:bodyPr/>
                    <a:lstStyle/>
                    <a:p>
                      <a:r>
                        <a:rPr lang="en-US" sz="2700" kern="1200" dirty="0">
                          <a:solidFill>
                            <a:schemeClr val="dk1"/>
                          </a:solidFill>
                          <a:latin typeface="+mn-lt"/>
                          <a:ea typeface="+mn-ea"/>
                          <a:cs typeface="+mn-cs"/>
                        </a:rPr>
                        <a:t>Design and Implementation of IoT-Based Cardiac Health Monitoring System</a:t>
                      </a:r>
                      <a:endParaRPr lang="en-IN" dirty="0"/>
                    </a:p>
                  </a:txBody>
                  <a:tcPr/>
                </a:tc>
                <a:tc>
                  <a:txBody>
                    <a:bodyPr/>
                    <a:lstStyle/>
                    <a:p>
                      <a:r>
                        <a:rPr lang="en-US" dirty="0"/>
                        <a:t>2020</a:t>
                      </a:r>
                      <a:endParaRPr lang="en-IN" dirty="0"/>
                    </a:p>
                  </a:txBody>
                  <a:tcPr/>
                </a:tc>
                <a:tc>
                  <a:txBody>
                    <a:bodyPr/>
                    <a:lstStyle/>
                    <a:p>
                      <a:r>
                        <a:rPr lang="en-US" dirty="0"/>
                        <a:t>Open system on to monitoring using IO the card</a:t>
                      </a:r>
                      <a:endParaRPr lang="en-IN" dirty="0"/>
                    </a:p>
                  </a:txBody>
                  <a:tcPr/>
                </a:tc>
                <a:extLst>
                  <a:ext uri="{0D108BD9-81ED-4DB2-BD59-A6C34878D82A}">
                    <a16:rowId xmlns:a16="http://schemas.microsoft.com/office/drawing/2014/main" val="10002"/>
                  </a:ext>
                </a:extLst>
              </a:tr>
              <a:tr h="818396">
                <a:tc>
                  <a:txBody>
                    <a:bodyPr/>
                    <a:lstStyle/>
                    <a:p>
                      <a:r>
                        <a:rPr lang="en-IN" sz="2700" kern="1200" dirty="0">
                          <a:solidFill>
                            <a:schemeClr val="dk1"/>
                          </a:solidFill>
                          <a:latin typeface="+mn-lt"/>
                          <a:ea typeface="+mn-ea"/>
                          <a:cs typeface="+mn-cs"/>
                        </a:rPr>
                        <a:t>M. H. </a:t>
                      </a:r>
                      <a:r>
                        <a:rPr lang="en-IN" sz="2700" kern="1200" dirty="0" err="1">
                          <a:solidFill>
                            <a:schemeClr val="dk1"/>
                          </a:solidFill>
                          <a:latin typeface="+mn-lt"/>
                          <a:ea typeface="+mn-ea"/>
                          <a:cs typeface="+mn-cs"/>
                        </a:rPr>
                        <a:t>Rostamian</a:t>
                      </a:r>
                      <a:r>
                        <a:rPr lang="en-IN" sz="2700" kern="1200" dirty="0">
                          <a:solidFill>
                            <a:schemeClr val="dk1"/>
                          </a:solidFill>
                          <a:latin typeface="+mn-lt"/>
                          <a:ea typeface="+mn-ea"/>
                          <a:cs typeface="+mn-cs"/>
                        </a:rPr>
                        <a:t>, A. M. </a:t>
                      </a:r>
                      <a:r>
                        <a:rPr lang="en-IN" sz="2700" kern="1200" dirty="0" err="1">
                          <a:solidFill>
                            <a:schemeClr val="dk1"/>
                          </a:solidFill>
                          <a:latin typeface="+mn-lt"/>
                          <a:ea typeface="+mn-ea"/>
                          <a:cs typeface="+mn-cs"/>
                        </a:rPr>
                        <a:t>Ghadimi</a:t>
                      </a:r>
                      <a:r>
                        <a:rPr lang="en-IN" sz="2700" kern="1200" dirty="0">
                          <a:solidFill>
                            <a:schemeClr val="dk1"/>
                          </a:solidFill>
                          <a:latin typeface="+mn-lt"/>
                          <a:ea typeface="+mn-ea"/>
                          <a:cs typeface="+mn-cs"/>
                        </a:rPr>
                        <a:t>, and H. R. </a:t>
                      </a:r>
                      <a:r>
                        <a:rPr lang="en-IN" sz="2700" kern="1200" dirty="0" err="1">
                          <a:solidFill>
                            <a:schemeClr val="dk1"/>
                          </a:solidFill>
                          <a:latin typeface="+mn-lt"/>
                          <a:ea typeface="+mn-ea"/>
                          <a:cs typeface="+mn-cs"/>
                        </a:rPr>
                        <a:t>Hassani</a:t>
                      </a:r>
                      <a:endParaRPr lang="en-IN" dirty="0"/>
                    </a:p>
                  </a:txBody>
                  <a:tcPr/>
                </a:tc>
                <a:tc>
                  <a:txBody>
                    <a:bodyPr/>
                    <a:lstStyle/>
                    <a:p>
                      <a:r>
                        <a:rPr lang="en-US" sz="2700" kern="1200" dirty="0">
                          <a:solidFill>
                            <a:schemeClr val="dk1"/>
                          </a:solidFill>
                          <a:latin typeface="+mn-lt"/>
                          <a:ea typeface="+mn-ea"/>
                          <a:cs typeface="+mn-cs"/>
                        </a:rPr>
                        <a:t>Design and Implementation of a Smart IoT-based Cardiac Monitoring System</a:t>
                      </a:r>
                      <a:endParaRPr lang="en-IN" dirty="0"/>
                    </a:p>
                  </a:txBody>
                  <a:tcPr/>
                </a:tc>
                <a:tc>
                  <a:txBody>
                    <a:bodyPr/>
                    <a:lstStyle/>
                    <a:p>
                      <a:r>
                        <a:rPr lang="en-US" dirty="0"/>
                        <a:t>2020</a:t>
                      </a:r>
                      <a:endParaRPr lang="en-IN" dirty="0"/>
                    </a:p>
                  </a:txBody>
                  <a:tcPr/>
                </a:tc>
                <a:tc>
                  <a:txBody>
                    <a:bodyPr/>
                    <a:lstStyle/>
                    <a:p>
                      <a:r>
                        <a:rPr lang="en-US" dirty="0"/>
                        <a:t>Design of IoT device to monitor heartbeat</a:t>
                      </a:r>
                      <a:endParaRPr lang="en-IN" dirty="0"/>
                    </a:p>
                  </a:txBody>
                  <a:tcPr/>
                </a:tc>
                <a:extLst>
                  <a:ext uri="{0D108BD9-81ED-4DB2-BD59-A6C34878D82A}">
                    <a16:rowId xmlns:a16="http://schemas.microsoft.com/office/drawing/2014/main" val="2110796149"/>
                  </a:ext>
                </a:extLst>
              </a:tr>
              <a:tr h="818396">
                <a:tc>
                  <a:txBody>
                    <a:bodyPr/>
                    <a:lstStyle/>
                    <a:p>
                      <a:r>
                        <a:rPr lang="en-US" sz="2700" kern="1200" dirty="0">
                          <a:solidFill>
                            <a:schemeClr val="dk1"/>
                          </a:solidFill>
                          <a:latin typeface="+mn-lt"/>
                          <a:ea typeface="+mn-ea"/>
                          <a:cs typeface="+mn-cs"/>
                        </a:rPr>
                        <a:t>J. </a:t>
                      </a:r>
                      <a:r>
                        <a:rPr lang="en-US" sz="2700" kern="1200" dirty="0" err="1">
                          <a:solidFill>
                            <a:schemeClr val="dk1"/>
                          </a:solidFill>
                          <a:latin typeface="+mn-lt"/>
                          <a:ea typeface="+mn-ea"/>
                          <a:cs typeface="+mn-cs"/>
                        </a:rPr>
                        <a:t>Alshehri</a:t>
                      </a:r>
                      <a:r>
                        <a:rPr lang="en-US" sz="2700" kern="1200" dirty="0">
                          <a:solidFill>
                            <a:schemeClr val="dk1"/>
                          </a:solidFill>
                          <a:latin typeface="+mn-lt"/>
                          <a:ea typeface="+mn-ea"/>
                          <a:cs typeface="+mn-cs"/>
                        </a:rPr>
                        <a:t> and A. </a:t>
                      </a:r>
                      <a:r>
                        <a:rPr lang="en-US" sz="2700" kern="1200" dirty="0" err="1">
                          <a:solidFill>
                            <a:schemeClr val="dk1"/>
                          </a:solidFill>
                          <a:latin typeface="+mn-lt"/>
                          <a:ea typeface="+mn-ea"/>
                          <a:cs typeface="+mn-cs"/>
                        </a:rPr>
                        <a:t>Aljahdali</a:t>
                      </a:r>
                      <a:endParaRPr lang="en-IN" dirty="0"/>
                    </a:p>
                  </a:txBody>
                  <a:tcPr/>
                </a:tc>
                <a:tc>
                  <a:txBody>
                    <a:bodyPr/>
                    <a:lstStyle/>
                    <a:p>
                      <a:r>
                        <a:rPr lang="en-US" sz="2700" kern="1200" dirty="0">
                          <a:solidFill>
                            <a:schemeClr val="dk1"/>
                          </a:solidFill>
                          <a:latin typeface="+mn-lt"/>
                          <a:ea typeface="+mn-ea"/>
                          <a:cs typeface="+mn-cs"/>
                        </a:rPr>
                        <a:t>A Secure and Privacy-Preserving IoT-based Heart Disease Monitoring System</a:t>
                      </a:r>
                      <a:endParaRPr lang="en-IN" dirty="0"/>
                    </a:p>
                  </a:txBody>
                  <a:tcPr/>
                </a:tc>
                <a:tc>
                  <a:txBody>
                    <a:bodyPr/>
                    <a:lstStyle/>
                    <a:p>
                      <a:r>
                        <a:rPr lang="en-US" dirty="0"/>
                        <a:t>2020</a:t>
                      </a:r>
                      <a:endParaRPr lang="en-IN" dirty="0"/>
                    </a:p>
                  </a:txBody>
                  <a:tcPr/>
                </a:tc>
                <a:tc>
                  <a:txBody>
                    <a:bodyPr/>
                    <a:lstStyle/>
                    <a:p>
                      <a:r>
                        <a:rPr lang="en-US" dirty="0"/>
                        <a:t>Heartbeat monitoring </a:t>
                      </a:r>
                      <a:r>
                        <a:rPr lang="en-US" dirty="0" err="1"/>
                        <a:t>withsecure</a:t>
                      </a:r>
                      <a:r>
                        <a:rPr lang="en-US" dirty="0"/>
                        <a:t> and privacy prevention.</a:t>
                      </a:r>
                      <a:endParaRPr lang="en-IN" dirty="0"/>
                    </a:p>
                  </a:txBody>
                  <a:tcPr/>
                </a:tc>
                <a:extLst>
                  <a:ext uri="{0D108BD9-81ED-4DB2-BD59-A6C34878D82A}">
                    <a16:rowId xmlns:a16="http://schemas.microsoft.com/office/drawing/2014/main" val="306399284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27564" y="2451207"/>
            <a:ext cx="13487400" cy="2862322"/>
          </a:xfrm>
          <a:prstGeom prst="rect">
            <a:avLst/>
          </a:prstGeom>
        </p:spPr>
        <p:txBody>
          <a:bodyPr wrap="square">
            <a:spAutoFit/>
          </a:bodyPr>
          <a:lstStyle/>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1: System Architecture</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2: Data Processing and analysis</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3: Realtime Monitoring System</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4: User Interface Design</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MODULE 5: Integration with Healthcare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18,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Rectangle 5"/>
          <p:cNvSpPr/>
          <p:nvPr/>
        </p:nvSpPr>
        <p:spPr>
          <a:xfrm>
            <a:off x="649912" y="803850"/>
            <a:ext cx="16988176" cy="707886"/>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MODULE 1: S</a:t>
            </a:r>
            <a:r>
              <a:rPr lang="en-IN" sz="4000" dirty="0" err="1">
                <a:latin typeface="Calibri" panose="020F0502020204030204" pitchFamily="34" charset="0"/>
              </a:rPr>
              <a:t>ystem</a:t>
            </a:r>
            <a:r>
              <a:rPr lang="en-IN" sz="4000" dirty="0">
                <a:latin typeface="Calibri" panose="020F0502020204030204" pitchFamily="34" charset="0"/>
              </a:rPr>
              <a:t> Architecture</a:t>
            </a:r>
            <a:endParaRPr lang="en-US" sz="4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96BC5D-42B3-D869-6ABE-7D6104722064}"/>
              </a:ext>
            </a:extLst>
          </p:cNvPr>
          <p:cNvSpPr txBox="1"/>
          <p:nvPr/>
        </p:nvSpPr>
        <p:spPr>
          <a:xfrm>
            <a:off x="1106129" y="2595715"/>
            <a:ext cx="15839768" cy="5016758"/>
          </a:xfrm>
          <a:prstGeom prst="rect">
            <a:avLst/>
          </a:prstGeom>
          <a:noFill/>
        </p:spPr>
        <p:txBody>
          <a:bodyPr wrap="square" rtlCol="0">
            <a:spAutoFit/>
          </a:bodyPr>
          <a:lstStyle/>
          <a:p>
            <a:pPr marL="457200" indent="-457200" algn="just">
              <a:buFontTx/>
              <a:buChar char="-"/>
            </a:pPr>
            <a:r>
              <a:rPr lang="en-US" sz="3200" dirty="0">
                <a:latin typeface="Calibri" panose="020F0502020204030204" pitchFamily="34" charset="0"/>
              </a:rPr>
              <a:t>Hardware components include sensors such as the BMP180 barometric pressure sensor, </a:t>
            </a:r>
            <a:r>
              <a:rPr lang="en-US" sz="3200" dirty="0" err="1">
                <a:latin typeface="Calibri" panose="020F0502020204030204" pitchFamily="34" charset="0"/>
              </a:rPr>
              <a:t>Ublox</a:t>
            </a:r>
            <a:r>
              <a:rPr lang="en-US" sz="3200" dirty="0">
                <a:latin typeface="Calibri" panose="020F0502020204030204" pitchFamily="34" charset="0"/>
              </a:rPr>
              <a:t> NEO-6M GPS module, and heart rate pulse sensor, as well as the Arduino Pro Mini microcontroller and display.</a:t>
            </a:r>
          </a:p>
          <a:p>
            <a:pPr marL="457200" indent="-457200" algn="just">
              <a:buFontTx/>
              <a:buChar char="-"/>
            </a:pPr>
            <a:endParaRPr lang="en-US" sz="3200" dirty="0">
              <a:latin typeface="Calibri" panose="020F0502020204030204" pitchFamily="34" charset="0"/>
            </a:endParaRPr>
          </a:p>
          <a:p>
            <a:pPr algn="just"/>
            <a:r>
              <a:rPr lang="en-US" sz="3200" dirty="0">
                <a:latin typeface="Calibri" panose="020F0502020204030204" pitchFamily="34" charset="0"/>
              </a:rPr>
              <a:t>   - Software components encompass algorithms for data processing, analysis, and real-time monitoring, as well as communication protocols for transmitting data between components.</a:t>
            </a:r>
          </a:p>
          <a:p>
            <a:pPr algn="just"/>
            <a:endParaRPr lang="en-US" sz="3200" dirty="0">
              <a:latin typeface="Calibri" panose="020F0502020204030204" pitchFamily="34" charset="0"/>
            </a:endParaRPr>
          </a:p>
          <a:p>
            <a:pPr algn="just"/>
            <a:r>
              <a:rPr lang="en-US" sz="3200" dirty="0">
                <a:latin typeface="Calibri" panose="020F0502020204030204" pitchFamily="34" charset="0"/>
              </a:rPr>
              <a:t>   - This module provides an overview of how these components work together to enable continuous monitoring of cardiac health parameters and timely intervention in case of abnormalities.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TotalTime>
  <Words>3248</Words>
  <Application>Microsoft Office PowerPoint</Application>
  <PresentationFormat>Custom</PresentationFormat>
  <Paragraphs>285</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Wingdings</vt:lpstr>
      <vt:lpstr>Times New Roman</vt:lpstr>
      <vt:lpstr>Calibri Light</vt:lpstr>
      <vt:lpstr>Arial</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Ramesh Chinnu</cp:lastModifiedBy>
  <cp:revision>25</cp:revision>
  <dcterms:created xsi:type="dcterms:W3CDTF">2024-04-12T11:56:45Z</dcterms:created>
  <dcterms:modified xsi:type="dcterms:W3CDTF">2024-04-18T07:34:32Z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B6ED9B7EF4064E06A959ADD44F089808_12</vt:lpwstr>
  </property>
  <property fmtid="{D5CDD505-2E9C-101B-9397-08002B2CF9AE}" pid="3" name="KSOProductBuildVer">
    <vt:lpwstr>1033-12.2.0.13489</vt:lpwstr>
  </property>
</Properties>
</file>