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24"/>
  </p:notesMasterIdLst>
  <p:handoutMasterIdLst>
    <p:handoutMasterId r:id="rId25"/>
  </p:handoutMasterIdLst>
  <p:sldIdLst>
    <p:sldId id="287" r:id="rId2"/>
    <p:sldId id="295" r:id="rId3"/>
    <p:sldId id="296" r:id="rId4"/>
    <p:sldId id="297" r:id="rId5"/>
    <p:sldId id="318" r:id="rId6"/>
    <p:sldId id="298" r:id="rId7"/>
    <p:sldId id="299" r:id="rId8"/>
    <p:sldId id="301" r:id="rId9"/>
    <p:sldId id="302" r:id="rId10"/>
    <p:sldId id="319" r:id="rId11"/>
    <p:sldId id="320" r:id="rId12"/>
    <p:sldId id="321" r:id="rId13"/>
    <p:sldId id="322" r:id="rId14"/>
    <p:sldId id="307" r:id="rId15"/>
    <p:sldId id="308" r:id="rId16"/>
    <p:sldId id="309" r:id="rId17"/>
    <p:sldId id="310" r:id="rId18"/>
    <p:sldId id="311" r:id="rId19"/>
    <p:sldId id="312" r:id="rId20"/>
    <p:sldId id="313" r:id="rId21"/>
    <p:sldId id="317" r:id="rId22"/>
    <p:sldId id="294" r:id="rId23"/>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4/4/2024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4,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4,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“IoT-Enabled Cardiac Attack Detection and Intervention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92607"/>
          </a:xfrm>
          <a:prstGeom prst="rect">
            <a:avLst/>
          </a:prstGeom>
        </p:spPr>
        <p:txBody>
          <a:bodyPr>
            <a:spAutoFit/>
          </a:bodyPr>
          <a:lstStyle/>
          <a:p>
            <a:pPr marL="12700">
              <a:spcBef>
                <a:spcPts val="270"/>
              </a:spcBef>
              <a:buClr>
                <a:srgbClr val="000000"/>
              </a:buClr>
              <a:buSzPts val="1400"/>
            </a:pPr>
            <a:r>
              <a:rPr lang="en-IN" sz="2000" dirty="0">
                <a:latin typeface="Times New Roman" pitchFamily="18" charset="0"/>
                <a:cs typeface="Times New Roman" pitchFamily="18" charset="0"/>
              </a:rPr>
              <a:t>1.</a:t>
            </a:r>
            <a:r>
              <a:rPr lang="en-US" altLang="zh-CN" sz="2000" b="1" dirty="0">
                <a:latin typeface="Times New Roman" charset="0"/>
                <a:ea typeface="Times New Roman" charset="0"/>
                <a:cs typeface="Times New Roman" charset="0"/>
                <a:sym typeface="Times New Roman" charset="0"/>
              </a:rPr>
              <a:t> Pitta Rahul                                         (VTU19191)  (21UECT0062)</a:t>
            </a:r>
            <a:endParaRPr lang="en-US" altLang="zh-CN" sz="2000" dirty="0">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2.Thota </a:t>
            </a:r>
            <a:r>
              <a:rPr lang="en-US" altLang="zh-CN" sz="2000" b="1" dirty="0" err="1">
                <a:latin typeface="Times New Roman" charset="0"/>
                <a:ea typeface="Times New Roman" charset="0"/>
                <a:cs typeface="Times New Roman" charset="0"/>
                <a:sym typeface="Times New Roman" charset="0"/>
              </a:rPr>
              <a:t>Rushitha</a:t>
            </a:r>
            <a:r>
              <a:rPr lang="en-US" altLang="zh-CN" sz="2000" b="1" dirty="0">
                <a:latin typeface="Times New Roman" charset="0"/>
                <a:ea typeface="Times New Roman" charset="0"/>
                <a:cs typeface="Times New Roman" charset="0"/>
                <a:sym typeface="Times New Roman" charset="0"/>
              </a:rPr>
              <a:t>                                   </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(VTU19357)  (21UECT0042)</a:t>
            </a:r>
            <a:endParaRPr lang="en-US" altLang="zh-CN" sz="2000" b="0" i="0" u="none" strike="noStrike" kern="0" cap="none" spc="0" baseline="0" dirty="0">
              <a:solidFill>
                <a:srgbClr val="000000"/>
              </a:solidFill>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3. </a:t>
            </a:r>
            <a:r>
              <a:rPr lang="en-US" altLang="zh-CN" sz="2000" b="1" dirty="0" err="1">
                <a:latin typeface="Times New Roman" charset="0"/>
                <a:ea typeface="Times New Roman" charset="0"/>
                <a:cs typeface="Times New Roman" charset="0"/>
                <a:sym typeface="Times New Roman" charset="0"/>
              </a:rPr>
              <a:t>Bhavanam</a:t>
            </a:r>
            <a:r>
              <a:rPr lang="en-US" altLang="zh-CN" sz="2000" b="1" dirty="0">
                <a:latin typeface="Times New Roman" charset="0"/>
                <a:ea typeface="Times New Roman" charset="0"/>
                <a:cs typeface="Times New Roman" charset="0"/>
                <a:sym typeface="Times New Roman" charset="0"/>
              </a:rPr>
              <a:t> </a:t>
            </a:r>
            <a:r>
              <a:rPr lang="en-US" altLang="zh-CN" sz="2000" b="1" dirty="0" err="1">
                <a:latin typeface="Times New Roman" charset="0"/>
                <a:ea typeface="Times New Roman" charset="0"/>
                <a:cs typeface="Times New Roman" charset="0"/>
                <a:sym typeface="Times New Roman" charset="0"/>
              </a:rPr>
              <a:t>Sarath</a:t>
            </a:r>
            <a:r>
              <a:rPr lang="en-US" altLang="zh-CN" sz="2000" b="1" dirty="0">
                <a:latin typeface="Times New Roman" charset="0"/>
                <a:ea typeface="Times New Roman" charset="0"/>
                <a:cs typeface="Times New Roman" charset="0"/>
                <a:sym typeface="Times New Roman" charset="0"/>
              </a:rPr>
              <a:t> Chandra Reddy</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 (VTU19151) (21UECT0052)</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707886"/>
          </a:xfrm>
          <a:prstGeom prst="rect">
            <a:avLst/>
          </a:prstGeom>
          <a:noFill/>
        </p:spPr>
        <p:txBody>
          <a:bodyPr wrap="square" rtlCol="0">
            <a:spAutoFit/>
          </a:bodyPr>
          <a:lstStyle/>
          <a:p>
            <a:r>
              <a:rPr lang="en-US" altLang="zh-CN" sz="2000" b="1" dirty="0">
                <a:latin typeface="Times New Roman" charset="0"/>
                <a:ea typeface="Times New Roman" charset="0"/>
                <a:cs typeface="Times New Roman" charset="0"/>
                <a:sym typeface="Times New Roman" charset="0"/>
              </a:rPr>
              <a:t> Dr. M. Saravana Karthikeyan</a:t>
            </a:r>
            <a:endParaRPr lang="zh-CN" altLang="en-US" sz="2800" b="0" i="0" u="none" strike="noStrike" kern="0" cap="none" spc="0" baseline="0" dirty="0">
              <a:solidFill>
                <a:srgbClr val="000000"/>
              </a:solidFill>
              <a:latin typeface="Times New Roman" charset="0"/>
              <a:ea typeface="Times New Roman" charset="0"/>
              <a:cs typeface="Times New Roman" charset="0"/>
              <a:sym typeface="Times New Roman" charset="0"/>
            </a:endParaRPr>
          </a:p>
          <a:p>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4,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2: </a:t>
            </a:r>
            <a:r>
              <a:rPr lang="en-US" sz="4000" dirty="0">
                <a:latin typeface="Times New Roman" panose="02020603050405020304" pitchFamily="18" charset="0"/>
                <a:cs typeface="Times New Roman" panose="02020603050405020304" pitchFamily="18" charset="0"/>
              </a:rPr>
              <a:t>Data Processing and analysis</a:t>
            </a: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buFontTx/>
              <a:buChar char="-"/>
            </a:pPr>
            <a:r>
              <a:rPr lang="en-US" sz="3200" dirty="0">
                <a:latin typeface="Calibri" panose="020F0502020204030204" pitchFamily="34" charset="0"/>
              </a:rPr>
              <a:t>Algorithms are employed to extract relevant features from the data streams, such as heart rate, blood pressure, and GPS coordinates.</a:t>
            </a:r>
          </a:p>
          <a:p>
            <a:pPr marL="457200" indent="-457200">
              <a:buFontTx/>
              <a:buChar char="-"/>
            </a:pPr>
            <a:endParaRPr lang="en-US" sz="3200" dirty="0">
              <a:latin typeface="Calibri" panose="020F0502020204030204" pitchFamily="34" charset="0"/>
            </a:endParaRPr>
          </a:p>
          <a:p>
            <a:r>
              <a:rPr lang="en-US" sz="3200" dirty="0">
                <a:latin typeface="Calibri" panose="020F0502020204030204" pitchFamily="34" charset="0"/>
              </a:rPr>
              <a:t>   - Sophisticated signal processing techniques, including filtering and pattern recognition, are utilized to identify patterns indicative of cardiac anomalies.</a:t>
            </a:r>
          </a:p>
          <a:p>
            <a:endParaRPr lang="en-US" sz="3200" dirty="0">
              <a:latin typeface="Calibri" panose="020F0502020204030204" pitchFamily="34" charset="0"/>
            </a:endParaRPr>
          </a:p>
          <a:p>
            <a:r>
              <a:rPr lang="en-US" sz="3200" dirty="0">
                <a:latin typeface="Calibri" panose="020F0502020204030204" pitchFamily="34" charset="0"/>
              </a:rPr>
              <a:t>   - The processed data is analyzed in real-time to detect abnormal cardiac events and trigger appropriate alerts or interventions.</a:t>
            </a:r>
          </a:p>
        </p:txBody>
      </p:sp>
    </p:spTree>
    <p:extLst>
      <p:ext uri="{BB962C8B-B14F-4D97-AF65-F5344CB8AC3E}">
        <p14:creationId xmlns:p14="http://schemas.microsoft.com/office/powerpoint/2010/main" val="63464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3: </a:t>
            </a:r>
            <a:r>
              <a:rPr lang="en-IN" sz="4000" dirty="0">
                <a:latin typeface="Calibri" panose="020F0502020204030204" pitchFamily="34" charset="0"/>
              </a:rPr>
              <a:t>Real-time Monitoring and Alerts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buFontTx/>
              <a:buChar char="-"/>
            </a:pPr>
            <a:r>
              <a:rPr lang="en-US" sz="3200" dirty="0">
                <a:latin typeface="Calibri" panose="020F0502020204030204" pitchFamily="34" charset="0"/>
              </a:rPr>
              <a:t>Continuous data collection from sensors allows for real-time monitoring of vital signs such as heart rate and blood pressure.</a:t>
            </a:r>
          </a:p>
          <a:p>
            <a:pPr marL="457200" indent="-457200">
              <a:buFontTx/>
              <a:buChar char="-"/>
            </a:pPr>
            <a:endParaRPr lang="en-US" sz="3200" dirty="0">
              <a:latin typeface="Calibri" panose="020F0502020204030204" pitchFamily="34" charset="0"/>
            </a:endParaRPr>
          </a:p>
          <a:p>
            <a:r>
              <a:rPr lang="en-US" sz="3200" dirty="0">
                <a:latin typeface="Calibri" panose="020F0502020204030204" pitchFamily="34" charset="0"/>
              </a:rPr>
              <a:t>   - Algorithms continuously analyze the data streams, comparing them against predefined thresholds or patterns to detect anomalies.</a:t>
            </a:r>
          </a:p>
          <a:p>
            <a:endParaRPr lang="en-US" sz="3200" dirty="0">
              <a:latin typeface="Calibri" panose="020F0502020204030204" pitchFamily="34" charset="0"/>
            </a:endParaRPr>
          </a:p>
          <a:p>
            <a:r>
              <a:rPr lang="en-US" sz="3200" dirty="0">
                <a:latin typeface="Calibri" panose="020F0502020204030204" pitchFamily="34" charset="0"/>
              </a:rPr>
              <a:t>   - Upon detection of abnormal cardiac events, the system generates alerts, notifying the user or healthcare providers through visual or audible cues.</a:t>
            </a:r>
          </a:p>
        </p:txBody>
      </p:sp>
    </p:spTree>
    <p:extLst>
      <p:ext uri="{BB962C8B-B14F-4D97-AF65-F5344CB8AC3E}">
        <p14:creationId xmlns:p14="http://schemas.microsoft.com/office/powerpoint/2010/main" val="395525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4: </a:t>
            </a:r>
            <a:r>
              <a:rPr lang="en-IN" sz="4000" dirty="0">
                <a:latin typeface="Calibri" panose="020F0502020204030204" pitchFamily="34" charset="0"/>
              </a:rPr>
              <a:t>User Interface Design</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buFontTx/>
              <a:buChar char="-"/>
            </a:pPr>
            <a:r>
              <a:rPr lang="en-US" sz="3200" dirty="0">
                <a:latin typeface="Calibri" panose="020F0502020204030204" pitchFamily="34" charset="0"/>
              </a:rPr>
              <a:t>The user interface provides visualizations of cardiac health data, such as heart rate trends, GPS location, and alert notifications.</a:t>
            </a:r>
          </a:p>
          <a:p>
            <a:pPr marL="457200" indent="-457200">
              <a:buFontTx/>
              <a:buChar char="-"/>
            </a:pPr>
            <a:endParaRPr lang="en-US" sz="3200" dirty="0">
              <a:latin typeface="Calibri" panose="020F0502020204030204" pitchFamily="34" charset="0"/>
            </a:endParaRPr>
          </a:p>
          <a:p>
            <a:r>
              <a:rPr lang="en-US" sz="3200" dirty="0">
                <a:latin typeface="Calibri" panose="020F0502020204030204" pitchFamily="34" charset="0"/>
              </a:rPr>
              <a:t>   - Design considerations include intuitive navigation, clear presentation of information, and customization options to suit individual user preferences.</a:t>
            </a:r>
          </a:p>
          <a:p>
            <a:endParaRPr lang="en-US" sz="3200" dirty="0">
              <a:latin typeface="Calibri" panose="020F0502020204030204" pitchFamily="34" charset="0"/>
            </a:endParaRPr>
          </a:p>
          <a:p>
            <a:r>
              <a:rPr lang="en-US" sz="3200" dirty="0">
                <a:latin typeface="Calibri" panose="020F0502020204030204" pitchFamily="34" charset="0"/>
              </a:rPr>
              <a:t>   - The interface enables users to interpret their cardiac health status, view historical data, and take appropriate actions based on alerts or recommendations provided by the system.</a:t>
            </a:r>
          </a:p>
        </p:txBody>
      </p:sp>
    </p:spTree>
    <p:extLst>
      <p:ext uri="{BB962C8B-B14F-4D97-AF65-F5344CB8AC3E}">
        <p14:creationId xmlns:p14="http://schemas.microsoft.com/office/powerpoint/2010/main" val="99524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5: </a:t>
            </a:r>
            <a:r>
              <a:rPr lang="en-IN" sz="4000" dirty="0">
                <a:latin typeface="Calibri" panose="020F0502020204030204" pitchFamily="34" charset="0"/>
              </a:rPr>
              <a:t>Integration with Healthcare Systems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buFontTx/>
              <a:buChar char="-"/>
            </a:pPr>
            <a:r>
              <a:rPr lang="en-US" sz="3200" dirty="0">
                <a:latin typeface="Calibri" panose="020F0502020204030204" pitchFamily="34" charset="0"/>
              </a:rPr>
              <a:t>Integration with electronic medical records (EMR) systems allows healthcare providers to access patient data and monitor their cardiac health remotely.</a:t>
            </a:r>
          </a:p>
          <a:p>
            <a:pPr marL="457200" indent="-457200">
              <a:buFontTx/>
              <a:buChar char="-"/>
            </a:pPr>
            <a:endParaRPr lang="en-US" sz="3200" dirty="0">
              <a:latin typeface="Calibri" panose="020F0502020204030204" pitchFamily="34" charset="0"/>
            </a:endParaRPr>
          </a:p>
          <a:p>
            <a:r>
              <a:rPr lang="en-US" sz="3200" dirty="0">
                <a:latin typeface="Calibri" panose="020F0502020204030204" pitchFamily="34" charset="0"/>
              </a:rPr>
              <a:t>   - The system may also communicate with hospital networks or emergency response services to provide timely assistance in case of cardiac emergencies.</a:t>
            </a:r>
          </a:p>
          <a:p>
            <a:endParaRPr lang="en-US" sz="3200" dirty="0">
              <a:latin typeface="Calibri" panose="020F0502020204030204" pitchFamily="34" charset="0"/>
            </a:endParaRPr>
          </a:p>
          <a:p>
            <a:r>
              <a:rPr lang="en-US" sz="3200" dirty="0">
                <a:latin typeface="Calibri" panose="020F0502020204030204" pitchFamily="34" charset="0"/>
              </a:rPr>
              <a:t>   - Compliance with regulatory standards, such as FDA regulations for medical devices, ensures the system meets quality and safety requirements for healthcare applications.</a:t>
            </a:r>
          </a:p>
        </p:txBody>
      </p:sp>
    </p:spTree>
    <p:extLst>
      <p:ext uri="{BB962C8B-B14F-4D97-AF65-F5344CB8AC3E}">
        <p14:creationId xmlns:p14="http://schemas.microsoft.com/office/powerpoint/2010/main" val="32150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pic>
        <p:nvPicPr>
          <p:cNvPr id="8" name="Picture 7">
            <a:extLst>
              <a:ext uri="{FF2B5EF4-FFF2-40B4-BE49-F238E27FC236}">
                <a16:creationId xmlns:a16="http://schemas.microsoft.com/office/drawing/2014/main" id="{6BD9BB29-C347-B59C-AD81-75074B6A1507}"/>
              </a:ext>
            </a:extLst>
          </p:cNvPr>
          <p:cNvPicPr>
            <a:picLocks noChangeAspect="1"/>
          </p:cNvPicPr>
          <p:nvPr/>
        </p:nvPicPr>
        <p:blipFill>
          <a:blip r:embed="rId2"/>
          <a:stretch>
            <a:fillRect/>
          </a:stretch>
        </p:blipFill>
        <p:spPr>
          <a:xfrm>
            <a:off x="5354329" y="1585913"/>
            <a:ext cx="6890060" cy="5886450"/>
          </a:xfrm>
          <a:prstGeom prst="rect">
            <a:avLst/>
          </a:prstGeom>
        </p:spPr>
      </p:pic>
      <p:sp>
        <p:nvSpPr>
          <p:cNvPr id="14" name="TextBox 13">
            <a:extLst>
              <a:ext uri="{FF2B5EF4-FFF2-40B4-BE49-F238E27FC236}">
                <a16:creationId xmlns:a16="http://schemas.microsoft.com/office/drawing/2014/main" id="{759BC984-CCB9-0C8B-E16F-216A40BAA142}"/>
              </a:ext>
            </a:extLst>
          </p:cNvPr>
          <p:cNvSpPr txBox="1"/>
          <p:nvPr/>
        </p:nvSpPr>
        <p:spPr>
          <a:xfrm>
            <a:off x="3619484" y="7834745"/>
            <a:ext cx="12739704" cy="923330"/>
          </a:xfrm>
          <a:prstGeom prst="rect">
            <a:avLst/>
          </a:prstGeom>
          <a:noFill/>
        </p:spPr>
        <p:txBody>
          <a:bodyPr wrap="square">
            <a:spAutoFit/>
          </a:bodyPr>
          <a:lstStyle/>
          <a:p>
            <a:r>
              <a:rPr lang="en-IN" dirty="0"/>
              <a:t>This diagram illustrates the interconnected components of the system, including power supply, microcontroller (Arduino Pro Mini), sensors (BMP180 pressure sensor, </a:t>
            </a:r>
            <a:r>
              <a:rPr lang="en-IN" dirty="0" err="1"/>
              <a:t>Ublox</a:t>
            </a:r>
            <a:r>
              <a:rPr lang="en-IN" dirty="0"/>
              <a:t> NEO-6M GPS module, and heart rate pulse sensor), and display (monochrome 128x32 I2C OLED graphic display). Arrows indicate the flow of power, data, and control signals between the components.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0" name="Picture 9">
            <a:extLst>
              <a:ext uri="{FF2B5EF4-FFF2-40B4-BE49-F238E27FC236}">
                <a16:creationId xmlns:a16="http://schemas.microsoft.com/office/drawing/2014/main" id="{4824DD24-8AD5-20E3-1530-C59F71A7AF7B}"/>
              </a:ext>
            </a:extLst>
          </p:cNvPr>
          <p:cNvPicPr>
            <a:picLocks noChangeAspect="1"/>
          </p:cNvPicPr>
          <p:nvPr/>
        </p:nvPicPr>
        <p:blipFill>
          <a:blip r:embed="rId2"/>
          <a:stretch>
            <a:fillRect/>
          </a:stretch>
        </p:blipFill>
        <p:spPr>
          <a:xfrm>
            <a:off x="6229351" y="1495425"/>
            <a:ext cx="5843588" cy="4948238"/>
          </a:xfrm>
          <a:prstGeom prst="rect">
            <a:avLst/>
          </a:prstGeom>
        </p:spPr>
      </p:pic>
      <p:sp>
        <p:nvSpPr>
          <p:cNvPr id="12" name="TextBox 11">
            <a:extLst>
              <a:ext uri="{FF2B5EF4-FFF2-40B4-BE49-F238E27FC236}">
                <a16:creationId xmlns:a16="http://schemas.microsoft.com/office/drawing/2014/main" id="{9A271ED8-C1E3-EFAD-F037-76F4E3E1C802}"/>
              </a:ext>
            </a:extLst>
          </p:cNvPr>
          <p:cNvSpPr txBox="1"/>
          <p:nvPr/>
        </p:nvSpPr>
        <p:spPr>
          <a:xfrm>
            <a:off x="2247293" y="6693820"/>
            <a:ext cx="12907588" cy="2031325"/>
          </a:xfrm>
          <a:prstGeom prst="rect">
            <a:avLst/>
          </a:prstGeom>
          <a:noFill/>
        </p:spPr>
        <p:txBody>
          <a:bodyPr wrap="square">
            <a:spAutoFit/>
          </a:bodyPr>
          <a:lstStyle/>
          <a:p>
            <a:r>
              <a:rPr lang="en-IN" dirty="0"/>
              <a:t>Sensors: Capture physiological data such as heart rate, blood pressure, and GPS coordinates.</a:t>
            </a:r>
          </a:p>
          <a:p>
            <a:r>
              <a:rPr lang="en-IN" dirty="0"/>
              <a:t>Arduino Pro Mini: Receives sensor data, processes and </a:t>
            </a:r>
            <a:r>
              <a:rPr lang="en-IN" dirty="0" err="1"/>
              <a:t>analyzes</a:t>
            </a:r>
            <a:r>
              <a:rPr lang="en-IN" dirty="0"/>
              <a:t> it.</a:t>
            </a:r>
          </a:p>
          <a:p>
            <a:r>
              <a:rPr lang="en-IN" dirty="0"/>
              <a:t>Display: Receives processed data from Arduino for visualization. </a:t>
            </a:r>
          </a:p>
          <a:p>
            <a:r>
              <a:rPr lang="en-IN" dirty="0"/>
              <a:t>Data Processing &amp; Analysis: In the Arduino, algorithms process sensor data, detect patterns, and </a:t>
            </a:r>
            <a:r>
              <a:rPr lang="en-IN" dirty="0" err="1"/>
              <a:t>analyze</a:t>
            </a:r>
            <a:r>
              <a:rPr lang="en-IN" dirty="0"/>
              <a:t> cardiac health status.</a:t>
            </a:r>
          </a:p>
          <a:p>
            <a:r>
              <a:rPr lang="en-IN" dirty="0"/>
              <a:t>Communication Interface: Manages the communication between Arduino and the internet gateway.</a:t>
            </a:r>
          </a:p>
          <a:p>
            <a:r>
              <a:rPr lang="en-IN" dirty="0"/>
              <a:t>Internet Gateway: Facilitates communication between the IoT device and the database management system over the internet.</a:t>
            </a:r>
          </a:p>
          <a:p>
            <a:r>
              <a:rPr lang="en-IN" dirty="0"/>
              <a:t>Database Management: Stores and manages the collected data for further analysis, retrieval, and integration with other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E588BA48-72A4-CA51-0A9E-0792627F3BC4}"/>
              </a:ext>
            </a:extLst>
          </p:cNvPr>
          <p:cNvPicPr>
            <a:picLocks noChangeAspect="1"/>
          </p:cNvPicPr>
          <p:nvPr/>
        </p:nvPicPr>
        <p:blipFill>
          <a:blip r:embed="rId2"/>
          <a:stretch>
            <a:fillRect/>
          </a:stretch>
        </p:blipFill>
        <p:spPr>
          <a:xfrm>
            <a:off x="4586288" y="1054222"/>
            <a:ext cx="8505825" cy="5989515"/>
          </a:xfrm>
          <a:prstGeom prst="rect">
            <a:avLst/>
          </a:prstGeom>
        </p:spPr>
      </p:pic>
      <p:sp>
        <p:nvSpPr>
          <p:cNvPr id="11" name="TextBox 10">
            <a:extLst>
              <a:ext uri="{FF2B5EF4-FFF2-40B4-BE49-F238E27FC236}">
                <a16:creationId xmlns:a16="http://schemas.microsoft.com/office/drawing/2014/main" id="{6265E6A2-6968-4B1B-8EFF-18B13D6CB71A}"/>
              </a:ext>
            </a:extLst>
          </p:cNvPr>
          <p:cNvSpPr txBox="1"/>
          <p:nvPr/>
        </p:nvSpPr>
        <p:spPr>
          <a:xfrm>
            <a:off x="3071813" y="7209562"/>
            <a:ext cx="12458700" cy="1754326"/>
          </a:xfrm>
          <a:prstGeom prst="rect">
            <a:avLst/>
          </a:prstGeom>
          <a:noFill/>
        </p:spPr>
        <p:txBody>
          <a:bodyPr wrap="square">
            <a:spAutoFit/>
          </a:bodyPr>
          <a:lstStyle/>
          <a:p>
            <a:r>
              <a:rPr lang="en-IN" dirty="0"/>
              <a:t>Record Health Data: Users can input and update personal health information, medical history, symptoms, and medication details into the system.</a:t>
            </a:r>
          </a:p>
          <a:p>
            <a:r>
              <a:rPr lang="en-IN" dirty="0"/>
              <a:t>Monitor Heart Rate: The system continuously monitors the user's heart rate in real-time and alerts them in case of abnormal heart rates.</a:t>
            </a:r>
          </a:p>
          <a:p>
            <a:r>
              <a:rPr lang="en-IN" dirty="0"/>
              <a:t>Notify Emergency Services: In case of a cardiac emergency, the user can trigger an SOS signal, and the system transmits their GPS coordinates to emergency services for immediate assistance.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7" name="TextBox 6"/>
          <p:cNvSpPr txBox="1"/>
          <p:nvPr/>
        </p:nvSpPr>
        <p:spPr>
          <a:xfrm>
            <a:off x="2057400" y="1662545"/>
            <a:ext cx="2265218"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96490EA0-C94C-891C-4123-ED2F2BB28E1F}"/>
              </a:ext>
            </a:extLst>
          </p:cNvPr>
          <p:cNvPicPr>
            <a:picLocks noChangeAspect="1"/>
          </p:cNvPicPr>
          <p:nvPr/>
        </p:nvPicPr>
        <p:blipFill>
          <a:blip r:embed="rId2"/>
          <a:stretch>
            <a:fillRect/>
          </a:stretch>
        </p:blipFill>
        <p:spPr>
          <a:xfrm>
            <a:off x="7115175" y="1504950"/>
            <a:ext cx="4057650" cy="4595813"/>
          </a:xfrm>
          <a:prstGeom prst="rect">
            <a:avLst/>
          </a:prstGeom>
        </p:spPr>
      </p:pic>
      <p:sp>
        <p:nvSpPr>
          <p:cNvPr id="11" name="TextBox 10">
            <a:extLst>
              <a:ext uri="{FF2B5EF4-FFF2-40B4-BE49-F238E27FC236}">
                <a16:creationId xmlns:a16="http://schemas.microsoft.com/office/drawing/2014/main" id="{51E59C63-E09C-B210-DABB-C788949C90DD}"/>
              </a:ext>
            </a:extLst>
          </p:cNvPr>
          <p:cNvSpPr txBox="1"/>
          <p:nvPr/>
        </p:nvSpPr>
        <p:spPr>
          <a:xfrm>
            <a:off x="3714750" y="6818263"/>
            <a:ext cx="12858749" cy="2031325"/>
          </a:xfrm>
          <a:prstGeom prst="rect">
            <a:avLst/>
          </a:prstGeom>
          <a:noFill/>
        </p:spPr>
        <p:txBody>
          <a:bodyPr wrap="square">
            <a:spAutoFit/>
          </a:bodyPr>
          <a:lstStyle/>
          <a:p>
            <a:r>
              <a:rPr lang="en-IN" dirty="0"/>
              <a:t>User: Represents the user interacting with the system. They can record health data, monitor heart rate, and notify emergency services.</a:t>
            </a:r>
          </a:p>
          <a:p>
            <a:r>
              <a:rPr lang="en-IN" dirty="0"/>
              <a:t>Sensor: Abstract class representing various sensors (e.g., heart rate sensor, GPS module) used to collect physiological data.</a:t>
            </a:r>
          </a:p>
          <a:p>
            <a:r>
              <a:rPr lang="en-IN" dirty="0"/>
              <a:t>Arduino: Represents the microcontroller responsible for processing the sensor data and managing system operations.</a:t>
            </a:r>
          </a:p>
          <a:p>
            <a:r>
              <a:rPr lang="en-IN" dirty="0"/>
              <a:t>Display: Represents the display component used to visualize information for the user.</a:t>
            </a:r>
          </a:p>
          <a:p>
            <a:r>
              <a:rPr lang="en-IN" dirty="0" err="1"/>
              <a:t>readData</a:t>
            </a:r>
            <a:r>
              <a:rPr lang="en-IN" dirty="0"/>
              <a:t>(): Method to read data from sensors.</a:t>
            </a:r>
          </a:p>
          <a:p>
            <a:r>
              <a:rPr lang="en-IN" dirty="0" err="1"/>
              <a:t>processData</a:t>
            </a:r>
            <a:r>
              <a:rPr lang="en-IN" dirty="0"/>
              <a:t>(): Method to process sensor data and perform analysis.</a:t>
            </a:r>
          </a:p>
          <a:p>
            <a:r>
              <a:rPr lang="en-IN" dirty="0" err="1"/>
              <a:t>updateDisplay</a:t>
            </a:r>
            <a:r>
              <a:rPr lang="en-IN" dirty="0"/>
              <a:t>(): Method to update the display with relevant information for the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F75113CC-29CE-53AA-B6D1-C895CEE0D8F1}"/>
              </a:ext>
            </a:extLst>
          </p:cNvPr>
          <p:cNvPicPr>
            <a:picLocks noChangeAspect="1"/>
          </p:cNvPicPr>
          <p:nvPr/>
        </p:nvPicPr>
        <p:blipFill>
          <a:blip r:embed="rId2"/>
          <a:stretch>
            <a:fillRect/>
          </a:stretch>
        </p:blipFill>
        <p:spPr>
          <a:xfrm>
            <a:off x="5049982" y="1343025"/>
            <a:ext cx="7280131" cy="5931917"/>
          </a:xfrm>
          <a:prstGeom prst="rect">
            <a:avLst/>
          </a:prstGeom>
        </p:spPr>
      </p:pic>
      <p:sp>
        <p:nvSpPr>
          <p:cNvPr id="11" name="TextBox 10">
            <a:extLst>
              <a:ext uri="{FF2B5EF4-FFF2-40B4-BE49-F238E27FC236}">
                <a16:creationId xmlns:a16="http://schemas.microsoft.com/office/drawing/2014/main" id="{02B4B437-90D3-9A90-49DE-F6BBD246B449}"/>
              </a:ext>
            </a:extLst>
          </p:cNvPr>
          <p:cNvSpPr txBox="1"/>
          <p:nvPr/>
        </p:nvSpPr>
        <p:spPr>
          <a:xfrm>
            <a:off x="3033108" y="8020645"/>
            <a:ext cx="12801599" cy="923330"/>
          </a:xfrm>
          <a:prstGeom prst="rect">
            <a:avLst/>
          </a:prstGeom>
          <a:noFill/>
        </p:spPr>
        <p:txBody>
          <a:bodyPr wrap="square">
            <a:spAutoFit/>
          </a:bodyPr>
          <a:lstStyle/>
          <a:p>
            <a:r>
              <a:rPr lang="en-IN" dirty="0"/>
              <a:t>The user initiates heart rate monitoring. The sensor reads the heart rate data. The Arduino processes the data and checks if the heart rate is normal. If the heart rate is normal, the system proceeds with normal operations. If the heart rate is abnormal, the system alerts the user through the display. If the user triggers an SOS signal, the system notifies emergency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9" name="Picture 8">
            <a:extLst>
              <a:ext uri="{FF2B5EF4-FFF2-40B4-BE49-F238E27FC236}">
                <a16:creationId xmlns:a16="http://schemas.microsoft.com/office/drawing/2014/main" id="{3489F893-445A-A825-3CF6-19FFAC8C9A91}"/>
              </a:ext>
            </a:extLst>
          </p:cNvPr>
          <p:cNvPicPr>
            <a:picLocks noChangeAspect="1"/>
          </p:cNvPicPr>
          <p:nvPr/>
        </p:nvPicPr>
        <p:blipFill>
          <a:blip r:embed="rId2"/>
          <a:stretch>
            <a:fillRect/>
          </a:stretch>
        </p:blipFill>
        <p:spPr>
          <a:xfrm>
            <a:off x="3995737" y="1657350"/>
            <a:ext cx="9277351" cy="5181600"/>
          </a:xfrm>
          <a:prstGeom prst="rect">
            <a:avLst/>
          </a:prstGeom>
        </p:spPr>
      </p:pic>
      <p:sp>
        <p:nvSpPr>
          <p:cNvPr id="11" name="TextBox 10">
            <a:extLst>
              <a:ext uri="{FF2B5EF4-FFF2-40B4-BE49-F238E27FC236}">
                <a16:creationId xmlns:a16="http://schemas.microsoft.com/office/drawing/2014/main" id="{55666816-9383-2491-E3C8-0884C7E0D0D8}"/>
              </a:ext>
            </a:extLst>
          </p:cNvPr>
          <p:cNvSpPr txBox="1"/>
          <p:nvPr/>
        </p:nvSpPr>
        <p:spPr>
          <a:xfrm>
            <a:off x="3485836" y="7700139"/>
            <a:ext cx="13516289" cy="923330"/>
          </a:xfrm>
          <a:prstGeom prst="rect">
            <a:avLst/>
          </a:prstGeom>
          <a:noFill/>
        </p:spPr>
        <p:txBody>
          <a:bodyPr wrap="square">
            <a:spAutoFit/>
          </a:bodyPr>
          <a:lstStyle/>
          <a:p>
            <a:r>
              <a:rPr lang="en-IN" dirty="0"/>
              <a:t>The sequence diagram depicts interactions between the user, sensor, Arduino, and display components. The User lifeline initiates heart rate monitoring. Concurrently, the Sensor reads the heart rate data. Once the heart rate data is read, the Arduino processes it. Concurrently, the Display updates with the processed heart rate data. Each lifeline represents a parallel process occurring independently in the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457200" y="1561222"/>
            <a:ext cx="17373600" cy="7848302"/>
          </a:xfrm>
          <a:prstGeom prst="rect">
            <a:avLst/>
          </a:prstGeom>
          <a:noFill/>
        </p:spPr>
        <p:txBody>
          <a:bodyPr wrap="square" rtlCol="0">
            <a:spAutoFit/>
          </a:bodyPr>
          <a:lstStyle/>
          <a:p>
            <a:pPr marL="342900" indent="-342900">
              <a:buFont typeface="+mj-lt"/>
              <a:buAutoNum type="arabicPeriod"/>
            </a:pPr>
            <a:r>
              <a:rPr lang="en-IN" sz="2400" dirty="0">
                <a:latin typeface="Calibri" panose="020F0502020204030204" pitchFamily="34" charset="0"/>
              </a:rPr>
              <a:t> M. A. </a:t>
            </a:r>
            <a:r>
              <a:rPr lang="en-IN" sz="2400" dirty="0" err="1">
                <a:latin typeface="Calibri" panose="020F0502020204030204" pitchFamily="34" charset="0"/>
              </a:rPr>
              <a:t>Oktay</a:t>
            </a:r>
            <a:r>
              <a:rPr lang="en-IN" sz="2400" dirty="0">
                <a:latin typeface="Calibri" panose="020F0502020204030204" pitchFamily="34" charset="0"/>
              </a:rPr>
              <a:t>, C. E. </a:t>
            </a:r>
            <a:r>
              <a:rPr lang="en-IN" sz="2400" dirty="0" err="1">
                <a:latin typeface="Calibri" panose="020F0502020204030204" pitchFamily="34" charset="0"/>
              </a:rPr>
              <a:t>Celebi</a:t>
            </a:r>
            <a:r>
              <a:rPr lang="en-IN" sz="2400" dirty="0">
                <a:latin typeface="Calibri" panose="020F0502020204030204" pitchFamily="34" charset="0"/>
              </a:rPr>
              <a:t>, and M. K. Ozer, "An IoT-Based Real-Time Cardiac Monitoring System," 2019 IEEE 8th Global Conference on Consumer Electronics (GCCE), Osaka, Japan, 2019, pp. 891-892, </a:t>
            </a:r>
            <a:r>
              <a:rPr lang="en-IN" sz="2400" dirty="0" err="1">
                <a:latin typeface="Calibri" panose="020F0502020204030204" pitchFamily="34" charset="0"/>
              </a:rPr>
              <a:t>doi</a:t>
            </a:r>
            <a:r>
              <a:rPr lang="en-IN" sz="2400" dirty="0">
                <a:latin typeface="Calibri" panose="020F0502020204030204" pitchFamily="34" charset="0"/>
              </a:rPr>
              <a:t>: 10.1109/GCCE46687.2019.9015267.</a:t>
            </a:r>
          </a:p>
          <a:p>
            <a:pPr marL="342900" indent="-342900">
              <a:buFont typeface="+mj-lt"/>
              <a:buAutoNum type="arabicPeriod"/>
            </a:pPr>
            <a:endParaRPr lang="en" sz="2400" dirty="0">
              <a:latin typeface="Calibri" panose="020F0502020204030204" pitchFamily="34" charset="0"/>
            </a:endParaRPr>
          </a:p>
          <a:p>
            <a:pPr marL="342900" indent="-342900">
              <a:buFont typeface="+mj-lt"/>
              <a:buAutoNum type="arabicPeriod"/>
            </a:pPr>
            <a:r>
              <a:rPr lang="en-IN" sz="2400" dirty="0">
                <a:latin typeface="Calibri" panose="020F0502020204030204" pitchFamily="34" charset="0"/>
              </a:rPr>
              <a:t>S. A. M. Ali, T. M. Z. Aung, and M. M. </a:t>
            </a:r>
            <a:r>
              <a:rPr lang="en-IN" sz="2400" dirty="0" err="1">
                <a:latin typeface="Calibri" panose="020F0502020204030204" pitchFamily="34" charset="0"/>
              </a:rPr>
              <a:t>Htwe</a:t>
            </a:r>
            <a:r>
              <a:rPr lang="en-IN" sz="2400" dirty="0">
                <a:latin typeface="Calibri" panose="020F0502020204030204" pitchFamily="34" charset="0"/>
              </a:rPr>
              <a:t>, "Design and Implementation of IoT-Based Cardiac Health Monitoring System," 2020 IEEE Conference on Open Systems (ICOS), Melaka, Malaysia, 2020, pp. 141-145, </a:t>
            </a:r>
            <a:r>
              <a:rPr lang="en-IN" sz="2400" dirty="0" err="1">
                <a:latin typeface="Calibri" panose="020F0502020204030204" pitchFamily="34" charset="0"/>
              </a:rPr>
              <a:t>doi</a:t>
            </a:r>
            <a:r>
              <a:rPr lang="en-IN" sz="2400" dirty="0">
                <a:latin typeface="Calibri" panose="020F0502020204030204" pitchFamily="34" charset="0"/>
              </a:rPr>
              <a:t>: 10.1109/ICOS48703.2020.9274296.</a:t>
            </a:r>
          </a:p>
          <a:p>
            <a:pPr marL="342900" indent="-342900">
              <a:buFont typeface="+mj-lt"/>
              <a:buAutoNum type="arabicPeriod"/>
            </a:pPr>
            <a:endParaRPr lang="en" sz="2400" dirty="0">
              <a:latin typeface="Calibri" panose="020F0502020204030204" pitchFamily="34" charset="0"/>
            </a:endParaRPr>
          </a:p>
          <a:p>
            <a:pPr marL="342900" indent="-342900">
              <a:buFont typeface="+mj-lt"/>
              <a:buAutoNum type="arabicPeriod"/>
            </a:pPr>
            <a:r>
              <a:rPr lang="en-IN" sz="2400" dirty="0">
                <a:latin typeface="Calibri" panose="020F0502020204030204" pitchFamily="34" charset="0"/>
              </a:rPr>
              <a:t>M. H. </a:t>
            </a:r>
            <a:r>
              <a:rPr lang="en-IN" sz="2400" dirty="0" err="1">
                <a:latin typeface="Calibri" panose="020F0502020204030204" pitchFamily="34" charset="0"/>
              </a:rPr>
              <a:t>Rostamian</a:t>
            </a:r>
            <a:r>
              <a:rPr lang="en-IN" sz="2400" dirty="0">
                <a:latin typeface="Calibri" panose="020F0502020204030204" pitchFamily="34" charset="0"/>
              </a:rPr>
              <a:t>, A. M. </a:t>
            </a:r>
            <a:r>
              <a:rPr lang="en-IN" sz="2400" dirty="0" err="1">
                <a:latin typeface="Calibri" panose="020F0502020204030204" pitchFamily="34" charset="0"/>
              </a:rPr>
              <a:t>Ghadimi</a:t>
            </a:r>
            <a:r>
              <a:rPr lang="en-IN" sz="2400" dirty="0">
                <a:latin typeface="Calibri" panose="020F0502020204030204" pitchFamily="34" charset="0"/>
              </a:rPr>
              <a:t>, and H. R. </a:t>
            </a:r>
            <a:r>
              <a:rPr lang="en-IN" sz="2400" dirty="0" err="1">
                <a:latin typeface="Calibri" panose="020F0502020204030204" pitchFamily="34" charset="0"/>
              </a:rPr>
              <a:t>Hassani</a:t>
            </a:r>
            <a:r>
              <a:rPr lang="en-IN" sz="2400" dirty="0">
                <a:latin typeface="Calibri" panose="020F0502020204030204" pitchFamily="34" charset="0"/>
              </a:rPr>
              <a:t>, "Design and Implementation of a Smart IoT-based Cardiac Monitoring System," 2020 IEEE 10th Annual Computing and Communication Workshop and Conference (CCWC), Las Vegas, NV, USA, 2020, pp. 0595-0600, </a:t>
            </a:r>
            <a:r>
              <a:rPr lang="en-IN" sz="2400" dirty="0" err="1">
                <a:latin typeface="Calibri" panose="020F0502020204030204" pitchFamily="34" charset="0"/>
              </a:rPr>
              <a:t>doi</a:t>
            </a:r>
            <a:r>
              <a:rPr lang="en-IN" sz="2400" dirty="0">
                <a:latin typeface="Calibri" panose="020F0502020204030204" pitchFamily="34" charset="0"/>
              </a:rPr>
              <a:t>: 10.1109/CCWC47524.2020.9031004.</a:t>
            </a:r>
          </a:p>
          <a:p>
            <a:pPr marL="342900" indent="-342900">
              <a:buFont typeface="+mj-lt"/>
              <a:buAutoNum type="arabicPeriod"/>
            </a:pPr>
            <a:endParaRPr lang="en" sz="2400" dirty="0">
              <a:latin typeface="Calibri" panose="020F0502020204030204" pitchFamily="34" charset="0"/>
            </a:endParaRPr>
          </a:p>
          <a:p>
            <a:pPr marL="342900" indent="-342900">
              <a:buFont typeface="+mj-lt"/>
              <a:buAutoNum type="arabicPeriod"/>
            </a:pPr>
            <a:r>
              <a:rPr lang="en-IN" sz="2400" dirty="0">
                <a:latin typeface="Calibri" panose="020F0502020204030204" pitchFamily="34" charset="0"/>
              </a:rPr>
              <a:t>J. </a:t>
            </a:r>
            <a:r>
              <a:rPr lang="en-IN" sz="2400" dirty="0" err="1">
                <a:latin typeface="Calibri" panose="020F0502020204030204" pitchFamily="34" charset="0"/>
              </a:rPr>
              <a:t>Alshehri</a:t>
            </a:r>
            <a:r>
              <a:rPr lang="en-IN" sz="2400" dirty="0">
                <a:latin typeface="Calibri" panose="020F0502020204030204" pitchFamily="34" charset="0"/>
              </a:rPr>
              <a:t> and A. </a:t>
            </a:r>
            <a:r>
              <a:rPr lang="en-IN" sz="2400" dirty="0" err="1">
                <a:latin typeface="Calibri" panose="020F0502020204030204" pitchFamily="34" charset="0"/>
              </a:rPr>
              <a:t>Aljahdali</a:t>
            </a:r>
            <a:r>
              <a:rPr lang="en-IN" sz="2400" dirty="0">
                <a:latin typeface="Calibri" panose="020F0502020204030204" pitchFamily="34" charset="0"/>
              </a:rPr>
              <a:t>, "A Secure and Privacy-Preserving IoT-based Heart Disease Monitoring System," 2020 IEEE International Conference on Electro Information Technology (EIT), Grand Forks, ND, USA, 2020, pp. 403-407, </a:t>
            </a:r>
            <a:r>
              <a:rPr lang="en-IN" sz="2400" dirty="0" err="1">
                <a:latin typeface="Calibri" panose="020F0502020204030204" pitchFamily="34" charset="0"/>
              </a:rPr>
              <a:t>doi</a:t>
            </a:r>
            <a:r>
              <a:rPr lang="en-IN" sz="2400" dirty="0">
                <a:latin typeface="Calibri" panose="020F0502020204030204" pitchFamily="34" charset="0"/>
              </a:rPr>
              <a:t>: 10.1109/EIT47822.2020.9150285.</a:t>
            </a:r>
          </a:p>
          <a:p>
            <a:pPr marL="342900" indent="-342900">
              <a:buFont typeface="+mj-lt"/>
              <a:buAutoNum type="arabicPeriod"/>
            </a:pPr>
            <a:endParaRPr lang="en" sz="2400" dirty="0">
              <a:latin typeface="Calibri" panose="020F0502020204030204" pitchFamily="34" charset="0"/>
            </a:endParaRPr>
          </a:p>
          <a:p>
            <a:pPr marL="342900" indent="-342900">
              <a:buFont typeface="+mj-lt"/>
              <a:buAutoNum type="arabicPeriod"/>
            </a:pPr>
            <a:r>
              <a:rPr lang="en-IN" sz="2400" dirty="0">
                <a:latin typeface="Calibri" panose="020F0502020204030204" pitchFamily="34" charset="0"/>
              </a:rPr>
              <a:t>A. D. N. </a:t>
            </a:r>
            <a:r>
              <a:rPr lang="en-IN" sz="2400" dirty="0" err="1">
                <a:latin typeface="Calibri" panose="020F0502020204030204" pitchFamily="34" charset="0"/>
              </a:rPr>
              <a:t>Siñel</a:t>
            </a:r>
            <a:r>
              <a:rPr lang="en-IN" sz="2400" dirty="0">
                <a:latin typeface="Calibri" panose="020F0502020204030204" pitchFamily="34" charset="0"/>
              </a:rPr>
              <a:t>, N. C. O. </a:t>
            </a:r>
            <a:r>
              <a:rPr lang="en-IN" sz="2400" dirty="0" err="1">
                <a:latin typeface="Calibri" panose="020F0502020204030204" pitchFamily="34" charset="0"/>
              </a:rPr>
              <a:t>Lleno</a:t>
            </a:r>
            <a:r>
              <a:rPr lang="en-IN" sz="2400" dirty="0">
                <a:latin typeface="Calibri" panose="020F0502020204030204" pitchFamily="34" charset="0"/>
              </a:rPr>
              <a:t>, and J. A. A. Lao, "Development of an IoT-Based Cardiac Monitoring and Alert System for Atrial Fibrillation Detection," 2020 IEEE 12th International Conference on Humanoid, Nanotechnology, Information Technology, Communication and Control, Environment, and Management (HNICEM), Baguio City, Philippines, 2020, pp. 1-5, </a:t>
            </a:r>
            <a:r>
              <a:rPr lang="en-IN" sz="2400" dirty="0" err="1">
                <a:latin typeface="Calibri" panose="020F0502020204030204" pitchFamily="34" charset="0"/>
              </a:rPr>
              <a:t>doi</a:t>
            </a:r>
            <a:r>
              <a:rPr lang="en-IN" sz="2400" dirty="0">
                <a:latin typeface="Calibri" panose="020F0502020204030204" pitchFamily="34" charset="0"/>
              </a:rPr>
              <a:t>: 10.1109/HNICEM51425.2020.9395688.</a:t>
            </a:r>
          </a:p>
          <a:p>
            <a:pPr marL="342900" indent="-342900">
              <a:buFont typeface="+mj-lt"/>
              <a:buAutoNum type="arabicPeriod"/>
            </a:pPr>
            <a:endParaRPr lang="en" sz="2400" dirty="0">
              <a:latin typeface="Calibri" panose="020F0502020204030204" pitchFamily="34" charset="0"/>
            </a:endParaRPr>
          </a:p>
          <a:p>
            <a:pPr marL="342900" indent="-342900">
              <a:buFont typeface="+mj-lt"/>
              <a:buAutoNum type="arabicPeriod"/>
            </a:pPr>
            <a:r>
              <a:rPr lang="en-IN" sz="2400" dirty="0">
                <a:latin typeface="Calibri" panose="020F0502020204030204" pitchFamily="34" charset="0"/>
              </a:rPr>
              <a:t>M. S. Khan, A. U. Qazi, and A. Zeb, "An IoT-enabled Cardiac Health Monitoring and Management System," 2019 IEEE 3rd International Conference on Sustainable Information Engineering and Technology (SIET), Malang, Indonesia, 2019, pp. 380-385, </a:t>
            </a:r>
            <a:r>
              <a:rPr lang="en-IN" sz="2400" dirty="0" err="1">
                <a:latin typeface="Calibri" panose="020F0502020204030204" pitchFamily="34" charset="0"/>
              </a:rPr>
              <a:t>doi</a:t>
            </a:r>
            <a:r>
              <a:rPr lang="en-IN" sz="2400" dirty="0">
                <a:latin typeface="Calibri" panose="020F0502020204030204" pitchFamily="34" charset="0"/>
              </a:rPr>
              <a:t>: 10.1109/SIET48337.2019.8945880.</a:t>
            </a:r>
          </a:p>
          <a:p>
            <a:pPr marL="342900" indent="-342900">
              <a:buFont typeface="+mj-lt"/>
              <a:buAutoNum type="arabicPeriod"/>
            </a:pPr>
            <a:endParaRPr lang="en" sz="2400" dirty="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4,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a:extLst>
              <a:ext uri="{FF2B5EF4-FFF2-40B4-BE49-F238E27FC236}">
                <a16:creationId xmlns:a16="http://schemas.microsoft.com/office/drawing/2014/main" id="{7EE4605A-6D92-B592-0DB8-CF20E13BC4F5}"/>
              </a:ext>
            </a:extLst>
          </p:cNvPr>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832484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400" dirty="0">
                <a:latin typeface="Times New Roman" pitchFamily="18" charset="0"/>
                <a:cs typeface="Times New Roman" pitchFamily="18" charset="0"/>
              </a:rPr>
              <a:t>Cardiovascular diseases (CVDs) remain one of the leading causes of mortality globally, accounting for millions of deaths each year. Among the various manifestations of CVDs, cardiac attacks, including heart attacks and sudden cardiac arrests, pose significant threats to human life due to their sudden onset and often fatal consequences. Timely detection and intervention are critical in mitigating the severity of cardiac attacks and improving patient outcomes. </a:t>
            </a:r>
          </a:p>
          <a:p>
            <a:pPr marL="800100" lvl="1" indent="-342900">
              <a:lnSpc>
                <a:spcPct val="150000"/>
              </a:lnSpc>
              <a:buFont typeface="Arial" panose="020B0604020202020204" pitchFamily="34" charset="0"/>
              <a:buChar char="•"/>
            </a:pPr>
            <a:r>
              <a:rPr lang="en-US" sz="2400" dirty="0">
                <a:latin typeface="Times New Roman" pitchFamily="18" charset="0"/>
                <a:cs typeface="Times New Roman" pitchFamily="18" charset="0"/>
              </a:rPr>
              <a:t>In recent years, the Internet of Things (IoT) has emerged as a promising technology for healthcare applications, offering innovative solutions to improve patient monitoring, diagnosis, and treatment. Leveraging IoT in cardiac attack detection and intervention presents a transformative approach to addressing this pressing healthcare challenge.</a:t>
            </a:r>
          </a:p>
          <a:p>
            <a:pPr marL="800100" lvl="1" indent="-342900">
              <a:lnSpc>
                <a:spcPct val="150000"/>
              </a:lnSpc>
              <a:buFont typeface="Arial" panose="020B0604020202020204" pitchFamily="34" charset="0"/>
              <a:buChar char="•"/>
            </a:pPr>
            <a:r>
              <a:rPr lang="en-US" sz="2400" dirty="0">
                <a:latin typeface="Times New Roman" pitchFamily="18" charset="0"/>
                <a:cs typeface="Times New Roman" pitchFamily="18" charset="0"/>
              </a:rPr>
              <a:t>At the core of the proposed system are wearable biosensors equipped with advanced physiological monitoring capabilities. These sensors continuously collect vital signs and biometric data, including heart rate, blood pressure, i2c signals from pulse sensor and activity levels, in real-time.</a:t>
            </a:r>
          </a:p>
          <a:p>
            <a:pPr marL="800100" lvl="1" indent="-342900">
              <a:lnSpc>
                <a:spcPct val="150000"/>
              </a:lnSpc>
              <a:buFont typeface="Arial" panose="020B0604020202020204" pitchFamily="34" charset="0"/>
              <a:buChar char="•"/>
            </a:pPr>
            <a:endParaRPr lang="en-IN" sz="2400"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1645921" y="2693616"/>
            <a:ext cx="14256067" cy="4401205"/>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Aim of the project:</a:t>
            </a:r>
          </a:p>
          <a:p>
            <a:r>
              <a:rPr lang="en-IN" altLang="zh-CN" sz="2800" b="1" i="0" u="none" strike="noStrike" kern="0" cap="none" spc="0" baseline="0" dirty="0">
                <a:solidFill>
                  <a:srgbClr val="000000"/>
                </a:solidFill>
                <a:latin typeface="Times New Roman" panose="02020603050405020304" pitchFamily="18" charset="0"/>
                <a:ea typeface="Arial" charset="0"/>
                <a:cs typeface="Times New Roman" panose="02020603050405020304" pitchFamily="18" charset="0"/>
                <a:sym typeface="Arial" charset="0"/>
              </a:rPr>
              <a:t>      </a:t>
            </a:r>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The aim of this project is to develop an IoT-enabled system for the early detection and intervention of cardiac attack. And to continually monitor vital signs, evaluate data in real-time, and send timely notifications to patients and healthcare providers.</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Scope of the project</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scope of this project encompasses the design, development, and implementation of an IoT-enabled system for cardiac attack detection and intervention. It includes the integration of wearable biosensors, data analytics algorithms, and intervention mechanisms to enable real-time monitoring, early detection of cardiac events, and timely intervention to mitigate their impact.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graphicFrame>
        <p:nvGraphicFramePr>
          <p:cNvPr id="5" name="Table 4">
            <a:extLst>
              <a:ext uri="{FF2B5EF4-FFF2-40B4-BE49-F238E27FC236}">
                <a16:creationId xmlns:a16="http://schemas.microsoft.com/office/drawing/2014/main" id="{F80EF684-743A-8503-D9FB-D6E53011FD74}"/>
              </a:ext>
            </a:extLst>
          </p:cNvPr>
          <p:cNvGraphicFramePr>
            <a:graphicFrameLocks noGrp="1"/>
          </p:cNvGraphicFramePr>
          <p:nvPr>
            <p:extLst>
              <p:ext uri="{D42A27DB-BD31-4B8C-83A1-F6EECF244321}">
                <p14:modId xmlns:p14="http://schemas.microsoft.com/office/powerpoint/2010/main" val="773611256"/>
              </p:ext>
            </p:extLst>
          </p:nvPr>
        </p:nvGraphicFramePr>
        <p:xfrm>
          <a:off x="1814770" y="3509833"/>
          <a:ext cx="14658460" cy="4014903"/>
        </p:xfrm>
        <a:graphic>
          <a:graphicData uri="http://schemas.openxmlformats.org/drawingml/2006/table">
            <a:tbl>
              <a:tblPr bandRow="1">
                <a:noFill/>
              </a:tblPr>
              <a:tblGrid>
                <a:gridCol w="3664899">
                  <a:extLst>
                    <a:ext uri="{9D8B030D-6E8A-4147-A177-3AD203B41FA5}">
                      <a16:colId xmlns:a16="http://schemas.microsoft.com/office/drawing/2014/main" val="2139531809"/>
                    </a:ext>
                  </a:extLst>
                </a:gridCol>
                <a:gridCol w="3664899">
                  <a:extLst>
                    <a:ext uri="{9D8B030D-6E8A-4147-A177-3AD203B41FA5}">
                      <a16:colId xmlns:a16="http://schemas.microsoft.com/office/drawing/2014/main" val="589197715"/>
                    </a:ext>
                  </a:extLst>
                </a:gridCol>
                <a:gridCol w="3990884">
                  <a:extLst>
                    <a:ext uri="{9D8B030D-6E8A-4147-A177-3AD203B41FA5}">
                      <a16:colId xmlns:a16="http://schemas.microsoft.com/office/drawing/2014/main" val="2941454566"/>
                    </a:ext>
                  </a:extLst>
                </a:gridCol>
                <a:gridCol w="3337778">
                  <a:extLst>
                    <a:ext uri="{9D8B030D-6E8A-4147-A177-3AD203B41FA5}">
                      <a16:colId xmlns:a16="http://schemas.microsoft.com/office/drawing/2014/main" val="1629143394"/>
                    </a:ext>
                  </a:extLst>
                </a:gridCol>
              </a:tblGrid>
              <a:tr h="0">
                <a:tc>
                  <a:txBody>
                    <a:bodyPr/>
                    <a:lstStyle/>
                    <a:p>
                      <a:pPr marL="0"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JANUARY</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FEBRUARY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 MARCH</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0"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APRIL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extLst>
                  <a:ext uri="{0D108BD9-81ED-4DB2-BD59-A6C34878D82A}">
                    <a16:rowId xmlns:a16="http://schemas.microsoft.com/office/drawing/2014/main" val="2640795666"/>
                  </a:ext>
                </a:extLst>
              </a:tr>
              <a:tr h="3390698">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Times New Roman" charset="0"/>
                          <a:cs typeface="Times New Roman" charset="0"/>
                          <a:sym typeface="Times New Roman" charset="0"/>
                        </a:rPr>
                        <a:t> Planning and Preparation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Times New Roman" charset="0"/>
                          <a:ea typeface="Calibri" charset="0"/>
                          <a:cs typeface="Times New Roman" charset="0"/>
                          <a:sym typeface="Arial" charset="0"/>
                        </a:rPr>
                        <a:t>System Development</a:t>
                      </a:r>
                      <a:endParaRPr lang="zh-CN" altLang="en-US" sz="3600" b="0"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Testing and Optimization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Validation and Deployment</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extLst>
                  <a:ext uri="{0D108BD9-81ED-4DB2-BD59-A6C34878D82A}">
                    <a16:rowId xmlns:a16="http://schemas.microsoft.com/office/drawing/2014/main" val="84962149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310911" y="2285772"/>
            <a:ext cx="16227644" cy="3970318"/>
          </a:xfrm>
          <a:prstGeom prst="rect">
            <a:avLst/>
          </a:prstGeom>
        </p:spPr>
        <p:txBody>
          <a:bodyPr wrap="square">
            <a:spAutoFit/>
          </a:bodyPr>
          <a:lstStyle/>
          <a:p>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         The initiative to use IoT technology to monitor and identify heart attacks is extremely important to society. It promises to transform cardiac healthcare and maybe save countless lives by utilizing IoT sensors and real-time data processing. For those suffering from cardiovascular disorders, early diagnosis of heart attacks can lower death rates, save healthcare expenses, and enhance overall quality of life. Moreover, proactive self-care practices are encouraged when patients are equipped with real-time insights regarding their cardiac health condition. In addition to improving access to healthcare, especially for marginalized communities, the project provides important data for medical research, which advances the development of cardiovascular disease prevention and treatment methods. In the end, this research has the potential to significantly influence society by advancing patient outcomes, encouraging early intervention.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2539810755"/>
              </p:ext>
            </p:extLst>
          </p:nvPr>
        </p:nvGraphicFramePr>
        <p:xfrm>
          <a:off x="955962" y="2326406"/>
          <a:ext cx="16957964" cy="662803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US" sz="2700" kern="1200" dirty="0">
                          <a:solidFill>
                            <a:schemeClr val="dk1"/>
                          </a:solidFill>
                          <a:latin typeface="+mn-lt"/>
                          <a:ea typeface="+mn-ea"/>
                          <a:cs typeface="+mn-cs"/>
                        </a:rPr>
                        <a:t>M. A. </a:t>
                      </a:r>
                      <a:r>
                        <a:rPr lang="en-US" sz="2700" kern="1200" dirty="0" err="1">
                          <a:solidFill>
                            <a:schemeClr val="dk1"/>
                          </a:solidFill>
                          <a:latin typeface="+mn-lt"/>
                          <a:ea typeface="+mn-ea"/>
                          <a:cs typeface="+mn-cs"/>
                        </a:rPr>
                        <a:t>Oktay</a:t>
                      </a:r>
                      <a:r>
                        <a:rPr lang="en-US" sz="2700" kern="1200" dirty="0">
                          <a:solidFill>
                            <a:schemeClr val="dk1"/>
                          </a:solidFill>
                          <a:latin typeface="+mn-lt"/>
                          <a:ea typeface="+mn-ea"/>
                          <a:cs typeface="+mn-cs"/>
                        </a:rPr>
                        <a:t>, C. E. </a:t>
                      </a:r>
                      <a:r>
                        <a:rPr lang="en-US" sz="2700" kern="1200" dirty="0" err="1">
                          <a:solidFill>
                            <a:schemeClr val="dk1"/>
                          </a:solidFill>
                          <a:latin typeface="+mn-lt"/>
                          <a:ea typeface="+mn-ea"/>
                          <a:cs typeface="+mn-cs"/>
                        </a:rPr>
                        <a:t>Celebi</a:t>
                      </a:r>
                      <a:r>
                        <a:rPr lang="en-US" sz="2700" kern="1200" dirty="0">
                          <a:solidFill>
                            <a:schemeClr val="dk1"/>
                          </a:solidFill>
                          <a:latin typeface="+mn-lt"/>
                          <a:ea typeface="+mn-ea"/>
                          <a:cs typeface="+mn-cs"/>
                        </a:rPr>
                        <a:t>, and M. K. Ozer</a:t>
                      </a:r>
                      <a:endParaRPr lang="en-IN" dirty="0"/>
                    </a:p>
                  </a:txBody>
                  <a:tcPr/>
                </a:tc>
                <a:tc>
                  <a:txBody>
                    <a:bodyPr/>
                    <a:lstStyle/>
                    <a:p>
                      <a:r>
                        <a:rPr lang="en-US" sz="2700" kern="1200" dirty="0">
                          <a:solidFill>
                            <a:schemeClr val="dk1"/>
                          </a:solidFill>
                          <a:latin typeface="+mn-lt"/>
                          <a:ea typeface="+mn-ea"/>
                          <a:cs typeface="+mn-cs"/>
                        </a:rPr>
                        <a:t>An IoT-Based Real-Time Cardiac Monitoring System</a:t>
                      </a:r>
                      <a:endParaRPr lang="en-IN" dirty="0"/>
                    </a:p>
                  </a:txBody>
                  <a:tcPr/>
                </a:tc>
                <a:tc>
                  <a:txBody>
                    <a:bodyPr/>
                    <a:lstStyle/>
                    <a:p>
                      <a:r>
                        <a:rPr lang="en-US" dirty="0"/>
                        <a:t>2019</a:t>
                      </a:r>
                      <a:endParaRPr lang="en-IN" dirty="0"/>
                    </a:p>
                  </a:txBody>
                  <a:tcPr/>
                </a:tc>
                <a:tc>
                  <a:txBody>
                    <a:bodyPr/>
                    <a:lstStyle/>
                    <a:p>
                      <a:r>
                        <a:rPr lang="en-US" dirty="0"/>
                        <a:t>To know the heart beat and the pulse Realtime</a:t>
                      </a:r>
                      <a:endParaRPr lang="en-IN" dirty="0"/>
                    </a:p>
                  </a:txBody>
                  <a:tcPr/>
                </a:tc>
                <a:extLst>
                  <a:ext uri="{0D108BD9-81ED-4DB2-BD59-A6C34878D82A}">
                    <a16:rowId xmlns:a16="http://schemas.microsoft.com/office/drawing/2014/main" val="10001"/>
                  </a:ext>
                </a:extLst>
              </a:tr>
              <a:tr h="818396">
                <a:tc>
                  <a:txBody>
                    <a:bodyPr/>
                    <a:lstStyle/>
                    <a:p>
                      <a:r>
                        <a:rPr lang="en-US" sz="2700" kern="1200" dirty="0">
                          <a:solidFill>
                            <a:schemeClr val="dk1"/>
                          </a:solidFill>
                          <a:latin typeface="+mn-lt"/>
                          <a:ea typeface="+mn-ea"/>
                          <a:cs typeface="+mn-cs"/>
                        </a:rPr>
                        <a:t>S. A. M. Ali, T. M. Z. Aung, and M. M. </a:t>
                      </a:r>
                      <a:r>
                        <a:rPr lang="en-US" sz="2700" kern="1200" dirty="0" err="1">
                          <a:solidFill>
                            <a:schemeClr val="dk1"/>
                          </a:solidFill>
                          <a:latin typeface="+mn-lt"/>
                          <a:ea typeface="+mn-ea"/>
                          <a:cs typeface="+mn-cs"/>
                        </a:rPr>
                        <a:t>Htwe</a:t>
                      </a:r>
                      <a:endParaRPr lang="en-IN" dirty="0"/>
                    </a:p>
                  </a:txBody>
                  <a:tcPr/>
                </a:tc>
                <a:tc>
                  <a:txBody>
                    <a:bodyPr/>
                    <a:lstStyle/>
                    <a:p>
                      <a:r>
                        <a:rPr lang="en-US" sz="2700" kern="1200" dirty="0">
                          <a:solidFill>
                            <a:schemeClr val="dk1"/>
                          </a:solidFill>
                          <a:latin typeface="+mn-lt"/>
                          <a:ea typeface="+mn-ea"/>
                          <a:cs typeface="+mn-cs"/>
                        </a:rPr>
                        <a:t>Design and Implementation of IoT-Based Cardiac Health Monitoring System</a:t>
                      </a:r>
                      <a:endParaRPr lang="en-IN" dirty="0"/>
                    </a:p>
                  </a:txBody>
                  <a:tcPr/>
                </a:tc>
                <a:tc>
                  <a:txBody>
                    <a:bodyPr/>
                    <a:lstStyle/>
                    <a:p>
                      <a:r>
                        <a:rPr lang="en-US" dirty="0"/>
                        <a:t>2020</a:t>
                      </a:r>
                      <a:endParaRPr lang="en-IN" dirty="0"/>
                    </a:p>
                  </a:txBody>
                  <a:tcPr/>
                </a:tc>
                <a:tc>
                  <a:txBody>
                    <a:bodyPr/>
                    <a:lstStyle/>
                    <a:p>
                      <a:r>
                        <a:rPr lang="en-US" dirty="0"/>
                        <a:t>Open system on to monitoring using IO the card</a:t>
                      </a:r>
                      <a:endParaRPr lang="en-IN" dirty="0"/>
                    </a:p>
                  </a:txBody>
                  <a:tcPr/>
                </a:tc>
                <a:extLst>
                  <a:ext uri="{0D108BD9-81ED-4DB2-BD59-A6C34878D82A}">
                    <a16:rowId xmlns:a16="http://schemas.microsoft.com/office/drawing/2014/main" val="10002"/>
                  </a:ext>
                </a:extLst>
              </a:tr>
              <a:tr h="818396">
                <a:tc>
                  <a:txBody>
                    <a:bodyPr/>
                    <a:lstStyle/>
                    <a:p>
                      <a:r>
                        <a:rPr lang="en-IN" sz="2700" kern="1200" dirty="0">
                          <a:solidFill>
                            <a:schemeClr val="dk1"/>
                          </a:solidFill>
                          <a:latin typeface="+mn-lt"/>
                          <a:ea typeface="+mn-ea"/>
                          <a:cs typeface="+mn-cs"/>
                        </a:rPr>
                        <a:t>M. H. </a:t>
                      </a:r>
                      <a:r>
                        <a:rPr lang="en-IN" sz="2700" kern="1200" dirty="0" err="1">
                          <a:solidFill>
                            <a:schemeClr val="dk1"/>
                          </a:solidFill>
                          <a:latin typeface="+mn-lt"/>
                          <a:ea typeface="+mn-ea"/>
                          <a:cs typeface="+mn-cs"/>
                        </a:rPr>
                        <a:t>Rostamian</a:t>
                      </a:r>
                      <a:r>
                        <a:rPr lang="en-IN" sz="2700" kern="1200" dirty="0">
                          <a:solidFill>
                            <a:schemeClr val="dk1"/>
                          </a:solidFill>
                          <a:latin typeface="+mn-lt"/>
                          <a:ea typeface="+mn-ea"/>
                          <a:cs typeface="+mn-cs"/>
                        </a:rPr>
                        <a:t>, A. M. </a:t>
                      </a:r>
                      <a:r>
                        <a:rPr lang="en-IN" sz="2700" kern="1200" dirty="0" err="1">
                          <a:solidFill>
                            <a:schemeClr val="dk1"/>
                          </a:solidFill>
                          <a:latin typeface="+mn-lt"/>
                          <a:ea typeface="+mn-ea"/>
                          <a:cs typeface="+mn-cs"/>
                        </a:rPr>
                        <a:t>Ghadimi</a:t>
                      </a:r>
                      <a:r>
                        <a:rPr lang="en-IN" sz="2700" kern="1200" dirty="0">
                          <a:solidFill>
                            <a:schemeClr val="dk1"/>
                          </a:solidFill>
                          <a:latin typeface="+mn-lt"/>
                          <a:ea typeface="+mn-ea"/>
                          <a:cs typeface="+mn-cs"/>
                        </a:rPr>
                        <a:t>, and H. R. </a:t>
                      </a:r>
                      <a:r>
                        <a:rPr lang="en-IN" sz="2700" kern="1200" dirty="0" err="1">
                          <a:solidFill>
                            <a:schemeClr val="dk1"/>
                          </a:solidFill>
                          <a:latin typeface="+mn-lt"/>
                          <a:ea typeface="+mn-ea"/>
                          <a:cs typeface="+mn-cs"/>
                        </a:rPr>
                        <a:t>Hassani</a:t>
                      </a:r>
                      <a:endParaRPr lang="en-IN" dirty="0"/>
                    </a:p>
                  </a:txBody>
                  <a:tcPr/>
                </a:tc>
                <a:tc>
                  <a:txBody>
                    <a:bodyPr/>
                    <a:lstStyle/>
                    <a:p>
                      <a:r>
                        <a:rPr lang="en-US" sz="2700" kern="1200" dirty="0">
                          <a:solidFill>
                            <a:schemeClr val="dk1"/>
                          </a:solidFill>
                          <a:latin typeface="+mn-lt"/>
                          <a:ea typeface="+mn-ea"/>
                          <a:cs typeface="+mn-cs"/>
                        </a:rPr>
                        <a:t>Design and Implementation of a Smart IoT-based Cardiac Monitoring System</a:t>
                      </a:r>
                      <a:endParaRPr lang="en-IN" dirty="0"/>
                    </a:p>
                  </a:txBody>
                  <a:tcPr/>
                </a:tc>
                <a:tc>
                  <a:txBody>
                    <a:bodyPr/>
                    <a:lstStyle/>
                    <a:p>
                      <a:r>
                        <a:rPr lang="en-US" dirty="0"/>
                        <a:t>2020</a:t>
                      </a:r>
                      <a:endParaRPr lang="en-IN" dirty="0"/>
                    </a:p>
                  </a:txBody>
                  <a:tcPr/>
                </a:tc>
                <a:tc>
                  <a:txBody>
                    <a:bodyPr/>
                    <a:lstStyle/>
                    <a:p>
                      <a:r>
                        <a:rPr lang="en-US" dirty="0"/>
                        <a:t>Design of IoT device to monitor heartbeat</a:t>
                      </a:r>
                      <a:endParaRPr lang="en-IN" dirty="0"/>
                    </a:p>
                  </a:txBody>
                  <a:tcPr/>
                </a:tc>
                <a:extLst>
                  <a:ext uri="{0D108BD9-81ED-4DB2-BD59-A6C34878D82A}">
                    <a16:rowId xmlns:a16="http://schemas.microsoft.com/office/drawing/2014/main" val="2110796149"/>
                  </a:ext>
                </a:extLst>
              </a:tr>
              <a:tr h="818396">
                <a:tc>
                  <a:txBody>
                    <a:bodyPr/>
                    <a:lstStyle/>
                    <a:p>
                      <a:r>
                        <a:rPr lang="en-US" sz="2700" kern="1200" dirty="0">
                          <a:solidFill>
                            <a:schemeClr val="dk1"/>
                          </a:solidFill>
                          <a:latin typeface="+mn-lt"/>
                          <a:ea typeface="+mn-ea"/>
                          <a:cs typeface="+mn-cs"/>
                        </a:rPr>
                        <a:t>J. </a:t>
                      </a:r>
                      <a:r>
                        <a:rPr lang="en-US" sz="2700" kern="1200" dirty="0" err="1">
                          <a:solidFill>
                            <a:schemeClr val="dk1"/>
                          </a:solidFill>
                          <a:latin typeface="+mn-lt"/>
                          <a:ea typeface="+mn-ea"/>
                          <a:cs typeface="+mn-cs"/>
                        </a:rPr>
                        <a:t>Alshehri</a:t>
                      </a:r>
                      <a:r>
                        <a:rPr lang="en-US" sz="2700" kern="1200" dirty="0">
                          <a:solidFill>
                            <a:schemeClr val="dk1"/>
                          </a:solidFill>
                          <a:latin typeface="+mn-lt"/>
                          <a:ea typeface="+mn-ea"/>
                          <a:cs typeface="+mn-cs"/>
                        </a:rPr>
                        <a:t> and A. </a:t>
                      </a:r>
                      <a:r>
                        <a:rPr lang="en-US" sz="2700" kern="1200" dirty="0" err="1">
                          <a:solidFill>
                            <a:schemeClr val="dk1"/>
                          </a:solidFill>
                          <a:latin typeface="+mn-lt"/>
                          <a:ea typeface="+mn-ea"/>
                          <a:cs typeface="+mn-cs"/>
                        </a:rPr>
                        <a:t>Aljahdali</a:t>
                      </a:r>
                      <a:endParaRPr lang="en-IN" dirty="0"/>
                    </a:p>
                  </a:txBody>
                  <a:tcPr/>
                </a:tc>
                <a:tc>
                  <a:txBody>
                    <a:bodyPr/>
                    <a:lstStyle/>
                    <a:p>
                      <a:r>
                        <a:rPr lang="en-US" sz="2700" kern="1200" dirty="0">
                          <a:solidFill>
                            <a:schemeClr val="dk1"/>
                          </a:solidFill>
                          <a:latin typeface="+mn-lt"/>
                          <a:ea typeface="+mn-ea"/>
                          <a:cs typeface="+mn-cs"/>
                        </a:rPr>
                        <a:t>A Secure and Privacy-Preserving IoT-based Heart Disease Monitoring System</a:t>
                      </a:r>
                      <a:endParaRPr lang="en-IN" dirty="0"/>
                    </a:p>
                  </a:txBody>
                  <a:tcPr/>
                </a:tc>
                <a:tc>
                  <a:txBody>
                    <a:bodyPr/>
                    <a:lstStyle/>
                    <a:p>
                      <a:r>
                        <a:rPr lang="en-US" dirty="0"/>
                        <a:t>2020</a:t>
                      </a:r>
                      <a:endParaRPr lang="en-IN" dirty="0"/>
                    </a:p>
                  </a:txBody>
                  <a:tcPr/>
                </a:tc>
                <a:tc>
                  <a:txBody>
                    <a:bodyPr/>
                    <a:lstStyle/>
                    <a:p>
                      <a:r>
                        <a:rPr lang="en-US" dirty="0"/>
                        <a:t>Heartbeat monitoring </a:t>
                      </a:r>
                      <a:r>
                        <a:rPr lang="en-US" dirty="0" err="1"/>
                        <a:t>withsecure</a:t>
                      </a:r>
                      <a:r>
                        <a:rPr lang="en-US" dirty="0"/>
                        <a:t> and privacy prevention.</a:t>
                      </a:r>
                      <a:endParaRPr lang="en-IN" dirty="0"/>
                    </a:p>
                  </a:txBody>
                  <a:tcPr/>
                </a:tc>
                <a:extLst>
                  <a:ext uri="{0D108BD9-81ED-4DB2-BD59-A6C34878D82A}">
                    <a16:rowId xmlns:a16="http://schemas.microsoft.com/office/drawing/2014/main" val="306399284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2862322"/>
          </a:xfrm>
          <a:prstGeom prst="rect">
            <a:avLst/>
          </a:prstGeom>
        </p:spPr>
        <p:txBody>
          <a:bodyPr wrap="square">
            <a:sp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1: System Architecture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2: Data Processing and analysis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3: Realtime Monitoring System</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4: User Interface Design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5: Integration with Healthcare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1: S</a:t>
            </a:r>
            <a:r>
              <a:rPr lang="en-IN" sz="4000" dirty="0" err="1">
                <a:latin typeface="Calibri" panose="020F0502020204030204" pitchFamily="34" charset="0"/>
              </a:rPr>
              <a:t>ystem</a:t>
            </a:r>
            <a:r>
              <a:rPr lang="en-IN" sz="4000" dirty="0">
                <a:latin typeface="Calibri" panose="020F0502020204030204" pitchFamily="34" charset="0"/>
              </a:rPr>
              <a:t> Architecture</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5016758"/>
          </a:xfrm>
          <a:prstGeom prst="rect">
            <a:avLst/>
          </a:prstGeom>
          <a:noFill/>
        </p:spPr>
        <p:txBody>
          <a:bodyPr wrap="square" rtlCol="0">
            <a:spAutoFit/>
          </a:bodyPr>
          <a:lstStyle/>
          <a:p>
            <a:pPr marL="457200" indent="-457200">
              <a:buFontTx/>
              <a:buChar char="-"/>
            </a:pPr>
            <a:r>
              <a:rPr lang="en-US" sz="3200" dirty="0">
                <a:latin typeface="Calibri" panose="020F0502020204030204" pitchFamily="34" charset="0"/>
              </a:rPr>
              <a:t>Hardware components include sensors such as the BMP180 barometric pressure sensor, </a:t>
            </a:r>
            <a:r>
              <a:rPr lang="en-US" sz="3200" dirty="0" err="1">
                <a:latin typeface="Calibri" panose="020F0502020204030204" pitchFamily="34" charset="0"/>
              </a:rPr>
              <a:t>Ublox</a:t>
            </a:r>
            <a:r>
              <a:rPr lang="en-US" sz="3200" dirty="0">
                <a:latin typeface="Calibri" panose="020F0502020204030204" pitchFamily="34" charset="0"/>
              </a:rPr>
              <a:t> NEO-6M GPS module, and heart rate pulse sensor, as well as the Arduino Pro Mini microcontroller and display.</a:t>
            </a:r>
          </a:p>
          <a:p>
            <a:pPr marL="457200" indent="-457200">
              <a:buFontTx/>
              <a:buChar char="-"/>
            </a:pPr>
            <a:endParaRPr lang="en-US" sz="3200" dirty="0">
              <a:latin typeface="Calibri" panose="020F0502020204030204" pitchFamily="34" charset="0"/>
            </a:endParaRPr>
          </a:p>
          <a:p>
            <a:r>
              <a:rPr lang="en-US" sz="3200" dirty="0">
                <a:latin typeface="Calibri" panose="020F0502020204030204" pitchFamily="34" charset="0"/>
              </a:rPr>
              <a:t>   - Software components encompass algorithms for data processing, analysis, and real-time monitoring, as well as communication protocols for transmitting data between components.</a:t>
            </a:r>
          </a:p>
          <a:p>
            <a:endParaRPr lang="en-US" sz="3200" dirty="0">
              <a:latin typeface="Calibri" panose="020F0502020204030204" pitchFamily="34" charset="0"/>
            </a:endParaRPr>
          </a:p>
          <a:p>
            <a:r>
              <a:rPr lang="en-US" sz="3200" dirty="0">
                <a:latin typeface="Calibri" panose="020F0502020204030204" pitchFamily="34" charset="0"/>
              </a:rPr>
              <a:t>   - This module provides an overview of how these components work together to enable continuous monitoring of cardiac health parameters and timely intervention in case of abnormalities.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418</TotalTime>
  <Words>2306</Words>
  <Application>Microsoft Office PowerPoint</Application>
  <PresentationFormat>Custom</PresentationFormat>
  <Paragraphs>219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Times New Roman</vt:lpstr>
      <vt:lpstr>Wingdings</vt:lpstr>
      <vt:lpstr>Arial</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Rushitha T</cp:lastModifiedBy>
  <cp:revision>21</cp:revision>
  <dcterms:modified xsi:type="dcterms:W3CDTF">2024-04-04T07:38:33Z</dcterms:modified>
</cp:coreProperties>
</file>