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6" d="100"/>
          <a:sy n="26" d="100"/>
        </p:scale>
        <p:origin x="859" y="62"/>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Instructions">
            <a:extLst>
              <a:ext uri="{FF2B5EF4-FFF2-40B4-BE49-F238E27FC236}">
                <a16:creationId xmlns:a16="http://schemas.microsoft.com/office/drawing/2014/main" id="{C94F2578-0E66-3AE5-F9B2-67FFBB648A94}"/>
              </a:ext>
            </a:extLst>
          </p:cNvPr>
          <p:cNvSpPr/>
          <p:nvPr userDrawn="1"/>
        </p:nvSpPr>
        <p:spPr>
          <a:xfrm>
            <a:off x="-7497763" y="0"/>
            <a:ext cx="6948488"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spcBef>
                <a:spcPts val="0"/>
              </a:spcBef>
              <a:spcAft>
                <a:spcPts val="1544"/>
              </a:spcAft>
              <a:defRPr/>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a:spcBef>
                <a:spcPts val="0"/>
              </a:spcBef>
              <a:spcAft>
                <a:spcPts val="1544"/>
              </a:spcAft>
              <a:defRPr/>
            </a:pPr>
            <a:r>
              <a:rPr lang="en-US" sz="3200" dirty="0">
                <a:solidFill>
                  <a:srgbClr val="7F7F7F"/>
                </a:solidFill>
                <a:latin typeface="Calibri" pitchFamily="34" charset="0"/>
                <a:cs typeface="Calibri" panose="020F0502020204030204" pitchFamily="34" charset="0"/>
              </a:rPr>
              <a:t>This poster template is 24” high by 48” wide . It can be used to print any poster with a 1:2 aspect ratio including 30x60, 36x72, 42x84, and 48x96. </a:t>
            </a:r>
          </a:p>
          <a:p>
            <a:pPr>
              <a:spcBef>
                <a:spcPts val="0"/>
              </a:spcBef>
              <a:spcAft>
                <a:spcPts val="1544"/>
              </a:spcAft>
              <a:defRPr/>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a:spcBef>
                <a:spcPts val="0"/>
              </a:spcBef>
              <a:spcAft>
                <a:spcPts val="1544"/>
              </a:spcAft>
              <a:defRPr/>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 free to edit, move,  add, and delete items, or change the layout to suit your needs. Always check with your conference organizer for specific requirements.</a:t>
            </a:r>
          </a:p>
          <a:p>
            <a:pPr>
              <a:spcBef>
                <a:spcPts val="0"/>
              </a:spcBef>
              <a:spcAft>
                <a:spcPts val="1544"/>
              </a:spcAft>
              <a:defRPr/>
            </a:pPr>
            <a:r>
              <a:rPr lang="en-US" sz="5400" dirty="0">
                <a:solidFill>
                  <a:srgbClr val="7F7F7F"/>
                </a:solidFill>
                <a:latin typeface="Calibri" pitchFamily="34" charset="0"/>
                <a:cs typeface="Calibri" panose="020F0502020204030204" pitchFamily="34" charset="0"/>
              </a:rPr>
              <a:t>Image Quality:</a:t>
            </a:r>
          </a:p>
          <a:p>
            <a:pPr>
              <a:spcBef>
                <a:spcPts val="0"/>
              </a:spcBef>
              <a:spcAft>
                <a:spcPts val="1544"/>
              </a:spcAft>
              <a:defRPr/>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 photo will usually look fine up to 8“-10” wide on your printed poster.</a:t>
            </a:r>
          </a:p>
          <a:p>
            <a:pPr>
              <a:spcBef>
                <a:spcPts val="0"/>
              </a:spcBef>
              <a:spcAft>
                <a:spcPts val="1544"/>
              </a:spcAft>
              <a:defRPr/>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a:spcBef>
                <a:spcPts val="0"/>
              </a:spcBef>
              <a:spcAft>
                <a:spcPts val="1544"/>
              </a:spcAft>
              <a:defRPr/>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algn="ctr">
              <a:spcBef>
                <a:spcPts val="0"/>
              </a:spcBef>
              <a:spcAft>
                <a:spcPts val="1544"/>
              </a:spcAft>
              <a:defRPr/>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3" name="Group 3">
            <a:extLst>
              <a:ext uri="{FF2B5EF4-FFF2-40B4-BE49-F238E27FC236}">
                <a16:creationId xmlns:a16="http://schemas.microsoft.com/office/drawing/2014/main" id="{F6F8BD71-6BF5-3BF4-5DE6-5FE29E763856}"/>
              </a:ext>
            </a:extLst>
          </p:cNvPr>
          <p:cNvGrpSpPr>
            <a:grpSpLocks/>
          </p:cNvGrpSpPr>
          <p:nvPr userDrawn="1"/>
        </p:nvGrpSpPr>
        <p:grpSpPr bwMode="auto">
          <a:xfrm>
            <a:off x="44440475" y="0"/>
            <a:ext cx="6948488" cy="21945600"/>
            <a:chOff x="33832800" y="0"/>
            <a:chExt cx="12801600" cy="43891200"/>
          </a:xfrm>
        </p:grpSpPr>
        <p:sp>
          <p:nvSpPr>
            <p:cNvPr id="4" name="Instructions">
              <a:extLst>
                <a:ext uri="{FF2B5EF4-FFF2-40B4-BE49-F238E27FC236}">
                  <a16:creationId xmlns:a16="http://schemas.microsoft.com/office/drawing/2014/main" id="{F68567DF-B32C-A3CA-D32C-D126F4F73C3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spcBef>
                  <a:spcPts val="0"/>
                </a:spcBef>
                <a:spcAft>
                  <a:spcPts val="1544"/>
                </a:spcAft>
                <a:defRPr/>
              </a:pPr>
              <a:r>
                <a:rPr lang="en-US" sz="5400" dirty="0">
                  <a:solidFill>
                    <a:schemeClr val="bg1">
                      <a:lumMod val="50000"/>
                    </a:schemeClr>
                  </a:solidFill>
                  <a:latin typeface="Calibri" pitchFamily="34" charset="0"/>
                  <a:cs typeface="Calibri" panose="020F0502020204030204" pitchFamily="34" charset="0"/>
                </a:rPr>
                <a:t>Change Color Theme:</a:t>
              </a:r>
              <a:endParaRPr sz="54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 the newer versions of PowerPoint.</a:t>
              </a:r>
            </a:p>
            <a:p>
              <a:pPr>
                <a:spcBef>
                  <a:spcPts val="0"/>
                </a:spcBef>
                <a:spcAft>
                  <a:spcPts val="1544"/>
                </a:spcAft>
                <a:defRPr/>
              </a:pPr>
              <a:r>
                <a:rPr lang="en-US" sz="3200" dirty="0">
                  <a:solidFill>
                    <a:schemeClr val="bg1">
                      <a:lumMod val="50000"/>
                    </a:schemeClr>
                  </a:solidFill>
                  <a:latin typeface="Calibri" pitchFamily="34" charset="0"/>
                  <a:cs typeface="Calibri" panose="020F0502020204030204" pitchFamily="34" charset="0"/>
                </a:rPr>
                <a:t>To change the color theme, select the </a:t>
              </a:r>
              <a:r>
                <a:rPr lang="en-US" sz="3200" b="1" dirty="0">
                  <a:solidFill>
                    <a:schemeClr val="bg1">
                      <a:lumMod val="50000"/>
                    </a:schemeClr>
                  </a:solidFill>
                  <a:latin typeface="Calibri" pitchFamily="34" charset="0"/>
                  <a:cs typeface="Calibri" panose="020F0502020204030204" pitchFamily="34" charset="0"/>
                </a:rPr>
                <a:t>Design</a:t>
              </a:r>
              <a:r>
                <a:rPr lang="en-US" sz="3200" dirty="0">
                  <a:solidFill>
                    <a:schemeClr val="bg1">
                      <a:lumMod val="50000"/>
                    </a:schemeClr>
                  </a:solidFill>
                  <a:latin typeface="Calibri" pitchFamily="34" charset="0"/>
                  <a:cs typeface="Calibri" panose="020F0502020204030204" pitchFamily="34" charset="0"/>
                </a:rPr>
                <a:t> tab, then select the </a:t>
              </a:r>
              <a:r>
                <a:rPr lang="en-US" sz="3200" b="1" dirty="0">
                  <a:solidFill>
                    <a:schemeClr val="bg1">
                      <a:lumMod val="50000"/>
                    </a:schemeClr>
                  </a:solidFill>
                  <a:latin typeface="Calibri" pitchFamily="34" charset="0"/>
                  <a:cs typeface="Calibri" panose="020F0502020204030204" pitchFamily="34" charset="0"/>
                </a:rPr>
                <a:t>Colors</a:t>
              </a:r>
              <a:r>
                <a:rPr lang="en-US" sz="3200" dirty="0">
                  <a:solidFill>
                    <a:schemeClr val="bg1">
                      <a:lumMod val="50000"/>
                    </a:schemeClr>
                  </a:solidFill>
                  <a:latin typeface="Calibri" pitchFamily="34" charset="0"/>
                  <a:cs typeface="Calibri" panose="020F0502020204030204" pitchFamily="34" charset="0"/>
                </a:rPr>
                <a:t> drop-down list.</a:t>
              </a: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endParaRPr lang="en-US" sz="3200" dirty="0">
                <a:solidFill>
                  <a:schemeClr val="bg1">
                    <a:lumMod val="50000"/>
                  </a:schemeClr>
                </a:solidFill>
                <a:latin typeface="Calibri" pitchFamily="34" charset="0"/>
                <a:cs typeface="Calibri" panose="020F0502020204030204" pitchFamily="34" charset="0"/>
              </a:endParaRPr>
            </a:p>
            <a:p>
              <a:pPr>
                <a:spcBef>
                  <a:spcPts val="0"/>
                </a:spcBef>
                <a:spcAft>
                  <a:spcPts val="1544"/>
                </a:spcAft>
                <a:defRPr/>
              </a:pPr>
              <a:r>
                <a:rPr lang="en-US" sz="320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a:spcBef>
                  <a:spcPts val="0"/>
                </a:spcBef>
                <a:spcAft>
                  <a:spcPts val="1544"/>
                </a:spcAft>
                <a:defRPr/>
              </a:pPr>
              <a:r>
                <a:rPr lang="en-US" sz="5400" dirty="0">
                  <a:solidFill>
                    <a:schemeClr val="bg1">
                      <a:lumMod val="50000"/>
                    </a:schemeClr>
                  </a:solidFill>
                  <a:latin typeface="Calibri" pitchFamily="34" charset="0"/>
                  <a:cs typeface="Calibri" panose="020F0502020204030204" pitchFamily="34" charset="0"/>
                </a:rPr>
                <a:t>Printing Your Poster:</a:t>
              </a:r>
            </a:p>
            <a:p>
              <a:pPr>
                <a:spcBef>
                  <a:spcPts val="0"/>
                </a:spcBef>
                <a:spcAft>
                  <a:spcPts val="1544"/>
                </a:spcAft>
                <a:defRPr/>
              </a:pPr>
              <a:r>
                <a:rPr lang="en-US" sz="3200" dirty="0">
                  <a:solidFill>
                    <a:schemeClr val="bg1">
                      <a:lumMod val="50000"/>
                    </a:schemeClr>
                  </a:solidFill>
                  <a:latin typeface="Calibri" pitchFamily="34" charset="0"/>
                  <a:cs typeface="Calibri" panose="020F0502020204030204" pitchFamily="34" charset="0"/>
                </a:rPr>
                <a:t>Once your poster file is ready, visit </a:t>
              </a:r>
              <a:r>
                <a:rPr lang="en-US" sz="3200" b="1" dirty="0">
                  <a:solidFill>
                    <a:schemeClr val="bg1">
                      <a:lumMod val="50000"/>
                    </a:schemeClr>
                  </a:solidFill>
                  <a:latin typeface="Calibri" pitchFamily="34" charset="0"/>
                  <a:cs typeface="Calibri" panose="020F0502020204030204" pitchFamily="34" charset="0"/>
                </a:rPr>
                <a:t>www.genigraphics.com</a:t>
              </a:r>
              <a:r>
                <a:rPr lang="en-US" sz="320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a:spcBef>
                  <a:spcPts val="0"/>
                </a:spcBef>
                <a:spcAft>
                  <a:spcPts val="1544"/>
                </a:spcAft>
                <a:defRPr/>
              </a:pPr>
              <a:r>
                <a:rPr lang="en-US" sz="320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a:spcBef>
                  <a:spcPts val="0"/>
                </a:spcBef>
                <a:spcAft>
                  <a:spcPts val="0"/>
                </a:spcAft>
                <a:defRPr/>
              </a:pPr>
              <a:endParaRPr lang="en-US" sz="3200" dirty="0">
                <a:solidFill>
                  <a:schemeClr val="bg1">
                    <a:lumMod val="50000"/>
                  </a:schemeClr>
                </a:solidFill>
                <a:latin typeface="Calibri" pitchFamily="34" charset="0"/>
                <a:cs typeface="Calibri" panose="020F0502020204030204" pitchFamily="34" charset="0"/>
              </a:endParaRPr>
            </a:p>
            <a:p>
              <a:pPr algn="ctr">
                <a:spcBef>
                  <a:spcPts val="0"/>
                </a:spcBef>
                <a:spcAft>
                  <a:spcPts val="0"/>
                </a:spcAft>
                <a:defRPr/>
              </a:pPr>
              <a:r>
                <a:rPr lang="en-US" sz="3200" dirty="0">
                  <a:solidFill>
                    <a:schemeClr val="bg1">
                      <a:lumMod val="50000"/>
                    </a:schemeClr>
                  </a:solidFill>
                  <a:latin typeface="Calibri" pitchFamily="34" charset="0"/>
                  <a:cs typeface="Calibri" panose="020F0502020204030204" pitchFamily="34" charset="0"/>
                </a:rPr>
                <a:t>US and Canada:  1-800-790-4001</a:t>
              </a:r>
              <a:br>
                <a:rPr lang="en-US" sz="3200" dirty="0">
                  <a:solidFill>
                    <a:schemeClr val="bg1">
                      <a:lumMod val="50000"/>
                    </a:schemeClr>
                  </a:solidFill>
                  <a:latin typeface="Calibri" pitchFamily="34" charset="0"/>
                  <a:cs typeface="Calibri" panose="020F0502020204030204" pitchFamily="34" charset="0"/>
                </a:rPr>
              </a:br>
              <a:r>
                <a:rPr lang="en-US" sz="3200" dirty="0">
                  <a:solidFill>
                    <a:schemeClr val="bg1">
                      <a:lumMod val="50000"/>
                    </a:schemeClr>
                  </a:solidFill>
                  <a:latin typeface="Calibri" pitchFamily="34" charset="0"/>
                  <a:cs typeface="Calibri" panose="020F0502020204030204" pitchFamily="34" charset="0"/>
                </a:rPr>
                <a:t>Email: info@genigraphics.com</a:t>
              </a:r>
            </a:p>
            <a:p>
              <a:pPr algn="ctr">
                <a:spcBef>
                  <a:spcPts val="0"/>
                </a:spcBef>
                <a:spcAft>
                  <a:spcPts val="0"/>
                </a:spcAft>
                <a:defRPr/>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5" name="Picture 5">
              <a:extLst>
                <a:ext uri="{FF2B5EF4-FFF2-40B4-BE49-F238E27FC236}">
                  <a16:creationId xmlns:a16="http://schemas.microsoft.com/office/drawing/2014/main" id="{CA4E2E0C-7EB2-7666-AA65-C4AF0AF8B7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281342" y="9107874"/>
              <a:ext cx="11904515" cy="102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412156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9C1FF1BA-79C5-3472-5A2B-E453D872B926}"/>
              </a:ext>
            </a:extLst>
          </p:cNvPr>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eaLnBrk="1" hangingPunct="1">
              <a:defRPr/>
            </a:pPr>
            <a:endParaRPr lang="en-US" sz="4800" dirty="0">
              <a:latin typeface="Calibri" pitchFamily="34" charset="0"/>
            </a:endParaRPr>
          </a:p>
        </p:txBody>
      </p:sp>
      <p:sp>
        <p:nvSpPr>
          <p:cNvPr id="1032" name="Rectangle 8">
            <a:extLst>
              <a:ext uri="{FF2B5EF4-FFF2-40B4-BE49-F238E27FC236}">
                <a16:creationId xmlns:a16="http://schemas.microsoft.com/office/drawing/2014/main" id="{B398DB03-2F59-174C-2F7D-75BC054E2E7D}"/>
              </a:ext>
            </a:extLst>
          </p:cNvPr>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pPr eaLnBrk="1" hangingPunct="1">
              <a:defRPr/>
            </a:pPr>
            <a:endParaRPr lang="en-US" dirty="0">
              <a:latin typeface="Calibri" pitchFamily="34" charset="0"/>
            </a:endParaRPr>
          </a:p>
        </p:txBody>
      </p:sp>
      <p:sp>
        <p:nvSpPr>
          <p:cNvPr id="1028" name="Rectangle 9">
            <a:extLst>
              <a:ext uri="{FF2B5EF4-FFF2-40B4-BE49-F238E27FC236}">
                <a16:creationId xmlns:a16="http://schemas.microsoft.com/office/drawing/2014/main" id="{0D507768-0FA5-AFE7-B229-8D9642B47ED7}"/>
              </a:ext>
            </a:extLst>
          </p:cNvPr>
          <p:cNvSpPr>
            <a:spLocks noChangeArrowheads="1"/>
          </p:cNvSpPr>
          <p:nvPr userDrawn="1"/>
        </p:nvSpPr>
        <p:spPr bwMode="auto">
          <a:xfrm>
            <a:off x="7312025" y="3656013"/>
            <a:ext cx="36564888" cy="18281650"/>
          </a:xfrm>
          <a:prstGeom prst="rect">
            <a:avLst/>
          </a:prstGeom>
          <a:solidFill>
            <a:schemeClr val="bg2"/>
          </a:solidFill>
          <a:ln>
            <a:noFill/>
          </a:ln>
        </p:spPr>
        <p:txBody>
          <a:bodyPr wrap="none" lIns="457200" tIns="457200" rIns="457200" bIns="4572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latin typeface="Calibri" panose="020F0502020204030204" pitchFamily="34" charset="0"/>
            </a:endParaRPr>
          </a:p>
        </p:txBody>
      </p:sp>
      <p:sp>
        <p:nvSpPr>
          <p:cNvPr id="1029" name="Line 11">
            <a:extLst>
              <a:ext uri="{FF2B5EF4-FFF2-40B4-BE49-F238E27FC236}">
                <a16:creationId xmlns:a16="http://schemas.microsoft.com/office/drawing/2014/main" id="{DAEC1683-59D3-ABC2-6B12-C7689DC86675}"/>
              </a:ext>
            </a:extLst>
          </p:cNvPr>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 name="Line 12">
            <a:extLst>
              <a:ext uri="{FF2B5EF4-FFF2-40B4-BE49-F238E27FC236}">
                <a16:creationId xmlns:a16="http://schemas.microsoft.com/office/drawing/2014/main" id="{38EF9320-ABE6-5E81-8E34-A92F92622FDB}"/>
              </a:ext>
            </a:extLst>
          </p:cNvPr>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 name="Picture 1">
            <a:extLst>
              <a:ext uri="{FF2B5EF4-FFF2-40B4-BE49-F238E27FC236}">
                <a16:creationId xmlns:a16="http://schemas.microsoft.com/office/drawing/2014/main" id="{55279B18-6BB1-6219-9F59-DC908BA0518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404800" y="21640800"/>
            <a:ext cx="52974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22">
            <a:extLst>
              <a:ext uri="{FF2B5EF4-FFF2-40B4-BE49-F238E27FC236}">
                <a16:creationId xmlns:a16="http://schemas.microsoft.com/office/drawing/2014/main" id="{8687ECF7-B77D-F903-2692-7B868B09E351}"/>
              </a:ext>
            </a:extLst>
          </p:cNvPr>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sz="5400" dirty="0">
                <a:solidFill>
                  <a:schemeClr val="bg1"/>
                </a:solidFill>
              </a:rPr>
              <a:t>CARDIAC ATTACK DETECTION AND INTERVENTION BASED ON IOT</a:t>
            </a:r>
            <a:endParaRPr lang="en-US" altLang="en-US" sz="66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075" name="Text Box 123">
            <a:extLst>
              <a:ext uri="{FF2B5EF4-FFF2-40B4-BE49-F238E27FC236}">
                <a16:creationId xmlns:a16="http://schemas.microsoft.com/office/drawing/2014/main" id="{40696D69-4975-D2EB-6760-6DE4328682B6}"/>
              </a:ext>
            </a:extLst>
          </p:cNvPr>
          <p:cNvSpPr txBox="1">
            <a:spLocks noChangeArrowheads="1"/>
          </p:cNvSpPr>
          <p:nvPr/>
        </p:nvSpPr>
        <p:spPr bwMode="auto">
          <a:xfrm>
            <a:off x="7326313" y="1511300"/>
            <a:ext cx="3656488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pPr eaLnBrk="1" hangingPunct="1"/>
            <a:r>
              <a:rPr lang="en-US" alt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pPr eaLnBrk="1" hangingPunct="1"/>
            <a:r>
              <a:rPr lang="en-US" alt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10214CS602– MINOR PROJECT-2</a:t>
            </a:r>
          </a:p>
          <a:p>
            <a:pPr eaLnBrk="1" hangingPunct="1"/>
            <a:r>
              <a:rPr lang="en-US" alt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2023-2024</a:t>
            </a:r>
          </a:p>
        </p:txBody>
      </p:sp>
      <p:sp>
        <p:nvSpPr>
          <p:cNvPr id="3076" name="Text Box 130">
            <a:extLst>
              <a:ext uri="{FF2B5EF4-FFF2-40B4-BE49-F238E27FC236}">
                <a16:creationId xmlns:a16="http://schemas.microsoft.com/office/drawing/2014/main" id="{C709D681-D391-5BBD-5E2B-51079A957E83}"/>
              </a:ext>
            </a:extLst>
          </p:cNvPr>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b="1">
                <a:latin typeface="Calibri" panose="020F0502020204030204" pitchFamily="34" charset="0"/>
              </a:rPr>
              <a:t>INTRODUCTION</a:t>
            </a:r>
          </a:p>
        </p:txBody>
      </p:sp>
      <p:sp>
        <p:nvSpPr>
          <p:cNvPr id="3077" name="Text Box 131">
            <a:extLst>
              <a:ext uri="{FF2B5EF4-FFF2-40B4-BE49-F238E27FC236}">
                <a16:creationId xmlns:a16="http://schemas.microsoft.com/office/drawing/2014/main" id="{E1638460-99E0-CE0D-7B33-B2CF41178CD6}"/>
              </a:ext>
            </a:extLst>
          </p:cNvPr>
          <p:cNvSpPr txBox="1">
            <a:spLocks noChangeArrowheads="1"/>
          </p:cNvSpPr>
          <p:nvPr/>
        </p:nvSpPr>
        <p:spPr bwMode="auto">
          <a:xfrm>
            <a:off x="7870824" y="1154937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b="1" dirty="0">
                <a:latin typeface="Calibri" panose="020F0502020204030204" pitchFamily="34" charset="0"/>
              </a:rPr>
              <a:t>METHODOLOGIES</a:t>
            </a:r>
          </a:p>
        </p:txBody>
      </p:sp>
      <p:sp>
        <p:nvSpPr>
          <p:cNvPr id="3078" name="Text Box 133">
            <a:extLst>
              <a:ext uri="{FF2B5EF4-FFF2-40B4-BE49-F238E27FC236}">
                <a16:creationId xmlns:a16="http://schemas.microsoft.com/office/drawing/2014/main" id="{8300DF60-02F1-DEB1-F23B-3A255101F741}"/>
              </a:ext>
            </a:extLst>
          </p:cNvPr>
          <p:cNvSpPr txBox="1">
            <a:spLocks noChangeArrowheads="1"/>
          </p:cNvSpPr>
          <p:nvPr/>
        </p:nvSpPr>
        <p:spPr bwMode="auto">
          <a:xfrm>
            <a:off x="32004000" y="865385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b="1" dirty="0">
                <a:latin typeface="Calibri" panose="020F0502020204030204" pitchFamily="34" charset="0"/>
              </a:rPr>
              <a:t>CONCLUSIONS</a:t>
            </a:r>
          </a:p>
        </p:txBody>
      </p:sp>
      <p:sp>
        <p:nvSpPr>
          <p:cNvPr id="3079" name="Text Box 134">
            <a:extLst>
              <a:ext uri="{FF2B5EF4-FFF2-40B4-BE49-F238E27FC236}">
                <a16:creationId xmlns:a16="http://schemas.microsoft.com/office/drawing/2014/main" id="{46419DF1-47E7-D537-A38C-07BD647C13A9}"/>
              </a:ext>
            </a:extLst>
          </p:cNvPr>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b="1">
                <a:latin typeface="Calibri" panose="020F0502020204030204" pitchFamily="34" charset="0"/>
                <a:cs typeface="Calibri" panose="020F0502020204030204" pitchFamily="34" charset="0"/>
              </a:rPr>
              <a:t>STANDARDS</a:t>
            </a:r>
            <a:r>
              <a:rPr lang="en-US" altLang="en-US" sz="4000" b="1">
                <a:latin typeface="Calibri" panose="020F0502020204030204" pitchFamily="34" charset="0"/>
                <a:ea typeface="Verdana" panose="020B0604030504040204" pitchFamily="34" charset="0"/>
                <a:cs typeface="Calibri" panose="020F0502020204030204" pitchFamily="34" charset="0"/>
              </a:rPr>
              <a:t> AND POLICIES</a:t>
            </a:r>
          </a:p>
        </p:txBody>
      </p:sp>
      <p:sp>
        <p:nvSpPr>
          <p:cNvPr id="3080" name="Text Box 135">
            <a:extLst>
              <a:ext uri="{FF2B5EF4-FFF2-40B4-BE49-F238E27FC236}">
                <a16:creationId xmlns:a16="http://schemas.microsoft.com/office/drawing/2014/main" id="{92DF0B78-0310-F0DA-5290-787C9D89AE8E}"/>
              </a:ext>
            </a:extLst>
          </p:cNvPr>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b="1">
                <a:latin typeface="Calibri" panose="020F0502020204030204" pitchFamily="34" charset="0"/>
              </a:rPr>
              <a:t>RESULTS</a:t>
            </a:r>
          </a:p>
        </p:txBody>
      </p:sp>
      <p:sp>
        <p:nvSpPr>
          <p:cNvPr id="2184" name="Text Box 136">
            <a:extLst>
              <a:ext uri="{FF2B5EF4-FFF2-40B4-BE49-F238E27FC236}">
                <a16:creationId xmlns:a16="http://schemas.microsoft.com/office/drawing/2014/main" id="{CB3F8DDB-2280-C2E8-222D-76E896569172}"/>
              </a:ext>
            </a:extLst>
          </p:cNvPr>
          <p:cNvSpPr txBox="1">
            <a:spLocks noChangeArrowheads="1"/>
          </p:cNvSpPr>
          <p:nvPr/>
        </p:nvSpPr>
        <p:spPr bwMode="auto">
          <a:xfrm>
            <a:off x="32251650" y="15068665"/>
            <a:ext cx="10969625" cy="914400"/>
          </a:xfrm>
          <a:prstGeom prst="rect">
            <a:avLst/>
          </a:prstGeom>
          <a:noFill/>
          <a:ln>
            <a:noFill/>
          </a:ln>
          <a:effec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eaLnBrk="1" hangingPunct="1">
              <a:defRPr/>
            </a:pPr>
            <a:r>
              <a:rPr lang="en-US" sz="4000" b="1" dirty="0">
                <a:latin typeface="Calibri" pitchFamily="34" charset="0"/>
              </a:rPr>
              <a:t>ACKNOWLEDGEMENT</a:t>
            </a:r>
          </a:p>
        </p:txBody>
      </p:sp>
      <p:sp>
        <p:nvSpPr>
          <p:cNvPr id="3082" name="Text Box 182">
            <a:extLst>
              <a:ext uri="{FF2B5EF4-FFF2-40B4-BE49-F238E27FC236}">
                <a16:creationId xmlns:a16="http://schemas.microsoft.com/office/drawing/2014/main" id="{0069DAC9-6F08-000A-B475-00C5113A0815}"/>
              </a:ext>
            </a:extLst>
          </p:cNvPr>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solidFill>
                  <a:schemeClr val="bg1"/>
                </a:solidFill>
                <a:latin typeface="Calibri" panose="020F0502020204030204" pitchFamily="34" charset="0"/>
              </a:rPr>
              <a:t>ABSTRACT</a:t>
            </a:r>
          </a:p>
        </p:txBody>
      </p:sp>
      <p:sp>
        <p:nvSpPr>
          <p:cNvPr id="3083" name="Text Box 183">
            <a:extLst>
              <a:ext uri="{FF2B5EF4-FFF2-40B4-BE49-F238E27FC236}">
                <a16:creationId xmlns:a16="http://schemas.microsoft.com/office/drawing/2014/main" id="{6179E7A7-83F6-7A73-D0D0-08240FA5E00C}"/>
              </a:ext>
            </a:extLst>
          </p:cNvPr>
          <p:cNvSpPr txBox="1">
            <a:spLocks noChangeArrowheads="1"/>
          </p:cNvSpPr>
          <p:nvPr/>
        </p:nvSpPr>
        <p:spPr bwMode="auto">
          <a:xfrm>
            <a:off x="669925" y="14294951"/>
            <a:ext cx="59436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solidFill>
                  <a:schemeClr val="bg1"/>
                </a:solidFill>
                <a:latin typeface="Calibri" panose="020F0502020204030204" pitchFamily="34" charset="0"/>
              </a:rPr>
              <a:t>TEAM MEMBER DETAILS</a:t>
            </a:r>
          </a:p>
        </p:txBody>
      </p:sp>
      <p:sp>
        <p:nvSpPr>
          <p:cNvPr id="2241" name="Text Box 193">
            <a:extLst>
              <a:ext uri="{FF2B5EF4-FFF2-40B4-BE49-F238E27FC236}">
                <a16:creationId xmlns:a16="http://schemas.microsoft.com/office/drawing/2014/main" id="{EDAF1441-273F-74A7-9EAF-8C2DB6E0B55A}"/>
              </a:ext>
            </a:extLst>
          </p:cNvPr>
          <p:cNvSpPr txBox="1">
            <a:spLocks noChangeArrowheads="1"/>
          </p:cNvSpPr>
          <p:nvPr/>
        </p:nvSpPr>
        <p:spPr bwMode="auto">
          <a:xfrm>
            <a:off x="669925" y="16031676"/>
            <a:ext cx="6273800" cy="4401205"/>
          </a:xfrm>
          <a:prstGeom prst="rect">
            <a:avLst/>
          </a:prstGeom>
          <a:solidFill>
            <a:schemeClr val="accent1">
              <a:lumMod val="75000"/>
            </a:schemeClr>
          </a:solidFill>
          <a:ln>
            <a:noFill/>
          </a:ln>
          <a:effectLst/>
        </p:spPr>
        <p:txBody>
          <a:bodyPr wrap="square" lIns="228600" tIns="228600" rIns="228600" bIns="228600">
            <a:spAutoFit/>
          </a:bodyPr>
          <a:lstStyle/>
          <a:p>
            <a:pPr eaLnBrk="1" hangingPunct="1">
              <a:defRPr/>
            </a:pPr>
            <a:r>
              <a:rPr lang="en-US" sz="3200" dirty="0">
                <a:solidFill>
                  <a:schemeClr val="bg1"/>
                </a:solidFill>
                <a:latin typeface="Calibri" pitchFamily="34" charset="0"/>
              </a:rPr>
              <a:t> 1. Vtu19191  P. Rahul</a:t>
            </a:r>
          </a:p>
          <a:p>
            <a:pPr eaLnBrk="1" hangingPunct="1">
              <a:defRPr/>
            </a:pPr>
            <a:r>
              <a:rPr lang="en-US" sz="3200" dirty="0">
                <a:solidFill>
                  <a:schemeClr val="bg1"/>
                </a:solidFill>
                <a:latin typeface="Calibri" pitchFamily="34" charset="0"/>
              </a:rPr>
              <a:t> 2. Vtu19151  B. </a:t>
            </a:r>
            <a:r>
              <a:rPr lang="en-US" sz="3200" dirty="0" err="1">
                <a:solidFill>
                  <a:schemeClr val="bg1"/>
                </a:solidFill>
                <a:latin typeface="Calibri" pitchFamily="34" charset="0"/>
              </a:rPr>
              <a:t>Sarath</a:t>
            </a:r>
            <a:r>
              <a:rPr lang="en-US" sz="3200" dirty="0">
                <a:solidFill>
                  <a:schemeClr val="bg1"/>
                </a:solidFill>
                <a:latin typeface="Calibri" pitchFamily="34" charset="0"/>
              </a:rPr>
              <a:t> Chandra      Reddy</a:t>
            </a:r>
          </a:p>
          <a:p>
            <a:pPr eaLnBrk="1" hangingPunct="1">
              <a:defRPr/>
            </a:pPr>
            <a:r>
              <a:rPr lang="en-US" sz="3200" dirty="0">
                <a:solidFill>
                  <a:schemeClr val="bg1"/>
                </a:solidFill>
                <a:latin typeface="Calibri" pitchFamily="34" charset="0"/>
              </a:rPr>
              <a:t> 1. 8106177376</a:t>
            </a:r>
          </a:p>
          <a:p>
            <a:pPr eaLnBrk="1" hangingPunct="1">
              <a:defRPr/>
            </a:pPr>
            <a:r>
              <a:rPr lang="en-US" sz="3200" dirty="0">
                <a:solidFill>
                  <a:schemeClr val="bg1"/>
                </a:solidFill>
                <a:latin typeface="Calibri" pitchFamily="34" charset="0"/>
              </a:rPr>
              <a:t> 2. 9676526446</a:t>
            </a:r>
          </a:p>
          <a:p>
            <a:pPr eaLnBrk="1" hangingPunct="1">
              <a:defRPr/>
            </a:pPr>
            <a:r>
              <a:rPr lang="en-US" sz="3200" dirty="0">
                <a:solidFill>
                  <a:schemeClr val="bg1"/>
                </a:solidFill>
                <a:latin typeface="Calibri" pitchFamily="34" charset="0"/>
              </a:rPr>
              <a:t> 1. vtu19191@veltech.edu.in</a:t>
            </a:r>
          </a:p>
          <a:p>
            <a:pPr eaLnBrk="1" hangingPunct="1">
              <a:defRPr/>
            </a:pPr>
            <a:r>
              <a:rPr lang="en-US" sz="3200" dirty="0">
                <a:solidFill>
                  <a:schemeClr val="bg1"/>
                </a:solidFill>
                <a:latin typeface="Calibri" pitchFamily="34" charset="0"/>
              </a:rPr>
              <a:t> 2. vtu19151@veltech.edu.in </a:t>
            </a:r>
          </a:p>
          <a:p>
            <a:pPr eaLnBrk="1" hangingPunct="1">
              <a:defRPr/>
            </a:pPr>
            <a:r>
              <a:rPr lang="en-US" sz="3200" dirty="0">
                <a:solidFill>
                  <a:schemeClr val="bg1"/>
                </a:solidFill>
                <a:latin typeface="Calibri" pitchFamily="34" charset="0"/>
              </a:rPr>
              <a:t> </a:t>
            </a:r>
          </a:p>
        </p:txBody>
      </p:sp>
      <p:sp>
        <p:nvSpPr>
          <p:cNvPr id="2242" name="Text Box 194">
            <a:extLst>
              <a:ext uri="{FF2B5EF4-FFF2-40B4-BE49-F238E27FC236}">
                <a16:creationId xmlns:a16="http://schemas.microsoft.com/office/drawing/2014/main" id="{C992D78B-BEDF-4C90-718B-673AA0694750}"/>
              </a:ext>
            </a:extLst>
          </p:cNvPr>
          <p:cNvSpPr txBox="1">
            <a:spLocks noChangeArrowheads="1"/>
          </p:cNvSpPr>
          <p:nvPr/>
        </p:nvSpPr>
        <p:spPr bwMode="auto">
          <a:xfrm>
            <a:off x="648929" y="4570413"/>
            <a:ext cx="5927725" cy="10064294"/>
          </a:xfrm>
          <a:prstGeom prst="rect">
            <a:avLst/>
          </a:prstGeom>
          <a:solidFill>
            <a:schemeClr val="accent1">
              <a:lumMod val="75000"/>
            </a:schemeClr>
          </a:solidFill>
          <a:ln>
            <a:noFill/>
          </a:ln>
          <a:effectLst/>
        </p:spPr>
        <p:txBody>
          <a:bodyPr wrap="square" lIns="228600" tIns="228600" rIns="228600" bIns="2286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lgn="just" eaLnBrk="1" hangingPunct="1">
              <a:buFont typeface="Arial" panose="020B0604020202020204" pitchFamily="34" charset="0"/>
              <a:buChar char="•"/>
              <a:defRPr/>
            </a:pPr>
            <a:r>
              <a:rPr lang="en-US" dirty="0">
                <a:solidFill>
                  <a:schemeClr val="bg1"/>
                </a:solidFill>
              </a:rPr>
              <a:t>In recent years, the Internet of Things (IoT) has emerged as a promising technology for healthcare applications, offering innovative solutions to improve patient monitoring, diagnosis, and treatment. Leveraging IoT in cardiac attack detection and intervention presents a transformative approach to addressing this pressing healthcare challenge. At the core of the proposed system are wearable biosensors equipped with advanced physiological monitoring capabilities. These sensors continuously collect vital signs and biometric data, including heart rate, blood pressure, i2c signals from pulse sensor and activity levels, in real-time. The LED display module provides visual feedback to the user, displaying vital information and alerts. The collected sensor data is transmitted wirelessly to a central server or cloud platform via IoT connectivity, facilitating remote monitoring and data analysis</a:t>
            </a:r>
            <a:endParaRPr lang="en-US" altLang="en-US" dirty="0">
              <a:solidFill>
                <a:schemeClr val="bg1"/>
              </a:solidFill>
              <a:latin typeface="+mn-lt"/>
            </a:endParaRPr>
          </a:p>
        </p:txBody>
      </p:sp>
      <p:sp>
        <p:nvSpPr>
          <p:cNvPr id="3087" name="Text Box 196">
            <a:extLst>
              <a:ext uri="{FF2B5EF4-FFF2-40B4-BE49-F238E27FC236}">
                <a16:creationId xmlns:a16="http://schemas.microsoft.com/office/drawing/2014/main" id="{49236758-C043-5D36-CE2B-8927091602DB}"/>
              </a:ext>
            </a:extLst>
          </p:cNvPr>
          <p:cNvSpPr txBox="1">
            <a:spLocks noChangeArrowheads="1"/>
          </p:cNvSpPr>
          <p:nvPr/>
        </p:nvSpPr>
        <p:spPr bwMode="auto">
          <a:xfrm>
            <a:off x="32004000" y="4570413"/>
            <a:ext cx="10969625" cy="36933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dirty="0"/>
              <a:t>The Arduino Integrated Development Environment (IDE) is a software platform used to write, compile and upload code to Arduino microcontrollers like the Arduino UNO. It provides an easy-to-use interface for programming and developing projects for various Arduino-compatible boards. Standard Used: ISO 5667-11. Machine learning algorithms, trained on historical cardiac data, analyze the sensor data in real-time to detect anomalies indicative of a cardiac attack. The proposed system offers several advantages, including early detection of cardiac abnormalities, remote monitoring capabilities, and prompt emergency response.</a:t>
            </a:r>
            <a:endParaRPr lang="en-US" altLang="en-US" dirty="0">
              <a:latin typeface="+mn-lt"/>
            </a:endParaRPr>
          </a:p>
        </p:txBody>
      </p:sp>
      <p:sp>
        <p:nvSpPr>
          <p:cNvPr id="3088" name="Text Box 197">
            <a:extLst>
              <a:ext uri="{FF2B5EF4-FFF2-40B4-BE49-F238E27FC236}">
                <a16:creationId xmlns:a16="http://schemas.microsoft.com/office/drawing/2014/main" id="{793CB74D-ADE0-F54D-A7C9-69860A28CCE6}"/>
              </a:ext>
            </a:extLst>
          </p:cNvPr>
          <p:cNvSpPr txBox="1">
            <a:spLocks noChangeArrowheads="1"/>
          </p:cNvSpPr>
          <p:nvPr/>
        </p:nvSpPr>
        <p:spPr bwMode="auto">
          <a:xfrm>
            <a:off x="8229599" y="14964002"/>
            <a:ext cx="10969625"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endParaRPr lang="en-US" altLang="en-US" dirty="0">
              <a:latin typeface="+mn-lt"/>
              <a:cs typeface="Times New Roman" panose="02020603050405020304" pitchFamily="18" charset="0"/>
            </a:endParaRPr>
          </a:p>
        </p:txBody>
      </p:sp>
      <p:sp>
        <p:nvSpPr>
          <p:cNvPr id="3089" name="Text Box 198">
            <a:extLst>
              <a:ext uri="{FF2B5EF4-FFF2-40B4-BE49-F238E27FC236}">
                <a16:creationId xmlns:a16="http://schemas.microsoft.com/office/drawing/2014/main" id="{3F175D6A-27A2-EAFD-8C8D-B196CAAA6FD5}"/>
              </a:ext>
            </a:extLst>
          </p:cNvPr>
          <p:cNvSpPr txBox="1">
            <a:spLocks noChangeArrowheads="1"/>
          </p:cNvSpPr>
          <p:nvPr/>
        </p:nvSpPr>
        <p:spPr bwMode="auto">
          <a:xfrm>
            <a:off x="32495748" y="9793356"/>
            <a:ext cx="10969625" cy="51706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2880" tIns="182880" rIns="182880" bIns="182880">
            <a:spAutoFit/>
          </a:bodyPr>
          <a:lstStyle>
            <a:lvl1pPr marL="285750" indent="-28575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buFont typeface="Arial" panose="020B0604020202020204" pitchFamily="34" charset="0"/>
              <a:buChar char="•"/>
            </a:pPr>
            <a:r>
              <a:rPr lang="en-US" dirty="0"/>
              <a:t>The social feasibility of a cardiac attack detection and intervention system using IoT technology involves several critical aspects that impact its acceptance and adoption within society. Public awareness campaigns and educational initiatives are essential to highlight the benefits of early detection and intervention, fostering a proactive approach to cardiovascular health. </a:t>
            </a:r>
          </a:p>
          <a:p>
            <a:pPr marL="0" indent="0" algn="just"/>
            <a:r>
              <a:rPr lang="en-US" dirty="0"/>
              <a:t>      User acceptance is pivotal, requiring a deep understanding of user needs and preferences to develop intuitive and user-friendly interfaces. Incorporating user feedback through testing and iterative design processes can enhance the system’s usability and overall satisfaction. The system notifies the doctor and appropriate relatives of the patient’s condition using IoT if it detects any </a:t>
            </a:r>
            <a:r>
              <a:rPr lang="en-US" dirty="0" err="1"/>
              <a:t>sud</a:t>
            </a:r>
            <a:r>
              <a:rPr lang="en-US" dirty="0"/>
              <a:t> den changes in the patient’s heartbeat or bodily functions. Additionally, it stores the patient’s information in the cloud for future reference.</a:t>
            </a:r>
            <a:endParaRPr lang="en-US" altLang="en-US" dirty="0">
              <a:latin typeface="+mn-lt"/>
            </a:endParaRPr>
          </a:p>
        </p:txBody>
      </p:sp>
      <p:sp>
        <p:nvSpPr>
          <p:cNvPr id="3095" name="Text Box 200">
            <a:extLst>
              <a:ext uri="{FF2B5EF4-FFF2-40B4-BE49-F238E27FC236}">
                <a16:creationId xmlns:a16="http://schemas.microsoft.com/office/drawing/2014/main" id="{BDA9D917-5D8E-902F-CAFB-F47E078AA0BE}"/>
              </a:ext>
            </a:extLst>
          </p:cNvPr>
          <p:cNvSpPr txBox="1">
            <a:spLocks noChangeArrowheads="1"/>
          </p:cNvSpPr>
          <p:nvPr/>
        </p:nvSpPr>
        <p:spPr bwMode="auto">
          <a:xfrm>
            <a:off x="33451800" y="16328608"/>
            <a:ext cx="10069195" cy="1846263"/>
          </a:xfrm>
          <a:prstGeom prst="rect">
            <a:avLst/>
          </a:prstGeom>
          <a:solidFill>
            <a:schemeClr val="bg1"/>
          </a:solidFill>
          <a:ln>
            <a:noFill/>
          </a:ln>
        </p:spPr>
        <p:txBody>
          <a:bodyPr wrap="square" lIns="182880" tIns="182880" rIns="182880" bIns="182880">
            <a:spAutoFit/>
          </a:bodyPr>
          <a:lstStyle>
            <a:lvl1pPr marL="457200" indent="-457200">
              <a:defRPr sz="2400">
                <a:solidFill>
                  <a:schemeClr val="tx1"/>
                </a:solidFill>
                <a:latin typeface="Arial" panose="020B0604020202020204" pitchFamily="34" charset="0"/>
              </a:defRPr>
            </a:lvl1pPr>
            <a:lvl2pPr marL="914400" indent="-342900">
              <a:defRPr sz="2400">
                <a:solidFill>
                  <a:schemeClr val="tx1"/>
                </a:solidFill>
                <a:latin typeface="Arial" panose="020B0604020202020204" pitchFamily="34" charset="0"/>
              </a:defRPr>
            </a:lvl2pPr>
            <a:lvl3pPr marL="1371600" indent="-342900">
              <a:defRPr sz="2400">
                <a:solidFill>
                  <a:schemeClr val="tx1"/>
                </a:solidFill>
                <a:latin typeface="Arial" panose="020B0604020202020204" pitchFamily="34" charset="0"/>
              </a:defRPr>
            </a:lvl3pPr>
            <a:lvl4pPr marL="1828800" indent="-342900">
              <a:defRPr sz="2400">
                <a:solidFill>
                  <a:schemeClr val="tx1"/>
                </a:solidFill>
                <a:latin typeface="Arial" panose="020B0604020202020204" pitchFamily="34" charset="0"/>
              </a:defRPr>
            </a:lvl4pPr>
            <a:lvl5pPr marL="2286000" indent="-342900">
              <a:defRPr sz="2400">
                <a:solidFill>
                  <a:schemeClr val="tx1"/>
                </a:solidFill>
                <a:latin typeface="Arial" panose="020B0604020202020204" pitchFamily="34" charset="0"/>
              </a:defRPr>
            </a:lvl5pPr>
            <a:lvl6pPr marL="2743200" indent="-342900" eaLnBrk="0" fontAlgn="base" hangingPunct="0">
              <a:spcBef>
                <a:spcPct val="0"/>
              </a:spcBef>
              <a:spcAft>
                <a:spcPct val="0"/>
              </a:spcAft>
              <a:defRPr sz="2400">
                <a:solidFill>
                  <a:schemeClr val="tx1"/>
                </a:solidFill>
                <a:latin typeface="Arial" panose="020B0604020202020204" pitchFamily="34" charset="0"/>
              </a:defRPr>
            </a:lvl6pPr>
            <a:lvl7pPr marL="3200400" indent="-342900" eaLnBrk="0" fontAlgn="base" hangingPunct="0">
              <a:spcBef>
                <a:spcPct val="0"/>
              </a:spcBef>
              <a:spcAft>
                <a:spcPct val="0"/>
              </a:spcAft>
              <a:defRPr sz="2400">
                <a:solidFill>
                  <a:schemeClr val="tx1"/>
                </a:solidFill>
                <a:latin typeface="Arial" panose="020B0604020202020204" pitchFamily="34" charset="0"/>
              </a:defRPr>
            </a:lvl7pPr>
            <a:lvl8pPr marL="3657600" indent="-342900" eaLnBrk="0" fontAlgn="base" hangingPunct="0">
              <a:spcBef>
                <a:spcPct val="0"/>
              </a:spcBef>
              <a:spcAft>
                <a:spcPct val="0"/>
              </a:spcAft>
              <a:defRPr sz="2400">
                <a:solidFill>
                  <a:schemeClr val="tx1"/>
                </a:solidFill>
                <a:latin typeface="Arial" panose="020B0604020202020204" pitchFamily="34" charset="0"/>
              </a:defRPr>
            </a:lvl8pPr>
            <a:lvl9pPr marL="4114800" indent="-3429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sz="3200" dirty="0" err="1"/>
              <a:t>Dr.M</a:t>
            </a:r>
            <a:r>
              <a:rPr lang="en-US" sz="3200" dirty="0"/>
              <a:t>. Saravana Karthikeyan, M.E., PH.D.,</a:t>
            </a:r>
          </a:p>
          <a:p>
            <a:pPr>
              <a:defRPr/>
            </a:pPr>
            <a:r>
              <a:rPr lang="en-IN" sz="3200" dirty="0">
                <a:solidFill>
                  <a:srgbClr val="000000"/>
                </a:solidFill>
                <a:latin typeface="XJSTFO+TimesNewRomanPS-BoldMT"/>
              </a:rPr>
              <a:t>Assistant Professor</a:t>
            </a:r>
          </a:p>
          <a:p>
            <a:pPr marL="0" indent="0" eaLnBrk="1" hangingPunct="1">
              <a:spcAft>
                <a:spcPct val="50000"/>
              </a:spcAft>
              <a:defRPr/>
            </a:pPr>
            <a:r>
              <a:rPr lang="en-US" altLang="en-US" sz="3200" dirty="0">
                <a:latin typeface="Calibri" panose="020F0502020204030204" pitchFamily="34" charset="0"/>
              </a:rPr>
              <a:t>9443852472</a:t>
            </a:r>
          </a:p>
        </p:txBody>
      </p:sp>
      <p:pic>
        <p:nvPicPr>
          <p:cNvPr id="3091" name="image1.jpeg">
            <a:extLst>
              <a:ext uri="{FF2B5EF4-FFF2-40B4-BE49-F238E27FC236}">
                <a16:creationId xmlns:a16="http://schemas.microsoft.com/office/drawing/2014/main" id="{4F663D1E-7014-5C96-2DA9-2447B5B54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793750"/>
            <a:ext cx="3886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2">
            <a:extLst>
              <a:ext uri="{FF2B5EF4-FFF2-40B4-BE49-F238E27FC236}">
                <a16:creationId xmlns:a16="http://schemas.microsoft.com/office/drawing/2014/main" id="{29A32C35-D885-4204-EB08-0765A18C4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738" y="133350"/>
            <a:ext cx="20589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3" name="Picture 6">
            <a:extLst>
              <a:ext uri="{FF2B5EF4-FFF2-40B4-BE49-F238E27FC236}">
                <a16:creationId xmlns:a16="http://schemas.microsoft.com/office/drawing/2014/main" id="{D7E32652-F435-550A-0901-D7508537AE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013" y="1828800"/>
            <a:ext cx="20589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21BD84BA-EA49-D81F-D148-61D1A8E875D4}"/>
              </a:ext>
            </a:extLst>
          </p:cNvPr>
          <p:cNvSpPr txBox="1"/>
          <p:nvPr/>
        </p:nvSpPr>
        <p:spPr>
          <a:xfrm>
            <a:off x="9753600" y="5562600"/>
            <a:ext cx="8458200" cy="4178459"/>
          </a:xfrm>
          <a:prstGeom prst="rect">
            <a:avLst/>
          </a:prstGeom>
          <a:noFill/>
        </p:spPr>
        <p:txBody>
          <a:bodyPr wrap="square" rtlCol="0">
            <a:spAutoFit/>
          </a:bodyPr>
          <a:lstStyle/>
          <a:p>
            <a:endParaRPr lang="en-IN" dirty="0"/>
          </a:p>
        </p:txBody>
      </p:sp>
      <p:sp>
        <p:nvSpPr>
          <p:cNvPr id="6" name="Text Box 197">
            <a:extLst>
              <a:ext uri="{FF2B5EF4-FFF2-40B4-BE49-F238E27FC236}">
                <a16:creationId xmlns:a16="http://schemas.microsoft.com/office/drawing/2014/main" id="{954C064B-3877-67C3-A46D-A5BBCAE85E60}"/>
              </a:ext>
            </a:extLst>
          </p:cNvPr>
          <p:cNvSpPr txBox="1">
            <a:spLocks noChangeArrowheads="1"/>
          </p:cNvSpPr>
          <p:nvPr/>
        </p:nvSpPr>
        <p:spPr bwMode="auto">
          <a:xfrm>
            <a:off x="8229599" y="13108771"/>
            <a:ext cx="10969625" cy="59093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b="0" i="0" dirty="0">
                <a:solidFill>
                  <a:srgbClr val="0D0D0D"/>
                </a:solidFill>
                <a:effectLst/>
                <a:highlight>
                  <a:srgbClr val="FFFFFF"/>
                </a:highlight>
                <a:latin typeface="Söhne"/>
              </a:rPr>
              <a:t>       Our methodology involved a systematic approach to designing and implementing a robust system for cardiac attack detection and intervention leveraging IoT technology. Initially, we conducted an extensive review of existing literature and technologies related to cardiac monitoring, IoT devices, and medical intervention systems. Based on this research, we designed a wearable IoT device capable of continuously monitoring cardiac activity in real-time. The device utilizes sensors to capture vital signs and transmit data securely to an IoT gateway for further processing.</a:t>
            </a:r>
          </a:p>
          <a:p>
            <a:pPr algn="just"/>
            <a:r>
              <a:rPr lang="en-US" b="0" i="0" dirty="0">
                <a:solidFill>
                  <a:srgbClr val="0D0D0D"/>
                </a:solidFill>
                <a:effectLst/>
                <a:highlight>
                  <a:srgbClr val="FFFFFF"/>
                </a:highlight>
                <a:latin typeface="Söhne"/>
              </a:rPr>
              <a:t>        To evaluate the effectiveness of our system, we conducted comprehensive simulation studies and real-world trials involving patients at risk of cardiac events. We assessed the system's accuracy in detecting cardiac anomalies, its responsiveness in issuing timely alerts, and the efficacy of medical interventions initiated by healthcare providers. Feedback from both patients and healthcare professionals was collected to refine the system's performance and usability.</a:t>
            </a:r>
          </a:p>
          <a:p>
            <a:pPr algn="just"/>
            <a:endParaRPr lang="en-US" altLang="en-US" dirty="0">
              <a:latin typeface="+mn-lt"/>
              <a:cs typeface="Times New Roman" panose="02020603050405020304" pitchFamily="18" charset="0"/>
            </a:endParaRPr>
          </a:p>
        </p:txBody>
      </p:sp>
      <p:sp>
        <p:nvSpPr>
          <p:cNvPr id="7" name="Text Box 197">
            <a:extLst>
              <a:ext uri="{FF2B5EF4-FFF2-40B4-BE49-F238E27FC236}">
                <a16:creationId xmlns:a16="http://schemas.microsoft.com/office/drawing/2014/main" id="{CF577862-797B-3503-56CA-9B11DF3B12A4}"/>
              </a:ext>
            </a:extLst>
          </p:cNvPr>
          <p:cNvSpPr txBox="1">
            <a:spLocks noChangeArrowheads="1"/>
          </p:cNvSpPr>
          <p:nvPr/>
        </p:nvSpPr>
        <p:spPr bwMode="auto">
          <a:xfrm>
            <a:off x="8497887" y="4980696"/>
            <a:ext cx="10969625" cy="59093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dirty="0"/>
              <a:t>The initiative to use IoT technology to monitor and identify heart attacks is extremely important to society. It promises to transform cardiac healthcare and maybe save countless lives by utilizing IoT sensors and real-time data processing. For those suffering from cardiovascular disorders, early diagnosis of heart attacks can lower death rates, save healthcare expenses, and enhance overall quality of life. Moreover, proactive self-care practices are encouraged when patients are equipped with real-time insights regarding their cardiac health condition. In addition to improving access to healthcare, especially for marginalized communities, the project provides important data for medical research, which advances the development of cardiovascular disease prevention and treatment methods. In the end, this research has the potential to significantly influence society by advancing patient outcomes, encouraging early intervention. Advancements in sensor technology have played a crucial role in enhancing the capabilities of IoT-enabled cardiac monitoring systems.</a:t>
            </a:r>
            <a:endParaRPr lang="en-US" altLang="en-US" dirty="0">
              <a:latin typeface="+mn-lt"/>
              <a:cs typeface="Times New Roman" panose="02020603050405020304" pitchFamily="18" charset="0"/>
            </a:endParaRPr>
          </a:p>
        </p:txBody>
      </p:sp>
      <p:pic>
        <p:nvPicPr>
          <p:cNvPr id="10" name="Picture 9">
            <a:extLst>
              <a:ext uri="{FF2B5EF4-FFF2-40B4-BE49-F238E27FC236}">
                <a16:creationId xmlns:a16="http://schemas.microsoft.com/office/drawing/2014/main" id="{3B44548D-B5A9-18DC-1C6F-45EAA02AB4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34630" y="4692440"/>
            <a:ext cx="11727817" cy="7381523"/>
          </a:xfrm>
          <a:prstGeom prst="rect">
            <a:avLst/>
          </a:prstGeom>
        </p:spPr>
      </p:pic>
      <p:sp>
        <p:nvSpPr>
          <p:cNvPr id="5" name="TextBox 4">
            <a:extLst>
              <a:ext uri="{FF2B5EF4-FFF2-40B4-BE49-F238E27FC236}">
                <a16:creationId xmlns:a16="http://schemas.microsoft.com/office/drawing/2014/main" id="{C76CCC6F-4581-4037-371F-0F7E745E752F}"/>
              </a:ext>
            </a:extLst>
          </p:cNvPr>
          <p:cNvSpPr txBox="1"/>
          <p:nvPr/>
        </p:nvSpPr>
        <p:spPr>
          <a:xfrm>
            <a:off x="21228125" y="12611956"/>
            <a:ext cx="9140825" cy="707886"/>
          </a:xfrm>
          <a:prstGeom prst="rect">
            <a:avLst/>
          </a:prstGeom>
          <a:noFill/>
        </p:spPr>
        <p:txBody>
          <a:bodyPr wrap="square" rtlCol="0">
            <a:spAutoFit/>
          </a:bodyPr>
          <a:lstStyle/>
          <a:p>
            <a:r>
              <a:rPr lang="en-US" dirty="0"/>
              <a:t>                     </a:t>
            </a:r>
            <a:r>
              <a:rPr lang="en-US" sz="4000" b="1" dirty="0"/>
              <a:t>Architecture Diagram</a:t>
            </a:r>
            <a:endParaRPr lang="en-IN" sz="4000" b="1" dirty="0"/>
          </a:p>
        </p:txBody>
      </p:sp>
      <p:pic>
        <p:nvPicPr>
          <p:cNvPr id="8" name="Picture 7">
            <a:extLst>
              <a:ext uri="{FF2B5EF4-FFF2-40B4-BE49-F238E27FC236}">
                <a16:creationId xmlns:a16="http://schemas.microsoft.com/office/drawing/2014/main" id="{7C6B52AC-C055-8CA9-99F8-802D6930D4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52169" y="13450151"/>
            <a:ext cx="9944100" cy="627801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1870</TotalTime>
  <Words>799</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Söhne</vt:lpstr>
      <vt:lpstr>Verdana</vt:lpstr>
      <vt:lpstr>XJSTFO+TimesNewRomanPS-BoldMT</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vamseedhar reddy bhumireddy</cp:lastModifiedBy>
  <cp:revision>67</cp:revision>
  <dcterms:created xsi:type="dcterms:W3CDTF">2008-05-03T03:01:56Z</dcterms:created>
  <dcterms:modified xsi:type="dcterms:W3CDTF">2024-05-02T14:02:09Z</dcterms:modified>
</cp:coreProperties>
</file>