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261" r:id="rId4"/>
    <p:sldId id="260" r:id="rId5"/>
    <p:sldId id="276" r:id="rId6"/>
    <p:sldId id="278" r:id="rId7"/>
    <p:sldId id="332" r:id="rId8"/>
    <p:sldId id="333" r:id="rId9"/>
    <p:sldId id="334" r:id="rId10"/>
    <p:sldId id="283" r:id="rId11"/>
    <p:sldId id="294" r:id="rId12"/>
    <p:sldId id="295" r:id="rId13"/>
    <p:sldId id="297" r:id="rId14"/>
    <p:sldId id="298" r:id="rId15"/>
    <p:sldId id="337" r:id="rId16"/>
    <p:sldId id="335" r:id="rId17"/>
    <p:sldId id="338" r:id="rId18"/>
    <p:sldId id="336" r:id="rId19"/>
    <p:sldId id="293" r:id="rId20"/>
    <p:sldId id="284" r:id="rId21"/>
    <p:sldId id="285" r:id="rId22"/>
    <p:sldId id="286"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5033" autoAdjust="0"/>
  </p:normalViewPr>
  <p:slideViewPr>
    <p:cSldViewPr>
      <p:cViewPr>
        <p:scale>
          <a:sx n="66" d="100"/>
          <a:sy n="66" d="100"/>
        </p:scale>
        <p:origin x="1891" y="7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672"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68B7C9-2408-499C-AA37-90F6D35007D5}" type="datetimeFigureOut">
              <a:rPr lang="en-US" smtClean="0"/>
              <a:t>7/4/2024</a:t>
            </a:fld>
            <a:endParaRPr lang="en-US" dirty="0"/>
          </a:p>
        </p:txBody>
      </p:sp>
      <p:sp>
        <p:nvSpPr>
          <p:cNvPr id="1048673"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674"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676"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53524F-5E8F-4218-BFDB-47CA708776EB}"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4"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45"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46" name="Date Placeholder 3"/>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47" name="Footer Placeholder 4"/>
          <p:cNvSpPr>
            <a:spLocks noGrp="1"/>
          </p:cNvSpPr>
          <p:nvPr>
            <p:ph type="ftr" sz="quarter" idx="11"/>
          </p:nvPr>
        </p:nvSpPr>
        <p:spPr/>
        <p:txBody>
          <a:bodyPr/>
          <a:lstStyle/>
          <a:p>
            <a:endParaRPr lang="en-US" dirty="0"/>
          </a:p>
        </p:txBody>
      </p:sp>
      <p:sp>
        <p:nvSpPr>
          <p:cNvPr id="1048648"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p>
        </p:txBody>
      </p:sp>
      <p:sp>
        <p:nvSpPr>
          <p:cNvPr id="104866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3"/>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63" name="Footer Placeholder 4"/>
          <p:cNvSpPr>
            <a:spLocks noGrp="1"/>
          </p:cNvSpPr>
          <p:nvPr>
            <p:ph type="ftr" sz="quarter" idx="11"/>
          </p:nvPr>
        </p:nvSpPr>
        <p:spPr/>
        <p:txBody>
          <a:bodyPr/>
          <a:lstStyle/>
          <a:p>
            <a:endParaRPr lang="en-US" dirty="0"/>
          </a:p>
        </p:txBody>
      </p:sp>
      <p:sp>
        <p:nvSpPr>
          <p:cNvPr id="1048664"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40"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42" name="Footer Placeholder 4"/>
          <p:cNvSpPr>
            <a:spLocks noGrp="1"/>
          </p:cNvSpPr>
          <p:nvPr>
            <p:ph type="ftr" sz="quarter" idx="11"/>
          </p:nvPr>
        </p:nvSpPr>
        <p:spPr/>
        <p:txBody>
          <a:bodyPr/>
          <a:lstStyle/>
          <a:p>
            <a:endParaRPr lang="en-US" dirty="0"/>
          </a:p>
        </p:txBody>
      </p:sp>
      <p:sp>
        <p:nvSpPr>
          <p:cNvPr id="1048643"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t>Click to edit Master title style</a:t>
            </a:r>
          </a:p>
        </p:txBody>
      </p:sp>
      <p:sp>
        <p:nvSpPr>
          <p:cNvPr id="104863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33" name="Footer Placeholder 4"/>
          <p:cNvSpPr>
            <a:spLocks noGrp="1"/>
          </p:cNvSpPr>
          <p:nvPr>
            <p:ph type="ftr" sz="quarter" idx="11"/>
          </p:nvPr>
        </p:nvSpPr>
        <p:spPr/>
        <p:txBody>
          <a:bodyPr/>
          <a:lstStyle/>
          <a:p>
            <a:endParaRPr lang="en-US" dirty="0"/>
          </a:p>
        </p:txBody>
      </p:sp>
      <p:sp>
        <p:nvSpPr>
          <p:cNvPr id="1048634"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5"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56"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7" name="Date Placeholder 3"/>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58" name="Footer Placeholder 4"/>
          <p:cNvSpPr>
            <a:spLocks noGrp="1"/>
          </p:cNvSpPr>
          <p:nvPr>
            <p:ph type="ftr" sz="quarter" idx="11"/>
          </p:nvPr>
        </p:nvSpPr>
        <p:spPr/>
        <p:txBody>
          <a:bodyPr/>
          <a:lstStyle/>
          <a:p>
            <a:endParaRPr lang="en-US" dirty="0"/>
          </a:p>
        </p:txBody>
      </p:sp>
      <p:sp>
        <p:nvSpPr>
          <p:cNvPr id="1048659"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a:t>Click to edit Master title style</a:t>
            </a:r>
          </a:p>
        </p:txBody>
      </p:sp>
      <p:sp>
        <p:nvSpPr>
          <p:cNvPr id="104861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4"/>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20" name="Footer Placeholder 5"/>
          <p:cNvSpPr>
            <a:spLocks noGrp="1"/>
          </p:cNvSpPr>
          <p:nvPr>
            <p:ph type="ftr" sz="quarter" idx="11"/>
          </p:nvPr>
        </p:nvSpPr>
        <p:spPr/>
        <p:txBody>
          <a:bodyPr/>
          <a:lstStyle/>
          <a:p>
            <a:endParaRPr lang="en-US" dirty="0"/>
          </a:p>
        </p:txBody>
      </p:sp>
      <p:sp>
        <p:nvSpPr>
          <p:cNvPr id="1048621"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p>
        </p:txBody>
      </p:sp>
      <p:sp>
        <p:nvSpPr>
          <p:cNvPr id="104862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Date Placeholder 6"/>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28" name="Footer Placeholder 7"/>
          <p:cNvSpPr>
            <a:spLocks noGrp="1"/>
          </p:cNvSpPr>
          <p:nvPr>
            <p:ph type="ftr" sz="quarter" idx="11"/>
          </p:nvPr>
        </p:nvSpPr>
        <p:spPr/>
        <p:txBody>
          <a:bodyPr/>
          <a:lstStyle/>
          <a:p>
            <a:endParaRPr lang="en-US" dirty="0"/>
          </a:p>
        </p:txBody>
      </p:sp>
      <p:sp>
        <p:nvSpPr>
          <p:cNvPr id="104862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Date Placeholder 2"/>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37" name="Footer Placeholder 3"/>
          <p:cNvSpPr>
            <a:spLocks noGrp="1"/>
          </p:cNvSpPr>
          <p:nvPr>
            <p:ph type="ftr" sz="quarter" idx="11"/>
          </p:nvPr>
        </p:nvSpPr>
        <p:spPr/>
        <p:txBody>
          <a:bodyPr/>
          <a:lstStyle/>
          <a:p>
            <a:endParaRPr lang="en-US" dirty="0"/>
          </a:p>
        </p:txBody>
      </p:sp>
      <p:sp>
        <p:nvSpPr>
          <p:cNvPr id="1048638"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582" name="Footer Placeholder 2"/>
          <p:cNvSpPr>
            <a:spLocks noGrp="1"/>
          </p:cNvSpPr>
          <p:nvPr>
            <p:ph type="ftr" sz="quarter" idx="11"/>
          </p:nvPr>
        </p:nvSpPr>
        <p:spPr/>
        <p:txBody>
          <a:bodyPr/>
          <a:lstStyle/>
          <a:p>
            <a:endParaRPr lang="en-US" dirty="0"/>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5"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6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8" name="Date Placeholder 4"/>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69" name="Footer Placeholder 5"/>
          <p:cNvSpPr>
            <a:spLocks noGrp="1"/>
          </p:cNvSpPr>
          <p:nvPr>
            <p:ph type="ftr" sz="quarter" idx="11"/>
          </p:nvPr>
        </p:nvSpPr>
        <p:spPr/>
        <p:txBody>
          <a:bodyPr/>
          <a:lstStyle/>
          <a:p>
            <a:endParaRPr lang="en-US" dirty="0"/>
          </a:p>
        </p:txBody>
      </p:sp>
      <p:sp>
        <p:nvSpPr>
          <p:cNvPr id="1048670"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50"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651"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lstStyle/>
          <a:p>
            <a:fld id="{1D8BD707-D9CF-40AE-B4C6-C98DA3205C09}" type="datetimeFigureOut">
              <a:rPr lang="en-US" smtClean="0"/>
              <a:t>7/4/2024</a:t>
            </a:fld>
            <a:endParaRPr lang="en-US" dirty="0"/>
          </a:p>
        </p:txBody>
      </p:sp>
      <p:sp>
        <p:nvSpPr>
          <p:cNvPr id="1048653" name="Footer Placeholder 5"/>
          <p:cNvSpPr>
            <a:spLocks noGrp="1"/>
          </p:cNvSpPr>
          <p:nvPr>
            <p:ph type="ftr" sz="quarter" idx="11"/>
          </p:nvPr>
        </p:nvSpPr>
        <p:spPr/>
        <p:txBody>
          <a:bodyPr/>
          <a:lstStyle/>
          <a:p>
            <a:endParaRPr lang="en-US" dirty="0"/>
          </a:p>
        </p:txBody>
      </p:sp>
      <p:sp>
        <p:nvSpPr>
          <p:cNvPr id="1048654"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7/4/2024</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Box 2"/>
          <p:cNvSpPr txBox="1"/>
          <p:nvPr/>
        </p:nvSpPr>
        <p:spPr>
          <a:xfrm>
            <a:off x="533400" y="533400"/>
            <a:ext cx="7467600" cy="1692771"/>
          </a:xfrm>
          <a:prstGeom prst="rect">
            <a:avLst/>
          </a:prstGeom>
          <a:noFill/>
        </p:spPr>
        <p:txBody>
          <a:bodyPr wrap="square" rtlCol="0">
            <a:spAutoFit/>
          </a:bodyPr>
          <a:lstStyle/>
          <a:p>
            <a:pPr algn="ctr"/>
            <a:r>
              <a:rPr lang="en-US" sz="2400" dirty="0">
                <a:latin typeface="Times New Roman" pitchFamily="18" charset="0"/>
                <a:cs typeface="Times New Roman" pitchFamily="18" charset="0"/>
              </a:rPr>
              <a:t>GAS LEAKAGE DETECTOR USING ARDUINO</a:t>
            </a:r>
            <a:r>
              <a:rPr lang="en-US" sz="2000"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THEME:</a:t>
            </a:r>
            <a:r>
              <a:rPr lang="en-US" sz="2000" b="1" dirty="0">
                <a:latin typeface="Times New Roman" pitchFamily="18" charset="0"/>
                <a:cs typeface="Times New Roman" pitchFamily="18" charset="0"/>
              </a:rPr>
              <a:t>PUBLIC SAFETY</a:t>
            </a:r>
          </a:p>
          <a:p>
            <a:pPr algn="ct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 </a:t>
            </a:r>
          </a:p>
        </p:txBody>
      </p:sp>
      <p:sp>
        <p:nvSpPr>
          <p:cNvPr id="1048585" name="TextBox 3"/>
          <p:cNvSpPr txBox="1"/>
          <p:nvPr/>
        </p:nvSpPr>
        <p:spPr>
          <a:xfrm>
            <a:off x="685800" y="5410200"/>
            <a:ext cx="7848600" cy="1477328"/>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Vel Tech Rangarajan Dr.Sagunthala R &amp; D Institute of Science &amp; Technology</a:t>
            </a:r>
          </a:p>
          <a:p>
            <a:pPr algn="ctr"/>
            <a:r>
              <a:rPr lang="en-US" sz="2400" b="1" dirty="0">
                <a:latin typeface="Times New Roman" pitchFamily="18" charset="0"/>
                <a:cs typeface="Times New Roman" pitchFamily="18" charset="0"/>
              </a:rPr>
              <a:t>	                  </a:t>
            </a:r>
            <a:r>
              <a:rPr lang="en-US" b="1"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pic>
        <p:nvPicPr>
          <p:cNvPr id="2097152" name="Picture 4" descr="ECE Dept 20171206_105803.jpg"/>
          <p:cNvPicPr>
            <a:picLocks noChangeAspect="1"/>
          </p:cNvPicPr>
          <p:nvPr/>
        </p:nvPicPr>
        <p:blipFill>
          <a:blip r:embed="rId2" cstate="print"/>
          <a:stretch>
            <a:fillRect/>
          </a:stretch>
        </p:blipFill>
        <p:spPr>
          <a:xfrm>
            <a:off x="3733800" y="3276600"/>
            <a:ext cx="1447800" cy="1447800"/>
          </a:xfrm>
          <a:prstGeom prst="rect">
            <a:avLst/>
          </a:prstGeom>
        </p:spPr>
      </p:pic>
      <p:pic>
        <p:nvPicPr>
          <p:cNvPr id="7" name="Picture 3" descr="C:\Users\admin\Desktop\CDIO photos\cdio-acridate.jpg">
            <a:extLst>
              <a:ext uri="{FF2B5EF4-FFF2-40B4-BE49-F238E27FC236}">
                <a16:creationId xmlns:a16="http://schemas.microsoft.com/office/drawing/2014/main" id="{F7728565-B8B8-4605-B5F0-19EBE0BA7098}"/>
              </a:ext>
            </a:extLst>
          </p:cNvPr>
          <p:cNvPicPr>
            <a:picLocks noChangeAspect="1" noChangeArrowheads="1"/>
          </p:cNvPicPr>
          <p:nvPr/>
        </p:nvPicPr>
        <p:blipFill>
          <a:blip r:embed="rId3" cstate="print"/>
          <a:srcRect/>
          <a:stretch>
            <a:fillRect/>
          </a:stretch>
        </p:blipFill>
        <p:spPr bwMode="auto">
          <a:xfrm>
            <a:off x="2971800" y="1794818"/>
            <a:ext cx="2971800" cy="111715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762000"/>
            <a:ext cx="8077200" cy="461665"/>
          </a:xfrm>
          <a:prstGeom prst="rect">
            <a:avLst/>
          </a:prstGeom>
        </p:spPr>
        <p:txBody>
          <a:bodyPr wrap="square">
            <a:spAutoFit/>
          </a:bodyPr>
          <a:lstStyle/>
          <a:p>
            <a:pPr algn="ctr"/>
            <a:r>
              <a:rPr lang="en-US" sz="2400" b="1" dirty="0">
                <a:latin typeface="Times New Roman" pitchFamily="18" charset="0"/>
                <a:cs typeface="Times New Roman" pitchFamily="18" charset="0"/>
              </a:rPr>
              <a:t>MATERIALS</a:t>
            </a:r>
            <a:r>
              <a:rPr lang="en-US" b="1" dirty="0">
                <a:latin typeface="Times New Roman" pitchFamily="18" charset="0"/>
                <a:cs typeface="Times New Roman" pitchFamily="18" charset="0"/>
              </a:rPr>
              <a:t> </a:t>
            </a:r>
          </a:p>
        </p:txBody>
      </p:sp>
      <p:sp>
        <p:nvSpPr>
          <p:cNvPr id="4" name="Rectangle 3"/>
          <p:cNvSpPr/>
          <p:nvPr/>
        </p:nvSpPr>
        <p:spPr>
          <a:xfrm>
            <a:off x="685800" y="2209800"/>
            <a:ext cx="7772400" cy="646331"/>
          </a:xfrm>
          <a:prstGeom prst="rect">
            <a:avLst/>
          </a:prstGeom>
        </p:spPr>
        <p:txBody>
          <a:bodyPr wrap="square">
            <a:spAutoFit/>
          </a:bodyPr>
          <a:lstStyle/>
          <a:p>
            <a:pPr>
              <a:buFont typeface="Arial" pitchFamily="34" charset="0"/>
              <a:buChar char="•"/>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D9DDB335-92DC-46CD-95BD-FF75902C055E}"/>
              </a:ext>
            </a:extLst>
          </p:cNvPr>
          <p:cNvSpPr txBox="1"/>
          <p:nvPr/>
        </p:nvSpPr>
        <p:spPr>
          <a:xfrm>
            <a:off x="2476500" y="1981200"/>
            <a:ext cx="4191000" cy="2308324"/>
          </a:xfrm>
          <a:prstGeom prst="rect">
            <a:avLst/>
          </a:prstGeom>
          <a:noFill/>
        </p:spPr>
        <p:txBody>
          <a:bodyPr wrap="square">
            <a:spAutoFit/>
          </a:bodyPr>
          <a:lstStyle/>
          <a:p>
            <a:pPr marL="457200" indent="-457200">
              <a:buFontTx/>
              <a:buAutoNum type="arabicPeriod"/>
            </a:pPr>
            <a:r>
              <a:rPr lang="en-IN" sz="3600" b="1" dirty="0">
                <a:latin typeface="Times New Roman" panose="02020603050405020304" pitchFamily="18" charset="0"/>
                <a:cs typeface="Times New Roman" panose="02020603050405020304" pitchFamily="18" charset="0"/>
              </a:rPr>
              <a:t> Arduino Uno R3</a:t>
            </a:r>
          </a:p>
          <a:p>
            <a:pPr marL="457200" indent="-457200">
              <a:buAutoNum type="arabicPeriod"/>
            </a:pPr>
            <a:r>
              <a:rPr lang="en-IN" sz="3600" b="1" dirty="0">
                <a:latin typeface="Times New Roman" panose="02020603050405020304" pitchFamily="18" charset="0"/>
                <a:cs typeface="Times New Roman" panose="02020603050405020304" pitchFamily="18" charset="0"/>
              </a:rPr>
              <a:t>MQ2 SENSOR</a:t>
            </a:r>
          </a:p>
          <a:p>
            <a:r>
              <a:rPr lang="en-IN" sz="3600" b="1" dirty="0">
                <a:latin typeface="Times New Roman" panose="02020603050405020304" pitchFamily="18" charset="0"/>
                <a:cs typeface="Times New Roman" panose="02020603050405020304" pitchFamily="18" charset="0"/>
              </a:rPr>
              <a:t>3.   LCD DISPLAY</a:t>
            </a:r>
          </a:p>
          <a:p>
            <a:r>
              <a:rPr lang="en-IN" sz="3600" b="1" dirty="0">
                <a:latin typeface="Times New Roman" panose="02020603050405020304" pitchFamily="18" charset="0"/>
                <a:cs typeface="Times New Roman" panose="02020603050405020304" pitchFamily="18" charset="0"/>
              </a:rPr>
              <a:t>4.   BUZZER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E32B-DD6B-47F0-BA77-F202FBFAC9E3}"/>
              </a:ext>
            </a:extLst>
          </p:cNvPr>
          <p:cNvSpPr>
            <a:spLocks noGrp="1"/>
          </p:cNvSpPr>
          <p:nvPr>
            <p:ph type="title"/>
          </p:nvPr>
        </p:nvSpPr>
        <p:spPr>
          <a:xfrm>
            <a:off x="685800" y="-381000"/>
            <a:ext cx="8001000" cy="4648200"/>
          </a:xfrm>
        </p:spPr>
        <p:txBody>
          <a:bodyPr>
            <a:normAutofit/>
          </a:bodyPr>
          <a:lstStyle/>
          <a:p>
            <a:pPr algn="l"/>
            <a:r>
              <a:rPr lang="en-US" sz="2000" b="1" dirty="0">
                <a:latin typeface="Times New Roman" panose="02020603050405020304" pitchFamily="18" charset="0"/>
                <a:cs typeface="Times New Roman" panose="02020603050405020304" pitchFamily="18" charset="0"/>
              </a:rPr>
              <a:t>Arduino UNO</a:t>
            </a:r>
            <a:r>
              <a:rPr lang="en-US" sz="2000" dirty="0">
                <a:latin typeface="Times New Roman" panose="02020603050405020304" pitchFamily="18" charset="0"/>
                <a:cs typeface="Times New Roman" panose="02020603050405020304" pitchFamily="18" charset="0"/>
              </a:rPr>
              <a:t>: Arduino Uno is a microcontroller board based on the ATmega328P.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 It can be powered by the USB cable or by an external 9-volt battery, though it accepts voltages between 7 and 20 volts.</a:t>
            </a:r>
            <a:br>
              <a:rPr lang="en-US" sz="3200" dirty="0"/>
            </a:br>
            <a:endParaRPr lang="en-IN" sz="3200" dirty="0"/>
          </a:p>
        </p:txBody>
      </p:sp>
      <p:pic>
        <p:nvPicPr>
          <p:cNvPr id="5" name="Content Placeholder 4">
            <a:extLst>
              <a:ext uri="{FF2B5EF4-FFF2-40B4-BE49-F238E27FC236}">
                <a16:creationId xmlns:a16="http://schemas.microsoft.com/office/drawing/2014/main" id="{2383F7C4-486E-4BF3-A0F5-340426E60BF1}"/>
              </a:ext>
            </a:extLst>
          </p:cNvPr>
          <p:cNvPicPr>
            <a:picLocks noGrp="1" noChangeAspect="1"/>
          </p:cNvPicPr>
          <p:nvPr>
            <p:ph idx="1"/>
          </p:nvPr>
        </p:nvPicPr>
        <p:blipFill>
          <a:blip r:embed="rId2"/>
          <a:stretch>
            <a:fillRect/>
          </a:stretch>
        </p:blipFill>
        <p:spPr>
          <a:xfrm>
            <a:off x="2590800" y="3429000"/>
            <a:ext cx="3505200" cy="2881468"/>
          </a:xfrm>
          <a:prstGeom prst="rect">
            <a:avLst/>
          </a:prstGeom>
        </p:spPr>
      </p:pic>
    </p:spTree>
    <p:extLst>
      <p:ext uri="{BB962C8B-B14F-4D97-AF65-F5344CB8AC3E}">
        <p14:creationId xmlns:p14="http://schemas.microsoft.com/office/powerpoint/2010/main" val="9271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51F86-592D-4923-8D8D-577F610ABDC5}"/>
              </a:ext>
            </a:extLst>
          </p:cNvPr>
          <p:cNvSpPr txBox="1"/>
          <p:nvPr/>
        </p:nvSpPr>
        <p:spPr>
          <a:xfrm>
            <a:off x="381000" y="751344"/>
            <a:ext cx="8763000" cy="2677656"/>
          </a:xfrm>
          <a:prstGeom prst="rect">
            <a:avLst/>
          </a:prstGeom>
          <a:noFill/>
        </p:spPr>
        <p:txBody>
          <a:bodyPr wrap="square">
            <a:spAutoFit/>
          </a:bodyPr>
          <a:lstStyle/>
          <a:p>
            <a:r>
              <a:rPr lang="en-US" sz="2400" b="1" dirty="0"/>
              <a:t>MQ2 Sensor</a:t>
            </a:r>
            <a:r>
              <a:rPr lang="en-US" sz="2400" dirty="0"/>
              <a:t>: MQ-2 gas sensor module is shown in fig.3. It is a sensor detector used to detects the flammable gas and smoke concentration of the combustible gas in the air, and output is read in the analog voltage and digital value output. Supply input voltage is 5v. it is very sensitive to H2, LPG, CH4, CO, SMOKE, PROPANE. It has three pins for transmitter, receiver, ground and sensitivity can be adjust by the potentiometer. Detects LPG from 200ppm to 10000ppm</a:t>
            </a:r>
            <a:r>
              <a:rPr lang="en-US" dirty="0"/>
              <a:t>. </a:t>
            </a:r>
            <a:endParaRPr lang="en-IN" dirty="0"/>
          </a:p>
        </p:txBody>
      </p:sp>
      <p:pic>
        <p:nvPicPr>
          <p:cNvPr id="5" name="Picture 4">
            <a:extLst>
              <a:ext uri="{FF2B5EF4-FFF2-40B4-BE49-F238E27FC236}">
                <a16:creationId xmlns:a16="http://schemas.microsoft.com/office/drawing/2014/main" id="{C03C1FBE-DDEF-448B-9E00-CE0A72DCD3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3657600"/>
            <a:ext cx="2667000" cy="2667000"/>
          </a:xfrm>
          <a:prstGeom prst="rect">
            <a:avLst/>
          </a:prstGeom>
        </p:spPr>
      </p:pic>
    </p:spTree>
    <p:extLst>
      <p:ext uri="{BB962C8B-B14F-4D97-AF65-F5344CB8AC3E}">
        <p14:creationId xmlns:p14="http://schemas.microsoft.com/office/powerpoint/2010/main" val="149903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E8C4F0-0E00-4A63-94BA-7330A7AC39DD}"/>
              </a:ext>
            </a:extLst>
          </p:cNvPr>
          <p:cNvSpPr txBox="1"/>
          <p:nvPr/>
        </p:nvSpPr>
        <p:spPr>
          <a:xfrm>
            <a:off x="914400" y="990600"/>
            <a:ext cx="7315200" cy="3046988"/>
          </a:xfrm>
          <a:prstGeom prst="rect">
            <a:avLst/>
          </a:prstGeom>
          <a:noFill/>
        </p:spPr>
        <p:txBody>
          <a:bodyPr wrap="square">
            <a:spAutoFit/>
          </a:bodyPr>
          <a:lstStyle/>
          <a:p>
            <a:r>
              <a:rPr lang="en-US" sz="2400" b="1" dirty="0"/>
              <a:t>LCD DISPLAY</a:t>
            </a:r>
            <a:r>
              <a:rPr lang="en-US" sz="2400" dirty="0"/>
              <a:t>: LCD is employed for displaying the message indicating that” gas detected at zone” into the display, which is initially coded in program to display the danger. The message been displayed on the LCD, data and command both are register of LCD and it's shown in fig.5. The register selects is employed to modify the registers. data register RS=1, whereas for the command register RS=0 is employed</a:t>
            </a:r>
            <a:r>
              <a:rPr lang="en-US" dirty="0"/>
              <a:t>.</a:t>
            </a:r>
            <a:endParaRPr lang="en-IN" dirty="0"/>
          </a:p>
        </p:txBody>
      </p:sp>
      <p:pic>
        <p:nvPicPr>
          <p:cNvPr id="5" name="Picture 4">
            <a:extLst>
              <a:ext uri="{FF2B5EF4-FFF2-40B4-BE49-F238E27FC236}">
                <a16:creationId xmlns:a16="http://schemas.microsoft.com/office/drawing/2014/main" id="{CEAF0A59-1EFA-405D-8B3E-BC9165743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575180"/>
            <a:ext cx="3276600" cy="3276600"/>
          </a:xfrm>
          <a:prstGeom prst="rect">
            <a:avLst/>
          </a:prstGeom>
        </p:spPr>
      </p:pic>
    </p:spTree>
    <p:extLst>
      <p:ext uri="{BB962C8B-B14F-4D97-AF65-F5344CB8AC3E}">
        <p14:creationId xmlns:p14="http://schemas.microsoft.com/office/powerpoint/2010/main" val="1460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44D9DA-444D-48BE-95AD-0A7464699E93}"/>
              </a:ext>
            </a:extLst>
          </p:cNvPr>
          <p:cNvSpPr txBox="1"/>
          <p:nvPr/>
        </p:nvSpPr>
        <p:spPr>
          <a:xfrm>
            <a:off x="304800" y="457200"/>
            <a:ext cx="8077200" cy="2246769"/>
          </a:xfrm>
          <a:prstGeom prst="rect">
            <a:avLst/>
          </a:prstGeom>
          <a:noFill/>
        </p:spPr>
        <p:txBody>
          <a:bodyPr wrap="square">
            <a:spAutoFit/>
          </a:bodyPr>
          <a:lstStyle/>
          <a:p>
            <a:r>
              <a:rPr lang="en-US" sz="2800" b="1" dirty="0"/>
              <a:t>Buzzer </a:t>
            </a:r>
            <a:r>
              <a:rPr lang="en-US" sz="2800" dirty="0"/>
              <a:t>: Buzzer is used to alarm the beep sound to indicate and warn the danger to the people working around. The buzzer is the output of the system. The sound of the buzzer is beep-beep, which indicates the danger.</a:t>
            </a:r>
            <a:endParaRPr lang="en-IN" sz="2800" dirty="0"/>
          </a:p>
        </p:txBody>
      </p:sp>
      <p:pic>
        <p:nvPicPr>
          <p:cNvPr id="7" name="Picture 6">
            <a:extLst>
              <a:ext uri="{FF2B5EF4-FFF2-40B4-BE49-F238E27FC236}">
                <a16:creationId xmlns:a16="http://schemas.microsoft.com/office/drawing/2014/main" id="{DC5FFD51-530E-4391-BFE0-A54536E3B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3276600"/>
            <a:ext cx="2743200" cy="2848927"/>
          </a:xfrm>
          <a:prstGeom prst="rect">
            <a:avLst/>
          </a:prstGeom>
        </p:spPr>
      </p:pic>
    </p:spTree>
    <p:extLst>
      <p:ext uri="{BB962C8B-B14F-4D97-AF65-F5344CB8AC3E}">
        <p14:creationId xmlns:p14="http://schemas.microsoft.com/office/powerpoint/2010/main" val="303750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66800" y="1524000"/>
            <a:ext cx="7089140" cy="2030095"/>
          </a:xfrm>
          <a:prstGeom prst="rect">
            <a:avLst/>
          </a:prstGeom>
          <a:noFill/>
        </p:spPr>
        <p:txBody>
          <a:bodyPr wrap="square" rtlCol="0" anchor="t">
            <a:spAutoFit/>
          </a:bodyPr>
          <a:lstStyle/>
          <a:p>
            <a:r>
              <a:rPr lang="en-US"/>
              <a:t>I have used Arduino software in my project. The Arduino Integrated Development Environment a cross-platform application (for Windows, macOS, Linux) that is written in functions from C and C++. It is used to write and upload programs to Arduino compatible boards, but also, with the help of third-party cores, other vendor development boards. The Arduino IDE also supplies a software library from the Wiring project, which provides many common input and output procedures.</a:t>
            </a:r>
          </a:p>
        </p:txBody>
      </p:sp>
      <p:pic>
        <p:nvPicPr>
          <p:cNvPr id="4" name="Picture 3" descr="WhatsApp Image 2022-03-09 at 12.13.44 AM"/>
          <p:cNvPicPr>
            <a:picLocks noChangeAspect="1"/>
          </p:cNvPicPr>
          <p:nvPr/>
        </p:nvPicPr>
        <p:blipFill>
          <a:blip r:embed="rId2"/>
          <a:srcRect l="2833" t="1172" r="2278"/>
          <a:stretch>
            <a:fillRect/>
          </a:stretch>
        </p:blipFill>
        <p:spPr>
          <a:xfrm>
            <a:off x="2514600" y="3733800"/>
            <a:ext cx="3996690" cy="3018155"/>
          </a:xfrm>
          <a:prstGeom prst="rect">
            <a:avLst/>
          </a:prstGeom>
        </p:spPr>
      </p:pic>
      <p:sp>
        <p:nvSpPr>
          <p:cNvPr id="5" name="Text Box 4"/>
          <p:cNvSpPr txBox="1"/>
          <p:nvPr/>
        </p:nvSpPr>
        <p:spPr>
          <a:xfrm>
            <a:off x="2971800" y="609600"/>
            <a:ext cx="3800475" cy="460375"/>
          </a:xfrm>
          <a:prstGeom prst="rect">
            <a:avLst/>
          </a:prstGeom>
          <a:noFill/>
        </p:spPr>
        <p:txBody>
          <a:bodyPr wrap="square" rtlCol="0" anchor="t">
            <a:spAutoFit/>
          </a:bodyPr>
          <a:lstStyle/>
          <a:p>
            <a:r>
              <a:rPr lang="en-IN" altLang="en-US" sz="2400" b="1">
                <a:latin typeface="Times New Roman" panose="02020603050405020304" pitchFamily="18" charset="0"/>
                <a:cs typeface="Times New Roman" panose="02020603050405020304" pitchFamily="18" charset="0"/>
              </a:rPr>
              <a:t>S</a:t>
            </a:r>
            <a:r>
              <a:rPr lang="en-US" sz="2400" b="1">
                <a:latin typeface="Times New Roman" panose="02020603050405020304" pitchFamily="18" charset="0"/>
                <a:cs typeface="Times New Roman" panose="02020603050405020304" pitchFamily="18" charset="0"/>
              </a:rPr>
              <a:t>OFTWARE DETAILS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8600" y="1054100"/>
            <a:ext cx="2445385" cy="6185535"/>
          </a:xfrm>
          <a:prstGeom prst="rect">
            <a:avLst/>
          </a:prstGeom>
          <a:noFill/>
        </p:spPr>
        <p:txBody>
          <a:bodyPr wrap="square" rtlCol="0" anchor="t">
            <a:spAutoFit/>
          </a:bodyPr>
          <a:lstStyle/>
          <a:p>
            <a:r>
              <a:rPr lang="en-US" dirty="0"/>
              <a:t>#include &lt;</a:t>
            </a:r>
            <a:r>
              <a:rPr lang="en-US" dirty="0" err="1"/>
              <a:t>LiquidCrystal.h</a:t>
            </a:r>
            <a:r>
              <a:rPr lang="en-US" dirty="0"/>
              <a:t>&gt;</a:t>
            </a:r>
          </a:p>
          <a:p>
            <a:r>
              <a:rPr lang="en-US" dirty="0" err="1"/>
              <a:t>LiquidCrystal</a:t>
            </a:r>
            <a:r>
              <a:rPr lang="en-US" dirty="0"/>
              <a:t> lcd(12, 11, 5, 4, 3, 2);</a:t>
            </a:r>
          </a:p>
          <a:p>
            <a:endParaRPr lang="en-US" dirty="0"/>
          </a:p>
          <a:p>
            <a:r>
              <a:rPr lang="en-US" dirty="0"/>
              <a:t>#define </a:t>
            </a:r>
            <a:r>
              <a:rPr lang="en-US" dirty="0" err="1"/>
              <a:t>lpg_sensor</a:t>
            </a:r>
            <a:r>
              <a:rPr lang="en-US" dirty="0"/>
              <a:t> 7</a:t>
            </a:r>
          </a:p>
          <a:p>
            <a:r>
              <a:rPr lang="en-US" dirty="0"/>
              <a:t>#define buzzer 13</a:t>
            </a:r>
          </a:p>
          <a:p>
            <a:endParaRPr lang="en-US" dirty="0"/>
          </a:p>
          <a:p>
            <a:r>
              <a:rPr lang="en-US" dirty="0"/>
              <a:t>void setup() </a:t>
            </a:r>
          </a:p>
          <a:p>
            <a:r>
              <a:rPr lang="en-US" dirty="0"/>
              <a:t>{</a:t>
            </a:r>
          </a:p>
          <a:p>
            <a:r>
              <a:rPr lang="en-US" dirty="0"/>
              <a:t>  </a:t>
            </a:r>
            <a:r>
              <a:rPr lang="en-US" dirty="0" err="1"/>
              <a:t>pinMode</a:t>
            </a:r>
            <a:r>
              <a:rPr lang="en-US" dirty="0"/>
              <a:t>(</a:t>
            </a:r>
            <a:r>
              <a:rPr lang="en-US" dirty="0" err="1"/>
              <a:t>lpg_sensor</a:t>
            </a:r>
            <a:r>
              <a:rPr lang="en-US" dirty="0"/>
              <a:t>, INPUT);</a:t>
            </a:r>
          </a:p>
          <a:p>
            <a:r>
              <a:rPr lang="en-US" dirty="0"/>
              <a:t>  </a:t>
            </a:r>
            <a:r>
              <a:rPr lang="en-US" dirty="0" err="1"/>
              <a:t>pinMode</a:t>
            </a:r>
            <a:r>
              <a:rPr lang="en-US" dirty="0"/>
              <a:t>(buzzer, OUTPUT);</a:t>
            </a:r>
          </a:p>
          <a:p>
            <a:r>
              <a:rPr lang="en-US" dirty="0"/>
              <a:t>  </a:t>
            </a:r>
            <a:r>
              <a:rPr lang="en-US" dirty="0" err="1"/>
              <a:t>lcd.begin</a:t>
            </a:r>
            <a:r>
              <a:rPr lang="en-US" dirty="0"/>
              <a:t>(16, 2);</a:t>
            </a:r>
          </a:p>
          <a:p>
            <a:r>
              <a:rPr lang="en-US" dirty="0"/>
              <a:t>  </a:t>
            </a:r>
            <a:r>
              <a:rPr lang="en-US" dirty="0" err="1"/>
              <a:t>lcd.print</a:t>
            </a:r>
            <a:r>
              <a:rPr lang="en-US" dirty="0"/>
              <a:t>("LPG Gas Detector");</a:t>
            </a:r>
          </a:p>
          <a:p>
            <a:r>
              <a:rPr lang="en-US" dirty="0"/>
              <a:t>  </a:t>
            </a:r>
            <a:r>
              <a:rPr lang="en-US" dirty="0" err="1"/>
              <a:t>lcd.setCursor</a:t>
            </a:r>
            <a:r>
              <a:rPr lang="en-US" dirty="0"/>
              <a:t>(0,1);</a:t>
            </a:r>
          </a:p>
          <a:p>
            <a:r>
              <a:rPr lang="en-US" dirty="0"/>
              <a:t>  </a:t>
            </a:r>
            <a:r>
              <a:rPr lang="en-US" dirty="0" err="1"/>
              <a:t>lcd.print</a:t>
            </a:r>
            <a:r>
              <a:rPr lang="en-US" dirty="0"/>
              <a:t>("Techno Review 85");</a:t>
            </a:r>
          </a:p>
          <a:p>
            <a:r>
              <a:rPr lang="en-US" dirty="0"/>
              <a:t>  delay(2000);</a:t>
            </a:r>
          </a:p>
          <a:p>
            <a:endParaRPr lang="en-US" dirty="0"/>
          </a:p>
        </p:txBody>
      </p:sp>
      <p:sp>
        <p:nvSpPr>
          <p:cNvPr id="3" name="Text Box 2"/>
          <p:cNvSpPr txBox="1"/>
          <p:nvPr/>
        </p:nvSpPr>
        <p:spPr>
          <a:xfrm>
            <a:off x="3733800" y="228600"/>
            <a:ext cx="2540000" cy="521970"/>
          </a:xfrm>
          <a:prstGeom prst="rect">
            <a:avLst/>
          </a:prstGeom>
          <a:noFill/>
        </p:spPr>
        <p:txBody>
          <a:bodyPr wrap="square" rtlCol="0" anchor="t">
            <a:spAutoFit/>
          </a:bodyPr>
          <a:lstStyle/>
          <a:p>
            <a:r>
              <a:rPr lang="en-IN" altLang="en-US" sz="2800">
                <a:latin typeface="Times New Roman" panose="02020603050405020304" pitchFamily="18" charset="0"/>
                <a:cs typeface="Times New Roman" panose="02020603050405020304" pitchFamily="18" charset="0"/>
              </a:rPr>
              <a:t>PROGRAM</a:t>
            </a:r>
          </a:p>
        </p:txBody>
      </p:sp>
      <p:sp>
        <p:nvSpPr>
          <p:cNvPr id="4" name="Text Box 3"/>
          <p:cNvSpPr txBox="1"/>
          <p:nvPr/>
        </p:nvSpPr>
        <p:spPr>
          <a:xfrm>
            <a:off x="228600" y="685800"/>
            <a:ext cx="2540000" cy="368300"/>
          </a:xfrm>
          <a:prstGeom prst="rect">
            <a:avLst/>
          </a:prstGeom>
          <a:noFill/>
        </p:spPr>
        <p:txBody>
          <a:bodyPr wrap="square" rtlCol="0" anchor="t">
            <a:spAutoFit/>
          </a:bodyPr>
          <a:lstStyle/>
          <a:p>
            <a:r>
              <a:rPr lang="en-IN" altLang="en-US" b="1"/>
              <a:t>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400" y="76200"/>
            <a:ext cx="2540000" cy="7016115"/>
          </a:xfrm>
          <a:prstGeom prst="rect">
            <a:avLst/>
          </a:prstGeom>
          <a:noFill/>
        </p:spPr>
        <p:txBody>
          <a:bodyPr wrap="square" rtlCol="0" anchor="t">
            <a:spAutoFit/>
          </a:bodyPr>
          <a:lstStyle/>
          <a:p>
            <a:r>
              <a:rPr lang="en-US">
                <a:sym typeface="+mn-ea"/>
              </a:rPr>
              <a:t>}</a:t>
            </a:r>
            <a:endParaRPr lang="en-US"/>
          </a:p>
          <a:p>
            <a:endParaRPr lang="en-US"/>
          </a:p>
          <a:p>
            <a:r>
              <a:rPr lang="en-US">
                <a:sym typeface="+mn-ea"/>
              </a:rPr>
              <a:t>void loop() </a:t>
            </a:r>
            <a:endParaRPr lang="en-US"/>
          </a:p>
          <a:p>
            <a:r>
              <a:rPr lang="en-US">
                <a:sym typeface="+mn-ea"/>
              </a:rPr>
              <a:t>{</a:t>
            </a:r>
            <a:endParaRPr lang="en-US"/>
          </a:p>
          <a:p>
            <a:r>
              <a:rPr lang="en-US">
                <a:sym typeface="+mn-ea"/>
              </a:rPr>
              <a:t>  if(digitalRead(lpg_sensor))</a:t>
            </a:r>
            <a:endParaRPr lang="en-US"/>
          </a:p>
          <a:p>
            <a:r>
              <a:rPr lang="en-US">
                <a:sym typeface="+mn-ea"/>
              </a:rPr>
              <a:t>  {</a:t>
            </a:r>
            <a:endParaRPr lang="en-US"/>
          </a:p>
          <a:p>
            <a:r>
              <a:rPr lang="en-US">
                <a:sym typeface="+mn-ea"/>
              </a:rPr>
              <a:t>    digitalWrite(buzzer, LOW);</a:t>
            </a:r>
            <a:endParaRPr lang="en-US"/>
          </a:p>
          <a:p>
            <a:r>
              <a:rPr lang="en-US">
                <a:sym typeface="+mn-ea"/>
              </a:rPr>
              <a:t>    lcd.clear();</a:t>
            </a:r>
            <a:endParaRPr lang="en-US"/>
          </a:p>
          <a:p>
            <a:r>
              <a:rPr lang="en-US">
                <a:sym typeface="+mn-ea"/>
              </a:rPr>
              <a:t>    lcd.print("   NO LPG GAS   ");</a:t>
            </a:r>
            <a:endParaRPr lang="en-US"/>
          </a:p>
          <a:p>
            <a:r>
              <a:rPr lang="en-US">
                <a:sym typeface="+mn-ea"/>
              </a:rPr>
              <a:t>    lcd.setCursor(0, 1);</a:t>
            </a:r>
            <a:endParaRPr lang="en-US"/>
          </a:p>
          <a:p>
            <a:r>
              <a:rPr lang="en-US">
                <a:sym typeface="+mn-ea"/>
              </a:rPr>
              <a:t>    lcd.print("    LEAKAGE     ");</a:t>
            </a:r>
            <a:endParaRPr lang="en-US"/>
          </a:p>
          <a:p>
            <a:r>
              <a:rPr lang="en-US">
                <a:sym typeface="+mn-ea"/>
              </a:rPr>
              <a:t>    delay(400);</a:t>
            </a:r>
            <a:endParaRPr lang="en-US"/>
          </a:p>
          <a:p>
            <a:r>
              <a:rPr lang="en-US">
                <a:sym typeface="+mn-ea"/>
              </a:rPr>
              <a:t>    digitalWrite(buzzer, LOW);</a:t>
            </a:r>
            <a:endParaRPr lang="en-US"/>
          </a:p>
          <a:p>
            <a:r>
              <a:rPr lang="en-US">
                <a:sym typeface="+mn-ea"/>
              </a:rPr>
              <a:t>    delay(500);</a:t>
            </a:r>
            <a:endParaRPr lang="en-US"/>
          </a:p>
          <a:p>
            <a:r>
              <a:rPr lang="en-US">
                <a:sym typeface="+mn-ea"/>
              </a:rPr>
              <a:t>  }</a:t>
            </a:r>
            <a:endParaRPr lang="en-US"/>
          </a:p>
          <a:p>
            <a:r>
              <a:rPr lang="en-US">
                <a:sym typeface="+mn-ea"/>
              </a:rPr>
              <a:t>  </a:t>
            </a:r>
            <a:endParaRPr lang="en-US"/>
          </a:p>
          <a:p>
            <a:r>
              <a:rPr lang="en-US">
                <a:sym typeface="+mn-ea"/>
              </a:rPr>
              <a:t>  else </a:t>
            </a:r>
            <a:endParaRPr lang="en-US"/>
          </a:p>
          <a:p>
            <a:r>
              <a:rPr lang="en-US">
                <a:sym typeface="+mn-ea"/>
              </a:rPr>
              <a:t>  {</a:t>
            </a:r>
            <a:endParaRPr lang="en-US"/>
          </a:p>
          <a:p>
            <a:r>
              <a:rPr lang="en-US">
                <a:sym typeface="+mn-ea"/>
              </a:rPr>
              <a:t>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0" y="914400"/>
            <a:ext cx="2540000" cy="2861310"/>
          </a:xfrm>
          <a:prstGeom prst="rect">
            <a:avLst/>
          </a:prstGeom>
          <a:noFill/>
        </p:spPr>
        <p:txBody>
          <a:bodyPr wrap="square" rtlCol="0" anchor="t">
            <a:spAutoFit/>
          </a:bodyPr>
          <a:lstStyle/>
          <a:p>
            <a:r>
              <a:rPr lang="en-US">
                <a:sym typeface="+mn-ea"/>
              </a:rPr>
              <a:t>digitalWrite(buzzer, HIGH);</a:t>
            </a:r>
            <a:endParaRPr lang="en-US"/>
          </a:p>
          <a:p>
            <a:r>
              <a:rPr lang="en-US">
                <a:sym typeface="+mn-ea"/>
              </a:rPr>
              <a:t>    lcd.clear();</a:t>
            </a:r>
            <a:endParaRPr lang="en-US"/>
          </a:p>
          <a:p>
            <a:r>
              <a:rPr lang="en-US">
                <a:sym typeface="+mn-ea"/>
              </a:rPr>
              <a:t>    lcd.print(" LPG Gas Leakage ");</a:t>
            </a:r>
            <a:endParaRPr lang="en-US"/>
          </a:p>
          <a:p>
            <a:r>
              <a:rPr lang="en-US">
                <a:sym typeface="+mn-ea"/>
              </a:rPr>
              <a:t>    lcd.setCursor(0,1);</a:t>
            </a:r>
            <a:endParaRPr lang="en-US"/>
          </a:p>
          <a:p>
            <a:r>
              <a:rPr lang="en-US">
                <a:sym typeface="+mn-ea"/>
              </a:rPr>
              <a:t>    lcd.print("     Alert    ");</a:t>
            </a:r>
            <a:endParaRPr lang="en-US"/>
          </a:p>
          <a:p>
            <a:r>
              <a:rPr lang="en-US">
                <a:sym typeface="+mn-ea"/>
              </a:rPr>
              <a:t>    delay(1000);</a:t>
            </a:r>
            <a:endParaRPr lang="en-US"/>
          </a:p>
          <a:p>
            <a:r>
              <a:rPr lang="en-US">
                <a:sym typeface="+mn-ea"/>
              </a:rPr>
              <a:t>  }</a:t>
            </a:r>
            <a:endParaRPr lang="en-US"/>
          </a:p>
          <a:p>
            <a:r>
              <a:rPr lang="en-US">
                <a:sym typeface="+mn-ea"/>
              </a:rPr>
              <a: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0"/>
            <a:ext cx="7772400" cy="892552"/>
          </a:xfrm>
          <a:prstGeom prst="rect">
            <a:avLst/>
          </a:prstGeom>
        </p:spPr>
        <p:txBody>
          <a:bodyPr wrap="square">
            <a:spAutoFit/>
          </a:bodyPr>
          <a:lstStyle/>
          <a:p>
            <a:pPr algn="ctr"/>
            <a:r>
              <a:rPr lang="en-US" sz="2800" b="1" dirty="0">
                <a:latin typeface="Times New Roman" pitchFamily="18" charset="0"/>
                <a:cs typeface="Times New Roman" pitchFamily="18" charset="0"/>
              </a:rPr>
              <a:t>WORKING PRINCIPLE</a:t>
            </a:r>
          </a:p>
          <a:p>
            <a:pPr algn="ctr"/>
            <a:r>
              <a:rPr lang="en-US" sz="2400" b="1" dirty="0">
                <a:latin typeface="Times New Roman" pitchFamily="18" charset="0"/>
                <a:cs typeface="Times New Roman" pitchFamily="18" charset="0"/>
              </a:rPr>
              <a:t> </a:t>
            </a:r>
          </a:p>
        </p:txBody>
      </p:sp>
      <p:sp>
        <p:nvSpPr>
          <p:cNvPr id="3" name="Rectangle 2"/>
          <p:cNvSpPr/>
          <p:nvPr/>
        </p:nvSpPr>
        <p:spPr>
          <a:xfrm>
            <a:off x="990600" y="2283292"/>
            <a:ext cx="7391400" cy="507831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Gas leakage is sensed using MQ-2 sensor, when it is more than threshold value given which is interfaced by Arduino UNO. The buzzer will be on to notify the surrounding people. Using the relay on, the power supply will be off and then there will a display on the LCD for detection of the alert message like LPG gas detected!.</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pPr>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8427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extBox 1"/>
          <p:cNvSpPr txBox="1"/>
          <p:nvPr/>
        </p:nvSpPr>
        <p:spPr>
          <a:xfrm>
            <a:off x="799106" y="685800"/>
            <a:ext cx="7162800" cy="769441"/>
          </a:xfrm>
          <a:prstGeom prst="rect">
            <a:avLst/>
          </a:prstGeom>
          <a:noFill/>
        </p:spPr>
        <p:txBody>
          <a:bodyPr wrap="square" rtlCol="0">
            <a:spAutoFit/>
          </a:bodyPr>
          <a:lstStyle/>
          <a:p>
            <a:r>
              <a:rPr lang="en-US" sz="2400" b="1" dirty="0">
                <a:latin typeface="Times New Roman" pitchFamily="18" charset="0"/>
                <a:cs typeface="Times New Roman" pitchFamily="18" charset="0"/>
              </a:rPr>
              <a:t>                                 ABSTRACT</a:t>
            </a:r>
          </a:p>
          <a:p>
            <a:endParaRPr lang="en-US" sz="2000" dirty="0">
              <a:latin typeface="Times New Roman" pitchFamily="18" charset="0"/>
              <a:cs typeface="Times New Roman" pitchFamily="18" charset="0"/>
            </a:endParaRPr>
          </a:p>
        </p:txBody>
      </p:sp>
      <p:sp>
        <p:nvSpPr>
          <p:cNvPr id="1048589" name="TextBox 3"/>
          <p:cNvSpPr txBox="1"/>
          <p:nvPr/>
        </p:nvSpPr>
        <p:spPr>
          <a:xfrm>
            <a:off x="1065806" y="1524000"/>
            <a:ext cx="6629400" cy="612475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Home fires have been taking place frequently and the threat to human lives and properties is growing in recent years. Liquid petroleum gas (LPG) is highly inflammable and can burn even at some distance from the source of leakage. Most fire accidents are caused because of a poor-quality rubber tube or the regulator is not turned off when not in use. Therefore, developing the gas leakage alert system is very essential. Hence, this paper presents a gas leakage alert system to detect the gas leakage and to alarm the people onboard. Keywords: Liquid petroleum gas, Gas sensor, Leakage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001000" cy="738664"/>
          </a:xfrm>
          <a:prstGeom prst="rect">
            <a:avLst/>
          </a:prstGeom>
        </p:spPr>
        <p:txBody>
          <a:bodyPr wrap="square">
            <a:spAutoFit/>
          </a:bodyPr>
          <a:lstStyle/>
          <a:p>
            <a:pPr algn="ctr"/>
            <a:r>
              <a:rPr lang="en-US" sz="2400" b="1" dirty="0">
                <a:latin typeface="Times New Roman" pitchFamily="18" charset="0"/>
                <a:cs typeface="Times New Roman" pitchFamily="18" charset="0"/>
              </a:rPr>
              <a:t>ADVANTAGES &amp; DISADVANTAGES</a:t>
            </a:r>
            <a:r>
              <a:rPr lang="en-US" sz="2000" b="1" dirty="0">
                <a:latin typeface="Times New Roman" pitchFamily="18" charset="0"/>
                <a:cs typeface="Times New Roman" pitchFamily="18" charset="0"/>
              </a:rPr>
              <a:t> </a:t>
            </a:r>
          </a:p>
          <a:p>
            <a:pPr algn="ctr"/>
            <a:r>
              <a:rPr lang="en-US" b="1" dirty="0">
                <a:latin typeface="Times New Roman" pitchFamily="18" charset="0"/>
                <a:cs typeface="Times New Roman" pitchFamily="18" charset="0"/>
              </a:rPr>
              <a:t> </a:t>
            </a:r>
          </a:p>
        </p:txBody>
      </p:sp>
      <p:sp>
        <p:nvSpPr>
          <p:cNvPr id="3" name="Rectangle 2"/>
          <p:cNvSpPr/>
          <p:nvPr/>
        </p:nvSpPr>
        <p:spPr>
          <a:xfrm>
            <a:off x="1295400" y="2209800"/>
            <a:ext cx="7848600" cy="923330"/>
          </a:xfrm>
          <a:prstGeom prst="rect">
            <a:avLst/>
          </a:prstGeom>
        </p:spPr>
        <p:txBody>
          <a:bodyPr wrap="square">
            <a:spAutoFit/>
          </a:bodyPr>
          <a:lstStyle/>
          <a:p>
            <a:r>
              <a:rPr lang="en-US" dirty="0">
                <a:latin typeface="Times New Roman" pitchFamily="18" charset="0"/>
                <a:cs typeface="Times New Roman" pitchFamily="18" charset="0"/>
              </a:rPr>
              <a:t>		</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2831D762-9E28-409C-9340-44CEEA311D2D}"/>
              </a:ext>
            </a:extLst>
          </p:cNvPr>
          <p:cNvSpPr txBox="1"/>
          <p:nvPr/>
        </p:nvSpPr>
        <p:spPr>
          <a:xfrm>
            <a:off x="685800" y="1924378"/>
            <a:ext cx="8001000" cy="3600986"/>
          </a:xfrm>
          <a:prstGeom prst="rect">
            <a:avLst/>
          </a:prstGeom>
          <a:noFill/>
        </p:spPr>
        <p:txBody>
          <a:bodyPr wrap="square">
            <a:spAutoFit/>
          </a:bodyPr>
          <a:lstStyle/>
          <a:p>
            <a:r>
              <a:rPr lang="en-US" sz="2400" dirty="0"/>
              <a:t>ADVANTAGES :</a:t>
            </a:r>
            <a:r>
              <a:rPr lang="en-US" dirty="0"/>
              <a:t> </a:t>
            </a:r>
          </a:p>
          <a:p>
            <a:endParaRPr lang="en-US" dirty="0"/>
          </a:p>
          <a:p>
            <a:pPr marL="342900" indent="-342900">
              <a:buAutoNum type="arabicPeriod"/>
            </a:pPr>
            <a:r>
              <a:rPr lang="en-US" dirty="0"/>
              <a:t>USED IN HOUSE AS A LPG GAS DETECTOR.</a:t>
            </a:r>
          </a:p>
          <a:p>
            <a:pPr marL="342900" indent="-342900">
              <a:buAutoNum type="arabicPeriod"/>
            </a:pPr>
            <a:r>
              <a:rPr lang="en-US" dirty="0"/>
              <a:t>IT ALSO DETECT ALCOHOL SO IT IS USED AS LIQUOR TESTER.</a:t>
            </a:r>
          </a:p>
          <a:p>
            <a:pPr marL="342900" indent="-342900">
              <a:buAutoNum type="arabicPeriod"/>
            </a:pPr>
            <a:r>
              <a:rPr lang="en-US" dirty="0"/>
              <a:t>THE SENSOR HAS EXCELLENT SENSITIVITY COMBINED WITH A QUICK RESPONCE TIME.</a:t>
            </a:r>
          </a:p>
          <a:p>
            <a:pPr marL="342900" indent="-342900">
              <a:buAutoNum type="arabicPeriod"/>
            </a:pPr>
            <a:endParaRPr lang="en-US" dirty="0"/>
          </a:p>
          <a:p>
            <a:r>
              <a:rPr lang="en-US" sz="2400" dirty="0"/>
              <a:t>DISADVANTAGES : </a:t>
            </a:r>
          </a:p>
          <a:p>
            <a:endParaRPr lang="en-US" dirty="0"/>
          </a:p>
          <a:p>
            <a:pPr marL="342900" indent="-342900">
              <a:buAutoNum type="arabicPeriod"/>
            </a:pPr>
            <a:r>
              <a:rPr lang="en-US" dirty="0"/>
              <a:t>IT IS LITTLE SENSITIVE TO SMOKE THEN IT IS NOT PERFECTLY RESPONSE FOR</a:t>
            </a:r>
          </a:p>
          <a:p>
            <a:r>
              <a:rPr lang="en-US" dirty="0"/>
              <a:t>       LPG GAS DETECTION</a:t>
            </a:r>
          </a:p>
          <a:p>
            <a:r>
              <a:rPr lang="en-US" dirty="0"/>
              <a:t>2.    ITS SENSITIVITY DEPENDS ON HUMIDITY AND TEMPERATURE.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BB7B2B-B7E1-4751-AAF2-1F46EA956BB6}"/>
              </a:ext>
            </a:extLst>
          </p:cNvPr>
          <p:cNvSpPr>
            <a:spLocks noGrp="1"/>
          </p:cNvSpPr>
          <p:nvPr>
            <p:ph type="title"/>
          </p:nvPr>
        </p:nvSpPr>
        <p:spPr>
          <a:xfrm>
            <a:off x="474307" y="685800"/>
            <a:ext cx="8229600" cy="1143000"/>
          </a:xfrm>
        </p:spPr>
        <p:txBody>
          <a:bodyPr>
            <a:normAutofit/>
          </a:bodyPr>
          <a:lstStyle/>
          <a:p>
            <a:r>
              <a:rPr lang="en-IN" sz="2400" b="1" dirty="0">
                <a:latin typeface="Times New Roman" panose="02020603050405020304" pitchFamily="18" charset="0"/>
                <a:cs typeface="Times New Roman" panose="02020603050405020304" pitchFamily="18" charset="0"/>
              </a:rPr>
              <a:t>CONCLUSION</a:t>
            </a:r>
            <a:br>
              <a:rPr lang="en-IN" sz="2700" dirty="0"/>
            </a:br>
            <a:endParaRPr lang="en-IN" dirty="0"/>
          </a:p>
        </p:txBody>
      </p:sp>
      <p:sp>
        <p:nvSpPr>
          <p:cNvPr id="5" name="Content Placeholder 4">
            <a:extLst>
              <a:ext uri="{FF2B5EF4-FFF2-40B4-BE49-F238E27FC236}">
                <a16:creationId xmlns:a16="http://schemas.microsoft.com/office/drawing/2014/main" id="{56A1E35B-FC17-4D72-99BA-F4DF8D7A92D6}"/>
              </a:ext>
            </a:extLst>
          </p:cNvPr>
          <p:cNvSpPr>
            <a:spLocks noGrp="1"/>
          </p:cNvSpPr>
          <p:nvPr>
            <p:ph idx="1"/>
          </p:nvPr>
        </p:nvSpPr>
        <p:spPr>
          <a:xfrm>
            <a:off x="450980" y="1450295"/>
            <a:ext cx="8229600" cy="4525963"/>
          </a:xfrm>
        </p:spPr>
        <p:txBody>
          <a:bodyPr>
            <a:normAutofit/>
          </a:bodyPr>
          <a:lstStyle/>
          <a:p>
            <a:r>
              <a:rPr lang="en-US" sz="2400" dirty="0">
                <a:latin typeface="Times New Roman" panose="02020603050405020304" pitchFamily="18" charset="0"/>
                <a:cs typeface="Times New Roman" panose="02020603050405020304" pitchFamily="18" charset="0"/>
              </a:rPr>
              <a:t>After this project performance, can conclude that detection of the LPG gas leakage is incredible in the project system. Applicable usefully in the industrial and domestic purpose. In danger situations we are able to save the life by using this system. A sensor node senses gas like CO2, oxygen, propane. The estimated range of transmission and consumption of power is obtained. The simple procedures and Arduino UNO Micro controller area used to build the sensor.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35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118A-5E6D-4FC8-A509-E9786A2D1A68}"/>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REFERENCE</a:t>
            </a:r>
            <a:br>
              <a:rPr lang="en-IN" sz="1100"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0CCB0D3-A335-3A4B-9BA0-7F65598B594E}"/>
              </a:ext>
            </a:extLst>
          </p:cNvPr>
          <p:cNvSpPr>
            <a:spLocks noGrp="1"/>
          </p:cNvSpPr>
          <p:nvPr>
            <p:ph idx="1"/>
          </p:nvPr>
        </p:nvSpPr>
        <p:spPr/>
        <p:txBody>
          <a:bodyPr/>
          <a:lstStyle/>
          <a:p>
            <a:r>
              <a:rPr lang="en-IN" dirty="0"/>
              <a:t>https://youtu.be/FAwek1hV7ww</a:t>
            </a:r>
          </a:p>
          <a:p>
            <a:endParaRPr lang="en-US" dirty="0"/>
          </a:p>
        </p:txBody>
      </p:sp>
    </p:spTree>
    <p:extLst>
      <p:ext uri="{BB962C8B-B14F-4D97-AF65-F5344CB8AC3E}">
        <p14:creationId xmlns:p14="http://schemas.microsoft.com/office/powerpoint/2010/main" val="132238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4"/>
          <p:cNvSpPr/>
          <p:nvPr/>
        </p:nvSpPr>
        <p:spPr>
          <a:xfrm>
            <a:off x="1057244" y="2855141"/>
            <a:ext cx="7231571" cy="110799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6600" b="1" cap="all" spc="0" dirty="0">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5400" b="1" cap="all" spc="0" dirty="0">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3"/>
          <p:cNvSpPr txBox="1"/>
          <p:nvPr/>
        </p:nvSpPr>
        <p:spPr>
          <a:xfrm>
            <a:off x="685800" y="1295400"/>
            <a:ext cx="7437120" cy="5016758"/>
          </a:xfrm>
          <a:prstGeom prst="rect">
            <a:avLst/>
          </a:prstGeom>
          <a:noFill/>
        </p:spPr>
        <p:txBody>
          <a:bodyPr wrap="square" rtlCol="0">
            <a:spAutoFit/>
          </a:bodyPr>
          <a:lstStyle/>
          <a:p>
            <a:r>
              <a:rPr lang="en-US" sz="2000" dirty="0">
                <a:latin typeface="Segoe UI Black" panose="020B0A02040204020203" pitchFamily="34" charset="0"/>
                <a:ea typeface="Segoe UI Black" panose="020B0A02040204020203" pitchFamily="34" charset="0"/>
                <a:cs typeface="Times New Roman" pitchFamily="18" charset="0"/>
              </a:rPr>
              <a:t>               </a:t>
            </a:r>
            <a:r>
              <a:rPr lang="en-US" sz="2400" b="1" dirty="0">
                <a:latin typeface="Times New Roman" panose="02020603050405020304" pitchFamily="18" charset="0"/>
                <a:ea typeface="Segoe UI Black" panose="020B0A02040204020203" pitchFamily="34" charset="0"/>
                <a:cs typeface="Times New Roman" panose="02020603050405020304" pitchFamily="18" charset="0"/>
              </a:rPr>
              <a:t>SELECTED THEME : PUBLIC SAFETY</a:t>
            </a:r>
            <a:endParaRPr lang="en-US" sz="2400" b="1" dirty="0">
              <a:latin typeface="Times New Roman" pitchFamily="18" charset="0"/>
              <a:cs typeface="Times New Roman" pitchFamily="18" charset="0"/>
            </a:endParaRPr>
          </a:p>
          <a:p>
            <a:pPr>
              <a:buFont typeface="Arial" pitchFamily="34" charset="0"/>
              <a:buChar char="•"/>
            </a:pPr>
            <a:endParaRPr lang="en-US" sz="2400" dirty="0">
              <a:latin typeface="Times New Roman" pitchFamily="18" charset="0"/>
              <a:cs typeface="Times New Roman" pitchFamily="18" charset="0"/>
            </a:endParaRPr>
          </a:p>
          <a:p>
            <a:pPr algn="just"/>
            <a:r>
              <a:rPr lang="en-US" sz="2400" b="1" i="0" dirty="0">
                <a:solidFill>
                  <a:srgbClr val="212121"/>
                </a:solidFill>
                <a:effectLst/>
                <a:latin typeface="Times New Roman" panose="02020603050405020304" pitchFamily="18" charset="0"/>
                <a:cs typeface="Times New Roman" panose="02020603050405020304" pitchFamily="18" charset="0"/>
              </a:rPr>
              <a:t>Gas Leak Detection System: </a:t>
            </a:r>
          </a:p>
          <a:p>
            <a:pPr algn="just"/>
            <a:r>
              <a:rPr lang="en-US" sz="2400" b="0" i="0" dirty="0">
                <a:solidFill>
                  <a:srgbClr val="212121"/>
                </a:solidFill>
                <a:effectLst/>
                <a:latin typeface="Times New Roman" panose="02020603050405020304" pitchFamily="18" charset="0"/>
                <a:cs typeface="Times New Roman" panose="02020603050405020304" pitchFamily="18" charset="0"/>
              </a:rPr>
              <a:t>       Gas leak detection is the process of identifying potentially hazardous gas leaks by sensors. These sensors usually employ an audible alarm to alert people when a dangerous gas has been detected. Exposure to toxic gases can also occur in operations such as painting, fumigation, fuel filling, construction, excavation of contaminated soils, landfill operations, entering confined spaces, etc.</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Rectangle 1"/>
          <p:cNvSpPr/>
          <p:nvPr/>
        </p:nvSpPr>
        <p:spPr>
          <a:xfrm>
            <a:off x="914400" y="685800"/>
            <a:ext cx="6858000" cy="738664"/>
          </a:xfrm>
          <a:prstGeom prst="rect">
            <a:avLst/>
          </a:prstGeom>
        </p:spPr>
        <p:txBody>
          <a:bodyPr wrap="square">
            <a:spAutoFit/>
          </a:bodyPr>
          <a:lstStyle/>
          <a:p>
            <a:pPr algn="ctr"/>
            <a:r>
              <a:rPr lang="en-US" sz="2400" b="1" dirty="0">
                <a:latin typeface="Times New Roman" pitchFamily="18" charset="0"/>
                <a:cs typeface="Times New Roman" pitchFamily="18" charset="0"/>
              </a:rPr>
              <a:t>LIST OF THEMES</a:t>
            </a:r>
            <a:r>
              <a:rPr lang="en-US" sz="2000" b="1" dirty="0">
                <a:latin typeface="Times New Roman" pitchFamily="18" charset="0"/>
                <a:cs typeface="Times New Roman" pitchFamily="18" charset="0"/>
              </a:rPr>
              <a:t>:  </a:t>
            </a:r>
          </a:p>
          <a:p>
            <a:pPr algn="ctr"/>
            <a:r>
              <a:rPr lang="en-US" b="1" dirty="0">
                <a:latin typeface="Times New Roman" pitchFamily="18" charset="0"/>
                <a:cs typeface="Times New Roman" pitchFamily="18" charset="0"/>
              </a:rPr>
              <a:t> </a:t>
            </a:r>
            <a:endParaRPr lang="en-US" dirty="0"/>
          </a:p>
        </p:txBody>
      </p:sp>
      <p:sp>
        <p:nvSpPr>
          <p:cNvPr id="1048592" name="TextBox 2"/>
          <p:cNvSpPr txBox="1"/>
          <p:nvPr/>
        </p:nvSpPr>
        <p:spPr>
          <a:xfrm>
            <a:off x="762000" y="1371600"/>
            <a:ext cx="7315200" cy="5311069"/>
          </a:xfrm>
          <a:prstGeom prst="rect">
            <a:avLst/>
          </a:prstGeom>
          <a:noFill/>
        </p:spPr>
        <p:txBody>
          <a:bodyPr wrap="square" rtlCol="0">
            <a:spAutoFit/>
          </a:bodyPr>
          <a:lstStyle/>
          <a:p>
            <a:pPr marL="342900" indent="-342900" algn="just">
              <a:lnSpc>
                <a:spcPct val="150000"/>
              </a:lnSpc>
              <a:buFont typeface="+mj-lt"/>
              <a:buAutoNum type="arabicPeriod"/>
            </a:pPr>
            <a:r>
              <a:rPr lang="en-US" sz="1600" dirty="0">
                <a:latin typeface="Times New Roman" pitchFamily="18" charset="0"/>
                <a:cs typeface="Times New Roman" pitchFamily="18" charset="0"/>
              </a:rPr>
              <a:t>  </a:t>
            </a:r>
            <a:r>
              <a:rPr lang="en-US" sz="2000" dirty="0">
                <a:latin typeface="Times New Roman" pitchFamily="18" charset="0"/>
                <a:cs typeface="Times New Roman" pitchFamily="18" charset="0"/>
              </a:rPr>
              <a:t>AGRICULTURE</a:t>
            </a:r>
          </a:p>
          <a:p>
            <a:pPr marL="457200" indent="-457200" algn="just">
              <a:lnSpc>
                <a:spcPct val="150000"/>
              </a:lnSpc>
              <a:buFont typeface="+mj-lt"/>
              <a:buAutoNum type="arabicPeriod"/>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PUBLIC SAFETY</a:t>
            </a:r>
          </a:p>
          <a:p>
            <a:pPr marL="457200" indent="-457200" algn="just">
              <a:lnSpc>
                <a:spcPct val="150000"/>
              </a:lnSpc>
              <a:buFont typeface="+mj-lt"/>
              <a:buAutoNum type="arabicPeriod"/>
            </a:pPr>
            <a:r>
              <a:rPr lang="en-US" sz="2000" dirty="0">
                <a:latin typeface="Times New Roman" pitchFamily="18" charset="0"/>
                <a:cs typeface="Times New Roman" pitchFamily="18" charset="0"/>
              </a:rPr>
              <a:t>  WASTE TO WEALTH</a:t>
            </a:r>
          </a:p>
          <a:p>
            <a:pPr marL="457200" indent="-457200" algn="just">
              <a:lnSpc>
                <a:spcPct val="150000"/>
              </a:lnSpc>
              <a:buFont typeface="+mj-lt"/>
              <a:buAutoNum type="arabicPeriod"/>
            </a:pPr>
            <a:r>
              <a:rPr lang="en-US" sz="2000" dirty="0">
                <a:latin typeface="Times New Roman" pitchFamily="18" charset="0"/>
                <a:cs typeface="Times New Roman" pitchFamily="18" charset="0"/>
              </a:rPr>
              <a:t>  ENERGY CONSERVATION</a:t>
            </a:r>
          </a:p>
          <a:p>
            <a:pPr marL="457200" indent="-457200" algn="just">
              <a:lnSpc>
                <a:spcPct val="150000"/>
              </a:lnSpc>
              <a:buFont typeface="+mj-lt"/>
              <a:buAutoNum type="arabicPeriod"/>
            </a:pPr>
            <a:r>
              <a:rPr lang="en-US" sz="2000" dirty="0">
                <a:latin typeface="Times New Roman" pitchFamily="18" charset="0"/>
                <a:cs typeface="Times New Roman" pitchFamily="18" charset="0"/>
              </a:rPr>
              <a:t>  ENVIRONMENTAL CONSERVATION</a:t>
            </a:r>
          </a:p>
          <a:p>
            <a:pPr marL="457200" indent="-457200" algn="just">
              <a:lnSpc>
                <a:spcPct val="150000"/>
              </a:lnSpc>
              <a:buFont typeface="+mj-lt"/>
              <a:buAutoNum type="arabicPeriod"/>
            </a:pPr>
            <a:r>
              <a:rPr lang="en-US" sz="2000" dirty="0">
                <a:latin typeface="Times New Roman" pitchFamily="18" charset="0"/>
                <a:cs typeface="Times New Roman" pitchFamily="18" charset="0"/>
              </a:rPr>
              <a:t>  ROBOTICS</a:t>
            </a:r>
          </a:p>
          <a:p>
            <a:pPr marL="457200" indent="-457200" algn="just">
              <a:lnSpc>
                <a:spcPct val="150000"/>
              </a:lnSpc>
              <a:buFont typeface="+mj-lt"/>
              <a:buAutoNum type="arabicPeriod"/>
            </a:pPr>
            <a:r>
              <a:rPr lang="en-US" sz="2000" dirty="0">
                <a:latin typeface="Times New Roman" pitchFamily="18" charset="0"/>
                <a:cs typeface="Times New Roman" pitchFamily="18" charset="0"/>
              </a:rPr>
              <a:t>  INFRASTRUCTURE</a:t>
            </a:r>
          </a:p>
          <a:p>
            <a:pPr marL="457200" indent="-457200" algn="just">
              <a:lnSpc>
                <a:spcPct val="150000"/>
              </a:lnSpc>
              <a:buFont typeface="+mj-lt"/>
              <a:buAutoNum type="arabicPeriod"/>
            </a:pPr>
            <a:r>
              <a:rPr lang="en-US" sz="2000" dirty="0">
                <a:latin typeface="Times New Roman" pitchFamily="18" charset="0"/>
                <a:cs typeface="Times New Roman" pitchFamily="18" charset="0"/>
              </a:rPr>
              <a:t>  TRANSPORTATION</a:t>
            </a:r>
          </a:p>
          <a:p>
            <a:pPr marL="457200" indent="-457200" algn="just">
              <a:lnSpc>
                <a:spcPct val="150000"/>
              </a:lnSpc>
              <a:buFont typeface="+mj-lt"/>
              <a:buAutoNum type="arabicPeriod"/>
            </a:pPr>
            <a:r>
              <a:rPr lang="en-US" sz="2000" dirty="0">
                <a:latin typeface="Times New Roman" pitchFamily="18" charset="0"/>
                <a:cs typeface="Times New Roman" pitchFamily="18" charset="0"/>
              </a:rPr>
              <a:t>  BIO ENGINEERING</a:t>
            </a:r>
          </a:p>
          <a:p>
            <a:pPr marL="457200" indent="-457200" algn="just">
              <a:lnSpc>
                <a:spcPct val="150000"/>
              </a:lnSpc>
              <a:buFont typeface="+mj-lt"/>
              <a:buAutoNum type="arabicPeriod"/>
            </a:pPr>
            <a:r>
              <a:rPr lang="en-US" sz="2000" dirty="0">
                <a:latin typeface="Times New Roman" pitchFamily="18" charset="0"/>
                <a:cs typeface="Times New Roman" pitchFamily="18" charset="0"/>
              </a:rPr>
              <a:t>  </a:t>
            </a:r>
            <a:r>
              <a:rPr lang="en-IN" altLang="en-US" sz="2000" dirty="0">
                <a:solidFill>
                  <a:schemeClr val="tx1"/>
                </a:solidFill>
                <a:latin typeface="Times New Roman" pitchFamily="18" charset="0"/>
                <a:cs typeface="Times New Roman" pitchFamily="18" charset="0"/>
              </a:rPr>
              <a:t>RENEWABLE ENERGY</a:t>
            </a:r>
            <a:endParaRPr lang="en-US" sz="2000" dirty="0">
              <a:latin typeface="Times New Roman" pitchFamily="18" charset="0"/>
              <a:cs typeface="Times New Roman" pitchFamily="18" charset="0"/>
            </a:endParaRPr>
          </a:p>
          <a:p>
            <a:pPr algn="just">
              <a:lnSpc>
                <a:spcPct val="300000"/>
              </a:lnSpc>
            </a:pP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7086600" cy="1754326"/>
          </a:xfrm>
          <a:prstGeom prst="rect">
            <a:avLst/>
          </a:prstGeom>
        </p:spPr>
        <p:txBody>
          <a:bodyPr wrap="square">
            <a:spAutoFit/>
          </a:bodyPr>
          <a:lstStyle/>
          <a:p>
            <a:pPr>
              <a:buFont typeface="Arial" pitchFamily="34" charset="0"/>
              <a:buChar char="•"/>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
        <p:nvSpPr>
          <p:cNvPr id="3" name="Rectangle 2"/>
          <p:cNvSpPr/>
          <p:nvPr/>
        </p:nvSpPr>
        <p:spPr>
          <a:xfrm>
            <a:off x="1371600" y="926850"/>
            <a:ext cx="6248400" cy="738664"/>
          </a:xfrm>
          <a:prstGeom prst="rect">
            <a:avLst/>
          </a:prstGeom>
        </p:spPr>
        <p:txBody>
          <a:bodyPr wrap="square">
            <a:spAutoFit/>
          </a:bodyPr>
          <a:lstStyle/>
          <a:p>
            <a:pPr algn="ctr"/>
            <a:r>
              <a:rPr lang="en-US" sz="2400" b="1" dirty="0">
                <a:latin typeface="Times New Roman" pitchFamily="18" charset="0"/>
                <a:cs typeface="Times New Roman" pitchFamily="18" charset="0"/>
              </a:rPr>
              <a:t>EXISTING METHOD  </a:t>
            </a:r>
          </a:p>
          <a:p>
            <a:pPr algn="ctr"/>
            <a:r>
              <a:rPr lang="en-US" b="1" dirty="0">
                <a:latin typeface="Times New Roman" pitchFamily="18" charset="0"/>
                <a:cs typeface="Times New Roman" pitchFamily="18" charset="0"/>
              </a:rPr>
              <a:t> </a:t>
            </a:r>
            <a:endParaRPr lang="en-US" b="1" dirty="0"/>
          </a:p>
        </p:txBody>
      </p:sp>
      <p:sp>
        <p:nvSpPr>
          <p:cNvPr id="6" name="TextBox 5">
            <a:extLst>
              <a:ext uri="{FF2B5EF4-FFF2-40B4-BE49-F238E27FC236}">
                <a16:creationId xmlns:a16="http://schemas.microsoft.com/office/drawing/2014/main" id="{CEB32353-5611-4946-B94C-E2CEF863D5BF}"/>
              </a:ext>
            </a:extLst>
          </p:cNvPr>
          <p:cNvSpPr txBox="1"/>
          <p:nvPr/>
        </p:nvSpPr>
        <p:spPr>
          <a:xfrm>
            <a:off x="1524000" y="2209800"/>
            <a:ext cx="6324600"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Gas leakage is sensed using MQ-2 sensor, when it is more than threshold value given which is interfaced by Arduino UNO. The buzzer will be on to notify the surrounding people. Using the relay on, the power supply will be off and then there will a display on the LCD for detection of the alert message like LPG gas detected!.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Rectangle 1"/>
          <p:cNvSpPr/>
          <p:nvPr/>
        </p:nvSpPr>
        <p:spPr>
          <a:xfrm>
            <a:off x="609600" y="1295400"/>
            <a:ext cx="7086600" cy="5016758"/>
          </a:xfrm>
          <a:prstGeom prst="rect">
            <a:avLst/>
          </a:prstGeom>
        </p:spPr>
        <p:txBody>
          <a:bodyPr wrap="square">
            <a:spAutoFit/>
          </a:bodyPr>
          <a:lstStyle/>
          <a:p>
            <a:r>
              <a:rPr lang="en-US" sz="2000" b="1" dirty="0">
                <a:latin typeface="Times New Roman" pitchFamily="18" charset="0"/>
                <a:cs typeface="Times New Roman" pitchFamily="18" charset="0"/>
              </a:rPr>
              <a:t>PROBLEM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In recent days as usage of gas is flexible and cheaper, it has been increased from home to hotels, industries, office etc. Besides its advantageous, gas leakage is becoming a major concern at all the places wherever it is being used as it may lead to a small accident or sometimes major disaster causing a great loss of infrastructures and lives of people. </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SOLUTION: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sensors are widely used to detect essence of propane, iso-butane, LPG and even smoke. Arduino UNO is used in the project; low signals are overlooked by the Arduino and gas leakage is been noticed by the Arduino. The Arduino UNO turns on the LCD and buzzer. </a:t>
            </a:r>
            <a:r>
              <a:rPr lang="en-US" dirty="0">
                <a:latin typeface="Times New Roman" pitchFamily="18" charset="0"/>
                <a:cs typeface="Times New Roman" pitchFamily="18" charset="0"/>
              </a:rPr>
              <a:t>		</a:t>
            </a:r>
          </a:p>
        </p:txBody>
      </p:sp>
      <p:sp>
        <p:nvSpPr>
          <p:cNvPr id="1048597" name="Rectangle 2"/>
          <p:cNvSpPr/>
          <p:nvPr/>
        </p:nvSpPr>
        <p:spPr>
          <a:xfrm>
            <a:off x="538480" y="609600"/>
            <a:ext cx="8067040" cy="461665"/>
          </a:xfrm>
          <a:prstGeom prst="rect">
            <a:avLst/>
          </a:prstGeom>
        </p:spPr>
        <p:txBody>
          <a:bodyPr wrap="square">
            <a:spAutoFit/>
          </a:bodyPr>
          <a:lstStyle/>
          <a:p>
            <a:r>
              <a:rPr lang="en-US" sz="2400" b="1" dirty="0">
                <a:latin typeface="Times New Roman" pitchFamily="18" charset="0"/>
                <a:cs typeface="Times New Roman" pitchFamily="18" charset="0"/>
              </a:rPr>
              <a:t>                       PROBLEM IDENTIFICATION </a:t>
            </a:r>
            <a:r>
              <a:rPr lang="en-US" b="1" dirty="0">
                <a:latin typeface="Times New Roman" pitchFamily="18" charset="0"/>
                <a:cs typeface="Times New Roman" pitchFamily="18" charset="0"/>
              </a:rPr>
              <a:t> </a:t>
            </a:r>
            <a:endParaRPr lang="en-US" b="1" dirty="0"/>
          </a:p>
        </p:txBody>
      </p:sp>
      <p:sp>
        <p:nvSpPr>
          <p:cNvPr id="10" name="TextBox 9">
            <a:extLst>
              <a:ext uri="{FF2B5EF4-FFF2-40B4-BE49-F238E27FC236}">
                <a16:creationId xmlns:a16="http://schemas.microsoft.com/office/drawing/2014/main" id="{D9829653-CC11-4666-B4BB-1BC0C6D49B7B}"/>
              </a:ext>
            </a:extLst>
          </p:cNvPr>
          <p:cNvSpPr txBox="1"/>
          <p:nvPr/>
        </p:nvSpPr>
        <p:spPr>
          <a:xfrm>
            <a:off x="2743200" y="3868292"/>
            <a:ext cx="4572000" cy="677108"/>
          </a:xfrm>
          <a:prstGeom prst="rect">
            <a:avLst/>
          </a:prstGeom>
          <a:noFill/>
        </p:spPr>
        <p:txBody>
          <a:bodyPr wrap="square">
            <a:spAutoFit/>
          </a:bodyPr>
          <a:lstStyle/>
          <a:p>
            <a:r>
              <a:rPr lang="en-US" sz="2000" b="1" dirty="0">
                <a:latin typeface="Times New Roman" pitchFamily="18" charset="0"/>
                <a:cs typeface="Times New Roman" pitchFamily="18" charset="0"/>
              </a:rPr>
              <a:t> </a:t>
            </a:r>
          </a:p>
          <a:p>
            <a:r>
              <a:rPr lang="en-US" sz="1800" b="1" dirty="0">
                <a:latin typeface="Times New Roman" pitchFamily="18" charset="0"/>
                <a:cs typeface="Times New Roman" pitchFamily="18" charset="0"/>
              </a:rPr>
              <a:t> </a:t>
            </a:r>
          </a:p>
        </p:txBody>
      </p:sp>
      <p:sp>
        <p:nvSpPr>
          <p:cNvPr id="11" name="Rectangle 2">
            <a:extLst>
              <a:ext uri="{FF2B5EF4-FFF2-40B4-BE49-F238E27FC236}">
                <a16:creationId xmlns:a16="http://schemas.microsoft.com/office/drawing/2014/main" id="{99D7C744-01DF-46F0-B942-52A59FC1146C}"/>
              </a:ext>
            </a:extLst>
          </p:cNvPr>
          <p:cNvSpPr/>
          <p:nvPr/>
        </p:nvSpPr>
        <p:spPr>
          <a:xfrm>
            <a:off x="1295400" y="4657467"/>
            <a:ext cx="7467600" cy="1384995"/>
          </a:xfrm>
          <a:prstGeom prst="rect">
            <a:avLst/>
          </a:prstGeom>
        </p:spPr>
        <p:txBody>
          <a:bodyPr wrap="square">
            <a:spAutoFit/>
          </a:bodyPr>
          <a:lstStyle/>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3294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3-08 at 11.04.47 PM"/>
          <p:cNvPicPr>
            <a:picLocks noChangeAspect="1"/>
          </p:cNvPicPr>
          <p:nvPr/>
        </p:nvPicPr>
        <p:blipFill>
          <a:blip r:embed="rId2">
            <a:lum bright="30000"/>
          </a:blip>
          <a:srcRect/>
          <a:stretch>
            <a:fillRect/>
          </a:stretch>
        </p:blipFill>
        <p:spPr>
          <a:xfrm>
            <a:off x="457200" y="1828800"/>
            <a:ext cx="8229600" cy="3192780"/>
          </a:xfrm>
          <a:prstGeom prst="rect">
            <a:avLst/>
          </a:prstGeom>
        </p:spPr>
      </p:pic>
      <p:pic>
        <p:nvPicPr>
          <p:cNvPr id="3" name="Picture 2" descr="th"/>
          <p:cNvPicPr>
            <a:picLocks noChangeAspect="1"/>
          </p:cNvPicPr>
          <p:nvPr/>
        </p:nvPicPr>
        <p:blipFill>
          <a:blip r:embed="rId3"/>
          <a:stretch>
            <a:fillRect/>
          </a:stretch>
        </p:blipFill>
        <p:spPr>
          <a:xfrm>
            <a:off x="4403725" y="2971800"/>
            <a:ext cx="4249420" cy="1071880"/>
          </a:xfrm>
          <a:prstGeom prst="rect">
            <a:avLst/>
          </a:prstGeom>
        </p:spPr>
      </p:pic>
      <p:sp>
        <p:nvSpPr>
          <p:cNvPr id="4" name="Text Box 3"/>
          <p:cNvSpPr txBox="1"/>
          <p:nvPr/>
        </p:nvSpPr>
        <p:spPr>
          <a:xfrm>
            <a:off x="3352800" y="533400"/>
            <a:ext cx="2519045" cy="553085"/>
          </a:xfrm>
          <a:prstGeom prst="rect">
            <a:avLst/>
          </a:prstGeom>
          <a:noFill/>
        </p:spPr>
        <p:txBody>
          <a:bodyPr wrap="none" rtlCol="0" anchor="t">
            <a:spAutoFit/>
          </a:bodyPr>
          <a:lstStyle/>
          <a:p>
            <a:pPr indent="0">
              <a:lnSpc>
                <a:spcPct val="150000"/>
              </a:lnSpc>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BLOCK DIAGRAM:</a:t>
            </a: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278030-C4F1-4BA5-98A3-DB18E3B070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500312" y="666750"/>
            <a:ext cx="4143375" cy="5524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7772400" cy="769441"/>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HARDWARE PROTOTYPE </a:t>
            </a:r>
          </a:p>
          <a:p>
            <a:pPr algn="ctr"/>
            <a:r>
              <a:rPr lang="en-US" sz="2000" b="1" dirty="0">
                <a:latin typeface="Times New Roman" panose="02020603050405020304" pitchFamily="18" charset="0"/>
                <a:cs typeface="Times New Roman" panose="02020603050405020304" pitchFamily="18" charset="0"/>
              </a:rPr>
              <a:t> </a:t>
            </a:r>
          </a:p>
        </p:txBody>
      </p:sp>
      <p:sp>
        <p:nvSpPr>
          <p:cNvPr id="3" name="Rectangle 2"/>
          <p:cNvSpPr/>
          <p:nvPr/>
        </p:nvSpPr>
        <p:spPr>
          <a:xfrm>
            <a:off x="533400" y="1676400"/>
            <a:ext cx="8077200" cy="2585323"/>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7DA085B-6AE8-43EF-BAEA-A09C35B2AA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057400"/>
            <a:ext cx="5181600" cy="3886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1367</Words>
  <Application>Microsoft Office PowerPoint</Application>
  <PresentationFormat>On-screen Show (4:3)</PresentationFormat>
  <Paragraphs>155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Segoe UI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Arduino UNO: Arduino Uno is a microcontroller board based on the ATmega328P.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 It can be powered by the USB cable or by an external 9-volt battery, though it accepts voltages between 7 and 20 volts.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 R SUMANTH</cp:lastModifiedBy>
  <cp:revision>32</cp:revision>
  <dcterms:created xsi:type="dcterms:W3CDTF">2006-08-15T13:00:00Z</dcterms:created>
  <dcterms:modified xsi:type="dcterms:W3CDTF">2024-07-03T21:03:46Z</dcterms:modified>
</cp:coreProperties>
</file>