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7"/>
  </p:notesMasterIdLst>
  <p:handoutMasterIdLst>
    <p:handoutMasterId r:id="rId28"/>
  </p:handoutMasterIdLst>
  <p:sldIdLst>
    <p:sldId id="287" r:id="rId2"/>
    <p:sldId id="295" r:id="rId3"/>
    <p:sldId id="296" r:id="rId4"/>
    <p:sldId id="297" r:id="rId5"/>
    <p:sldId id="318" r:id="rId6"/>
    <p:sldId id="298" r:id="rId7"/>
    <p:sldId id="299" r:id="rId8"/>
    <p:sldId id="300" r:id="rId9"/>
    <p:sldId id="301" r:id="rId10"/>
    <p:sldId id="302" r:id="rId11"/>
    <p:sldId id="303" r:id="rId12"/>
    <p:sldId id="306" r:id="rId13"/>
    <p:sldId id="304" r:id="rId14"/>
    <p:sldId id="305" r:id="rId15"/>
    <p:sldId id="307" r:id="rId16"/>
    <p:sldId id="308" r:id="rId17"/>
    <p:sldId id="309" r:id="rId18"/>
    <p:sldId id="310" r:id="rId19"/>
    <p:sldId id="311" r:id="rId20"/>
    <p:sldId id="312" r:id="rId21"/>
    <p:sldId id="313" r:id="rId22"/>
    <p:sldId id="315" r:id="rId23"/>
    <p:sldId id="314" r:id="rId24"/>
    <p:sldId id="317" r:id="rId25"/>
    <p:sldId id="294" r:id="rId26"/>
  </p:sldIdLst>
  <p:sldSz cx="18288000" cy="10287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92"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34" autoAdjust="0"/>
    <p:restoredTop sz="94624" autoAdjust="0"/>
  </p:normalViewPr>
  <p:slideViewPr>
    <p:cSldViewPr snapToGrid="0" showGuides="1">
      <p:cViewPr varScale="1">
        <p:scale>
          <a:sx n="39" d="100"/>
          <a:sy n="39" d="100"/>
        </p:scale>
        <p:origin x="940" y="52"/>
      </p:cViewPr>
      <p:guideLst>
        <p:guide orient="horz" pos="2192"/>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snapToGrid="0">
      <p:cViewPr varScale="1">
        <p:scale>
          <a:sx n="62" d="100"/>
          <a:sy n="62" d="100"/>
        </p:scale>
        <p:origin x="3154" y="6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Slide Number Placeholder 6"/>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076B784-4FB6-471C-91EA-1AAA7047F172}" type="slidenum">
              <a:rPr lang="en-IN" smtClean="0"/>
              <a:t>‹#›</a:t>
            </a:fld>
            <a:endParaRPr lang="en-IN"/>
          </a:p>
        </p:txBody>
      </p:sp>
      <p:sp>
        <p:nvSpPr>
          <p:cNvPr id="9" name="Header Placeholder 8"/>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dirty="0" err="1"/>
              <a:t>xvs</a:t>
            </a:r>
            <a:endParaRPr lang="en-IN" dirty="0"/>
          </a:p>
        </p:txBody>
      </p:sp>
      <p:sp>
        <p:nvSpPr>
          <p:cNvPr id="12" name="Date Placeholder 11"/>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0F12033-2EDF-405D-A660-8698D41E1567}" type="datetime1">
              <a:rPr lang="en-US" smtClean="0"/>
              <a:t>4/4/2024</a:t>
            </a:fld>
            <a:endParaRPr lang="en-IN"/>
          </a:p>
        </p:txBody>
      </p:sp>
      <p:sp>
        <p:nvSpPr>
          <p:cNvPr id="14" name="Footer Placeholder 1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IN"/>
              <a:t>SAD</a:t>
            </a:r>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hf hdr="0"/>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4763" y="9601200"/>
            <a:ext cx="18283238" cy="685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23" y="9501474"/>
            <a:ext cx="18283238" cy="96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645920" y="1138428"/>
            <a:ext cx="15087600" cy="5349240"/>
          </a:xfrm>
        </p:spPr>
        <p:txBody>
          <a:bodyPr anchor="b">
            <a:normAutofit/>
          </a:bodyPr>
          <a:lstStyle>
            <a:lvl1pPr algn="l">
              <a:lnSpc>
                <a:spcPct val="85000"/>
              </a:lnSpc>
              <a:defRPr sz="12000" spc="-75"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650077" y="6683430"/>
            <a:ext cx="15087600" cy="1714500"/>
          </a:xfrm>
        </p:spPr>
        <p:txBody>
          <a:bodyPr lIns="91440" rIns="91440">
            <a:normAutofit/>
          </a:bodyPr>
          <a:lstStyle>
            <a:lvl1pPr marL="0" indent="0" algn="l">
              <a:buNone/>
              <a:defRPr sz="3600" cap="all" spc="300" baseline="0">
                <a:solidFill>
                  <a:schemeClr val="tx2"/>
                </a:solidFill>
                <a:latin typeface="+mj-lt"/>
              </a:defRPr>
            </a:lvl1pPr>
            <a:lvl2pPr marL="685800" indent="0" algn="ctr">
              <a:buNone/>
              <a:defRPr sz="3600"/>
            </a:lvl2pPr>
            <a:lvl3pPr marL="1371600" indent="0" algn="ctr">
              <a:buNone/>
              <a:defRPr sz="3600"/>
            </a:lvl3pPr>
            <a:lvl4pPr marL="2057400" indent="0" algn="ctr">
              <a:buNone/>
              <a:defRPr sz="3000"/>
            </a:lvl4pPr>
            <a:lvl5pPr marL="2743200" indent="0" algn="ctr">
              <a:buNone/>
              <a:defRPr sz="3000"/>
            </a:lvl5pPr>
            <a:lvl6pPr marL="3429000" indent="0" algn="ctr">
              <a:buNone/>
              <a:defRPr sz="3000"/>
            </a:lvl6pPr>
            <a:lvl7pPr marL="4114800" indent="0" algn="ctr">
              <a:buNone/>
              <a:defRPr sz="3000"/>
            </a:lvl7pPr>
            <a:lvl8pPr marL="4800600" indent="0" algn="ctr">
              <a:buNone/>
              <a:defRPr sz="3000"/>
            </a:lvl8pPr>
            <a:lvl9pPr marL="5486400" indent="0" algn="ctr">
              <a:buNone/>
              <a:defRPr sz="3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42A4A78-AB98-4C27-A03B-1FDB5F943EB5}" type="datetime4">
              <a:rPr lang="en-US" smtClean="0"/>
              <a:t>April 4, 2024</a:t>
            </a:fld>
            <a:endParaRPr lang="en-US"/>
          </a:p>
        </p:txBody>
      </p:sp>
      <p:sp>
        <p:nvSpPr>
          <p:cNvPr id="5" name="Footer Placeholder 4"/>
          <p:cNvSpPr>
            <a:spLocks noGrp="1"/>
          </p:cNvSpPr>
          <p:nvPr>
            <p:ph type="ftr" sz="quarter" idx="11"/>
          </p:nvPr>
        </p:nvSpPr>
        <p:spPr/>
        <p:txBody>
          <a:bodyPr/>
          <a:lstStyle/>
          <a:p>
            <a:r>
              <a:rPr lang="en-IN"/>
              <a:t>DEPARTMENT OF COMPUTER SCIENCE &amp; ENGINEERING   / PROJECT TITLE</a:t>
            </a:r>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cxnSp>
        <p:nvCxnSpPr>
          <p:cNvPr id="9" name="Straight Connector 8"/>
          <p:cNvCxnSpPr/>
          <p:nvPr/>
        </p:nvCxnSpPr>
        <p:spPr>
          <a:xfrm>
            <a:off x="1811487" y="6515100"/>
            <a:ext cx="1481328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613E0C0-228A-4082-81D2-A22D1B3A4D51}" type="datetime4">
              <a:rPr lang="en-US" smtClean="0"/>
              <a:t>April 4, 2024</a:t>
            </a:fld>
            <a:endParaRPr lang="en-US"/>
          </a:p>
        </p:txBody>
      </p:sp>
      <p:sp>
        <p:nvSpPr>
          <p:cNvPr id="5" name="Footer Placeholder 4"/>
          <p:cNvSpPr>
            <a:spLocks noGrp="1"/>
          </p:cNvSpPr>
          <p:nvPr>
            <p:ph type="ftr" sz="quarter" idx="11"/>
          </p:nvPr>
        </p:nvSpPr>
        <p:spPr/>
        <p:txBody>
          <a:bodyPr/>
          <a:lstStyle/>
          <a:p>
            <a:r>
              <a:rPr lang="en-IN"/>
              <a:t>DEPARTMENT OF COMPUTER SCIENCE &amp; ENGINEERING   / PROJECT TITLE</a:t>
            </a:r>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4763" y="9601200"/>
            <a:ext cx="18283238" cy="685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23" y="9501474"/>
            <a:ext cx="18283238" cy="96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3087350" y="622168"/>
            <a:ext cx="3943350" cy="863613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0" y="622167"/>
            <a:ext cx="11601450" cy="8636133"/>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138729-B38B-4E7B-A4F9-C7D61D129B30}" type="datetime4">
              <a:rPr lang="en-US" smtClean="0"/>
              <a:t>April 4, 2024</a:t>
            </a:fld>
            <a:endParaRPr lang="en-US"/>
          </a:p>
        </p:txBody>
      </p:sp>
      <p:sp>
        <p:nvSpPr>
          <p:cNvPr id="5" name="Footer Placeholder 4"/>
          <p:cNvSpPr>
            <a:spLocks noGrp="1"/>
          </p:cNvSpPr>
          <p:nvPr>
            <p:ph type="ftr" sz="quarter" idx="11"/>
          </p:nvPr>
        </p:nvSpPr>
        <p:spPr/>
        <p:txBody>
          <a:bodyPr/>
          <a:lstStyle/>
          <a:p>
            <a:r>
              <a:rPr lang="en-IN"/>
              <a:t>DEPARTMENT OF COMPUTER SCIENCE &amp; ENGINEERING   / PROJECT TITLE</a:t>
            </a:r>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1D00544-B2CB-480A-8E68-8A818093FCE5}" type="datetime4">
              <a:rPr lang="en-US" smtClean="0"/>
              <a:t>April 4, 2024</a:t>
            </a:fld>
            <a:endParaRPr lang="en-US"/>
          </a:p>
        </p:txBody>
      </p:sp>
      <p:sp>
        <p:nvSpPr>
          <p:cNvPr id="5" name="Footer Placeholder 4"/>
          <p:cNvSpPr>
            <a:spLocks noGrp="1"/>
          </p:cNvSpPr>
          <p:nvPr>
            <p:ph type="ftr" sz="quarter" idx="11"/>
          </p:nvPr>
        </p:nvSpPr>
        <p:spPr/>
        <p:txBody>
          <a:bodyPr/>
          <a:lstStyle/>
          <a:p>
            <a:r>
              <a:rPr lang="en-IN"/>
              <a:t>DEPARTMENT OF COMPUTER SCIENCE &amp; ENGINEERING   / PROJECT TITLE</a:t>
            </a:r>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4763" y="9601200"/>
            <a:ext cx="18283238" cy="685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23" y="9501474"/>
            <a:ext cx="18283238" cy="96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45920" y="1138428"/>
            <a:ext cx="15087600" cy="5349240"/>
          </a:xfrm>
        </p:spPr>
        <p:txBody>
          <a:bodyPr anchor="b" anchorCtr="0">
            <a:normAutofit/>
          </a:bodyPr>
          <a:lstStyle>
            <a:lvl1pPr>
              <a:lnSpc>
                <a:spcPct val="85000"/>
              </a:lnSpc>
              <a:defRPr sz="12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645920" y="6679692"/>
            <a:ext cx="15087600" cy="1714500"/>
          </a:xfrm>
        </p:spPr>
        <p:txBody>
          <a:bodyPr lIns="91440" rIns="91440" anchor="t" anchorCtr="0">
            <a:normAutofit/>
          </a:bodyPr>
          <a:lstStyle>
            <a:lvl1pPr marL="0" indent="0">
              <a:buNone/>
              <a:defRPr sz="3600" cap="all" spc="300" baseline="0">
                <a:solidFill>
                  <a:schemeClr val="tx2"/>
                </a:solidFill>
                <a:latin typeface="+mj-lt"/>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EC21569-787D-4B28-BF58-C15BD049FF4C}" type="datetime4">
              <a:rPr lang="en-US" smtClean="0"/>
              <a:t>April 4, 2024</a:t>
            </a:fld>
            <a:endParaRPr lang="en-US"/>
          </a:p>
        </p:txBody>
      </p:sp>
      <p:sp>
        <p:nvSpPr>
          <p:cNvPr id="5" name="Footer Placeholder 4"/>
          <p:cNvSpPr>
            <a:spLocks noGrp="1"/>
          </p:cNvSpPr>
          <p:nvPr>
            <p:ph type="ftr" sz="quarter" idx="11"/>
          </p:nvPr>
        </p:nvSpPr>
        <p:spPr/>
        <p:txBody>
          <a:bodyPr/>
          <a:lstStyle/>
          <a:p>
            <a:r>
              <a:rPr lang="en-IN"/>
              <a:t>DEPARTMENT OF COMPUTER SCIENCE &amp; ENGINEERING   / PROJECT TITLE</a:t>
            </a:r>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cxnSp>
        <p:nvCxnSpPr>
          <p:cNvPr id="9" name="Straight Connector 8"/>
          <p:cNvCxnSpPr/>
          <p:nvPr/>
        </p:nvCxnSpPr>
        <p:spPr>
          <a:xfrm>
            <a:off x="1811487" y="6515100"/>
            <a:ext cx="1481328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645920" y="429905"/>
            <a:ext cx="15087600" cy="217613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645919" y="2768601"/>
            <a:ext cx="7406640" cy="60350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9326880" y="2768603"/>
            <a:ext cx="7406640" cy="60350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C689255-858F-4E3D-94A1-E1E39F87E4E8}" type="datetime4">
              <a:rPr lang="en-US" smtClean="0"/>
              <a:t>April 4, 2024</a:t>
            </a:fld>
            <a:endParaRPr lang="en-US"/>
          </a:p>
        </p:txBody>
      </p:sp>
      <p:sp>
        <p:nvSpPr>
          <p:cNvPr id="6" name="Footer Placeholder 5"/>
          <p:cNvSpPr>
            <a:spLocks noGrp="1"/>
          </p:cNvSpPr>
          <p:nvPr>
            <p:ph type="ftr" sz="quarter" idx="11"/>
          </p:nvPr>
        </p:nvSpPr>
        <p:spPr/>
        <p:txBody>
          <a:bodyPr/>
          <a:lstStyle/>
          <a:p>
            <a:r>
              <a:rPr lang="en-IN"/>
              <a:t>DEPARTMENT OF COMPUTER SCIENCE &amp; ENGINEERING   / PROJECT TITLE</a:t>
            </a:r>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645920" y="429905"/>
            <a:ext cx="15087600" cy="2176136"/>
          </a:xfrm>
        </p:spPr>
        <p:txBody>
          <a:bodyPr/>
          <a:lstStyle/>
          <a:p>
            <a:r>
              <a:rPr lang="en-US"/>
              <a:t>Click to edit Master title style</a:t>
            </a:r>
            <a:endParaRPr lang="en-US" dirty="0"/>
          </a:p>
        </p:txBody>
      </p:sp>
      <p:sp>
        <p:nvSpPr>
          <p:cNvPr id="3" name="Text Placeholder 2"/>
          <p:cNvSpPr>
            <a:spLocks noGrp="1"/>
          </p:cNvSpPr>
          <p:nvPr>
            <p:ph type="body" idx="1"/>
          </p:nvPr>
        </p:nvSpPr>
        <p:spPr>
          <a:xfrm>
            <a:off x="1645920" y="2769078"/>
            <a:ext cx="7406640" cy="1104423"/>
          </a:xfrm>
        </p:spPr>
        <p:txBody>
          <a:bodyPr lIns="91440" rIns="91440" anchor="ctr">
            <a:normAutofit/>
          </a:bodyPr>
          <a:lstStyle>
            <a:lvl1pPr marL="0" indent="0">
              <a:buNone/>
              <a:defRPr sz="3000" b="0" cap="all" baseline="0">
                <a:solidFill>
                  <a:schemeClr val="tx2"/>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4" name="Content Placeholder 3"/>
          <p:cNvSpPr>
            <a:spLocks noGrp="1"/>
          </p:cNvSpPr>
          <p:nvPr>
            <p:ph sz="half" idx="2"/>
          </p:nvPr>
        </p:nvSpPr>
        <p:spPr>
          <a:xfrm>
            <a:off x="1645920" y="3873501"/>
            <a:ext cx="7406640" cy="5067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9326880" y="2769078"/>
            <a:ext cx="7406640" cy="1104423"/>
          </a:xfrm>
        </p:spPr>
        <p:txBody>
          <a:bodyPr lIns="91440" rIns="91440" anchor="ctr">
            <a:normAutofit/>
          </a:bodyPr>
          <a:lstStyle>
            <a:lvl1pPr marL="0" indent="0">
              <a:buNone/>
              <a:defRPr sz="3000" b="0" cap="all" baseline="0">
                <a:solidFill>
                  <a:schemeClr val="tx2"/>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6" name="Content Placeholder 5"/>
          <p:cNvSpPr>
            <a:spLocks noGrp="1"/>
          </p:cNvSpPr>
          <p:nvPr>
            <p:ph sz="quarter" idx="4"/>
          </p:nvPr>
        </p:nvSpPr>
        <p:spPr>
          <a:xfrm>
            <a:off x="9326880" y="3873501"/>
            <a:ext cx="7406640" cy="5067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A81B212C-96E6-4A1C-BD8B-5A9E1F64C4D6}" type="datetime4">
              <a:rPr lang="en-US" smtClean="0"/>
              <a:t>April 4, 2024</a:t>
            </a:fld>
            <a:endParaRPr lang="en-US"/>
          </a:p>
        </p:txBody>
      </p:sp>
      <p:sp>
        <p:nvSpPr>
          <p:cNvPr id="11" name="Footer Placeholder 10"/>
          <p:cNvSpPr>
            <a:spLocks noGrp="1"/>
          </p:cNvSpPr>
          <p:nvPr>
            <p:ph type="ftr" sz="quarter" idx="11"/>
          </p:nvPr>
        </p:nvSpPr>
        <p:spPr/>
        <p:txBody>
          <a:bodyPr/>
          <a:lstStyle/>
          <a:p>
            <a:r>
              <a:rPr lang="en-IN"/>
              <a:t>DEPARTMENT OF COMPUTER SCIENCE &amp; ENGINEERING   / PROJECT TITLE</a:t>
            </a:r>
          </a:p>
        </p:txBody>
      </p:sp>
      <p:sp>
        <p:nvSpPr>
          <p:cNvPr id="12" name="Slide Number Placeholder 11"/>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0E3FEEA-94A0-4780-8034-6B4F50182C72}" type="datetime4">
              <a:rPr lang="en-US" smtClean="0"/>
              <a:t>April 4, 2024</a:t>
            </a:fld>
            <a:endParaRPr lang="en-US"/>
          </a:p>
        </p:txBody>
      </p:sp>
      <p:sp>
        <p:nvSpPr>
          <p:cNvPr id="4" name="Footer Placeholder 3"/>
          <p:cNvSpPr>
            <a:spLocks noGrp="1"/>
          </p:cNvSpPr>
          <p:nvPr>
            <p:ph type="ftr" sz="quarter" idx="11"/>
          </p:nvPr>
        </p:nvSpPr>
        <p:spPr/>
        <p:txBody>
          <a:bodyPr/>
          <a:lstStyle/>
          <a:p>
            <a:r>
              <a:rPr lang="en-IN"/>
              <a:t>DEPARTMENT OF COMPUTER SCIENCE &amp; ENGINEERING   / PROJECT TITLE</a:t>
            </a:r>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5" name="Rectangle 4"/>
          <p:cNvSpPr/>
          <p:nvPr/>
        </p:nvSpPr>
        <p:spPr>
          <a:xfrm>
            <a:off x="4763" y="9601200"/>
            <a:ext cx="18283238" cy="685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23" y="9501474"/>
            <a:ext cx="18283238" cy="96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84B1D917-16EA-4D69-8845-9832B0C2F6AA}" type="datetime4">
              <a:rPr lang="en-US" smtClean="0"/>
              <a:t>April 4, 2024</a:t>
            </a:fld>
            <a:endParaRPr lang="en-US"/>
          </a:p>
        </p:txBody>
      </p:sp>
      <p:sp>
        <p:nvSpPr>
          <p:cNvPr id="3" name="Footer Placeholder 2"/>
          <p:cNvSpPr>
            <a:spLocks noGrp="1"/>
          </p:cNvSpPr>
          <p:nvPr>
            <p:ph type="ftr" sz="quarter" idx="11"/>
          </p:nvPr>
        </p:nvSpPr>
        <p:spPr/>
        <p:txBody>
          <a:bodyPr/>
          <a:lstStyle/>
          <a:p>
            <a:r>
              <a:rPr lang="en-IN"/>
              <a:t>DEPARTMENT OF COMPUTER SCIENCE &amp; ENGINEERING   / PROJECT TITLE</a:t>
            </a: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25" y="0"/>
            <a:ext cx="6076187" cy="10287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6060107" y="0"/>
            <a:ext cx="96012" cy="10287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5800" y="891538"/>
            <a:ext cx="4800600" cy="3429000"/>
          </a:xfrm>
        </p:spPr>
        <p:txBody>
          <a:bodyPr anchor="b">
            <a:normAutofit/>
          </a:bodyPr>
          <a:lstStyle>
            <a:lvl1pPr>
              <a:defRPr sz="5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7200900" y="1097280"/>
            <a:ext cx="9738360" cy="78867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4389120"/>
            <a:ext cx="4800600" cy="5068686"/>
          </a:xfrm>
        </p:spPr>
        <p:txBody>
          <a:bodyPr lIns="91440" rIns="91440">
            <a:normAutofit/>
          </a:bodyPr>
          <a:lstStyle>
            <a:lvl1pPr marL="0" indent="0">
              <a:buNone/>
              <a:defRPr sz="2250">
                <a:solidFill>
                  <a:srgbClr val="FFFFFF"/>
                </a:solidFill>
              </a:defRPr>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5" name="Date Placeholder 4"/>
          <p:cNvSpPr>
            <a:spLocks noGrp="1"/>
          </p:cNvSpPr>
          <p:nvPr>
            <p:ph type="dt" sz="half" idx="10"/>
          </p:nvPr>
        </p:nvSpPr>
        <p:spPr>
          <a:xfrm>
            <a:off x="698268" y="9689678"/>
            <a:ext cx="3927765" cy="547688"/>
          </a:xfrm>
        </p:spPr>
        <p:txBody>
          <a:bodyPr/>
          <a:lstStyle>
            <a:lvl1pPr algn="l">
              <a:defRPr/>
            </a:lvl1pPr>
          </a:lstStyle>
          <a:p>
            <a:fld id="{5A61ED53-1557-48CE-8123-0F97BD6F5650}" type="datetime4">
              <a:rPr lang="en-US" smtClean="0"/>
              <a:t>April 4, 2024</a:t>
            </a:fld>
            <a:endParaRPr lang="en-US"/>
          </a:p>
        </p:txBody>
      </p:sp>
      <p:sp>
        <p:nvSpPr>
          <p:cNvPr id="6" name="Footer Placeholder 5"/>
          <p:cNvSpPr>
            <a:spLocks noGrp="1"/>
          </p:cNvSpPr>
          <p:nvPr>
            <p:ph type="ftr" sz="quarter" idx="11"/>
          </p:nvPr>
        </p:nvSpPr>
        <p:spPr>
          <a:xfrm>
            <a:off x="7200900" y="9689678"/>
            <a:ext cx="6972300" cy="547688"/>
          </a:xfrm>
        </p:spPr>
        <p:txBody>
          <a:bodyPr/>
          <a:lstStyle>
            <a:lvl1pPr algn="l">
              <a:defRPr>
                <a:solidFill>
                  <a:schemeClr val="tx2"/>
                </a:solidFill>
              </a:defRPr>
            </a:lvl1pPr>
          </a:lstStyle>
          <a:p>
            <a:r>
              <a:rPr lang="en-IN"/>
              <a:t>DEPARTMENT OF COMPUTER SCIENCE &amp; ENGINEERING   / PROJECT TITLE</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pPr marL="0" lvl="0" indent="0" algn="r" rtl="0">
              <a:spcBef>
                <a:spcPts val="0"/>
              </a:spcBef>
              <a:spcAft>
                <a:spcPts val="0"/>
              </a:spcAft>
              <a:buNone/>
            </a:pPr>
            <a:fld id="{00000000-1234-1234-1234-123412341234}"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1" y="7429500"/>
            <a:ext cx="18283238" cy="2857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23" y="7372614"/>
            <a:ext cx="18283238" cy="96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45920" y="7612380"/>
            <a:ext cx="15169896" cy="1234440"/>
          </a:xfrm>
        </p:spPr>
        <p:txBody>
          <a:bodyPr lIns="91440" tIns="0" rIns="91440" bIns="0" anchor="b">
            <a:noAutofit/>
          </a:bodyPr>
          <a:lstStyle>
            <a:lvl1pPr>
              <a:defRPr sz="54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3" y="0"/>
            <a:ext cx="18287978" cy="7372614"/>
          </a:xfrm>
          <a:blipFill>
            <a:blip r:embed="rId2"/>
            <a:stretch>
              <a:fillRect/>
            </a:stretch>
          </a:blipFill>
        </p:spPr>
        <p:txBody>
          <a:bodyPr lIns="457200" tIns="457200" anchor="t"/>
          <a:lstStyle>
            <a:lvl1pPr marL="0" indent="0">
              <a:buNone/>
              <a:defRPr sz="4800">
                <a:solidFill>
                  <a:schemeClr val="bg1"/>
                </a:solidFill>
              </a:defRPr>
            </a:lvl1pPr>
            <a:lvl2pPr marL="685800" indent="0">
              <a:buNone/>
              <a:defRPr sz="4200"/>
            </a:lvl2pPr>
            <a:lvl3pPr marL="1371600" indent="0">
              <a:buNone/>
              <a:defRPr sz="3600"/>
            </a:lvl3pPr>
            <a:lvl4pPr marL="2057400" indent="0">
              <a:buNone/>
              <a:defRPr sz="3000"/>
            </a:lvl4pPr>
            <a:lvl5pPr marL="2743200" indent="0">
              <a:buNone/>
              <a:defRPr sz="3000"/>
            </a:lvl5pPr>
            <a:lvl6pPr marL="3429000" indent="0">
              <a:buNone/>
              <a:defRPr sz="3000"/>
            </a:lvl6pPr>
            <a:lvl7pPr marL="4114800" indent="0">
              <a:buNone/>
              <a:defRPr sz="3000"/>
            </a:lvl7pPr>
            <a:lvl8pPr marL="4800600" indent="0">
              <a:buNone/>
              <a:defRPr sz="3000"/>
            </a:lvl8pPr>
            <a:lvl9pPr marL="5486400" indent="0">
              <a:buNone/>
              <a:defRPr sz="3000"/>
            </a:lvl9pPr>
          </a:lstStyle>
          <a:p>
            <a:r>
              <a:rPr lang="en-US"/>
              <a:t>Click icon to add picture</a:t>
            </a:r>
            <a:endParaRPr lang="en-US" dirty="0"/>
          </a:p>
        </p:txBody>
      </p:sp>
      <p:sp>
        <p:nvSpPr>
          <p:cNvPr id="4" name="Text Placeholder 3"/>
          <p:cNvSpPr>
            <a:spLocks noGrp="1"/>
          </p:cNvSpPr>
          <p:nvPr>
            <p:ph type="body" sz="half" idx="2"/>
          </p:nvPr>
        </p:nvSpPr>
        <p:spPr>
          <a:xfrm>
            <a:off x="1645920" y="8860535"/>
            <a:ext cx="15169896" cy="891540"/>
          </a:xfrm>
        </p:spPr>
        <p:txBody>
          <a:bodyPr lIns="91440" tIns="0" rIns="91440" bIns="0">
            <a:normAutofit/>
          </a:bodyPr>
          <a:lstStyle>
            <a:lvl1pPr marL="0" indent="0">
              <a:spcBef>
                <a:spcPts val="0"/>
              </a:spcBef>
              <a:spcAft>
                <a:spcPts val="900"/>
              </a:spcAft>
              <a:buNone/>
              <a:defRPr sz="2250">
                <a:solidFill>
                  <a:srgbClr val="FFFFFF"/>
                </a:solidFill>
              </a:defRPr>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5" name="Date Placeholder 4"/>
          <p:cNvSpPr>
            <a:spLocks noGrp="1"/>
          </p:cNvSpPr>
          <p:nvPr>
            <p:ph type="dt" sz="half" idx="10"/>
          </p:nvPr>
        </p:nvSpPr>
        <p:spPr/>
        <p:txBody>
          <a:bodyPr/>
          <a:lstStyle/>
          <a:p>
            <a:fld id="{66FC48DB-39AD-497D-8330-7463C2179DE1}" type="datetime4">
              <a:rPr lang="en-US" smtClean="0"/>
              <a:t>April 4, 2024</a:t>
            </a:fld>
            <a:endParaRPr lang="en-US"/>
          </a:p>
        </p:txBody>
      </p:sp>
      <p:sp>
        <p:nvSpPr>
          <p:cNvPr id="6" name="Footer Placeholder 5"/>
          <p:cNvSpPr>
            <a:spLocks noGrp="1"/>
          </p:cNvSpPr>
          <p:nvPr>
            <p:ph type="ftr" sz="quarter" idx="11"/>
          </p:nvPr>
        </p:nvSpPr>
        <p:spPr/>
        <p:txBody>
          <a:bodyPr/>
          <a:lstStyle/>
          <a:p>
            <a:r>
              <a:rPr lang="en-IN"/>
              <a:t>DEPARTMENT OF COMPUTER SCIENCE &amp; ENGINEERING   / PROJECT TITLE</a:t>
            </a:r>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2" y="9601200"/>
            <a:ext cx="18288000" cy="685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 y="9501474"/>
            <a:ext cx="18288002" cy="9899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645920" y="429905"/>
            <a:ext cx="15087600" cy="2176136"/>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645920" y="2768601"/>
            <a:ext cx="15087600" cy="603504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645921" y="9689678"/>
            <a:ext cx="3708407" cy="547688"/>
          </a:xfrm>
          <a:prstGeom prst="rect">
            <a:avLst/>
          </a:prstGeom>
        </p:spPr>
        <p:txBody>
          <a:bodyPr vert="horz" lIns="91440" tIns="45720" rIns="91440" bIns="45720" rtlCol="0" anchor="ctr"/>
          <a:lstStyle>
            <a:lvl1pPr algn="l">
              <a:defRPr sz="1350">
                <a:solidFill>
                  <a:srgbClr val="FFFFFF"/>
                </a:solidFill>
              </a:defRPr>
            </a:lvl1pPr>
          </a:lstStyle>
          <a:p>
            <a:fld id="{04A8CDA6-3F51-4CAD-8EC3-2E80C1A81474}" type="datetime4">
              <a:rPr lang="en-US" smtClean="0"/>
              <a:t>April 4, 2024</a:t>
            </a:fld>
            <a:endParaRPr lang="en-US"/>
          </a:p>
        </p:txBody>
      </p:sp>
      <p:sp>
        <p:nvSpPr>
          <p:cNvPr id="5" name="Footer Placeholder 4"/>
          <p:cNvSpPr>
            <a:spLocks noGrp="1"/>
          </p:cNvSpPr>
          <p:nvPr>
            <p:ph type="ftr" sz="quarter" idx="3"/>
          </p:nvPr>
        </p:nvSpPr>
        <p:spPr>
          <a:xfrm>
            <a:off x="5529278" y="9689678"/>
            <a:ext cx="7234206" cy="547688"/>
          </a:xfrm>
          <a:prstGeom prst="rect">
            <a:avLst/>
          </a:prstGeom>
        </p:spPr>
        <p:txBody>
          <a:bodyPr vert="horz" lIns="91440" tIns="45720" rIns="91440" bIns="45720" rtlCol="0" anchor="ctr"/>
          <a:lstStyle>
            <a:lvl1pPr algn="ctr">
              <a:defRPr sz="1350" cap="all" baseline="0">
                <a:solidFill>
                  <a:srgbClr val="FFFFFF"/>
                </a:solidFill>
              </a:defRPr>
            </a:lvl1pPr>
          </a:lstStyle>
          <a:p>
            <a:r>
              <a:rPr lang="en-IN"/>
              <a:t>DEPARTMENT OF COMPUTER SCIENCE &amp; ENGINEERING   / PROJECT TITLE</a:t>
            </a:r>
          </a:p>
        </p:txBody>
      </p:sp>
      <p:sp>
        <p:nvSpPr>
          <p:cNvPr id="6" name="Slide Number Placeholder 5"/>
          <p:cNvSpPr>
            <a:spLocks noGrp="1"/>
          </p:cNvSpPr>
          <p:nvPr>
            <p:ph type="sldNum" sz="quarter" idx="4"/>
          </p:nvPr>
        </p:nvSpPr>
        <p:spPr>
          <a:xfrm>
            <a:off x="14850688" y="9689678"/>
            <a:ext cx="1968038" cy="547688"/>
          </a:xfrm>
          <a:prstGeom prst="rect">
            <a:avLst/>
          </a:prstGeom>
        </p:spPr>
        <p:txBody>
          <a:bodyPr vert="horz" lIns="91440" tIns="45720" rIns="91440" bIns="45720" rtlCol="0" anchor="ctr"/>
          <a:lstStyle>
            <a:lvl1pPr algn="r">
              <a:defRPr sz="1575">
                <a:solidFill>
                  <a:srgbClr val="FFFFFF"/>
                </a:solidFill>
              </a:defRPr>
            </a:lvl1pPr>
          </a:lstStyle>
          <a:p>
            <a:pPr marL="0" lvl="0" indent="0" algn="r" rtl="0">
              <a:spcBef>
                <a:spcPts val="0"/>
              </a:spcBef>
              <a:spcAft>
                <a:spcPts val="0"/>
              </a:spcAft>
              <a:buNone/>
            </a:pPr>
            <a:fld id="{00000000-1234-1234-1234-123412341234}" type="slidenum">
              <a:rPr lang="en-US" smtClean="0"/>
              <a:t>‹#›</a:t>
            </a:fld>
            <a:endParaRPr lang="en-US"/>
          </a:p>
        </p:txBody>
      </p:sp>
      <p:cxnSp>
        <p:nvCxnSpPr>
          <p:cNvPr id="10" name="Straight Connector 9"/>
          <p:cNvCxnSpPr/>
          <p:nvPr/>
        </p:nvCxnSpPr>
        <p:spPr>
          <a:xfrm>
            <a:off x="1790298" y="2606768"/>
            <a:ext cx="149504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1371600" rtl="0" eaLnBrk="1" latinLnBrk="0" hangingPunct="1">
        <a:lnSpc>
          <a:spcPct val="85000"/>
        </a:lnSpc>
        <a:spcBef>
          <a:spcPct val="0"/>
        </a:spcBef>
        <a:buNone/>
        <a:defRPr sz="7200" kern="1200" spc="-75" baseline="0">
          <a:solidFill>
            <a:schemeClr val="tx1">
              <a:lumMod val="75000"/>
              <a:lumOff val="25000"/>
            </a:schemeClr>
          </a:solidFill>
          <a:latin typeface="+mj-lt"/>
          <a:ea typeface="+mj-ea"/>
          <a:cs typeface="+mj-cs"/>
        </a:defRPr>
      </a:lvl1pPr>
    </p:titleStyle>
    <p:bodyStyle>
      <a:lvl1pPr marL="137160" indent="-137160" algn="l" defTabSz="1371600" rtl="0" eaLnBrk="1" latinLnBrk="0" hangingPunct="1">
        <a:lnSpc>
          <a:spcPct val="90000"/>
        </a:lnSpc>
        <a:spcBef>
          <a:spcPts val="1800"/>
        </a:spcBef>
        <a:spcAft>
          <a:spcPts val="300"/>
        </a:spcAft>
        <a:buClr>
          <a:schemeClr val="accent1"/>
        </a:buClr>
        <a:buSzPct val="100000"/>
        <a:buFont typeface="Calibri" panose="020F0502020204030204" pitchFamily="34" charset="0"/>
        <a:buChar char=" "/>
        <a:defRPr sz="3000" kern="1200">
          <a:solidFill>
            <a:schemeClr val="tx1">
              <a:lumMod val="75000"/>
              <a:lumOff val="25000"/>
            </a:schemeClr>
          </a:solidFill>
          <a:latin typeface="+mn-lt"/>
          <a:ea typeface="+mn-ea"/>
          <a:cs typeface="+mn-cs"/>
        </a:defRPr>
      </a:lvl1pPr>
      <a:lvl2pPr marL="575945" indent="-274320" algn="l" defTabSz="1371600" rtl="0" eaLnBrk="1" latinLnBrk="0" hangingPunct="1">
        <a:lnSpc>
          <a:spcPct val="90000"/>
        </a:lnSpc>
        <a:spcBef>
          <a:spcPts val="300"/>
        </a:spcBef>
        <a:spcAft>
          <a:spcPts val="600"/>
        </a:spcAft>
        <a:buClr>
          <a:schemeClr val="accent1"/>
        </a:buClr>
        <a:buFont typeface="Calibri" panose="020F0502020204030204" pitchFamily="34" charset="0"/>
        <a:buChar char="◦"/>
        <a:defRPr sz="2700" kern="1200">
          <a:solidFill>
            <a:schemeClr val="tx1">
              <a:lumMod val="75000"/>
              <a:lumOff val="25000"/>
            </a:schemeClr>
          </a:solidFill>
          <a:latin typeface="+mn-lt"/>
          <a:ea typeface="+mn-ea"/>
          <a:cs typeface="+mn-cs"/>
        </a:defRPr>
      </a:lvl2pPr>
      <a:lvl3pPr marL="850265" indent="-274320" algn="l" defTabSz="1371600" rtl="0" eaLnBrk="1" latinLnBrk="0" hangingPunct="1">
        <a:lnSpc>
          <a:spcPct val="90000"/>
        </a:lnSpc>
        <a:spcBef>
          <a:spcPts val="300"/>
        </a:spcBef>
        <a:spcAft>
          <a:spcPts val="600"/>
        </a:spcAft>
        <a:buClr>
          <a:schemeClr val="accent1"/>
        </a:buClr>
        <a:buFont typeface="Calibri" panose="020F0502020204030204" pitchFamily="34" charset="0"/>
        <a:buChar char="◦"/>
        <a:defRPr sz="2100" kern="1200">
          <a:solidFill>
            <a:schemeClr val="tx1">
              <a:lumMod val="75000"/>
              <a:lumOff val="25000"/>
            </a:schemeClr>
          </a:solidFill>
          <a:latin typeface="+mn-lt"/>
          <a:ea typeface="+mn-ea"/>
          <a:cs typeface="+mn-cs"/>
        </a:defRPr>
      </a:lvl3pPr>
      <a:lvl4pPr marL="1124585" indent="-274320" algn="l" defTabSz="1371600" rtl="0" eaLnBrk="1" latinLnBrk="0" hangingPunct="1">
        <a:lnSpc>
          <a:spcPct val="90000"/>
        </a:lnSpc>
        <a:spcBef>
          <a:spcPts val="300"/>
        </a:spcBef>
        <a:spcAft>
          <a:spcPts val="600"/>
        </a:spcAft>
        <a:buClr>
          <a:schemeClr val="accent1"/>
        </a:buClr>
        <a:buFont typeface="Calibri" panose="020F0502020204030204" pitchFamily="34" charset="0"/>
        <a:buChar char="◦"/>
        <a:defRPr sz="2100" kern="1200">
          <a:solidFill>
            <a:schemeClr val="tx1">
              <a:lumMod val="75000"/>
              <a:lumOff val="25000"/>
            </a:schemeClr>
          </a:solidFill>
          <a:latin typeface="+mn-lt"/>
          <a:ea typeface="+mn-ea"/>
          <a:cs typeface="+mn-cs"/>
        </a:defRPr>
      </a:lvl4pPr>
      <a:lvl5pPr marL="1398905" indent="-274320" algn="l" defTabSz="1371600" rtl="0" eaLnBrk="1" latinLnBrk="0" hangingPunct="1">
        <a:lnSpc>
          <a:spcPct val="90000"/>
        </a:lnSpc>
        <a:spcBef>
          <a:spcPts val="300"/>
        </a:spcBef>
        <a:spcAft>
          <a:spcPts val="600"/>
        </a:spcAft>
        <a:buClr>
          <a:schemeClr val="accent1"/>
        </a:buClr>
        <a:buFont typeface="Calibri" panose="020F0502020204030204" pitchFamily="34" charset="0"/>
        <a:buChar char="◦"/>
        <a:defRPr sz="2100" kern="1200">
          <a:solidFill>
            <a:schemeClr val="tx1">
              <a:lumMod val="75000"/>
              <a:lumOff val="25000"/>
            </a:schemeClr>
          </a:solidFill>
          <a:latin typeface="+mn-lt"/>
          <a:ea typeface="+mn-ea"/>
          <a:cs typeface="+mn-cs"/>
        </a:defRPr>
      </a:lvl5pPr>
      <a:lvl6pPr marL="1649730" indent="-342900" algn="l" defTabSz="1371600" rtl="0" eaLnBrk="1" latinLnBrk="0" hangingPunct="1">
        <a:lnSpc>
          <a:spcPct val="90000"/>
        </a:lnSpc>
        <a:spcBef>
          <a:spcPts val="300"/>
        </a:spcBef>
        <a:spcAft>
          <a:spcPts val="600"/>
        </a:spcAft>
        <a:buClr>
          <a:schemeClr val="accent1"/>
        </a:buClr>
        <a:buFont typeface="Calibri" panose="020F0502020204030204" pitchFamily="34" charset="0"/>
        <a:buChar char="◦"/>
        <a:defRPr sz="2100" kern="1200">
          <a:solidFill>
            <a:schemeClr val="tx1">
              <a:lumMod val="75000"/>
              <a:lumOff val="25000"/>
            </a:schemeClr>
          </a:solidFill>
          <a:latin typeface="+mn-lt"/>
          <a:ea typeface="+mn-ea"/>
          <a:cs typeface="+mn-cs"/>
        </a:defRPr>
      </a:lvl6pPr>
      <a:lvl7pPr marL="1950085" indent="-342900" algn="l" defTabSz="1371600" rtl="0" eaLnBrk="1" latinLnBrk="0" hangingPunct="1">
        <a:lnSpc>
          <a:spcPct val="90000"/>
        </a:lnSpc>
        <a:spcBef>
          <a:spcPts val="300"/>
        </a:spcBef>
        <a:spcAft>
          <a:spcPts val="600"/>
        </a:spcAft>
        <a:buClr>
          <a:schemeClr val="accent1"/>
        </a:buClr>
        <a:buFont typeface="Calibri" panose="020F0502020204030204" pitchFamily="34" charset="0"/>
        <a:buChar char="◦"/>
        <a:defRPr sz="2100" kern="1200">
          <a:solidFill>
            <a:schemeClr val="tx1">
              <a:lumMod val="75000"/>
              <a:lumOff val="25000"/>
            </a:schemeClr>
          </a:solidFill>
          <a:latin typeface="+mn-lt"/>
          <a:ea typeface="+mn-ea"/>
          <a:cs typeface="+mn-cs"/>
        </a:defRPr>
      </a:lvl7pPr>
      <a:lvl8pPr marL="2249805" indent="-342900" algn="l" defTabSz="1371600" rtl="0" eaLnBrk="1" latinLnBrk="0" hangingPunct="1">
        <a:lnSpc>
          <a:spcPct val="90000"/>
        </a:lnSpc>
        <a:spcBef>
          <a:spcPts val="300"/>
        </a:spcBef>
        <a:spcAft>
          <a:spcPts val="600"/>
        </a:spcAft>
        <a:buClr>
          <a:schemeClr val="accent1"/>
        </a:buClr>
        <a:buFont typeface="Calibri" panose="020F0502020204030204" pitchFamily="34" charset="0"/>
        <a:buChar char="◦"/>
        <a:defRPr sz="2100" kern="1200">
          <a:solidFill>
            <a:schemeClr val="tx1">
              <a:lumMod val="75000"/>
              <a:lumOff val="25000"/>
            </a:schemeClr>
          </a:solidFill>
          <a:latin typeface="+mn-lt"/>
          <a:ea typeface="+mn-ea"/>
          <a:cs typeface="+mn-cs"/>
        </a:defRPr>
      </a:lvl8pPr>
      <a:lvl9pPr marL="2550160" indent="-342900" algn="l" defTabSz="1371600" rtl="0" eaLnBrk="1" latinLnBrk="0" hangingPunct="1">
        <a:lnSpc>
          <a:spcPct val="90000"/>
        </a:lnSpc>
        <a:spcBef>
          <a:spcPts val="300"/>
        </a:spcBef>
        <a:spcAft>
          <a:spcPts val="600"/>
        </a:spcAft>
        <a:buClr>
          <a:schemeClr val="accent1"/>
        </a:buClr>
        <a:buFont typeface="Calibri" panose="020F0502020204030204" pitchFamily="34" charset="0"/>
        <a:buChar char="◦"/>
        <a:defRPr sz="2100" kern="1200">
          <a:solidFill>
            <a:schemeClr val="tx1">
              <a:lumMod val="75000"/>
              <a:lumOff val="25000"/>
            </a:schemeClr>
          </a:solidFill>
          <a:latin typeface="+mn-lt"/>
          <a:ea typeface="+mn-ea"/>
          <a:cs typeface="+mn-cs"/>
        </a:defRPr>
      </a:lvl9pPr>
    </p:bodyStyle>
    <p:otherStyle>
      <a:defPPr>
        <a:defRPr lang="en-US"/>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3" descr="C:\Users\Sharad\Desktop\download veltech.png"/>
          <p:cNvPicPr>
            <a:picLocks noChangeAspect="1" noChangeArrowheads="1"/>
          </p:cNvPicPr>
          <p:nvPr/>
        </p:nvPicPr>
        <p:blipFill>
          <a:blip r:embed="rId3"/>
          <a:srcRect/>
          <a:stretch>
            <a:fillRect/>
          </a:stretch>
        </p:blipFill>
        <p:spPr bwMode="auto">
          <a:xfrm>
            <a:off x="6826102" y="0"/>
            <a:ext cx="4295554" cy="1438275"/>
          </a:xfrm>
          <a:prstGeom prst="rect">
            <a:avLst/>
          </a:prstGeom>
          <a:noFill/>
        </p:spPr>
      </p:pic>
      <p:sp>
        <p:nvSpPr>
          <p:cNvPr id="22" name="Rectangle 21"/>
          <p:cNvSpPr/>
          <p:nvPr/>
        </p:nvSpPr>
        <p:spPr>
          <a:xfrm>
            <a:off x="602672" y="2009983"/>
            <a:ext cx="17415164" cy="3112135"/>
          </a:xfrm>
          <a:prstGeom prst="rect">
            <a:avLst/>
          </a:prstGeom>
        </p:spPr>
        <p:txBody>
          <a:bodyPr wrap="square">
            <a:spAutoFit/>
          </a:bodyPr>
          <a:lstStyle/>
          <a:p>
            <a:pPr marL="12065" marR="5080" algn="ctr">
              <a:lnSpc>
                <a:spcPct val="102000"/>
              </a:lnSpc>
              <a:spcBef>
                <a:spcPts val="70"/>
              </a:spcBef>
            </a:pPr>
            <a:r>
              <a:rPr lang="en-IN" sz="2000" b="1" spc="-25" dirty="0">
                <a:latin typeface="Times New Roman" panose="02020603050405020304" pitchFamily="18" charset="0"/>
                <a:cs typeface="Times New Roman" panose="02020603050405020304" pitchFamily="18" charset="0"/>
              </a:rPr>
              <a:t>DEPARTMENT </a:t>
            </a:r>
            <a:r>
              <a:rPr lang="en-IN" sz="2000" b="1" spc="-5" dirty="0">
                <a:latin typeface="Times New Roman" panose="02020603050405020304" pitchFamily="18" charset="0"/>
                <a:cs typeface="Times New Roman" panose="02020603050405020304" pitchFamily="18" charset="0"/>
              </a:rPr>
              <a:t>OF COMPUTER SCIENCE</a:t>
            </a:r>
            <a:r>
              <a:rPr lang="en-IN" sz="2000" b="1" spc="-125" dirty="0">
                <a:latin typeface="Times New Roman" panose="02020603050405020304" pitchFamily="18" charset="0"/>
                <a:cs typeface="Times New Roman" panose="02020603050405020304" pitchFamily="18" charset="0"/>
              </a:rPr>
              <a:t> </a:t>
            </a:r>
            <a:r>
              <a:rPr lang="en-IN" sz="2000" b="1" dirty="0">
                <a:latin typeface="Times New Roman" panose="02020603050405020304" pitchFamily="18" charset="0"/>
                <a:cs typeface="Times New Roman" panose="02020603050405020304" pitchFamily="18" charset="0"/>
              </a:rPr>
              <a:t>&amp;  </a:t>
            </a:r>
            <a:r>
              <a:rPr lang="en-IN" sz="2000" b="1" spc="-5" dirty="0">
                <a:latin typeface="Times New Roman" panose="02020603050405020304" pitchFamily="18" charset="0"/>
                <a:cs typeface="Times New Roman" panose="02020603050405020304" pitchFamily="18" charset="0"/>
              </a:rPr>
              <a:t>ENGINEERING </a:t>
            </a:r>
          </a:p>
          <a:p>
            <a:pPr marL="12065" marR="5080" algn="ctr">
              <a:lnSpc>
                <a:spcPct val="102000"/>
              </a:lnSpc>
              <a:spcBef>
                <a:spcPts val="70"/>
              </a:spcBef>
            </a:pPr>
            <a:r>
              <a:rPr lang="en-IN" sz="2000" b="1" spc="-5" dirty="0">
                <a:latin typeface="Times New Roman" panose="02020603050405020304" pitchFamily="18" charset="0"/>
                <a:cs typeface="Times New Roman" panose="02020603050405020304" pitchFamily="18" charset="0"/>
              </a:rPr>
              <a:t>SCHOOL OF COMPUTING  </a:t>
            </a:r>
          </a:p>
          <a:p>
            <a:pPr marL="12065" marR="5080" algn="ctr">
              <a:lnSpc>
                <a:spcPct val="102000"/>
              </a:lnSpc>
              <a:spcBef>
                <a:spcPts val="70"/>
              </a:spcBef>
            </a:pPr>
            <a:r>
              <a:rPr lang="en-IN" sz="2000" b="1" dirty="0">
                <a:latin typeface="Times New Roman" panose="02020603050405020304" pitchFamily="18" charset="0"/>
                <a:cs typeface="Times New Roman" panose="02020603050405020304" pitchFamily="18" charset="0"/>
              </a:rPr>
              <a:t>10214CS602 </a:t>
            </a:r>
            <a:r>
              <a:rPr lang="en-IN" sz="2000" b="1" spc="-5" dirty="0">
                <a:latin typeface="Times New Roman" panose="02020603050405020304" pitchFamily="18" charset="0"/>
                <a:cs typeface="Times New Roman" panose="02020603050405020304" pitchFamily="18" charset="0"/>
              </a:rPr>
              <a:t>MINOR PROJECT -2</a:t>
            </a:r>
          </a:p>
          <a:p>
            <a:pPr marL="12065" marR="5080" algn="ctr">
              <a:lnSpc>
                <a:spcPct val="102000"/>
              </a:lnSpc>
              <a:spcBef>
                <a:spcPts val="70"/>
              </a:spcBef>
            </a:pPr>
            <a:r>
              <a:rPr lang="en-IN" sz="2000" b="1" spc="-5" dirty="0">
                <a:latin typeface="Times New Roman" panose="02020603050405020304" pitchFamily="18" charset="0"/>
                <a:cs typeface="Times New Roman" panose="02020603050405020304" pitchFamily="18" charset="0"/>
              </a:rPr>
              <a:t>WINTER SEMESTER(2023-2024)  </a:t>
            </a:r>
          </a:p>
          <a:p>
            <a:pPr marL="12065" marR="5080" algn="ctr">
              <a:lnSpc>
                <a:spcPct val="102000"/>
              </a:lnSpc>
              <a:spcBef>
                <a:spcPts val="70"/>
              </a:spcBef>
            </a:pPr>
            <a:r>
              <a:rPr lang="en-IN" sz="2400" b="1" spc="-5" dirty="0">
                <a:latin typeface="Times New Roman" panose="02020603050405020304" pitchFamily="18" charset="0"/>
                <a:cs typeface="Times New Roman" panose="02020603050405020304" pitchFamily="18" charset="0"/>
              </a:rPr>
              <a:t>REVIEW-1</a:t>
            </a:r>
            <a:endParaRPr lang="en-IN" sz="2400" b="1" dirty="0">
              <a:latin typeface="Times New Roman" panose="02020603050405020304" pitchFamily="18" charset="0"/>
              <a:cs typeface="Times New Roman" panose="02020603050405020304" pitchFamily="18" charset="0"/>
            </a:endParaRPr>
          </a:p>
          <a:p>
            <a:pPr marL="758190"/>
            <a:r>
              <a:rPr lang="en-IN" sz="2000" b="1" dirty="0">
                <a:latin typeface="Times New Roman" panose="02020603050405020304" pitchFamily="18" charset="0"/>
                <a:cs typeface="Times New Roman" panose="02020603050405020304" pitchFamily="18" charset="0"/>
              </a:rPr>
              <a:t>                                                                                                                                      </a:t>
            </a:r>
          </a:p>
          <a:p>
            <a:pPr marL="758190"/>
            <a:endParaRPr lang="en-IN" sz="2000" b="1" dirty="0">
              <a:latin typeface="Times New Roman" panose="02020603050405020304" pitchFamily="18" charset="0"/>
              <a:cs typeface="Times New Roman" panose="02020603050405020304" pitchFamily="18" charset="0"/>
            </a:endParaRPr>
          </a:p>
          <a:p>
            <a:pPr marL="758190"/>
            <a:r>
              <a:rPr lang="en-IN" sz="2000" b="1" dirty="0">
                <a:latin typeface="Times New Roman" panose="02020603050405020304" pitchFamily="18" charset="0"/>
                <a:cs typeface="Times New Roman" panose="02020603050405020304" pitchFamily="18" charset="0"/>
              </a:rPr>
              <a:t>                                                                                                                                                         </a:t>
            </a:r>
          </a:p>
          <a:p>
            <a:pPr marL="758190"/>
            <a:r>
              <a:rPr lang="en-IN" sz="2000" b="1" dirty="0">
                <a:latin typeface="Times New Roman" panose="02020603050405020304" pitchFamily="18" charset="0"/>
                <a:cs typeface="Times New Roman" panose="02020603050405020304" pitchFamily="18" charset="0"/>
              </a:rPr>
              <a:t>                            </a:t>
            </a:r>
            <a:r>
              <a:rPr lang="en-IN" sz="2800" b="1" dirty="0">
                <a:latin typeface="Times New Roman" panose="02020603050405020304" pitchFamily="18" charset="0"/>
                <a:cs typeface="Times New Roman" panose="02020603050405020304" pitchFamily="18" charset="0"/>
              </a:rPr>
              <a:t>“</a:t>
            </a:r>
            <a:r>
              <a:rPr lang="en-IN" sz="2800" b="1" dirty="0">
                <a:latin typeface="Times New Roman" panose="02020603050405020304" pitchFamily="18" charset="0"/>
                <a:cs typeface="Times New Roman" panose="02020603050405020304" pitchFamily="18" charset="0"/>
                <a:sym typeface="+mn-ea"/>
              </a:rPr>
              <a:t>SIGN SAVVY RECOGNITION USING MACHINE LEARNING</a:t>
            </a:r>
            <a:r>
              <a:rPr lang="en-IN" sz="2800" b="1" spc="-5" dirty="0">
                <a:latin typeface="Times New Roman" panose="02020603050405020304" pitchFamily="18" charset="0"/>
                <a:cs typeface="Times New Roman" panose="02020603050405020304" pitchFamily="18" charset="0"/>
              </a:rPr>
              <a:t>”</a:t>
            </a:r>
            <a:endParaRPr lang="en-IN" sz="2000" dirty="0">
              <a:latin typeface="Times New Roman" panose="02020603050405020304" pitchFamily="18" charset="0"/>
              <a:cs typeface="Times New Roman" panose="02020603050405020304" pitchFamily="18" charset="0"/>
            </a:endParaRPr>
          </a:p>
        </p:txBody>
      </p:sp>
      <p:sp>
        <p:nvSpPr>
          <p:cNvPr id="29" name="Slide Number Placeholder 3"/>
          <p:cNvSpPr txBox="1"/>
          <p:nvPr/>
        </p:nvSpPr>
        <p:spPr>
          <a:xfrm>
            <a:off x="15740698" y="275977"/>
            <a:ext cx="2133600" cy="365125"/>
          </a:xfrm>
          <a:prstGeom prst="rect">
            <a:avLst/>
          </a:prstGeom>
          <a:noFill/>
          <a:ln>
            <a:noFill/>
          </a:ln>
        </p:spPr>
        <p:txBody>
          <a:bodyPr spcFirstLastPara="1" wrap="square" lIns="91425" tIns="45700" rIns="91425" bIns="45700"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panose="020B0604020202020204"/>
              <a:buNone/>
              <a:defRPr/>
            </a:pPr>
            <a:endParaRPr kumimoji="0" lang="en-US" sz="2000" b="0" i="0" u="none" strike="noStrike" kern="0" cap="none" spc="0" normalizeH="0" baseline="0" noProof="0" dirty="0">
              <a:ln>
                <a:noFill/>
              </a:ln>
              <a:solidFill>
                <a:schemeClr val="tx1"/>
              </a:solidFill>
              <a:effectLst/>
              <a:uLnTx/>
              <a:uFillTx/>
              <a:latin typeface="Times New Roman" panose="02020603050405020304" pitchFamily="18" charset="0"/>
              <a:ea typeface="Calibri" panose="020F0502020204030204"/>
              <a:cs typeface="Times New Roman" panose="02020603050405020304" pitchFamily="18" charset="0"/>
              <a:sym typeface="Calibri" panose="020F0502020204030204"/>
            </a:endParaRPr>
          </a:p>
        </p:txBody>
      </p:sp>
      <p:sp>
        <p:nvSpPr>
          <p:cNvPr id="31" name="Rectangle 30"/>
          <p:cNvSpPr/>
          <p:nvPr/>
        </p:nvSpPr>
        <p:spPr>
          <a:xfrm>
            <a:off x="311727" y="7520254"/>
            <a:ext cx="9144000" cy="1014730"/>
          </a:xfrm>
          <a:prstGeom prst="rect">
            <a:avLst/>
          </a:prstGeom>
        </p:spPr>
        <p:txBody>
          <a:bodyPr>
            <a:spAutoFit/>
          </a:bodyPr>
          <a:lstStyle/>
          <a:p>
            <a:r>
              <a:rPr lang="en-IN" sz="2000" dirty="0">
                <a:latin typeface="+mn-ea"/>
                <a:cs typeface="+mn-ea"/>
                <a:sym typeface="+mn-ea"/>
              </a:rPr>
              <a:t>1.PARRA VARSHITH                   </a:t>
            </a:r>
            <a:r>
              <a:rPr lang="en-US" altLang="en-IN" sz="2000" dirty="0">
                <a:latin typeface="+mn-ea"/>
                <a:cs typeface="+mn-ea"/>
                <a:sym typeface="+mn-ea"/>
              </a:rPr>
              <a:t> </a:t>
            </a:r>
            <a:r>
              <a:rPr lang="en-IN" sz="2000" dirty="0">
                <a:latin typeface="+mn-ea"/>
                <a:cs typeface="+mn-ea"/>
                <a:sym typeface="+mn-ea"/>
              </a:rPr>
              <a:t>(VTU20508)(21UECS0437)</a:t>
            </a:r>
            <a:endParaRPr lang="en-IN" sz="2000" dirty="0">
              <a:latin typeface="+mn-ea"/>
              <a:cs typeface="+mn-ea"/>
            </a:endParaRPr>
          </a:p>
          <a:p>
            <a:r>
              <a:rPr lang="en-IN" sz="2000" dirty="0">
                <a:latin typeface="+mn-ea"/>
                <a:cs typeface="+mn-ea"/>
                <a:sym typeface="+mn-ea"/>
              </a:rPr>
              <a:t>2.SAMPATH PARUPALLI</a:t>
            </a:r>
            <a:r>
              <a:rPr lang="en-US" altLang="en-IN" sz="2000" dirty="0">
                <a:latin typeface="+mn-ea"/>
                <a:cs typeface="+mn-ea"/>
                <a:sym typeface="+mn-ea"/>
              </a:rPr>
              <a:t>              </a:t>
            </a:r>
            <a:r>
              <a:rPr lang="en-IN" sz="2000" dirty="0">
                <a:latin typeface="+mn-ea"/>
                <a:cs typeface="+mn-ea"/>
                <a:sym typeface="+mn-ea"/>
              </a:rPr>
              <a:t>(VTU20359)(21UECS0714)</a:t>
            </a:r>
            <a:endParaRPr lang="en-IN" sz="2000" dirty="0">
              <a:latin typeface="+mn-ea"/>
              <a:cs typeface="+mn-ea"/>
            </a:endParaRPr>
          </a:p>
          <a:p>
            <a:r>
              <a:rPr lang="en-IN" sz="2000" dirty="0">
                <a:latin typeface="+mn-ea"/>
                <a:cs typeface="+mn-ea"/>
                <a:sym typeface="+mn-ea"/>
              </a:rPr>
              <a:t>3.HEMA SUNDHAR </a:t>
            </a:r>
            <a:r>
              <a:rPr lang="en-US" sz="2000" dirty="0">
                <a:latin typeface="+mn-ea"/>
                <a:cs typeface="+mn-ea"/>
                <a:sym typeface="+mn-ea"/>
              </a:rPr>
              <a:t>VEGI </a:t>
            </a:r>
            <a:r>
              <a:rPr lang="en-US" altLang="en-IN" sz="2000" dirty="0">
                <a:latin typeface="+mn-ea"/>
                <a:cs typeface="+mn-ea"/>
                <a:sym typeface="+mn-ea"/>
              </a:rPr>
              <a:t>           </a:t>
            </a:r>
            <a:r>
              <a:rPr lang="en-IN" sz="2000" dirty="0">
                <a:latin typeface="+mn-ea"/>
                <a:cs typeface="+mn-ea"/>
                <a:sym typeface="+mn-ea"/>
              </a:rPr>
              <a:t> (VTU</a:t>
            </a:r>
            <a:r>
              <a:rPr lang="en-US" altLang="en-IN" sz="2000" dirty="0">
                <a:latin typeface="+mn-ea"/>
                <a:cs typeface="+mn-ea"/>
                <a:sym typeface="+mn-ea"/>
              </a:rPr>
              <a:t>20416</a:t>
            </a:r>
            <a:r>
              <a:rPr lang="en-IN" sz="2000" dirty="0">
                <a:latin typeface="+mn-ea"/>
                <a:cs typeface="+mn-ea"/>
                <a:sym typeface="+mn-ea"/>
              </a:rPr>
              <a:t>)(21UECS0718)</a:t>
            </a:r>
            <a:endParaRPr lang="en-IN" sz="2000" dirty="0">
              <a:latin typeface="+mn-ea"/>
              <a:cs typeface="+mn-ea"/>
            </a:endParaRPr>
          </a:p>
        </p:txBody>
      </p:sp>
      <p:sp>
        <p:nvSpPr>
          <p:cNvPr id="32" name="TextBox 31"/>
          <p:cNvSpPr txBox="1"/>
          <p:nvPr/>
        </p:nvSpPr>
        <p:spPr>
          <a:xfrm>
            <a:off x="351841" y="7003473"/>
            <a:ext cx="4344850" cy="400110"/>
          </a:xfrm>
          <a:prstGeom prst="rect">
            <a:avLst/>
          </a:prstGeom>
          <a:noFill/>
        </p:spPr>
        <p:txBody>
          <a:bodyPr wrap="square" rtlCol="0">
            <a:spAutoFit/>
          </a:bodyPr>
          <a:lstStyle/>
          <a:p>
            <a:r>
              <a:rPr lang="en-IN" sz="2000" b="1" dirty="0">
                <a:latin typeface="Times New Roman" panose="02020603050405020304" pitchFamily="18" charset="0"/>
                <a:cs typeface="Times New Roman" panose="02020603050405020304" pitchFamily="18" charset="0"/>
              </a:rPr>
              <a:t>PRESENTED BY</a:t>
            </a:r>
          </a:p>
        </p:txBody>
      </p:sp>
      <p:sp>
        <p:nvSpPr>
          <p:cNvPr id="33" name="TextBox 32"/>
          <p:cNvSpPr txBox="1"/>
          <p:nvPr/>
        </p:nvSpPr>
        <p:spPr>
          <a:xfrm>
            <a:off x="12258371" y="6583970"/>
            <a:ext cx="3168503" cy="400110"/>
          </a:xfrm>
          <a:prstGeom prst="rect">
            <a:avLst/>
          </a:prstGeom>
          <a:noFill/>
        </p:spPr>
        <p:txBody>
          <a:bodyPr wrap="square" rtlCol="0">
            <a:spAutoFit/>
          </a:bodyPr>
          <a:lstStyle/>
          <a:p>
            <a:r>
              <a:rPr lang="en-IN" sz="2000" b="1" dirty="0">
                <a:latin typeface="Times New Roman" panose="02020603050405020304" pitchFamily="18" charset="0"/>
                <a:cs typeface="Times New Roman" panose="02020603050405020304" pitchFamily="18" charset="0"/>
              </a:rPr>
              <a:t>SUPERVISED BY</a:t>
            </a:r>
          </a:p>
        </p:txBody>
      </p:sp>
      <p:sp>
        <p:nvSpPr>
          <p:cNvPr id="34" name="TextBox 33"/>
          <p:cNvSpPr txBox="1"/>
          <p:nvPr/>
        </p:nvSpPr>
        <p:spPr>
          <a:xfrm>
            <a:off x="12258371" y="6984080"/>
            <a:ext cx="5861649" cy="707886"/>
          </a:xfrm>
          <a:prstGeom prst="rect">
            <a:avLst/>
          </a:prstGeom>
          <a:noFill/>
        </p:spPr>
        <p:txBody>
          <a:bodyPr wrap="square" rtlCol="0">
            <a:spAutoFit/>
          </a:bodyPr>
          <a:lstStyle/>
          <a:p>
            <a:r>
              <a:rPr lang="en-IN" sz="2000" dirty="0">
                <a:sym typeface="+mn-ea"/>
              </a:rPr>
              <a:t>MRS.S.KIRUTHIGA</a:t>
            </a:r>
            <a:endParaRPr lang="en-IN" sz="2000" dirty="0"/>
          </a:p>
          <a:p>
            <a:r>
              <a:rPr lang="en-US" altLang="en-IN" sz="2000" dirty="0" err="1">
                <a:sym typeface="+mn-ea"/>
              </a:rPr>
              <a:t>Assistent</a:t>
            </a:r>
            <a:r>
              <a:rPr lang="en-US" altLang="en-IN" sz="2000" dirty="0">
                <a:sym typeface="+mn-ea"/>
              </a:rPr>
              <a:t> Professor. </a:t>
            </a:r>
            <a:endParaRPr lang="en-IN" sz="2000" dirty="0"/>
          </a:p>
        </p:txBody>
      </p:sp>
      <p:sp>
        <p:nvSpPr>
          <p:cNvPr id="3" name="Slide Number Placeholder 2"/>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1</a:t>
            </a:fld>
            <a:endParaRPr lang="en-US"/>
          </a:p>
        </p:txBody>
      </p:sp>
      <p:sp>
        <p:nvSpPr>
          <p:cNvPr id="4" name="Footer Placeholder 3"/>
          <p:cNvSpPr>
            <a:spLocks noGrp="1"/>
          </p:cNvSpPr>
          <p:nvPr>
            <p:ph type="ftr" sz="quarter" idx="11"/>
          </p:nvPr>
        </p:nvSpPr>
        <p:spPr/>
        <p:txBody>
          <a:bodyPr/>
          <a:lstStyle/>
          <a:p>
            <a:r>
              <a:rPr lang="en-IN"/>
              <a:t>DEPARTMENT OF COMPUTER SCIENCE &amp; ENGINEERING   / PROJECT TITLE</a:t>
            </a:r>
            <a:endParaRPr lang="en-IN" dirty="0"/>
          </a:p>
        </p:txBody>
      </p:sp>
      <p:sp>
        <p:nvSpPr>
          <p:cNvPr id="5" name="Date Placeholder 4"/>
          <p:cNvSpPr>
            <a:spLocks noGrp="1"/>
          </p:cNvSpPr>
          <p:nvPr>
            <p:ph type="dt" sz="half" idx="10"/>
          </p:nvPr>
        </p:nvSpPr>
        <p:spPr/>
        <p:txBody>
          <a:bodyPr/>
          <a:lstStyle/>
          <a:p>
            <a:fld id="{E4D1627A-24AB-481F-9D74-76C2593C9111}" type="datetime4">
              <a:rPr lang="en-US" smtClean="0"/>
              <a:t>April 4, 2024</a:t>
            </a:fld>
            <a:endParaRPr lang="en-US"/>
          </a:p>
        </p:txBody>
      </p:sp>
      <p:pic>
        <p:nvPicPr>
          <p:cNvPr id="13" name="Picture 2" descr="C:\Users\Sharad\Desktop\Logo-Final-A veltech.png"/>
          <p:cNvPicPr>
            <a:picLocks noChangeAspect="1" noChangeArrowheads="1"/>
          </p:cNvPicPr>
          <p:nvPr/>
        </p:nvPicPr>
        <p:blipFill>
          <a:blip r:embed="rId4"/>
          <a:srcRect/>
          <a:stretch>
            <a:fillRect/>
          </a:stretch>
        </p:blipFill>
        <p:spPr bwMode="auto">
          <a:xfrm>
            <a:off x="15326996" y="597561"/>
            <a:ext cx="1160907" cy="869905"/>
          </a:xfrm>
          <a:prstGeom prst="rect">
            <a:avLst/>
          </a:prstGeom>
          <a:noFill/>
        </p:spPr>
      </p:pic>
      <p:pic>
        <p:nvPicPr>
          <p:cNvPr id="2" name="Picture 1"/>
          <p:cNvPicPr>
            <a:picLocks noChangeAspect="1"/>
          </p:cNvPicPr>
          <p:nvPr/>
        </p:nvPicPr>
        <p:blipFill>
          <a:blip r:embed="rId5"/>
          <a:stretch>
            <a:fillRect/>
          </a:stretch>
        </p:blipFill>
        <p:spPr>
          <a:xfrm>
            <a:off x="16487903" y="402259"/>
            <a:ext cx="1632118" cy="1125091"/>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t>April 4, 2024</a:t>
            </a:fld>
            <a:endParaRPr lang="en-US"/>
          </a:p>
        </p:txBody>
      </p:sp>
      <p:sp>
        <p:nvSpPr>
          <p:cNvPr id="3" name="Footer Placeholder 2"/>
          <p:cNvSpPr>
            <a:spLocks noGrp="1"/>
          </p:cNvSpPr>
          <p:nvPr>
            <p:ph type="ftr" sz="quarter" idx="11"/>
          </p:nvPr>
        </p:nvSpPr>
        <p:spPr/>
        <p:txBody>
          <a:bodyPr/>
          <a:lstStyle/>
          <a:p>
            <a:r>
              <a:rPr lang="en-IN"/>
              <a:t>DEPARTMENT OF COMPUTER SCIENCE &amp; ENGINEERING   / PROJECT TITLE</a:t>
            </a: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10</a:t>
            </a:fld>
            <a:endParaRPr lang="en-US"/>
          </a:p>
        </p:txBody>
      </p:sp>
      <p:sp>
        <p:nvSpPr>
          <p:cNvPr id="6" name="Rectangle 5"/>
          <p:cNvSpPr/>
          <p:nvPr/>
        </p:nvSpPr>
        <p:spPr>
          <a:xfrm>
            <a:off x="801060" y="698561"/>
            <a:ext cx="16988176" cy="3599815"/>
          </a:xfrm>
          <a:prstGeom prst="rect">
            <a:avLst/>
          </a:prstGeom>
        </p:spPr>
        <p:txBody>
          <a:bodyPr wrap="square">
            <a:spAutoFit/>
          </a:bodyPr>
          <a:lstStyle/>
          <a:p>
            <a:pPr algn="ctr"/>
            <a:r>
              <a:rPr lang="en-US" sz="3600" b="1" dirty="0">
                <a:latin typeface="Times New Roman" panose="02020603050405020304" pitchFamily="18" charset="0"/>
                <a:cs typeface="Times New Roman" panose="02020603050405020304" pitchFamily="18" charset="0"/>
              </a:rPr>
              <a:t>MODULE 1</a:t>
            </a:r>
            <a:r>
              <a:rPr lang="en-US" sz="2800" b="1" dirty="0">
                <a:latin typeface="Times New Roman" panose="02020603050405020304" pitchFamily="18" charset="0"/>
                <a:cs typeface="Times New Roman" panose="02020603050405020304" pitchFamily="18" charset="0"/>
              </a:rPr>
              <a:t>: Data acquisition</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 real-time sign language detection system is being developed for Sign Language. For data acquisition, images are captured by webcam using Python and OpenCV. OpenCV provides functions which are primarily aimed at the real-time computer vision</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p:txBody>
      </p:sp>
      <p:pic>
        <p:nvPicPr>
          <p:cNvPr id="5" name="Content Placeholder 4" descr="Screenshot (2)"/>
          <p:cNvPicPr>
            <a:picLocks noGrp="1" noChangeAspect="1"/>
          </p:cNvPicPr>
          <p:nvPr>
            <p:ph idx="1"/>
          </p:nvPr>
        </p:nvPicPr>
        <p:blipFill>
          <a:blip r:embed="rId2"/>
          <a:srcRect l="8839" t="18866" r="16913" b="11248"/>
          <a:stretch>
            <a:fillRect/>
          </a:stretch>
        </p:blipFill>
        <p:spPr>
          <a:xfrm>
            <a:off x="3429000" y="2708910"/>
            <a:ext cx="10916285" cy="659193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t>April 4, 2024</a:t>
            </a:fld>
            <a:endParaRPr lang="en-US"/>
          </a:p>
        </p:txBody>
      </p:sp>
      <p:sp>
        <p:nvSpPr>
          <p:cNvPr id="3" name="Footer Placeholder 2"/>
          <p:cNvSpPr>
            <a:spLocks noGrp="1"/>
          </p:cNvSpPr>
          <p:nvPr>
            <p:ph type="ftr" sz="quarter" idx="11"/>
          </p:nvPr>
        </p:nvSpPr>
        <p:spPr/>
        <p:txBody>
          <a:bodyPr/>
          <a:lstStyle/>
          <a:p>
            <a:r>
              <a:rPr lang="en-IN"/>
              <a:t>DEPARTMENT OF COMPUTER SCIENCE &amp; ENGINEERING   / PROJECT TITLE</a:t>
            </a: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11</a:t>
            </a:fld>
            <a:endParaRPr lang="en-US"/>
          </a:p>
        </p:txBody>
      </p:sp>
      <p:sp>
        <p:nvSpPr>
          <p:cNvPr id="5" name="Rectangle 4"/>
          <p:cNvSpPr/>
          <p:nvPr/>
        </p:nvSpPr>
        <p:spPr>
          <a:xfrm>
            <a:off x="721136" y="656998"/>
            <a:ext cx="16631681" cy="1506855"/>
          </a:xfrm>
          <a:prstGeom prst="rect">
            <a:avLst/>
          </a:prstGeom>
        </p:spPr>
        <p:txBody>
          <a:bodyPr wrap="square">
            <a:spAutoFit/>
          </a:bodyPr>
          <a:lstStyle/>
          <a:p>
            <a:r>
              <a:rPr lang="en-US" sz="2800" b="1" dirty="0">
                <a:latin typeface="Times New Roman" panose="02020603050405020304" pitchFamily="18" charset="0"/>
                <a:cs typeface="Times New Roman" panose="02020603050405020304" pitchFamily="18" charset="0"/>
              </a:rPr>
              <a:t>Step 2: Processing the data</a:t>
            </a:r>
          </a:p>
          <a:p>
            <a:endParaRPr lang="en-US" sz="2800" b="1"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p>
        </p:txBody>
      </p:sp>
      <p:sp>
        <p:nvSpPr>
          <p:cNvPr id="7" name="TextBox 6"/>
          <p:cNvSpPr txBox="1"/>
          <p:nvPr/>
        </p:nvSpPr>
        <p:spPr>
          <a:xfrm>
            <a:off x="1883410" y="1317625"/>
            <a:ext cx="6335395" cy="3871595"/>
          </a:xfrm>
          <a:prstGeom prst="rect">
            <a:avLst/>
          </a:prstGeom>
          <a:noFill/>
        </p:spPr>
        <p:txBody>
          <a:bodyPr wrap="square" rtlCol="0">
            <a:noAutofit/>
          </a:bodyPr>
          <a:lstStyle/>
          <a:p>
            <a:r>
              <a:rPr lang="en-IN" sz="3200" dirty="0"/>
              <a:t>System Modules</a:t>
            </a:r>
            <a:endParaRPr lang="en-IN" sz="2800" dirty="0"/>
          </a:p>
          <a:p>
            <a:r>
              <a:rPr lang="en-IN" sz="2800" dirty="0"/>
              <a:t>• DATA COLLECTION</a:t>
            </a:r>
          </a:p>
          <a:p>
            <a:r>
              <a:rPr lang="en-IN" sz="2800" dirty="0"/>
              <a:t>• PREPROCESSING</a:t>
            </a:r>
          </a:p>
          <a:p>
            <a:r>
              <a:rPr lang="en-IN" sz="2800" dirty="0"/>
              <a:t>• MODEL TRAINING</a:t>
            </a:r>
          </a:p>
          <a:p>
            <a:r>
              <a:rPr lang="en-IN" sz="2800" dirty="0"/>
              <a:t>• MODEL TESTING</a:t>
            </a:r>
          </a:p>
          <a:p>
            <a:r>
              <a:rPr lang="en-IN" sz="2800" dirty="0"/>
              <a:t>• PERFORMANCE EVALUATION</a:t>
            </a:r>
          </a:p>
          <a:p>
            <a:r>
              <a:rPr lang="en-IN" sz="2800" dirty="0"/>
              <a:t>• OUTPUT PREDICTION</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t>April 4, 2024</a:t>
            </a:fld>
            <a:endParaRPr lang="en-US"/>
          </a:p>
        </p:txBody>
      </p:sp>
      <p:sp>
        <p:nvSpPr>
          <p:cNvPr id="3" name="Footer Placeholder 2"/>
          <p:cNvSpPr>
            <a:spLocks noGrp="1"/>
          </p:cNvSpPr>
          <p:nvPr>
            <p:ph type="ftr" sz="quarter" idx="11"/>
          </p:nvPr>
        </p:nvSpPr>
        <p:spPr/>
        <p:txBody>
          <a:bodyPr/>
          <a:lstStyle/>
          <a:p>
            <a:r>
              <a:rPr lang="en-IN"/>
              <a:t>DEPARTMENT OF COMPUTER SCIENCE &amp; ENGINEERING   / PROJECT TITLE</a:t>
            </a: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12</a:t>
            </a:fld>
            <a:endParaRPr lang="en-US"/>
          </a:p>
        </p:txBody>
      </p:sp>
      <p:sp>
        <p:nvSpPr>
          <p:cNvPr id="5" name="TextBox 4"/>
          <p:cNvSpPr txBox="1"/>
          <p:nvPr/>
        </p:nvSpPr>
        <p:spPr>
          <a:xfrm>
            <a:off x="789708" y="49634"/>
            <a:ext cx="17269691" cy="9387185"/>
          </a:xfrm>
          <a:prstGeom prst="rect">
            <a:avLst/>
          </a:prstGeom>
          <a:noFill/>
        </p:spPr>
        <p:txBody>
          <a:bodyPr wrap="square" rtlCol="0">
            <a:spAutoFit/>
          </a:bodyPr>
          <a:lstStyle/>
          <a:p>
            <a:r>
              <a:rPr lang="en-IN" sz="2800" b="1" dirty="0"/>
              <a:t>                                                            Module 2- Mention the algorithm</a:t>
            </a:r>
          </a:p>
          <a:p>
            <a:pPr algn="just"/>
            <a:r>
              <a:rPr lang="en-IN" sz="2400" dirty="0">
                <a:latin typeface="Times New Roman" panose="02020603050405020304" pitchFamily="18" charset="0"/>
                <a:cs typeface="Times New Roman" panose="02020603050405020304" pitchFamily="18" charset="0"/>
              </a:rPr>
              <a:t>Sign Language Recognition (SLR) System using Machine Learning, several algorithms can be employed depending on the specific requirements of the system and the nature of the input data. Here are some commonly used algorithms:</a:t>
            </a:r>
          </a:p>
          <a:p>
            <a:pPr algn="just"/>
            <a:r>
              <a:rPr lang="en-IN" sz="2400" dirty="0">
                <a:latin typeface="Times New Roman" panose="02020603050405020304" pitchFamily="18" charset="0"/>
                <a:cs typeface="Times New Roman" panose="02020603050405020304" pitchFamily="18" charset="0"/>
              </a:rPr>
              <a:t>Convolutional Neural Networks (CNNs):</a:t>
            </a:r>
          </a:p>
          <a:p>
            <a:pPr marL="285750" indent="-28575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CNNs are widely used for image-based recognition tasks, making them suitable for SLR systems that operate on image or video data of sign language gestures.</a:t>
            </a:r>
          </a:p>
          <a:p>
            <a:pPr marL="285750" indent="-28575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They are effective in learning hierarchical features directly from raw pixel values, enabling them to capture spatial patterns and variations in hand gestures.</a:t>
            </a:r>
          </a:p>
          <a:p>
            <a:pPr algn="just"/>
            <a:r>
              <a:rPr lang="en-IN" sz="2400" dirty="0">
                <a:latin typeface="Times New Roman" panose="02020603050405020304" pitchFamily="18" charset="0"/>
                <a:cs typeface="Times New Roman" panose="02020603050405020304" pitchFamily="18" charset="0"/>
              </a:rPr>
              <a:t>Recurrent Neural Networks (RNNs):</a:t>
            </a:r>
          </a:p>
          <a:p>
            <a:pPr marL="285750" indent="-28575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RNNs are suitable for sequence modeling tasks, making them ideal for capturing temporal dependencies in sign language sequences.</a:t>
            </a:r>
          </a:p>
          <a:p>
            <a:pPr marL="285750" indent="-28575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Architectures like Long Short-Term Memory (LSTM) networks or Gated Recurrent Units (GRUs) are commonly used within RNN frameworks to address the vanishing gradient problem and model long-range dependencies effectively.</a:t>
            </a:r>
          </a:p>
          <a:p>
            <a:pPr algn="just"/>
            <a:r>
              <a:rPr lang="en-IN" sz="2400" dirty="0">
                <a:latin typeface="Times New Roman" panose="02020603050405020304" pitchFamily="18" charset="0"/>
                <a:cs typeface="Times New Roman" panose="02020603050405020304" pitchFamily="18" charset="0"/>
              </a:rPr>
              <a:t>Hidden Markov Models (HMMs):</a:t>
            </a:r>
          </a:p>
          <a:p>
            <a:pPr marL="285750" indent="-28575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HMMs are probabilistic models often used for sequential data modeling and have been applied to SLR systems for recognizing sequential patterns in sign language gestures.They model the temporal evolution of sign language sequences and estimate the most likely sequence of states corresponding to observed gestures.</a:t>
            </a:r>
          </a:p>
          <a:p>
            <a:pPr indent="0" algn="just">
              <a:buFont typeface="Arial" panose="020B0604020202020204" pitchFamily="34" charset="0"/>
              <a:buNone/>
            </a:pPr>
            <a:r>
              <a:rPr lang="en-IN" sz="2400" dirty="0">
                <a:latin typeface="Times New Roman" panose="02020603050405020304" pitchFamily="18" charset="0"/>
                <a:cs typeface="Times New Roman" panose="02020603050405020304" pitchFamily="18" charset="0"/>
              </a:rPr>
              <a:t>Support Vector Machines (SVMs):</a:t>
            </a:r>
          </a:p>
          <a:p>
            <a:pPr marL="285750" indent="-28575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SVMs are effective for classification tasks and have been used in SLR systems for recognizing static hand shapes or gestures.They work well with high-dimensional feature vectors extracted from sign language images or videos and are known for their ability to handle non-linear decision boundaries.</a:t>
            </a:r>
          </a:p>
          <a:p>
            <a:pPr indent="0" algn="just">
              <a:buFont typeface="Arial" panose="020B0604020202020204" pitchFamily="34" charset="0"/>
              <a:buNone/>
            </a:pPr>
            <a:r>
              <a:rPr lang="en-IN" sz="2400" dirty="0">
                <a:latin typeface="Times New Roman" panose="02020603050405020304" pitchFamily="18" charset="0"/>
                <a:cs typeface="Times New Roman" panose="02020603050405020304" pitchFamily="18" charset="0"/>
              </a:rPr>
              <a:t>Hidden Conditional Random Fields (HCRFs):</a:t>
            </a:r>
          </a:p>
          <a:p>
            <a:pPr marL="342900" indent="-34290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HCRFs extend traditional Conditional Random Fields (</a:t>
            </a:r>
            <a:r>
              <a:rPr lang="en-US" altLang="en-IN" sz="2400" dirty="0">
                <a:latin typeface="Times New Roman" panose="02020603050405020304" pitchFamily="18" charset="0"/>
                <a:cs typeface="Times New Roman" panose="02020603050405020304" pitchFamily="18" charset="0"/>
              </a:rPr>
              <a:t>H</a:t>
            </a:r>
            <a:r>
              <a:rPr lang="en-IN" sz="2400" dirty="0">
                <a:latin typeface="Times New Roman" panose="02020603050405020304" pitchFamily="18" charset="0"/>
                <a:cs typeface="Times New Roman" panose="02020603050405020304" pitchFamily="18" charset="0"/>
              </a:rPr>
              <a:t>CRFs) by incorporating hidden states, making them suitable for sequential labeling tasks like SLR.</a:t>
            </a:r>
          </a:p>
          <a:p>
            <a:pPr marL="342900" indent="-34290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They model dependencies between observed features and output labels, capturing both spatial and temporal relationships in sign language sequences.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t>April 4, 2024</a:t>
            </a:fld>
            <a:endParaRPr lang="en-US"/>
          </a:p>
        </p:txBody>
      </p:sp>
      <p:sp>
        <p:nvSpPr>
          <p:cNvPr id="3" name="Footer Placeholder 2"/>
          <p:cNvSpPr>
            <a:spLocks noGrp="1"/>
          </p:cNvSpPr>
          <p:nvPr>
            <p:ph type="ftr" sz="quarter" idx="11"/>
          </p:nvPr>
        </p:nvSpPr>
        <p:spPr/>
        <p:txBody>
          <a:bodyPr/>
          <a:lstStyle/>
          <a:p>
            <a:r>
              <a:rPr lang="en-IN"/>
              <a:t>DEPARTMENT OF COMPUTER SCIENCE &amp; ENGINEERING   / PROJECT TITLE</a:t>
            </a: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13</a:t>
            </a:fld>
            <a:endParaRPr lang="en-US"/>
          </a:p>
        </p:txBody>
      </p:sp>
      <p:sp>
        <p:nvSpPr>
          <p:cNvPr id="5" name="Rectangle 4"/>
          <p:cNvSpPr/>
          <p:nvPr/>
        </p:nvSpPr>
        <p:spPr>
          <a:xfrm>
            <a:off x="1178852" y="573871"/>
            <a:ext cx="14781583" cy="1015663"/>
          </a:xfrm>
          <a:prstGeom prst="rect">
            <a:avLst/>
          </a:prstGeom>
        </p:spPr>
        <p:txBody>
          <a:bodyPr wrap="square">
            <a:spAutoFit/>
          </a:bodyPr>
          <a:lstStyle/>
          <a:p>
            <a:r>
              <a:rPr lang="en-US" sz="2800" b="1" dirty="0">
                <a:latin typeface="Times New Roman" panose="02020603050405020304" pitchFamily="18" charset="0"/>
                <a:cs typeface="Times New Roman" panose="02020603050405020304" pitchFamily="18" charset="0"/>
              </a:rPr>
              <a:t>                                                   </a:t>
            </a:r>
            <a:r>
              <a:rPr lang="en-US" sz="3200" b="1" dirty="0">
                <a:latin typeface="Times New Roman" panose="02020603050405020304" pitchFamily="18" charset="0"/>
                <a:cs typeface="Times New Roman" panose="02020603050405020304" pitchFamily="18" charset="0"/>
              </a:rPr>
              <a:t>Step 3: Using algorithm’s name algorithm</a:t>
            </a:r>
            <a:endParaRPr lang="en-US" sz="2800" b="1" dirty="0">
              <a:latin typeface="Times New Roman" panose="02020603050405020304" pitchFamily="18" charset="0"/>
              <a:cs typeface="Times New Roman" panose="02020603050405020304" pitchFamily="18" charset="0"/>
            </a:endParaRPr>
          </a:p>
          <a:p>
            <a:endParaRPr lang="en-IN" sz="2800" b="1" dirty="0">
              <a:latin typeface="Times New Roman" panose="02020603050405020304" pitchFamily="18" charset="0"/>
              <a:cs typeface="Times New Roman" panose="02020603050405020304" pitchFamily="18" charset="0"/>
            </a:endParaRPr>
          </a:p>
        </p:txBody>
      </p:sp>
      <p:pic>
        <p:nvPicPr>
          <p:cNvPr id="13" name="Content Placeholder 12" descr="electronics-11-00968-g001-550"/>
          <p:cNvPicPr>
            <a:picLocks noGrp="1" noChangeAspect="1"/>
          </p:cNvPicPr>
          <p:nvPr>
            <p:ph idx="1"/>
          </p:nvPr>
        </p:nvPicPr>
        <p:blipFill>
          <a:blip r:embed="rId2"/>
          <a:stretch>
            <a:fillRect/>
          </a:stretch>
        </p:blipFill>
        <p:spPr>
          <a:xfrm>
            <a:off x="1645920" y="2727960"/>
            <a:ext cx="15172690" cy="6414135"/>
          </a:xfrm>
          <a:prstGeom prst="rect">
            <a:avLst/>
          </a:prstGeom>
        </p:spPr>
      </p:pic>
      <p:sp>
        <p:nvSpPr>
          <p:cNvPr id="14" name="Text Box 13"/>
          <p:cNvSpPr txBox="1"/>
          <p:nvPr/>
        </p:nvSpPr>
        <p:spPr>
          <a:xfrm>
            <a:off x="1708785" y="2092325"/>
            <a:ext cx="14969490" cy="583565"/>
          </a:xfrm>
          <a:prstGeom prst="rect">
            <a:avLst/>
          </a:prstGeom>
          <a:noFill/>
        </p:spPr>
        <p:txBody>
          <a:bodyPr wrap="square" rtlCol="0">
            <a:spAutoFit/>
          </a:bodyPr>
          <a:lstStyle/>
          <a:p>
            <a:r>
              <a:rPr lang="en-US" sz="3200"/>
              <a:t>An Experimental Analysis of Various Machine Learning Algorithm</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t>April 4, 2024</a:t>
            </a:fld>
            <a:endParaRPr lang="en-US"/>
          </a:p>
        </p:txBody>
      </p:sp>
      <p:sp>
        <p:nvSpPr>
          <p:cNvPr id="3" name="Footer Placeholder 2"/>
          <p:cNvSpPr>
            <a:spLocks noGrp="1"/>
          </p:cNvSpPr>
          <p:nvPr>
            <p:ph type="ftr" sz="quarter" idx="11"/>
          </p:nvPr>
        </p:nvSpPr>
        <p:spPr/>
        <p:txBody>
          <a:bodyPr/>
          <a:lstStyle/>
          <a:p>
            <a:r>
              <a:rPr lang="en-IN"/>
              <a:t>DEPARTMENT OF COMPUTER SCIENCE &amp; ENGINEERING   / PROJECT TITLE</a:t>
            </a: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14</a:t>
            </a:fld>
            <a:endParaRPr lang="en-US"/>
          </a:p>
        </p:txBody>
      </p:sp>
      <p:sp>
        <p:nvSpPr>
          <p:cNvPr id="6" name="Rectangle 5"/>
          <p:cNvSpPr/>
          <p:nvPr/>
        </p:nvSpPr>
        <p:spPr>
          <a:xfrm>
            <a:off x="3429532" y="947943"/>
            <a:ext cx="10037086" cy="1291590"/>
          </a:xfrm>
          <a:prstGeom prst="rect">
            <a:avLst/>
          </a:prstGeom>
        </p:spPr>
        <p:txBody>
          <a:bodyPr wrap="square">
            <a:spAutoFit/>
          </a:bodyPr>
          <a:lstStyle/>
          <a:p>
            <a:r>
              <a:rPr lang="en-US" sz="1600" b="1" dirty="0">
                <a:latin typeface="Times New Roman" panose="02020603050405020304" pitchFamily="18" charset="0"/>
                <a:cs typeface="Times New Roman" panose="02020603050405020304" pitchFamily="18" charset="0"/>
              </a:rPr>
              <a:t>                                                                                  </a:t>
            </a:r>
            <a:r>
              <a:rPr lang="en-US" sz="3200" b="1" dirty="0">
                <a:latin typeface="Times New Roman" panose="02020603050405020304" pitchFamily="18" charset="0"/>
                <a:cs typeface="Times New Roman" panose="02020603050405020304" pitchFamily="18" charset="0"/>
              </a:rPr>
              <a:t>Step 4: The output</a:t>
            </a:r>
          </a:p>
          <a:p>
            <a:endParaRPr lang="en-US" sz="3200" b="1" dirty="0">
              <a:latin typeface="Times New Roman" panose="02020603050405020304" pitchFamily="18" charset="0"/>
              <a:cs typeface="Times New Roman" panose="02020603050405020304" pitchFamily="18" charset="0"/>
            </a:endParaRPr>
          </a:p>
          <a:p>
            <a:endParaRPr lang="en-IN" sz="1400" dirty="0"/>
          </a:p>
        </p:txBody>
      </p:sp>
      <p:pic>
        <p:nvPicPr>
          <p:cNvPr id="9" name="Content Placeholder 8" descr="1_5OhbN5kTm_EXBHEwFowCQQ"/>
          <p:cNvPicPr>
            <a:picLocks noGrp="1" noChangeAspect="1"/>
          </p:cNvPicPr>
          <p:nvPr>
            <p:ph idx="1"/>
          </p:nvPr>
        </p:nvPicPr>
        <p:blipFill>
          <a:blip r:embed="rId2"/>
          <a:stretch>
            <a:fillRect/>
          </a:stretch>
        </p:blipFill>
        <p:spPr>
          <a:xfrm>
            <a:off x="1645920" y="2435225"/>
            <a:ext cx="15470505" cy="601662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t>April 4, 2024</a:t>
            </a:fld>
            <a:endParaRPr lang="en-US"/>
          </a:p>
        </p:txBody>
      </p:sp>
      <p:sp>
        <p:nvSpPr>
          <p:cNvPr id="3" name="Footer Placeholder 2"/>
          <p:cNvSpPr>
            <a:spLocks noGrp="1"/>
          </p:cNvSpPr>
          <p:nvPr>
            <p:ph type="ftr" sz="quarter" idx="11"/>
          </p:nvPr>
        </p:nvSpPr>
        <p:spPr/>
        <p:txBody>
          <a:bodyPr/>
          <a:lstStyle/>
          <a:p>
            <a:r>
              <a:rPr lang="en-IN"/>
              <a:t>DEPARTMENT OF COMPUTER SCIENCE &amp; ENGINEERING   / PROJECT TITLE</a:t>
            </a: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15</a:t>
            </a:fld>
            <a:endParaRPr lang="en-US"/>
          </a:p>
        </p:txBody>
      </p:sp>
      <p:sp>
        <p:nvSpPr>
          <p:cNvPr id="5" name="Rectangle 4"/>
          <p:cNvSpPr/>
          <p:nvPr/>
        </p:nvSpPr>
        <p:spPr>
          <a:xfrm>
            <a:off x="581890" y="282924"/>
            <a:ext cx="17020309" cy="646331"/>
          </a:xfrm>
          <a:prstGeom prst="rect">
            <a:avLst/>
          </a:prstGeom>
        </p:spPr>
        <p:txBody>
          <a:bodyPr wrap="square">
            <a:spAutoFit/>
          </a:bodyPr>
          <a:lstStyle/>
          <a:p>
            <a:pPr algn="ctr"/>
            <a:r>
              <a:rPr lang="en-US" sz="3600" b="1" dirty="0">
                <a:latin typeface="Times New Roman" panose="02020603050405020304" pitchFamily="18" charset="0"/>
                <a:cs typeface="Times New Roman" panose="02020603050405020304" pitchFamily="18" charset="0"/>
              </a:rPr>
              <a:t>IMPLEMENTATION</a:t>
            </a:r>
            <a:endParaRPr lang="en-IN" sz="3600" dirty="0"/>
          </a:p>
        </p:txBody>
      </p:sp>
      <p:sp>
        <p:nvSpPr>
          <p:cNvPr id="6" name="Rectangle 5"/>
          <p:cNvSpPr/>
          <p:nvPr/>
        </p:nvSpPr>
        <p:spPr>
          <a:xfrm>
            <a:off x="1039091" y="1703338"/>
            <a:ext cx="9144000" cy="4031873"/>
          </a:xfrm>
          <a:prstGeom prst="rect">
            <a:avLst/>
          </a:prstGeom>
        </p:spPr>
        <p:txBody>
          <a:bodyPr>
            <a:spAutoFit/>
          </a:bodyPr>
          <a:lstStyle/>
          <a:p>
            <a:pPr>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Architecture Diagram</a:t>
            </a:r>
          </a:p>
          <a:p>
            <a:pPr>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Data –Flow Diagram</a:t>
            </a:r>
          </a:p>
          <a:p>
            <a:pPr>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Use Case Diagram</a:t>
            </a:r>
          </a:p>
          <a:p>
            <a:pPr>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Class Diagram</a:t>
            </a:r>
          </a:p>
          <a:p>
            <a:pPr>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Activity Diagram</a:t>
            </a:r>
          </a:p>
          <a:p>
            <a:pPr>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Sequence Diagram</a:t>
            </a:r>
          </a:p>
          <a:p>
            <a:pPr>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Collaboration Diagram(If applicable)</a:t>
            </a:r>
          </a:p>
          <a:p>
            <a:pPr>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E-R Diagram</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t>April 4, 2024</a:t>
            </a:fld>
            <a:endParaRPr lang="en-US"/>
          </a:p>
        </p:txBody>
      </p:sp>
      <p:sp>
        <p:nvSpPr>
          <p:cNvPr id="3" name="Footer Placeholder 2"/>
          <p:cNvSpPr>
            <a:spLocks noGrp="1"/>
          </p:cNvSpPr>
          <p:nvPr>
            <p:ph type="ftr" sz="quarter" idx="11"/>
          </p:nvPr>
        </p:nvSpPr>
        <p:spPr/>
        <p:txBody>
          <a:bodyPr/>
          <a:lstStyle/>
          <a:p>
            <a:r>
              <a:rPr lang="en-IN"/>
              <a:t>DEPARTMENT OF COMPUTER SCIENCE &amp; ENGINEERING   / PROJECT TITLE</a:t>
            </a: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16</a:t>
            </a:fld>
            <a:endParaRPr lang="en-US"/>
          </a:p>
        </p:txBody>
      </p:sp>
      <p:sp>
        <p:nvSpPr>
          <p:cNvPr id="5" name="Rectangle 4"/>
          <p:cNvSpPr/>
          <p:nvPr/>
        </p:nvSpPr>
        <p:spPr>
          <a:xfrm>
            <a:off x="498764" y="768927"/>
            <a:ext cx="16521545" cy="645160"/>
          </a:xfrm>
          <a:prstGeom prst="rect">
            <a:avLst/>
          </a:prstGeom>
        </p:spPr>
        <p:txBody>
          <a:bodyPr wrap="square">
            <a:spAutoFit/>
          </a:bodyPr>
          <a:lstStyle/>
          <a:p>
            <a:r>
              <a:rPr lang="en-US" sz="3600" b="1" dirty="0">
                <a:latin typeface="Times New Roman" panose="02020603050405020304" pitchFamily="18" charset="0"/>
                <a:cs typeface="Times New Roman" panose="02020603050405020304" pitchFamily="18" charset="0"/>
              </a:rPr>
              <a:t>                                                         Architecture Diagram</a:t>
            </a:r>
          </a:p>
        </p:txBody>
      </p:sp>
      <p:pic>
        <p:nvPicPr>
          <p:cNvPr id="7" name="Content Placeholder 6" descr="fig1"/>
          <p:cNvPicPr>
            <a:picLocks noGrp="1" noChangeAspect="1"/>
          </p:cNvPicPr>
          <p:nvPr>
            <p:ph idx="1"/>
          </p:nvPr>
        </p:nvPicPr>
        <p:blipFill>
          <a:blip r:embed="rId2"/>
          <a:stretch>
            <a:fillRect/>
          </a:stretch>
        </p:blipFill>
        <p:spPr>
          <a:xfrm>
            <a:off x="1797685" y="1414780"/>
            <a:ext cx="14913610" cy="799782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t>April 4, 2024</a:t>
            </a:fld>
            <a:endParaRPr lang="en-US"/>
          </a:p>
        </p:txBody>
      </p:sp>
      <p:sp>
        <p:nvSpPr>
          <p:cNvPr id="3" name="Footer Placeholder 2"/>
          <p:cNvSpPr>
            <a:spLocks noGrp="1"/>
          </p:cNvSpPr>
          <p:nvPr>
            <p:ph type="ftr" sz="quarter" idx="11"/>
          </p:nvPr>
        </p:nvSpPr>
        <p:spPr/>
        <p:txBody>
          <a:bodyPr/>
          <a:lstStyle/>
          <a:p>
            <a:r>
              <a:rPr lang="en-IN"/>
              <a:t>DEPARTMENT OF COMPUTER SCIENCE &amp; ENGINEERING   / PROJECT TITLE</a:t>
            </a: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17</a:t>
            </a:fld>
            <a:endParaRPr lang="en-US"/>
          </a:p>
        </p:txBody>
      </p:sp>
      <p:sp>
        <p:nvSpPr>
          <p:cNvPr id="5" name="Rectangle 4"/>
          <p:cNvSpPr/>
          <p:nvPr/>
        </p:nvSpPr>
        <p:spPr>
          <a:xfrm>
            <a:off x="774378" y="594652"/>
            <a:ext cx="17014857" cy="646331"/>
          </a:xfrm>
          <a:prstGeom prst="rect">
            <a:avLst/>
          </a:prstGeom>
        </p:spPr>
        <p:txBody>
          <a:bodyPr wrap="square">
            <a:spAutoFit/>
          </a:bodyPr>
          <a:lstStyle/>
          <a:p>
            <a:r>
              <a:rPr lang="en-US" sz="3600" b="1" dirty="0">
                <a:latin typeface="Times New Roman" panose="02020603050405020304" pitchFamily="18" charset="0"/>
                <a:cs typeface="Times New Roman" panose="02020603050405020304" pitchFamily="18" charset="0"/>
              </a:rPr>
              <a:t>                                                  Data –Flow Diagram</a:t>
            </a:r>
          </a:p>
        </p:txBody>
      </p:sp>
      <p:pic>
        <p:nvPicPr>
          <p:cNvPr id="9" name="Content Placeholder 8" descr="Screenshot (3)"/>
          <p:cNvPicPr>
            <a:picLocks noGrp="1" noChangeAspect="1"/>
          </p:cNvPicPr>
          <p:nvPr>
            <p:ph idx="1"/>
          </p:nvPr>
        </p:nvPicPr>
        <p:blipFill>
          <a:blip r:embed="rId2"/>
          <a:srcRect l="47646" t="17878" r="7730" b="13723"/>
          <a:stretch>
            <a:fillRect/>
          </a:stretch>
        </p:blipFill>
        <p:spPr>
          <a:xfrm>
            <a:off x="1511935" y="1436370"/>
            <a:ext cx="15210155" cy="804418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t>April 4, 2024</a:t>
            </a:fld>
            <a:endParaRPr lang="en-US"/>
          </a:p>
        </p:txBody>
      </p:sp>
      <p:sp>
        <p:nvSpPr>
          <p:cNvPr id="3" name="Footer Placeholder 2"/>
          <p:cNvSpPr>
            <a:spLocks noGrp="1"/>
          </p:cNvSpPr>
          <p:nvPr>
            <p:ph type="ftr" sz="quarter" idx="11"/>
          </p:nvPr>
        </p:nvSpPr>
        <p:spPr/>
        <p:txBody>
          <a:bodyPr/>
          <a:lstStyle/>
          <a:p>
            <a:r>
              <a:rPr lang="en-IN"/>
              <a:t>DEPARTMENT OF COMPUTER SCIENCE &amp; ENGINEERING   / PROJECT TITLE</a:t>
            </a: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18</a:t>
            </a:fld>
            <a:endParaRPr lang="en-US"/>
          </a:p>
        </p:txBody>
      </p:sp>
      <p:sp>
        <p:nvSpPr>
          <p:cNvPr id="5" name="Rectangle 4"/>
          <p:cNvSpPr/>
          <p:nvPr/>
        </p:nvSpPr>
        <p:spPr>
          <a:xfrm>
            <a:off x="5881254" y="407892"/>
            <a:ext cx="9144000" cy="645160"/>
          </a:xfrm>
          <a:prstGeom prst="rect">
            <a:avLst/>
          </a:prstGeom>
        </p:spPr>
        <p:txBody>
          <a:bodyPr>
            <a:spAutoFit/>
          </a:bodyPr>
          <a:lstStyle/>
          <a:p>
            <a:r>
              <a:rPr lang="en-US" sz="3600" b="1" dirty="0">
                <a:latin typeface="Times New Roman" panose="02020603050405020304" pitchFamily="18" charset="0"/>
                <a:cs typeface="Times New Roman" panose="02020603050405020304" pitchFamily="18" charset="0"/>
              </a:rPr>
              <a:t>       Use Case Diagram</a:t>
            </a:r>
          </a:p>
        </p:txBody>
      </p:sp>
      <p:pic>
        <p:nvPicPr>
          <p:cNvPr id="8" name="Content Placeholder 7" descr="uses-Case-Diagram"/>
          <p:cNvPicPr>
            <a:picLocks noGrp="1" noChangeAspect="1"/>
          </p:cNvPicPr>
          <p:nvPr>
            <p:ph idx="1"/>
          </p:nvPr>
        </p:nvPicPr>
        <p:blipFill>
          <a:blip r:embed="rId2"/>
          <a:srcRect l="2557" t="5544"/>
          <a:stretch>
            <a:fillRect/>
          </a:stretch>
        </p:blipFill>
        <p:spPr>
          <a:xfrm>
            <a:off x="1645920" y="1053465"/>
            <a:ext cx="15172690" cy="830897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t>April 4, 2024</a:t>
            </a:fld>
            <a:endParaRPr lang="en-US"/>
          </a:p>
        </p:txBody>
      </p:sp>
      <p:sp>
        <p:nvSpPr>
          <p:cNvPr id="3" name="Footer Placeholder 2"/>
          <p:cNvSpPr>
            <a:spLocks noGrp="1"/>
          </p:cNvSpPr>
          <p:nvPr>
            <p:ph type="ftr" sz="quarter" idx="11"/>
          </p:nvPr>
        </p:nvSpPr>
        <p:spPr/>
        <p:txBody>
          <a:bodyPr/>
          <a:lstStyle/>
          <a:p>
            <a:r>
              <a:rPr lang="en-IN"/>
              <a:t>DEPARTMENT OF COMPUTER SCIENCE &amp; ENGINEERING   / PROJECT TITLE</a:t>
            </a: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19</a:t>
            </a:fld>
            <a:endParaRPr lang="en-US"/>
          </a:p>
        </p:txBody>
      </p:sp>
      <p:sp>
        <p:nvSpPr>
          <p:cNvPr id="5" name="Rectangle 4"/>
          <p:cNvSpPr/>
          <p:nvPr/>
        </p:nvSpPr>
        <p:spPr>
          <a:xfrm>
            <a:off x="5382491" y="414727"/>
            <a:ext cx="9144000" cy="645160"/>
          </a:xfrm>
          <a:prstGeom prst="rect">
            <a:avLst/>
          </a:prstGeom>
        </p:spPr>
        <p:txBody>
          <a:bodyPr>
            <a:spAutoFit/>
          </a:bodyPr>
          <a:lstStyle/>
          <a:p>
            <a:r>
              <a:rPr lang="en-US" sz="3600" b="1" dirty="0">
                <a:latin typeface="Times New Roman" panose="02020603050405020304" pitchFamily="18" charset="0"/>
                <a:cs typeface="Times New Roman" panose="02020603050405020304" pitchFamily="18" charset="0"/>
              </a:rPr>
              <a:t>               Class Diagram</a:t>
            </a:r>
          </a:p>
        </p:txBody>
      </p:sp>
      <p:pic>
        <p:nvPicPr>
          <p:cNvPr id="8" name="Content Placeholder 7" descr="Component-Model"/>
          <p:cNvPicPr>
            <a:picLocks noGrp="1" noChangeAspect="1"/>
          </p:cNvPicPr>
          <p:nvPr>
            <p:ph idx="1"/>
          </p:nvPr>
        </p:nvPicPr>
        <p:blipFill>
          <a:blip r:embed="rId2"/>
          <a:stretch>
            <a:fillRect/>
          </a:stretch>
        </p:blipFill>
        <p:spPr>
          <a:xfrm>
            <a:off x="1645920" y="1202690"/>
            <a:ext cx="15172690" cy="822325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t>April 4, 2024</a:t>
            </a:fld>
            <a:endParaRPr lang="en-US"/>
          </a:p>
        </p:txBody>
      </p:sp>
      <p:sp>
        <p:nvSpPr>
          <p:cNvPr id="3" name="Footer Placeholder 2"/>
          <p:cNvSpPr>
            <a:spLocks noGrp="1"/>
          </p:cNvSpPr>
          <p:nvPr>
            <p:ph type="ftr" sz="quarter" idx="11"/>
          </p:nvPr>
        </p:nvSpPr>
        <p:spPr/>
        <p:txBody>
          <a:bodyPr/>
          <a:lstStyle/>
          <a:p>
            <a:r>
              <a:rPr lang="en-IN"/>
              <a:t>DEPARTMENT OF COMPUTER SCIENCE &amp; ENGINEERING   / PROJECT TITLE</a:t>
            </a: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2</a:t>
            </a:fld>
            <a:endParaRPr lang="en-US"/>
          </a:p>
        </p:txBody>
      </p:sp>
      <p:sp>
        <p:nvSpPr>
          <p:cNvPr id="5" name="Rectangle 4"/>
          <p:cNvSpPr/>
          <p:nvPr/>
        </p:nvSpPr>
        <p:spPr>
          <a:xfrm>
            <a:off x="810490" y="1003866"/>
            <a:ext cx="16521545" cy="6740307"/>
          </a:xfrm>
          <a:prstGeom prst="rect">
            <a:avLst/>
          </a:prstGeom>
        </p:spPr>
        <p:txBody>
          <a:bodyPr wrap="square">
            <a:spAutoFit/>
          </a:bodyPr>
          <a:lstStyle/>
          <a:p>
            <a:pPr>
              <a:lnSpc>
                <a:spcPct val="150000"/>
              </a:lnSpc>
            </a:pPr>
            <a:r>
              <a:rPr lang="en-IN" sz="3600" b="1" dirty="0">
                <a:latin typeface="Times New Roman" panose="02020603050405020304" pitchFamily="18" charset="0"/>
                <a:cs typeface="Times New Roman" panose="02020603050405020304" pitchFamily="18" charset="0"/>
              </a:rPr>
              <a:t>OVERVIEW </a:t>
            </a:r>
          </a:p>
          <a:p>
            <a:pPr lvl="1">
              <a:lnSpc>
                <a:spcPct val="150000"/>
              </a:lnSpc>
              <a:buFont typeface="Wingdings" panose="05000000000000000000" pitchFamily="2" charset="2"/>
              <a:buChar char="q"/>
            </a:pPr>
            <a:r>
              <a:rPr lang="en-IN" sz="2800" dirty="0">
                <a:latin typeface="Times New Roman" panose="02020603050405020304" pitchFamily="18" charset="0"/>
                <a:cs typeface="Times New Roman" panose="02020603050405020304" pitchFamily="18" charset="0"/>
              </a:rPr>
              <a:t>ABSTRACT</a:t>
            </a:r>
          </a:p>
          <a:p>
            <a:pPr lvl="1">
              <a:lnSpc>
                <a:spcPct val="150000"/>
              </a:lnSpc>
              <a:buFont typeface="Wingdings" panose="05000000000000000000" pitchFamily="2" charset="2"/>
              <a:buChar char="q"/>
            </a:pPr>
            <a:r>
              <a:rPr lang="en-IN" sz="2800" dirty="0">
                <a:latin typeface="Times New Roman" panose="02020603050405020304" pitchFamily="18" charset="0"/>
                <a:cs typeface="Times New Roman" panose="02020603050405020304" pitchFamily="18" charset="0"/>
              </a:rPr>
              <a:t>OBJECTIVES</a:t>
            </a:r>
          </a:p>
          <a:p>
            <a:pPr lvl="1">
              <a:lnSpc>
                <a:spcPct val="150000"/>
              </a:lnSpc>
              <a:buFont typeface="Wingdings" panose="05000000000000000000" pitchFamily="2" charset="2"/>
              <a:buChar char="q"/>
            </a:pPr>
            <a:r>
              <a:rPr lang="en-IN" sz="2800" dirty="0">
                <a:latin typeface="Times New Roman" panose="02020603050405020304" pitchFamily="18" charset="0"/>
                <a:cs typeface="Times New Roman" panose="02020603050405020304" pitchFamily="18" charset="0"/>
              </a:rPr>
              <a:t>TIMELINE OF THE PROJECT</a:t>
            </a:r>
          </a:p>
          <a:p>
            <a:pPr lvl="1">
              <a:lnSpc>
                <a:spcPct val="150000"/>
              </a:lnSpc>
              <a:buFont typeface="Wingdings" panose="05000000000000000000" pitchFamily="2" charset="2"/>
              <a:buChar char="q"/>
            </a:pPr>
            <a:r>
              <a:rPr lang="en-IN" sz="2800" dirty="0">
                <a:latin typeface="Times New Roman" panose="02020603050405020304" pitchFamily="18" charset="0"/>
                <a:cs typeface="Times New Roman" panose="02020603050405020304" pitchFamily="18" charset="0"/>
              </a:rPr>
              <a:t>INTRODUCTION</a:t>
            </a:r>
          </a:p>
          <a:p>
            <a:pPr lvl="1">
              <a:lnSpc>
                <a:spcPct val="150000"/>
              </a:lnSpc>
              <a:buFont typeface="Wingdings" panose="05000000000000000000" pitchFamily="2" charset="2"/>
              <a:buChar char="q"/>
            </a:pPr>
            <a:r>
              <a:rPr lang="en-IN" sz="2800" dirty="0">
                <a:latin typeface="Times New Roman" panose="02020603050405020304" pitchFamily="18" charset="0"/>
                <a:cs typeface="Times New Roman" panose="02020603050405020304" pitchFamily="18" charset="0"/>
              </a:rPr>
              <a:t>LITERATURE REVIEW</a:t>
            </a:r>
          </a:p>
          <a:p>
            <a:pPr lvl="1">
              <a:lnSpc>
                <a:spcPct val="150000"/>
              </a:lnSpc>
              <a:buFont typeface="Wingdings" panose="05000000000000000000" pitchFamily="2" charset="2"/>
              <a:buChar char="q"/>
            </a:pPr>
            <a:r>
              <a:rPr lang="en-IN" sz="2800" dirty="0">
                <a:latin typeface="Times New Roman" panose="02020603050405020304" pitchFamily="18" charset="0"/>
                <a:cs typeface="Times New Roman" panose="02020603050405020304" pitchFamily="18" charset="0"/>
              </a:rPr>
              <a:t>DESIGN AND METHODOLOGIES</a:t>
            </a:r>
          </a:p>
          <a:p>
            <a:pPr lvl="1">
              <a:lnSpc>
                <a:spcPct val="150000"/>
              </a:lnSpc>
              <a:buFont typeface="Wingdings" panose="05000000000000000000" pitchFamily="2" charset="2"/>
              <a:buChar char="q"/>
            </a:pPr>
            <a:r>
              <a:rPr lang="en-IN" sz="2800" dirty="0">
                <a:latin typeface="Times New Roman" panose="02020603050405020304" pitchFamily="18" charset="0"/>
                <a:cs typeface="Times New Roman" panose="02020603050405020304" pitchFamily="18" charset="0"/>
              </a:rPr>
              <a:t>IMPLEMENTATION</a:t>
            </a:r>
          </a:p>
          <a:p>
            <a:pPr lvl="1">
              <a:lnSpc>
                <a:spcPct val="150000"/>
              </a:lnSpc>
              <a:buFont typeface="Wingdings" panose="05000000000000000000" pitchFamily="2" charset="2"/>
              <a:buChar char="q"/>
            </a:pPr>
            <a:r>
              <a:rPr lang="en-IN" sz="2800" dirty="0">
                <a:latin typeface="Times New Roman" panose="02020603050405020304" pitchFamily="18" charset="0"/>
                <a:cs typeface="Times New Roman" panose="02020603050405020304" pitchFamily="18" charset="0"/>
              </a:rPr>
              <a:t>CONCLUSION</a:t>
            </a:r>
          </a:p>
          <a:p>
            <a:pPr lvl="1">
              <a:lnSpc>
                <a:spcPct val="150000"/>
              </a:lnSpc>
              <a:buFont typeface="Wingdings" panose="05000000000000000000" pitchFamily="2" charset="2"/>
              <a:buChar char="q"/>
            </a:pPr>
            <a:r>
              <a:rPr lang="en-IN" sz="2800" dirty="0">
                <a:latin typeface="Times New Roman" panose="02020603050405020304" pitchFamily="18" charset="0"/>
                <a:cs typeface="Times New Roman" panose="02020603050405020304" pitchFamily="18" charset="0"/>
              </a:rPr>
              <a:t>REFERENCES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t>April 4, 2024</a:t>
            </a:fld>
            <a:endParaRPr lang="en-US"/>
          </a:p>
        </p:txBody>
      </p:sp>
      <p:sp>
        <p:nvSpPr>
          <p:cNvPr id="3" name="Footer Placeholder 2"/>
          <p:cNvSpPr>
            <a:spLocks noGrp="1"/>
          </p:cNvSpPr>
          <p:nvPr>
            <p:ph type="ftr" sz="quarter" idx="11"/>
          </p:nvPr>
        </p:nvSpPr>
        <p:spPr/>
        <p:txBody>
          <a:bodyPr/>
          <a:lstStyle/>
          <a:p>
            <a:r>
              <a:rPr lang="en-IN"/>
              <a:t>DEPARTMENT OF COMPUTER SCIENCE &amp; ENGINEERING   / PROJECT TITLE</a:t>
            </a: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20</a:t>
            </a:fld>
            <a:endParaRPr lang="en-US"/>
          </a:p>
        </p:txBody>
      </p:sp>
      <p:sp>
        <p:nvSpPr>
          <p:cNvPr id="5" name="Rectangle 4"/>
          <p:cNvSpPr/>
          <p:nvPr/>
        </p:nvSpPr>
        <p:spPr>
          <a:xfrm>
            <a:off x="5049982" y="532445"/>
            <a:ext cx="9144000" cy="646331"/>
          </a:xfrm>
          <a:prstGeom prst="rect">
            <a:avLst/>
          </a:prstGeom>
        </p:spPr>
        <p:txBody>
          <a:bodyPr>
            <a:spAutoFit/>
          </a:bodyPr>
          <a:lstStyle/>
          <a:p>
            <a:r>
              <a:rPr lang="en-US" sz="3600" b="1" dirty="0">
                <a:latin typeface="Times New Roman" panose="02020603050405020304" pitchFamily="18" charset="0"/>
                <a:cs typeface="Times New Roman" panose="02020603050405020304" pitchFamily="18" charset="0"/>
              </a:rPr>
              <a:t>Activity Diagram</a:t>
            </a:r>
          </a:p>
        </p:txBody>
      </p:sp>
      <p:pic>
        <p:nvPicPr>
          <p:cNvPr id="8" name="Content Placeholder 7" descr="3-Figure1-1"/>
          <p:cNvPicPr>
            <a:picLocks noGrp="1" noChangeAspect="1"/>
          </p:cNvPicPr>
          <p:nvPr>
            <p:ph idx="1"/>
          </p:nvPr>
        </p:nvPicPr>
        <p:blipFill>
          <a:blip r:embed="rId2"/>
          <a:srcRect l="3189" r="1158" b="2301"/>
          <a:stretch>
            <a:fillRect/>
          </a:stretch>
        </p:blipFill>
        <p:spPr>
          <a:xfrm>
            <a:off x="3375025" y="1255395"/>
            <a:ext cx="10704830" cy="822134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t>April 4, 2024</a:t>
            </a:fld>
            <a:endParaRPr lang="en-US"/>
          </a:p>
        </p:txBody>
      </p:sp>
      <p:sp>
        <p:nvSpPr>
          <p:cNvPr id="3" name="Footer Placeholder 2"/>
          <p:cNvSpPr>
            <a:spLocks noGrp="1"/>
          </p:cNvSpPr>
          <p:nvPr>
            <p:ph type="ftr" sz="quarter" idx="11"/>
          </p:nvPr>
        </p:nvSpPr>
        <p:spPr/>
        <p:txBody>
          <a:bodyPr/>
          <a:lstStyle/>
          <a:p>
            <a:r>
              <a:rPr lang="en-IN"/>
              <a:t>DEPARTMENT OF COMPUTER SCIENCE &amp; ENGINEERING   / PROJECT TITLE</a:t>
            </a: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21</a:t>
            </a:fld>
            <a:endParaRPr lang="en-US"/>
          </a:p>
        </p:txBody>
      </p:sp>
      <p:sp>
        <p:nvSpPr>
          <p:cNvPr id="5" name="Rectangle 4"/>
          <p:cNvSpPr/>
          <p:nvPr/>
        </p:nvSpPr>
        <p:spPr>
          <a:xfrm>
            <a:off x="4405745" y="525472"/>
            <a:ext cx="9144000" cy="645160"/>
          </a:xfrm>
          <a:prstGeom prst="rect">
            <a:avLst/>
          </a:prstGeom>
        </p:spPr>
        <p:txBody>
          <a:bodyPr>
            <a:spAutoFit/>
          </a:bodyPr>
          <a:lstStyle/>
          <a:p>
            <a:r>
              <a:rPr lang="en-US" sz="3600" b="1" dirty="0">
                <a:latin typeface="Times New Roman" panose="02020603050405020304" pitchFamily="18" charset="0"/>
                <a:cs typeface="Times New Roman" panose="02020603050405020304" pitchFamily="18" charset="0"/>
              </a:rPr>
              <a:t>                          Sequence Diagram</a:t>
            </a:r>
          </a:p>
        </p:txBody>
      </p:sp>
      <p:pic>
        <p:nvPicPr>
          <p:cNvPr id="8" name="Content Placeholder 7" descr="ANN-Gesture-Recognition-Sequence-Diagram"/>
          <p:cNvPicPr>
            <a:picLocks noGrp="1" noChangeAspect="1"/>
          </p:cNvPicPr>
          <p:nvPr>
            <p:ph idx="1"/>
          </p:nvPr>
        </p:nvPicPr>
        <p:blipFill>
          <a:blip r:embed="rId2"/>
          <a:stretch>
            <a:fillRect/>
          </a:stretch>
        </p:blipFill>
        <p:spPr>
          <a:xfrm>
            <a:off x="1579880" y="1264285"/>
            <a:ext cx="15175230" cy="8212455"/>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t>April 4, 2024</a:t>
            </a:fld>
            <a:endParaRPr lang="en-US"/>
          </a:p>
        </p:txBody>
      </p:sp>
      <p:sp>
        <p:nvSpPr>
          <p:cNvPr id="3" name="Footer Placeholder 2"/>
          <p:cNvSpPr>
            <a:spLocks noGrp="1"/>
          </p:cNvSpPr>
          <p:nvPr>
            <p:ph type="ftr" sz="quarter" idx="11"/>
          </p:nvPr>
        </p:nvSpPr>
        <p:spPr/>
        <p:txBody>
          <a:bodyPr/>
          <a:lstStyle/>
          <a:p>
            <a:r>
              <a:rPr lang="en-IN"/>
              <a:t>DEPARTMENT OF COMPUTER SCIENCE &amp; ENGINEERING   / PROJECT TITLE</a:t>
            </a: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22</a:t>
            </a:fld>
            <a:endParaRPr lang="en-US"/>
          </a:p>
        </p:txBody>
      </p:sp>
      <p:sp>
        <p:nvSpPr>
          <p:cNvPr id="5" name="Rectangle 4"/>
          <p:cNvSpPr/>
          <p:nvPr/>
        </p:nvSpPr>
        <p:spPr>
          <a:xfrm>
            <a:off x="5203482" y="449180"/>
            <a:ext cx="5783580" cy="645160"/>
          </a:xfrm>
          <a:prstGeom prst="rect">
            <a:avLst/>
          </a:prstGeom>
        </p:spPr>
        <p:txBody>
          <a:bodyPr wrap="none">
            <a:spAutoFit/>
          </a:bodyPr>
          <a:lstStyle/>
          <a:p>
            <a:r>
              <a:rPr lang="en-US" sz="3600" b="1" dirty="0">
                <a:latin typeface="Times New Roman" panose="02020603050405020304" pitchFamily="18" charset="0"/>
                <a:cs typeface="Times New Roman" panose="02020603050405020304" pitchFamily="18" charset="0"/>
              </a:rPr>
              <a:t>                          E-R Diagram</a:t>
            </a:r>
          </a:p>
        </p:txBody>
      </p:sp>
      <p:pic>
        <p:nvPicPr>
          <p:cNvPr id="8" name="Content Placeholder 7"/>
          <p:cNvPicPr>
            <a:picLocks noGrp="1" noChangeAspect="1"/>
          </p:cNvPicPr>
          <p:nvPr>
            <p:ph idx="1"/>
          </p:nvPr>
        </p:nvPicPr>
        <p:blipFill>
          <a:blip r:embed="rId2"/>
          <a:srcRect l="4250" t="17456" r="24072" b="2946"/>
          <a:stretch>
            <a:fillRect/>
          </a:stretch>
        </p:blipFill>
        <p:spPr>
          <a:xfrm>
            <a:off x="1790065" y="1415415"/>
            <a:ext cx="15292705" cy="788162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t>April 4, 2024</a:t>
            </a:fld>
            <a:endParaRPr lang="en-US"/>
          </a:p>
        </p:txBody>
      </p:sp>
      <p:sp>
        <p:nvSpPr>
          <p:cNvPr id="3" name="Footer Placeholder 2"/>
          <p:cNvSpPr>
            <a:spLocks noGrp="1"/>
          </p:cNvSpPr>
          <p:nvPr>
            <p:ph type="ftr" sz="quarter" idx="11"/>
          </p:nvPr>
        </p:nvSpPr>
        <p:spPr/>
        <p:txBody>
          <a:bodyPr/>
          <a:lstStyle/>
          <a:p>
            <a:r>
              <a:rPr lang="en-IN"/>
              <a:t>DEPARTMENT OF COMPUTER SCIENCE &amp; ENGINEERING   / PROJECT TITLE</a:t>
            </a: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23</a:t>
            </a:fld>
            <a:endParaRPr lang="en-US"/>
          </a:p>
        </p:txBody>
      </p:sp>
      <p:sp>
        <p:nvSpPr>
          <p:cNvPr id="5" name="Rectangle 4"/>
          <p:cNvSpPr/>
          <p:nvPr/>
        </p:nvSpPr>
        <p:spPr>
          <a:xfrm>
            <a:off x="4426527" y="539280"/>
            <a:ext cx="9144000" cy="646331"/>
          </a:xfrm>
          <a:prstGeom prst="rect">
            <a:avLst/>
          </a:prstGeom>
        </p:spPr>
        <p:txBody>
          <a:bodyPr>
            <a:spAutoFit/>
          </a:bodyPr>
          <a:lstStyle/>
          <a:p>
            <a:r>
              <a:rPr lang="en-US" sz="3600" b="1" dirty="0">
                <a:latin typeface="Times New Roman" panose="02020603050405020304" pitchFamily="18" charset="0"/>
                <a:cs typeface="Times New Roman" panose="02020603050405020304" pitchFamily="18" charset="0"/>
              </a:rPr>
              <a:t>Collaboration Diagram(If applicable)</a:t>
            </a:r>
          </a:p>
        </p:txBody>
      </p:sp>
      <p:pic>
        <p:nvPicPr>
          <p:cNvPr id="8" name="Content Placeholder 7" descr="Sign-language-recognition-system"/>
          <p:cNvPicPr>
            <a:picLocks noGrp="1" noChangeAspect="1"/>
          </p:cNvPicPr>
          <p:nvPr>
            <p:ph idx="1"/>
          </p:nvPr>
        </p:nvPicPr>
        <p:blipFill>
          <a:blip r:embed="rId2"/>
          <a:stretch>
            <a:fillRect/>
          </a:stretch>
        </p:blipFill>
        <p:spPr>
          <a:xfrm>
            <a:off x="2035810" y="2854325"/>
            <a:ext cx="14782165" cy="595884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t>April 4, 2024</a:t>
            </a:fld>
            <a:endParaRPr lang="en-US"/>
          </a:p>
        </p:txBody>
      </p:sp>
      <p:sp>
        <p:nvSpPr>
          <p:cNvPr id="3" name="Footer Placeholder 2"/>
          <p:cNvSpPr>
            <a:spLocks noGrp="1"/>
          </p:cNvSpPr>
          <p:nvPr>
            <p:ph type="ftr" sz="quarter" idx="11"/>
          </p:nvPr>
        </p:nvSpPr>
        <p:spPr/>
        <p:txBody>
          <a:bodyPr/>
          <a:lstStyle/>
          <a:p>
            <a:r>
              <a:rPr lang="en-IN"/>
              <a:t>DEPARTMENT OF COMPUTER SCIENCE &amp; ENGINEERING   / PROJECT TITLE</a:t>
            </a: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24</a:t>
            </a:fld>
            <a:endParaRPr lang="en-US"/>
          </a:p>
        </p:txBody>
      </p:sp>
      <p:sp>
        <p:nvSpPr>
          <p:cNvPr id="5" name="Rectangle 4"/>
          <p:cNvSpPr/>
          <p:nvPr/>
        </p:nvSpPr>
        <p:spPr>
          <a:xfrm>
            <a:off x="4763686" y="469961"/>
            <a:ext cx="9575769" cy="645160"/>
          </a:xfrm>
          <a:prstGeom prst="rect">
            <a:avLst/>
          </a:prstGeom>
        </p:spPr>
        <p:txBody>
          <a:bodyPr wrap="square">
            <a:spAutoFit/>
          </a:bodyPr>
          <a:lstStyle/>
          <a:p>
            <a:r>
              <a:rPr lang="en-US" altLang="en-IN" sz="3600" b="1" dirty="0">
                <a:latin typeface="Times New Roman" panose="02020603050405020304" pitchFamily="18" charset="0"/>
                <a:cs typeface="Times New Roman" panose="02020603050405020304" pitchFamily="18" charset="0"/>
              </a:rPr>
              <a:t>                  </a:t>
            </a:r>
            <a:r>
              <a:rPr lang="en-IN" sz="3600" b="1" dirty="0">
                <a:latin typeface="Times New Roman" panose="02020603050405020304" pitchFamily="18" charset="0"/>
                <a:cs typeface="Times New Roman" panose="02020603050405020304" pitchFamily="18" charset="0"/>
              </a:rPr>
              <a:t>REFERENCES</a:t>
            </a:r>
            <a:endParaRPr lang="en-IN" sz="3600" b="1" dirty="0"/>
          </a:p>
        </p:txBody>
      </p:sp>
      <p:sp>
        <p:nvSpPr>
          <p:cNvPr id="6" name="TextBox 5"/>
          <p:cNvSpPr txBox="1"/>
          <p:nvPr/>
        </p:nvSpPr>
        <p:spPr>
          <a:xfrm>
            <a:off x="353060" y="1539240"/>
            <a:ext cx="17373600" cy="7093585"/>
          </a:xfrm>
          <a:prstGeom prst="rect">
            <a:avLst/>
          </a:prstGeom>
          <a:noFill/>
        </p:spPr>
        <p:txBody>
          <a:bodyPr wrap="square" rtlCol="0">
            <a:noAutofit/>
          </a:bodyPr>
          <a:lstStyle/>
          <a:p>
            <a:pPr marL="457200" indent="-457200" algn="just">
              <a:buFont typeface="Arial" panose="020B0604020202020204" pitchFamily="34" charset="0"/>
              <a:buChar char="•"/>
            </a:pPr>
            <a:r>
              <a:rPr lang="en-IN" sz="2800" dirty="0"/>
              <a:t>Enikeev, D.G., Mustafina, S.A.: Sign language recognition through Leap Motion controller</a:t>
            </a:r>
            <a:r>
              <a:rPr lang="en-US" altLang="en-IN" sz="2800" dirty="0"/>
              <a:t> </a:t>
            </a:r>
            <a:r>
              <a:rPr lang="en-IN" sz="2800" dirty="0"/>
              <a:t>and input prediction algorithm. J. Phys. Conf. Ser. 1715, 012008 (2021). </a:t>
            </a:r>
          </a:p>
          <a:p>
            <a:pPr marL="457200" indent="-457200" algn="just">
              <a:buFont typeface="Arial" panose="020B0604020202020204" pitchFamily="34" charset="0"/>
              <a:buChar char="•"/>
            </a:pPr>
            <a:r>
              <a:rPr lang="en-IN" sz="2800" dirty="0"/>
              <a:t>Zhang, W.; Wang, J.; Lan, F. Dynamic hand gesture recognition based on short-term sampling neural networks. IEEE/CAA J. Autom. Sin. 2021, 8, 110–120. </a:t>
            </a:r>
          </a:p>
          <a:p>
            <a:pPr marL="457200" indent="-457200" algn="just">
              <a:buFont typeface="Arial" panose="020B0604020202020204" pitchFamily="34" charset="0"/>
              <a:buChar char="•"/>
            </a:pPr>
            <a:r>
              <a:rPr lang="en-IN" sz="2800" dirty="0"/>
              <a:t>Kapur, R.: The Types of Communication. MIJ. 6, (2020).</a:t>
            </a:r>
          </a:p>
          <a:p>
            <a:pPr marL="457200" indent="-457200" algn="just">
              <a:buFont typeface="Arial" panose="020B0604020202020204" pitchFamily="34" charset="0"/>
              <a:buChar char="•"/>
            </a:pPr>
            <a:r>
              <a:rPr lang="en-IN" sz="2800" dirty="0"/>
              <a:t>Pan T, Lo L, Yeh C, Li J, Liu H, Hu M (2016) Real-time sign language recognition in complex background scene based on a hierarchical clustering and support vector machine. In: 2016 IEEE second conference on multimedia big data, pp 64–67</a:t>
            </a:r>
          </a:p>
          <a:p>
            <a:pPr marL="457200" indent="-457200" algn="just">
              <a:buFont typeface="Arial" panose="020B0604020202020204" pitchFamily="34" charset="0"/>
              <a:buChar char="•"/>
            </a:pPr>
            <a:r>
              <a:rPr lang="en-IN" sz="2800" dirty="0"/>
              <a:t>Masood S, Thuwal H, Srivastava A (2017) American sign language character recognition using convolution neural network. Smart Comput Inform, 403–412. </a:t>
            </a:r>
          </a:p>
          <a:p>
            <a:pPr marL="457200" indent="-457200" algn="just">
              <a:buFont typeface="Arial" panose="020B0604020202020204" pitchFamily="34" charset="0"/>
              <a:buChar char="•"/>
            </a:pPr>
            <a:r>
              <a:rPr lang="en-IN" sz="2800" dirty="0"/>
              <a:t>Kumar P, Gauba H, Roy P, Dogra D (2017) Coupled HMM-based multi-sensor data fusion for sign language recognition. Pattern Recogn Lett 86:1–8.</a:t>
            </a:r>
          </a:p>
          <a:p>
            <a:pPr marL="457200" indent="-457200" algn="just">
              <a:buFont typeface="Arial" panose="020B0604020202020204" pitchFamily="34" charset="0"/>
              <a:buChar char="•"/>
            </a:pPr>
            <a:r>
              <a:rPr lang="en-IN" sz="2800" dirty="0"/>
              <a:t>Hore, S., Chatterjee, S., Santhi, V., Dey, N., Ashour, A.S., Balas, V.E., Shi, F.: Indian Sign</a:t>
            </a:r>
            <a:r>
              <a:rPr lang="en-US" altLang="en-IN" sz="2800" dirty="0"/>
              <a:t> </a:t>
            </a:r>
            <a:r>
              <a:rPr lang="en-IN" sz="2800" dirty="0"/>
              <a:t>Language Recognition Using Optimized Neural Networks. Adv. Intell. Syst. Comput. </a:t>
            </a:r>
          </a:p>
          <a:p>
            <a:pPr marL="457200" indent="-457200" algn="just">
              <a:buFont typeface="Arial" panose="020B0604020202020204" pitchFamily="34" charset="0"/>
              <a:buChar char="•"/>
            </a:pPr>
            <a:r>
              <a:rPr lang="en-IN" sz="2800" dirty="0"/>
              <a:t>Bragg, D., Koller, O., Bellard, M., Berke, L., Boudreault, P., Braffort, A., Caselli, N.,Huenerfauth, M., Kacorri, H., Verhoef, T., Vogler, C., Morris, M.R.: Sign Language</a:t>
            </a:r>
            <a:r>
              <a:rPr lang="en-US" altLang="en-IN" sz="2800" dirty="0"/>
              <a:t> </a:t>
            </a:r>
            <a:r>
              <a:rPr lang="en-IN" sz="2800" dirty="0"/>
              <a:t>Recognition, Generation, and Translation: An Interdisciplinary Perspective. 21st Int. ACM</a:t>
            </a:r>
            <a:r>
              <a:rPr lang="en-US" altLang="en-IN" sz="2800" dirty="0"/>
              <a:t> </a:t>
            </a:r>
            <a:r>
              <a:rPr lang="en-IN" sz="2800" dirty="0"/>
              <a:t>SIGACCESS Conf. Comput. Access. (2019). </a:t>
            </a:r>
          </a:p>
          <a:p>
            <a:pPr marL="457200" indent="-457200" algn="just">
              <a:buFont typeface="Arial" panose="020B0604020202020204" pitchFamily="34" charset="0"/>
              <a:buChar char="•"/>
            </a:pPr>
            <a:endParaRPr lang="en-IN" sz="28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234547" y="3345873"/>
            <a:ext cx="4592782" cy="923330"/>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IN" sz="5400" b="1" spc="50" dirty="0">
                <a:ln w="11430"/>
                <a:solidFill>
                  <a:srgbClr val="002060"/>
                </a:solidFill>
                <a:effectLst>
                  <a:outerShdw blurRad="76200" dist="50800" dir="5400000" algn="tl" rotWithShape="0">
                    <a:srgbClr val="000000">
                      <a:alpha val="65000"/>
                    </a:srgbClr>
                  </a:outerShdw>
                </a:effectLst>
                <a:latin typeface="Times New Roman" panose="02020603050405020304" pitchFamily="18" charset="0"/>
                <a:cs typeface="Times New Roman" panose="02020603050405020304" pitchFamily="18" charset="0"/>
              </a:rPr>
              <a:t>THANK YOU</a:t>
            </a:r>
          </a:p>
        </p:txBody>
      </p:sp>
      <p:pic>
        <p:nvPicPr>
          <p:cNvPr id="6" name="Picture 3" descr="C:\Users\Sharad\Desktop\download veltech.png"/>
          <p:cNvPicPr>
            <a:picLocks noChangeAspect="1" noChangeArrowheads="1"/>
          </p:cNvPicPr>
          <p:nvPr/>
        </p:nvPicPr>
        <p:blipFill>
          <a:blip r:embed="rId2"/>
          <a:srcRect/>
          <a:stretch>
            <a:fillRect/>
          </a:stretch>
        </p:blipFill>
        <p:spPr bwMode="auto">
          <a:xfrm>
            <a:off x="10975090" y="6978363"/>
            <a:ext cx="4295554" cy="1438275"/>
          </a:xfrm>
          <a:prstGeom prst="rect">
            <a:avLst/>
          </a:prstGeom>
          <a:noFill/>
        </p:spPr>
      </p:pic>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25</a:t>
            </a:fld>
            <a:endParaRPr lang="en-US"/>
          </a:p>
        </p:txBody>
      </p:sp>
      <p:sp>
        <p:nvSpPr>
          <p:cNvPr id="10" name="Footer Placeholder 9"/>
          <p:cNvSpPr>
            <a:spLocks noGrp="1"/>
          </p:cNvSpPr>
          <p:nvPr>
            <p:ph type="ftr" sz="quarter" idx="11"/>
          </p:nvPr>
        </p:nvSpPr>
        <p:spPr/>
        <p:txBody>
          <a:bodyPr/>
          <a:lstStyle/>
          <a:p>
            <a:r>
              <a:rPr lang="en-IN"/>
              <a:t>DEPARTMENT OF COMPUTER SCIENCE &amp; ENGINEERING   / PROJECT TITLE</a:t>
            </a:r>
          </a:p>
        </p:txBody>
      </p:sp>
      <p:sp>
        <p:nvSpPr>
          <p:cNvPr id="11" name="Date Placeholder 10"/>
          <p:cNvSpPr>
            <a:spLocks noGrp="1"/>
          </p:cNvSpPr>
          <p:nvPr>
            <p:ph type="dt" sz="half" idx="10"/>
          </p:nvPr>
        </p:nvSpPr>
        <p:spPr/>
        <p:txBody>
          <a:bodyPr/>
          <a:lstStyle/>
          <a:p>
            <a:fld id="{FC19F4A3-E32D-4520-B9BC-6787D8D72445}" type="datetime4">
              <a:rPr lang="en-US" smtClean="0"/>
              <a:t>April 4, 2024</a:t>
            </a:fld>
            <a:endParaRPr lang="en-US"/>
          </a:p>
        </p:txBody>
      </p:sp>
      <p:pic>
        <p:nvPicPr>
          <p:cNvPr id="12" name="Picture 2" descr="C:\Users\Sharad\Desktop\Logo-Final-A veltech.png"/>
          <p:cNvPicPr>
            <a:picLocks noChangeAspect="1" noChangeArrowheads="1"/>
          </p:cNvPicPr>
          <p:nvPr/>
        </p:nvPicPr>
        <p:blipFill>
          <a:blip r:embed="rId3"/>
          <a:srcRect/>
          <a:stretch>
            <a:fillRect/>
          </a:stretch>
        </p:blipFill>
        <p:spPr bwMode="auto">
          <a:xfrm>
            <a:off x="15657819" y="7325253"/>
            <a:ext cx="1160907" cy="859227"/>
          </a:xfrm>
          <a:prstGeom prst="rect">
            <a:avLst/>
          </a:prstGeom>
          <a:noFill/>
        </p:spPr>
      </p:pic>
      <p:pic>
        <p:nvPicPr>
          <p:cNvPr id="2" name="Picture 1"/>
          <p:cNvPicPr>
            <a:picLocks noChangeAspect="1"/>
          </p:cNvPicPr>
          <p:nvPr/>
        </p:nvPicPr>
        <p:blipFill>
          <a:blip r:embed="rId4"/>
          <a:stretch>
            <a:fillRect/>
          </a:stretch>
        </p:blipFill>
        <p:spPr>
          <a:xfrm>
            <a:off x="16818726" y="7134954"/>
            <a:ext cx="1448961" cy="1125091"/>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t>April 4, 2024</a:t>
            </a:fld>
            <a:endParaRPr lang="en-US"/>
          </a:p>
        </p:txBody>
      </p:sp>
      <p:sp>
        <p:nvSpPr>
          <p:cNvPr id="3" name="Footer Placeholder 2"/>
          <p:cNvSpPr>
            <a:spLocks noGrp="1"/>
          </p:cNvSpPr>
          <p:nvPr>
            <p:ph type="ftr" sz="quarter" idx="11"/>
          </p:nvPr>
        </p:nvSpPr>
        <p:spPr/>
        <p:txBody>
          <a:bodyPr/>
          <a:lstStyle/>
          <a:p>
            <a:r>
              <a:rPr lang="en-IN"/>
              <a:t>DEPARTMENT OF COMPUTER SCIENCE &amp; ENGINEERING   / PROJECT TITLE</a:t>
            </a: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3</a:t>
            </a:fld>
            <a:endParaRPr lang="en-US"/>
          </a:p>
        </p:txBody>
      </p:sp>
      <p:sp>
        <p:nvSpPr>
          <p:cNvPr id="5" name="Rectangle 4"/>
          <p:cNvSpPr/>
          <p:nvPr/>
        </p:nvSpPr>
        <p:spPr>
          <a:xfrm>
            <a:off x="885825" y="389255"/>
            <a:ext cx="15469870" cy="9300210"/>
          </a:xfrm>
          <a:prstGeom prst="rect">
            <a:avLst/>
          </a:prstGeom>
        </p:spPr>
        <p:txBody>
          <a:bodyPr wrap="square">
            <a:noAutofit/>
          </a:bodyPr>
          <a:lstStyle/>
          <a:p>
            <a:pPr lvl="1" algn="ctr">
              <a:lnSpc>
                <a:spcPct val="150000"/>
              </a:lnSpc>
            </a:pPr>
            <a:r>
              <a:rPr lang="en-IN" sz="3600" b="1" dirty="0">
                <a:latin typeface="Times New Roman" panose="02020603050405020304" pitchFamily="18" charset="0"/>
                <a:cs typeface="Times New Roman" panose="02020603050405020304" pitchFamily="18" charset="0"/>
              </a:rPr>
              <a:t>ABSTRACT</a:t>
            </a:r>
          </a:p>
          <a:p>
            <a:pPr lvl="1" algn="ctr">
              <a:lnSpc>
                <a:spcPct val="150000"/>
              </a:lnSpc>
            </a:pPr>
            <a:endParaRPr lang="en-IN" sz="3200" b="1"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sz="2800" dirty="0">
                <a:sym typeface="+mn-ea"/>
              </a:rPr>
              <a:t>The project title "Sign Language Recognition System Using Machine Learning" is quite self-explanatory, as it describes the essence of the project.</a:t>
            </a:r>
            <a:r>
              <a:rPr lang="en-US" altLang="en-IN" sz="2800" dirty="0">
                <a:sym typeface="+mn-ea"/>
              </a:rPr>
              <a:t>T</a:t>
            </a:r>
            <a:r>
              <a:rPr lang="en-IN" sz="2800" dirty="0">
                <a:sym typeface="+mn-ea"/>
              </a:rPr>
              <a:t>he "Sign Language Recognition System Using Machine Learning" project holds immense societal, technological, and educational significance, addressing the needs of a marginalized community while pushing the boundaries of AI and fostering inclusivity and accessibility.An Sign Language is one of the way to communicate with deaf people. In this work sets, included features and variation in the language with locality have been the major barriers which has led to little research being done in ISL. One should learn sign language to interact with them. Learning usually takes place in peer groups. There are very few study materials available for sign learning. Because of this, the process of learning sign language learning is a very difficult task. The initial stage of isign learning is Finger spelled signi learning and moreover, are used when no corresponding sign exists or signer is not aware of it. Most of the existing tools for sign language learning use external sensors which are costly. Our project aims at extending a step forward in this field by collecting a dataset and then use various feature extraction techniques to extract useful information which is then input into various supervised learning techniques. Currently, we have reported four fold cross validated results for the different approaches, and the difference from the previous work done can be attributed to the fact that in our four fold i cross validation, the validation set Correspond to images of a iperson different from the persons in the training set.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t>April 4, 2024</a:t>
            </a:fld>
            <a:endParaRPr lang="en-US"/>
          </a:p>
        </p:txBody>
      </p:sp>
      <p:sp>
        <p:nvSpPr>
          <p:cNvPr id="3" name="Footer Placeholder 2"/>
          <p:cNvSpPr>
            <a:spLocks noGrp="1"/>
          </p:cNvSpPr>
          <p:nvPr>
            <p:ph type="ftr" sz="quarter" idx="11"/>
          </p:nvPr>
        </p:nvSpPr>
        <p:spPr/>
        <p:txBody>
          <a:bodyPr/>
          <a:lstStyle/>
          <a:p>
            <a:r>
              <a:rPr lang="en-IN"/>
              <a:t>DEPARTMENT OF COMPUTER SCIENCE &amp; ENGINEERING   / PROJECT TITLE</a:t>
            </a: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4</a:t>
            </a:fld>
            <a:endParaRPr lang="en-US"/>
          </a:p>
        </p:txBody>
      </p:sp>
      <p:sp>
        <p:nvSpPr>
          <p:cNvPr id="5" name="Rectangle 4"/>
          <p:cNvSpPr/>
          <p:nvPr/>
        </p:nvSpPr>
        <p:spPr>
          <a:xfrm>
            <a:off x="806898" y="451550"/>
            <a:ext cx="16940775" cy="8370570"/>
          </a:xfrm>
          <a:prstGeom prst="rect">
            <a:avLst/>
          </a:prstGeom>
        </p:spPr>
        <p:txBody>
          <a:bodyPr wrap="square">
            <a:spAutoFit/>
          </a:bodyPr>
          <a:lstStyle/>
          <a:p>
            <a:pPr lvl="1" algn="ctr">
              <a:lnSpc>
                <a:spcPct val="150000"/>
              </a:lnSpc>
            </a:pPr>
            <a:r>
              <a:rPr lang="en-IN" sz="3600" b="1" dirty="0">
                <a:latin typeface="Times New Roman" panose="02020603050405020304" pitchFamily="18" charset="0"/>
                <a:cs typeface="Times New Roman" panose="02020603050405020304" pitchFamily="18" charset="0"/>
              </a:rPr>
              <a:t>OBJECTIVES</a:t>
            </a:r>
          </a:p>
          <a:p>
            <a:pPr algn="ctr"/>
            <a:r>
              <a:rPr lang="en-IN" sz="2800" b="1" dirty="0">
                <a:latin typeface="Times New Roman" panose="02020603050405020304" pitchFamily="18" charset="0"/>
                <a:cs typeface="Times New Roman" panose="02020603050405020304" pitchFamily="18" charset="0"/>
              </a:rPr>
              <a:t> </a:t>
            </a:r>
          </a:p>
          <a:p>
            <a:pPr algn="just"/>
            <a:r>
              <a:rPr lang="en-IN" sz="2800" b="1" dirty="0">
                <a:latin typeface="Times New Roman" panose="02020603050405020304" pitchFamily="18" charset="0"/>
                <a:cs typeface="Times New Roman" panose="02020603050405020304" pitchFamily="18" charset="0"/>
              </a:rPr>
              <a:t>1.Aim of the project</a:t>
            </a:r>
            <a:r>
              <a:rPr lang="en-US" altLang="en-IN" sz="2800" b="1" dirty="0">
                <a:latin typeface="Times New Roman" panose="02020603050405020304" pitchFamily="18" charset="0"/>
                <a:cs typeface="Times New Roman" panose="02020603050405020304" pitchFamily="18" charset="0"/>
              </a:rPr>
              <a:t>:</a:t>
            </a:r>
            <a:r>
              <a:rPr lang="en-US" altLang="en-IN" sz="2400" dirty="0">
                <a:latin typeface="+mn-ea"/>
                <a:cs typeface="+mn-ea"/>
              </a:rPr>
              <a:t>The aim of the project "Sign Language Recognition System Using Machine Learning" is to develop a robust and accurate system capable of interpreting sign language gestures from videos or images.Sign language recognition systems bridge the communication gap between the deaf community and the hearing population, enabling seamless interaction and understanding.Sign language recognition empowers the deaf community by providing them with tools to express themselves and engage more effectively in a predominantly spoken language society.</a:t>
            </a:r>
          </a:p>
          <a:p>
            <a:pPr algn="just"/>
            <a:endParaRPr lang="en-US" altLang="en-IN" sz="2400" dirty="0">
              <a:latin typeface="+mn-ea"/>
              <a:cs typeface="+mn-ea"/>
            </a:endParaRPr>
          </a:p>
          <a:p>
            <a:pPr algn="just"/>
            <a:endParaRPr lang="en-US" altLang="en-IN" sz="2400" dirty="0">
              <a:latin typeface="+mn-ea"/>
              <a:cs typeface="+mn-ea"/>
            </a:endParaRPr>
          </a:p>
          <a:p>
            <a:pPr algn="ctr"/>
            <a:endParaRPr lang="en-IN" sz="2800" b="1" dirty="0">
              <a:latin typeface="Times New Roman" panose="02020603050405020304" pitchFamily="18" charset="0"/>
              <a:cs typeface="Times New Roman" panose="02020603050405020304" pitchFamily="18" charset="0"/>
            </a:endParaRPr>
          </a:p>
          <a:p>
            <a:pPr algn="just"/>
            <a:r>
              <a:rPr lang="en-IN" sz="2800" b="1" dirty="0">
                <a:latin typeface="Times New Roman" panose="02020603050405020304" pitchFamily="18" charset="0"/>
                <a:cs typeface="Times New Roman" panose="02020603050405020304" pitchFamily="18" charset="0"/>
              </a:rPr>
              <a:t>2.Scope of the project</a:t>
            </a:r>
            <a:r>
              <a:rPr lang="en-US" altLang="en-IN" sz="2800" b="1" dirty="0">
                <a:latin typeface="Times New Roman" panose="02020603050405020304" pitchFamily="18" charset="0"/>
                <a:cs typeface="Times New Roman" panose="02020603050405020304" pitchFamily="18" charset="0"/>
              </a:rPr>
              <a:t>:</a:t>
            </a:r>
            <a:r>
              <a:rPr lang="en-IN" sz="2400" dirty="0">
                <a:latin typeface="+mn-ea"/>
                <a:cs typeface="+mn-ea"/>
                <a:sym typeface="+mn-ea"/>
              </a:rPr>
              <a:t>The objective and scope of the project "Sign Language Recognition System Using Machine Learning" are crucial for defining its goals and boundaries.</a:t>
            </a:r>
            <a:r>
              <a:rPr lang="en-US" altLang="en-IN" sz="2400" dirty="0">
                <a:latin typeface="+mn-ea"/>
                <a:cs typeface="+mn-ea"/>
              </a:rPr>
              <a:t>Sign language involves intricate hand movements, facial expressions, and body language, making it a challenging task for machines to accurately interpret and recognize.the scope of a Sign Language Recognition System using Machine Learning extends beyond technical development to encompass practical implementation and societal impact, with the ultimate goal of fostering inclusion, accessibility, and empowerment for individuals with communication disabilities.</a:t>
            </a:r>
          </a:p>
          <a:p>
            <a:pPr lvl="1" algn="ctr">
              <a:lnSpc>
                <a:spcPct val="150000"/>
              </a:lnSpc>
            </a:pPr>
            <a:endParaRPr lang="en-IN" sz="3600" b="1" dirty="0">
              <a:latin typeface="Times New Roman" panose="02020603050405020304" pitchFamily="18" charset="0"/>
              <a:cs typeface="Times New Roman" panose="02020603050405020304" pitchFamily="18" charset="0"/>
            </a:endParaRPr>
          </a:p>
          <a:p>
            <a:pPr lvl="1" algn="ctr">
              <a:lnSpc>
                <a:spcPct val="150000"/>
              </a:lnSpc>
            </a:pPr>
            <a:endParaRPr lang="en-IN" sz="36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t>April 4, 2024</a:t>
            </a:fld>
            <a:endParaRPr lang="en-US"/>
          </a:p>
        </p:txBody>
      </p:sp>
      <p:sp>
        <p:nvSpPr>
          <p:cNvPr id="3" name="Footer Placeholder 2"/>
          <p:cNvSpPr>
            <a:spLocks noGrp="1"/>
          </p:cNvSpPr>
          <p:nvPr>
            <p:ph type="ftr" sz="quarter" idx="11"/>
          </p:nvPr>
        </p:nvSpPr>
        <p:spPr/>
        <p:txBody>
          <a:bodyPr/>
          <a:lstStyle/>
          <a:p>
            <a:r>
              <a:rPr lang="en-IN"/>
              <a:t>DEPARTMENT OF COMPUTER SCIENCE &amp; ENGINEERING   / PROJECT TITLE</a:t>
            </a: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5</a:t>
            </a:fld>
            <a:endParaRPr lang="en-US"/>
          </a:p>
        </p:txBody>
      </p:sp>
      <p:sp>
        <p:nvSpPr>
          <p:cNvPr id="8" name="Rectangle 7"/>
          <p:cNvSpPr/>
          <p:nvPr/>
        </p:nvSpPr>
        <p:spPr>
          <a:xfrm>
            <a:off x="5563955" y="698561"/>
            <a:ext cx="6635343" cy="646331"/>
          </a:xfrm>
          <a:prstGeom prst="rect">
            <a:avLst/>
          </a:prstGeom>
        </p:spPr>
        <p:txBody>
          <a:bodyPr wrap="none">
            <a:spAutoFit/>
          </a:bodyPr>
          <a:lstStyle/>
          <a:p>
            <a:r>
              <a:rPr lang="en-IN" sz="3600" b="1" dirty="0">
                <a:latin typeface="Times New Roman" panose="02020603050405020304" pitchFamily="18" charset="0"/>
                <a:cs typeface="Times New Roman" panose="02020603050405020304" pitchFamily="18" charset="0"/>
              </a:rPr>
              <a:t>TIMELINE OF THE PROJECT</a:t>
            </a:r>
            <a:endParaRPr lang="en-IN" sz="3600" dirty="0"/>
          </a:p>
        </p:txBody>
      </p:sp>
      <p:sp>
        <p:nvSpPr>
          <p:cNvPr id="9" name="TextBox 8"/>
          <p:cNvSpPr txBox="1"/>
          <p:nvPr/>
        </p:nvSpPr>
        <p:spPr>
          <a:xfrm>
            <a:off x="4114800" y="8395855"/>
            <a:ext cx="7024255" cy="460375"/>
          </a:xfrm>
          <a:prstGeom prst="rect">
            <a:avLst/>
          </a:prstGeom>
          <a:noFill/>
        </p:spPr>
        <p:txBody>
          <a:bodyPr wrap="square" rtlCol="0">
            <a:spAutoFit/>
          </a:bodyPr>
          <a:lstStyle/>
          <a:p>
            <a:r>
              <a:rPr lang="en-IN" sz="2400" dirty="0"/>
              <a:t> </a:t>
            </a:r>
          </a:p>
        </p:txBody>
      </p:sp>
      <p:pic>
        <p:nvPicPr>
          <p:cNvPr id="22530" name="Picture 2" descr="Gantt Chart Example by ProductPlan"/>
          <p:cNvPicPr>
            <a:picLocks noChangeAspect="1" noChangeArrowheads="1"/>
          </p:cNvPicPr>
          <p:nvPr/>
        </p:nvPicPr>
        <p:blipFill>
          <a:blip r:embed="rId3"/>
          <a:srcRect/>
          <a:stretch>
            <a:fillRect/>
          </a:stretch>
        </p:blipFill>
        <p:spPr bwMode="auto">
          <a:xfrm>
            <a:off x="3688483" y="1605768"/>
            <a:ext cx="9341716" cy="6230853"/>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t>April 4, 2024</a:t>
            </a:fld>
            <a:endParaRPr lang="en-US"/>
          </a:p>
        </p:txBody>
      </p:sp>
      <p:sp>
        <p:nvSpPr>
          <p:cNvPr id="3" name="Footer Placeholder 2"/>
          <p:cNvSpPr>
            <a:spLocks noGrp="1"/>
          </p:cNvSpPr>
          <p:nvPr>
            <p:ph type="ftr" sz="quarter" idx="11"/>
          </p:nvPr>
        </p:nvSpPr>
        <p:spPr/>
        <p:txBody>
          <a:bodyPr/>
          <a:lstStyle/>
          <a:p>
            <a:r>
              <a:rPr lang="en-IN"/>
              <a:t>DEPARTMENT OF COMPUTER SCIENCE &amp; ENGINEERING   / PROJECT TITLE</a:t>
            </a: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6</a:t>
            </a:fld>
            <a:endParaRPr lang="en-US"/>
          </a:p>
        </p:txBody>
      </p:sp>
      <p:sp>
        <p:nvSpPr>
          <p:cNvPr id="5" name="Rectangle 4"/>
          <p:cNvSpPr/>
          <p:nvPr/>
        </p:nvSpPr>
        <p:spPr>
          <a:xfrm>
            <a:off x="257755" y="347641"/>
            <a:ext cx="17739300" cy="823752"/>
          </a:xfrm>
          <a:prstGeom prst="rect">
            <a:avLst/>
          </a:prstGeom>
        </p:spPr>
        <p:txBody>
          <a:bodyPr wrap="square">
            <a:spAutoFit/>
          </a:bodyPr>
          <a:lstStyle/>
          <a:p>
            <a:pPr lvl="1" algn="ctr">
              <a:lnSpc>
                <a:spcPct val="150000"/>
              </a:lnSpc>
            </a:pPr>
            <a:r>
              <a:rPr lang="en-IN" sz="3600" b="1" dirty="0">
                <a:latin typeface="Times New Roman" panose="02020603050405020304" pitchFamily="18" charset="0"/>
                <a:cs typeface="Times New Roman" panose="02020603050405020304" pitchFamily="18" charset="0"/>
              </a:rPr>
              <a:t>INTRODUCTION</a:t>
            </a:r>
          </a:p>
        </p:txBody>
      </p:sp>
      <p:sp>
        <p:nvSpPr>
          <p:cNvPr id="6" name="Rectangle 5"/>
          <p:cNvSpPr/>
          <p:nvPr/>
        </p:nvSpPr>
        <p:spPr>
          <a:xfrm>
            <a:off x="667973" y="1342797"/>
            <a:ext cx="16227644" cy="7908925"/>
          </a:xfrm>
          <a:prstGeom prst="rect">
            <a:avLst/>
          </a:prstGeom>
        </p:spPr>
        <p:txBody>
          <a:bodyPr wrap="square">
            <a:spAutoFit/>
          </a:bodyPr>
          <a:lstStyle/>
          <a:p>
            <a:pPr marL="342900" indent="-342900" algn="just">
              <a:buFont typeface="Arial" panose="020B0604020202020204" pitchFamily="34" charset="0"/>
              <a:buChar char="•"/>
            </a:pPr>
            <a:r>
              <a:rPr lang="en-IN" sz="2400" dirty="0">
                <a:sym typeface="+mn-ea"/>
              </a:rPr>
              <a:t>Sign language guides this part of the community and empowers smooth communication in the community of people with trouble talking and hearing (deaf and dumb). They use hand signals along with facial expressions and body activities to cooperate.</a:t>
            </a:r>
            <a:endParaRPr lang="en-US" altLang="en-IN" sz="2400" dirty="0"/>
          </a:p>
          <a:p>
            <a:pPr marL="342900" indent="-342900" algn="just">
              <a:buFont typeface="Arial" panose="020B0604020202020204" pitchFamily="34" charset="0"/>
              <a:buChar char="•"/>
            </a:pPr>
            <a:r>
              <a:rPr lang="en-US" altLang="en-IN" sz="2400" dirty="0"/>
              <a:t>S</a:t>
            </a:r>
            <a:r>
              <a:rPr lang="en-IN" sz="2400" dirty="0"/>
              <a:t>ign language has an extra advantage as it can be used to communicate efficiently. Many techniques have been developed using image processing, sensor data processing, and motion detection by applying different dynamic algorithms and methods like machine learning and deep learning. </a:t>
            </a:r>
          </a:p>
          <a:p>
            <a:pPr marL="342900" indent="-342900" algn="just">
              <a:buFont typeface="Arial" panose="020B0604020202020204" pitchFamily="34" charset="0"/>
              <a:buChar char="•"/>
            </a:pPr>
            <a:r>
              <a:rPr lang="en-IN" sz="2400" dirty="0"/>
              <a:t>Depending on methodologies, researchers have proposed their way of classifying sign languages. As technologies develop, we can explore the limitations of previous works and improve accuracy. </a:t>
            </a:r>
          </a:p>
          <a:p>
            <a:pPr algn="just"/>
            <a:r>
              <a:rPr lang="en-IN" sz="2800" dirty="0"/>
              <a:t>Machine Learning Techniques for Sign Language Recognition</a:t>
            </a:r>
            <a:r>
              <a:rPr lang="en-US" altLang="en-IN" sz="2800" dirty="0"/>
              <a:t>:</a:t>
            </a:r>
            <a:endParaRPr lang="en-IN" sz="2800" dirty="0"/>
          </a:p>
          <a:p>
            <a:pPr marL="342900" indent="-342900" algn="just">
              <a:buFont typeface="Arial" panose="020B0604020202020204" pitchFamily="34" charset="0"/>
              <a:buChar char="•"/>
            </a:pPr>
            <a:r>
              <a:rPr lang="en-IN" sz="2400" dirty="0"/>
              <a:t>Feature Extraction: Extracting meaningful features from sign language images, such as hand shape, orientation, and motion, is fundamental for training recognition models.</a:t>
            </a:r>
          </a:p>
          <a:p>
            <a:pPr marL="342900" indent="-342900" algn="just">
              <a:buFont typeface="Arial" panose="020B0604020202020204" pitchFamily="34" charset="0"/>
              <a:buChar char="•"/>
            </a:pPr>
            <a:r>
              <a:rPr lang="en-IN" sz="2400" dirty="0"/>
              <a:t>Supervised Learning: Utilizing labeled datasets for training supervised learning models, which learn to map input sign language images to corresponding gestures.</a:t>
            </a:r>
          </a:p>
          <a:p>
            <a:pPr marL="342900" indent="-342900" algn="just">
              <a:buFont typeface="Arial" panose="020B0604020202020204" pitchFamily="34" charset="0"/>
              <a:buChar char="•"/>
            </a:pPr>
            <a:r>
              <a:rPr lang="en-IN" sz="2400" dirty="0"/>
              <a:t>Unsupervised Learning: Exploring unsupervised learning techniques for clustering and pattern discovery in sign language data, enabling the system to identify similarities and differences in gestures.The sign language is used widely by people who are</a:t>
            </a:r>
            <a:r>
              <a:rPr lang="en-US" altLang="en-IN" sz="2400" dirty="0"/>
              <a:t> </a:t>
            </a:r>
            <a:r>
              <a:rPr lang="en-IN" sz="2400" dirty="0"/>
              <a:t>deaf-dumb these are used as a medium for communication.</a:t>
            </a:r>
          </a:p>
          <a:p>
            <a:pPr marL="342900" indent="-342900" algn="just">
              <a:buFont typeface="Arial" panose="020B0604020202020204" pitchFamily="34" charset="0"/>
              <a:buChar char="•"/>
            </a:pPr>
            <a:r>
              <a:rPr lang="en-IN" sz="2400" dirty="0"/>
              <a:t>A</a:t>
            </a:r>
            <a:r>
              <a:rPr lang="en-US" altLang="en-IN" sz="2400" dirty="0"/>
              <a:t> </a:t>
            </a:r>
            <a:r>
              <a:rPr lang="en-IN" sz="2400" dirty="0"/>
              <a:t>sign language is nothing but composed of various gestures</a:t>
            </a:r>
            <a:r>
              <a:rPr lang="en-US" altLang="en-IN" sz="2400" dirty="0"/>
              <a:t> </a:t>
            </a:r>
            <a:r>
              <a:rPr lang="en-IN" sz="2400" dirty="0"/>
              <a:t>formed by different shapes of hand, its movements,orientations as well as the facial expressions. </a:t>
            </a:r>
          </a:p>
          <a:p>
            <a:pPr marL="342900" indent="-342900" algn="just">
              <a:buFont typeface="Arial" panose="020B0604020202020204" pitchFamily="34" charset="0"/>
              <a:buChar char="•"/>
            </a:pPr>
            <a:r>
              <a:rPr lang="en-IN" sz="2400" dirty="0"/>
              <a:t>There are</a:t>
            </a:r>
            <a:r>
              <a:rPr lang="en-US" altLang="en-IN" sz="2400" dirty="0"/>
              <a:t> </a:t>
            </a:r>
            <a:r>
              <a:rPr lang="en-IN" sz="2400" dirty="0"/>
              <a:t>around 466 million people worldwide with hearing loss and</a:t>
            </a:r>
            <a:r>
              <a:rPr lang="en-US" altLang="en-IN" sz="2400" dirty="0"/>
              <a:t> </a:t>
            </a:r>
            <a:r>
              <a:rPr lang="en-IN" sz="2400" dirty="0"/>
              <a:t>34 million ofthese are children. `Deaf' people have very little</a:t>
            </a:r>
            <a:r>
              <a:rPr lang="en-US" altLang="en-IN" sz="2400" dirty="0"/>
              <a:t> </a:t>
            </a:r>
            <a:r>
              <a:rPr lang="en-IN" sz="2400" dirty="0"/>
              <a:t>or no hearing ability .They use sign language for</a:t>
            </a:r>
            <a:r>
              <a:rPr lang="en-US" altLang="en-IN" sz="2400" dirty="0"/>
              <a:t> </a:t>
            </a:r>
            <a:r>
              <a:rPr lang="en-IN" sz="2400" dirty="0"/>
              <a:t>communication. People use different sign languages in</a:t>
            </a:r>
            <a:r>
              <a:rPr lang="en-US" altLang="en-IN" sz="2400" dirty="0"/>
              <a:t> </a:t>
            </a:r>
            <a:r>
              <a:rPr lang="en-IN" sz="2400" dirty="0"/>
              <a:t>different parts of the world. Comparedtospokenlanguages</a:t>
            </a:r>
            <a:r>
              <a:rPr lang="en-US" altLang="en-IN" sz="2400" dirty="0"/>
              <a:t> </a:t>
            </a:r>
            <a:r>
              <a:rPr lang="en-IN" sz="2400" dirty="0"/>
              <a:t>they are very less in number</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t>April 4, 2024</a:t>
            </a:fld>
            <a:endParaRPr lang="en-US"/>
          </a:p>
        </p:txBody>
      </p:sp>
      <p:sp>
        <p:nvSpPr>
          <p:cNvPr id="3" name="Footer Placeholder 2"/>
          <p:cNvSpPr>
            <a:spLocks noGrp="1"/>
          </p:cNvSpPr>
          <p:nvPr>
            <p:ph type="ftr" sz="quarter" idx="11"/>
          </p:nvPr>
        </p:nvSpPr>
        <p:spPr/>
        <p:txBody>
          <a:bodyPr/>
          <a:lstStyle/>
          <a:p>
            <a:r>
              <a:rPr lang="en-IN"/>
              <a:t>DEPARTMENT OF COMPUTER SCIENCE &amp; ENGINEERING   / PROJECT TITLE</a:t>
            </a: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7</a:t>
            </a:fld>
            <a:endParaRPr lang="en-US"/>
          </a:p>
        </p:txBody>
      </p:sp>
      <p:sp>
        <p:nvSpPr>
          <p:cNvPr id="5" name="Rectangle 4"/>
          <p:cNvSpPr/>
          <p:nvPr/>
        </p:nvSpPr>
        <p:spPr>
          <a:xfrm>
            <a:off x="553667" y="576241"/>
            <a:ext cx="16861497" cy="823752"/>
          </a:xfrm>
          <a:prstGeom prst="rect">
            <a:avLst/>
          </a:prstGeom>
        </p:spPr>
        <p:txBody>
          <a:bodyPr wrap="square">
            <a:spAutoFit/>
          </a:bodyPr>
          <a:lstStyle/>
          <a:p>
            <a:pPr lvl="1" algn="ctr">
              <a:lnSpc>
                <a:spcPct val="150000"/>
              </a:lnSpc>
            </a:pPr>
            <a:r>
              <a:rPr lang="en-IN" sz="3600" b="1" dirty="0">
                <a:latin typeface="Times New Roman" panose="02020603050405020304" pitchFamily="18" charset="0"/>
                <a:cs typeface="Times New Roman" panose="02020603050405020304" pitchFamily="18" charset="0"/>
              </a:rPr>
              <a:t>LITERATURE REVIEW</a:t>
            </a:r>
          </a:p>
        </p:txBody>
      </p:sp>
      <p:graphicFrame>
        <p:nvGraphicFramePr>
          <p:cNvPr id="9" name="Table 8"/>
          <p:cNvGraphicFramePr>
            <a:graphicFrameLocks noGrp="1"/>
          </p:cNvGraphicFramePr>
          <p:nvPr/>
        </p:nvGraphicFramePr>
        <p:xfrm>
          <a:off x="955962" y="2326406"/>
          <a:ext cx="16957964" cy="5210711"/>
        </p:xfrm>
        <a:graphic>
          <a:graphicData uri="http://schemas.openxmlformats.org/drawingml/2006/table">
            <a:tbl>
              <a:tblPr firstRow="1" bandRow="1">
                <a:tableStyleId>{5C22544A-7EE6-4342-B048-85BDC9FD1C3A}</a:tableStyleId>
              </a:tblPr>
              <a:tblGrid>
                <a:gridCol w="4239491">
                  <a:extLst>
                    <a:ext uri="{9D8B030D-6E8A-4147-A177-3AD203B41FA5}">
                      <a16:colId xmlns:a16="http://schemas.microsoft.com/office/drawing/2014/main" val="20000"/>
                    </a:ext>
                  </a:extLst>
                </a:gridCol>
                <a:gridCol w="4229735">
                  <a:extLst>
                    <a:ext uri="{9D8B030D-6E8A-4147-A177-3AD203B41FA5}">
                      <a16:colId xmlns:a16="http://schemas.microsoft.com/office/drawing/2014/main" val="20001"/>
                    </a:ext>
                  </a:extLst>
                </a:gridCol>
                <a:gridCol w="4249247">
                  <a:extLst>
                    <a:ext uri="{9D8B030D-6E8A-4147-A177-3AD203B41FA5}">
                      <a16:colId xmlns:a16="http://schemas.microsoft.com/office/drawing/2014/main" val="20002"/>
                    </a:ext>
                  </a:extLst>
                </a:gridCol>
                <a:gridCol w="4239491">
                  <a:extLst>
                    <a:ext uri="{9D8B030D-6E8A-4147-A177-3AD203B41FA5}">
                      <a16:colId xmlns:a16="http://schemas.microsoft.com/office/drawing/2014/main" val="20003"/>
                    </a:ext>
                  </a:extLst>
                </a:gridCol>
              </a:tblGrid>
              <a:tr h="1735991">
                <a:tc>
                  <a:txBody>
                    <a:bodyPr/>
                    <a:lstStyle/>
                    <a:p>
                      <a:pPr algn="ctr"/>
                      <a:r>
                        <a:rPr lang="en-IN" sz="3200" dirty="0"/>
                        <a:t>Author’s Name</a:t>
                      </a:r>
                    </a:p>
                  </a:txBody>
                  <a:tcPr/>
                </a:tc>
                <a:tc>
                  <a:txBody>
                    <a:bodyPr/>
                    <a:lstStyle/>
                    <a:p>
                      <a:pPr algn="ctr"/>
                      <a:r>
                        <a:rPr lang="en-IN" sz="3200" dirty="0"/>
                        <a:t>Paper name and</a:t>
                      </a:r>
                      <a:r>
                        <a:rPr lang="en-IN" sz="3200" baseline="0" dirty="0"/>
                        <a:t> publication details</a:t>
                      </a:r>
                      <a:endParaRPr lang="en-IN" sz="3200" dirty="0"/>
                    </a:p>
                  </a:txBody>
                  <a:tcPr/>
                </a:tc>
                <a:tc>
                  <a:txBody>
                    <a:bodyPr/>
                    <a:lstStyle/>
                    <a:p>
                      <a:pPr algn="ctr"/>
                      <a:r>
                        <a:rPr lang="en-IN" sz="3200" dirty="0"/>
                        <a:t>Year </a:t>
                      </a:r>
                      <a:r>
                        <a:rPr lang="en-IN" sz="3200" baseline="0" dirty="0"/>
                        <a:t> of publication</a:t>
                      </a:r>
                      <a:endParaRPr lang="en-IN" sz="3200" dirty="0"/>
                    </a:p>
                  </a:txBody>
                  <a:tcPr/>
                </a:tc>
                <a:tc>
                  <a:txBody>
                    <a:bodyPr/>
                    <a:lstStyle/>
                    <a:p>
                      <a:pPr algn="ctr"/>
                      <a:r>
                        <a:rPr lang="en-IN" sz="3200" dirty="0"/>
                        <a:t>Main content of the paper</a:t>
                      </a:r>
                    </a:p>
                  </a:txBody>
                  <a:tcPr/>
                </a:tc>
                <a:extLst>
                  <a:ext uri="{0D108BD9-81ED-4DB2-BD59-A6C34878D82A}">
                    <a16:rowId xmlns:a16="http://schemas.microsoft.com/office/drawing/2014/main" val="10000"/>
                  </a:ext>
                </a:extLst>
              </a:tr>
              <a:tr h="818396">
                <a:tc>
                  <a:txBody>
                    <a:bodyPr/>
                    <a:lstStyle/>
                    <a:p>
                      <a:r>
                        <a:rPr lang="en-IN" dirty="0"/>
                        <a:t>E. Abraham</a:t>
                      </a:r>
                    </a:p>
                  </a:txBody>
                  <a:tcPr/>
                </a:tc>
                <a:tc>
                  <a:txBody>
                    <a:bodyPr/>
                    <a:lstStyle/>
                    <a:p>
                      <a:r>
                        <a:rPr lang="en-IN"/>
                        <a:t>Published in: 2019 Global Conference for Advancement in Technology (GCAT)</a:t>
                      </a:r>
                    </a:p>
                  </a:txBody>
                  <a:tcPr/>
                </a:tc>
                <a:tc>
                  <a:txBody>
                    <a:bodyPr/>
                    <a:lstStyle/>
                    <a:p>
                      <a:r>
                        <a:rPr lang="en-IN"/>
                        <a:t>20 October 2019</a:t>
                      </a:r>
                    </a:p>
                  </a:txBody>
                  <a:tcPr/>
                </a:tc>
                <a:tc>
                  <a:txBody>
                    <a:bodyPr/>
                    <a:lstStyle/>
                    <a:p>
                      <a:r>
                        <a:rPr lang="en-IN" sz="2700">
                          <a:sym typeface="+mn-ea"/>
                        </a:rPr>
                        <a:t>Real-time translation of indian sign language using LSTM</a:t>
                      </a:r>
                      <a:endParaRPr lang="en-IN" sz="2700"/>
                    </a:p>
                    <a:p>
                      <a:endParaRPr lang="en-IN"/>
                    </a:p>
                  </a:txBody>
                  <a:tcPr/>
                </a:tc>
                <a:extLst>
                  <a:ext uri="{0D108BD9-81ED-4DB2-BD59-A6C34878D82A}">
                    <a16:rowId xmlns:a16="http://schemas.microsoft.com/office/drawing/2014/main" val="10001"/>
                  </a:ext>
                </a:extLst>
              </a:tr>
              <a:tr h="818396">
                <a:tc>
                  <a:txBody>
                    <a:bodyPr/>
                    <a:lstStyle/>
                    <a:p>
                      <a:r>
                        <a:rPr lang="en-IN" dirty="0"/>
                        <a:t>Rahib H.Abiyev</a:t>
                      </a:r>
                    </a:p>
                  </a:txBody>
                  <a:tcPr/>
                </a:tc>
                <a:tc>
                  <a:txBody>
                    <a:bodyPr/>
                    <a:lstStyle/>
                    <a:p>
                      <a:r>
                        <a:rPr lang="en-IN"/>
                        <a:t>KSII Transactions on Internet and Information Systems</a:t>
                      </a:r>
                    </a:p>
                    <a:p>
                      <a:r>
                        <a:rPr lang="en-IN"/>
                        <a:t>Monthly Online Journal (eISSN: 1976-7277)</a:t>
                      </a:r>
                    </a:p>
                  </a:txBody>
                  <a:tcPr/>
                </a:tc>
                <a:tc>
                  <a:txBody>
                    <a:bodyPr/>
                    <a:lstStyle/>
                    <a:p>
                      <a:r>
                        <a:rPr lang="en-IN"/>
                        <a:t>February 29, 2020</a:t>
                      </a:r>
                    </a:p>
                  </a:txBody>
                  <a:tcPr/>
                </a:tc>
                <a:tc>
                  <a:txBody>
                    <a:bodyPr/>
                    <a:lstStyle/>
                    <a:p>
                      <a:r>
                        <a:rPr lang="en-IN" sz="2700">
                          <a:sym typeface="+mn-ea"/>
                        </a:rPr>
                        <a:t>Sign Language Translation Using Deep Convolutional Neural Networks</a:t>
                      </a:r>
                      <a:endParaRPr lang="en-IN" sz="2700"/>
                    </a:p>
                    <a:p>
                      <a:endParaRPr lang="en-IN" dirty="0"/>
                    </a:p>
                  </a:txBody>
                  <a:tcPr/>
                </a:tc>
                <a:extLst>
                  <a:ext uri="{0D108BD9-81ED-4DB2-BD59-A6C34878D82A}">
                    <a16:rowId xmlns:a16="http://schemas.microsoft.com/office/drawing/2014/main" val="10002"/>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t>April 4, 2024</a:t>
            </a:fld>
            <a:endParaRPr lang="en-US"/>
          </a:p>
        </p:txBody>
      </p:sp>
      <p:sp>
        <p:nvSpPr>
          <p:cNvPr id="3" name="Footer Placeholder 2"/>
          <p:cNvSpPr>
            <a:spLocks noGrp="1"/>
          </p:cNvSpPr>
          <p:nvPr>
            <p:ph type="ftr" sz="quarter" idx="11"/>
          </p:nvPr>
        </p:nvSpPr>
        <p:spPr/>
        <p:txBody>
          <a:bodyPr/>
          <a:lstStyle/>
          <a:p>
            <a:r>
              <a:rPr lang="en-IN"/>
              <a:t>DEPARTMENT OF COMPUTER SCIENCE &amp; ENGINEERING   / PROJECT TITLE</a:t>
            </a: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8</a:t>
            </a:fld>
            <a:endParaRPr lang="en-US"/>
          </a:p>
        </p:txBody>
      </p:sp>
      <p:graphicFrame>
        <p:nvGraphicFramePr>
          <p:cNvPr id="5" name="Table 4"/>
          <p:cNvGraphicFramePr>
            <a:graphicFrameLocks noGrp="1"/>
          </p:cNvGraphicFramePr>
          <p:nvPr/>
        </p:nvGraphicFramePr>
        <p:xfrm>
          <a:off x="990600" y="2139373"/>
          <a:ext cx="16957964" cy="3474720"/>
        </p:xfrm>
        <a:graphic>
          <a:graphicData uri="http://schemas.openxmlformats.org/drawingml/2006/table">
            <a:tbl>
              <a:tblPr firstRow="1" bandRow="1">
                <a:tableStyleId>{5C22544A-7EE6-4342-B048-85BDC9FD1C3A}</a:tableStyleId>
              </a:tblPr>
              <a:tblGrid>
                <a:gridCol w="4239491">
                  <a:extLst>
                    <a:ext uri="{9D8B030D-6E8A-4147-A177-3AD203B41FA5}">
                      <a16:colId xmlns:a16="http://schemas.microsoft.com/office/drawing/2014/main" val="20000"/>
                    </a:ext>
                  </a:extLst>
                </a:gridCol>
                <a:gridCol w="4239491">
                  <a:extLst>
                    <a:ext uri="{9D8B030D-6E8A-4147-A177-3AD203B41FA5}">
                      <a16:colId xmlns:a16="http://schemas.microsoft.com/office/drawing/2014/main" val="20001"/>
                    </a:ext>
                  </a:extLst>
                </a:gridCol>
                <a:gridCol w="4239491">
                  <a:extLst>
                    <a:ext uri="{9D8B030D-6E8A-4147-A177-3AD203B41FA5}">
                      <a16:colId xmlns:a16="http://schemas.microsoft.com/office/drawing/2014/main" val="20002"/>
                    </a:ext>
                  </a:extLst>
                </a:gridCol>
                <a:gridCol w="4239491">
                  <a:extLst>
                    <a:ext uri="{9D8B030D-6E8A-4147-A177-3AD203B41FA5}">
                      <a16:colId xmlns:a16="http://schemas.microsoft.com/office/drawing/2014/main" val="20003"/>
                    </a:ext>
                  </a:extLst>
                </a:gridCol>
              </a:tblGrid>
              <a:tr h="818396">
                <a:tc>
                  <a:txBody>
                    <a:bodyPr/>
                    <a:lstStyle/>
                    <a:p>
                      <a:r>
                        <a:rPr lang="en-IN" b="0" dirty="0">
                          <a:solidFill>
                            <a:schemeClr val="tx1">
                              <a:lumMod val="65000"/>
                              <a:lumOff val="35000"/>
                            </a:schemeClr>
                          </a:solidFill>
                        </a:rPr>
                        <a:t>Subhash Chand Agrawal</a:t>
                      </a:r>
                    </a:p>
                  </a:txBody>
                  <a:tcPr/>
                </a:tc>
                <a:tc>
                  <a:txBody>
                    <a:bodyPr/>
                    <a:lstStyle/>
                    <a:p>
                      <a:r>
                        <a:rPr lang="en-IN" b="0">
                          <a:solidFill>
                            <a:schemeClr val="tx1">
                              <a:lumMod val="65000"/>
                              <a:lumOff val="35000"/>
                            </a:schemeClr>
                          </a:solidFill>
                        </a:rPr>
                        <a:t>Published in: 2012 4th International Conference on Intelligent Human Computer Interaction (IHCI)</a:t>
                      </a:r>
                    </a:p>
                  </a:txBody>
                  <a:tcPr/>
                </a:tc>
                <a:tc>
                  <a:txBody>
                    <a:bodyPr/>
                    <a:lstStyle/>
                    <a:p>
                      <a:r>
                        <a:rPr lang="en-IN" b="0">
                          <a:solidFill>
                            <a:schemeClr val="tx1">
                              <a:lumMod val="65000"/>
                              <a:lumOff val="35000"/>
                            </a:schemeClr>
                          </a:solidFill>
                        </a:rPr>
                        <a:t>21 March 2013</a:t>
                      </a:r>
                    </a:p>
                  </a:txBody>
                  <a:tcPr/>
                </a:tc>
                <a:tc>
                  <a:txBody>
                    <a:bodyPr/>
                    <a:lstStyle/>
                    <a:p>
                      <a:r>
                        <a:rPr lang="en-IN" b="0">
                          <a:solidFill>
                            <a:schemeClr val="tx1">
                              <a:lumMod val="65000"/>
                              <a:lumOff val="35000"/>
                            </a:schemeClr>
                          </a:solidFill>
                        </a:rPr>
                        <a:t>Recognition of Indian sign language using feature fusion</a:t>
                      </a:r>
                    </a:p>
                  </a:txBody>
                  <a:tcPr/>
                </a:tc>
                <a:extLst>
                  <a:ext uri="{0D108BD9-81ED-4DB2-BD59-A6C34878D82A}">
                    <a16:rowId xmlns:a16="http://schemas.microsoft.com/office/drawing/2014/main" val="10000"/>
                  </a:ext>
                </a:extLst>
              </a:tr>
              <a:tr h="818396">
                <a:tc>
                  <a:txBody>
                    <a:bodyPr/>
                    <a:lstStyle/>
                    <a:p>
                      <a:r>
                        <a:rPr lang="en-IN" dirty="0"/>
                        <a:t>V. Adithya</a:t>
                      </a:r>
                    </a:p>
                  </a:txBody>
                  <a:tcPr/>
                </a:tc>
                <a:tc>
                  <a:txBody>
                    <a:bodyPr/>
                    <a:lstStyle/>
                    <a:p>
                      <a:r>
                        <a:rPr lang="en-IN" dirty="0"/>
                        <a:t>Published in: 2013 IEEE Conference on Information &amp; Communication Technologies</a:t>
                      </a:r>
                    </a:p>
                  </a:txBody>
                  <a:tcPr/>
                </a:tc>
                <a:tc>
                  <a:txBody>
                    <a:bodyPr/>
                    <a:lstStyle/>
                    <a:p>
                      <a:r>
                        <a:rPr lang="en-IN" dirty="0"/>
                        <a:t>15 July 2013</a:t>
                      </a:r>
                    </a:p>
                  </a:txBody>
                  <a:tcPr/>
                </a:tc>
                <a:tc>
                  <a:txBody>
                    <a:bodyPr/>
                    <a:lstStyle/>
                    <a:p>
                      <a:r>
                        <a:rPr lang="en-IN" dirty="0"/>
                        <a:t>Artificial neural network based method for Indian sign language recognition</a:t>
                      </a:r>
                    </a:p>
                  </a:txBody>
                  <a:tcPr/>
                </a:tc>
                <a:extLst>
                  <a:ext uri="{0D108BD9-81ED-4DB2-BD59-A6C34878D82A}">
                    <a16:rowId xmlns:a16="http://schemas.microsoft.com/office/drawing/2014/main" val="10001"/>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t>April 4, 2024</a:t>
            </a:fld>
            <a:endParaRPr lang="en-US"/>
          </a:p>
        </p:txBody>
      </p:sp>
      <p:sp>
        <p:nvSpPr>
          <p:cNvPr id="3" name="Footer Placeholder 2"/>
          <p:cNvSpPr>
            <a:spLocks noGrp="1"/>
          </p:cNvSpPr>
          <p:nvPr>
            <p:ph type="ftr" sz="quarter" idx="11"/>
          </p:nvPr>
        </p:nvSpPr>
        <p:spPr/>
        <p:txBody>
          <a:bodyPr/>
          <a:lstStyle/>
          <a:p>
            <a:r>
              <a:rPr lang="en-IN"/>
              <a:t>DEPARTMENT OF COMPUTER SCIENCE &amp; ENGINEERING   / PROJECT TITLE</a:t>
            </a: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9</a:t>
            </a:fld>
            <a:endParaRPr lang="en-US"/>
          </a:p>
        </p:txBody>
      </p:sp>
      <p:sp>
        <p:nvSpPr>
          <p:cNvPr id="5" name="Rectangle 4"/>
          <p:cNvSpPr/>
          <p:nvPr/>
        </p:nvSpPr>
        <p:spPr>
          <a:xfrm>
            <a:off x="5245279" y="285296"/>
            <a:ext cx="7853625" cy="823752"/>
          </a:xfrm>
          <a:prstGeom prst="rect">
            <a:avLst/>
          </a:prstGeom>
        </p:spPr>
        <p:txBody>
          <a:bodyPr wrap="none">
            <a:spAutoFit/>
          </a:bodyPr>
          <a:lstStyle/>
          <a:p>
            <a:pPr lvl="1">
              <a:lnSpc>
                <a:spcPct val="150000"/>
              </a:lnSpc>
            </a:pPr>
            <a:r>
              <a:rPr lang="en-IN" sz="3600" b="1" dirty="0">
                <a:latin typeface="Times New Roman" panose="02020603050405020304" pitchFamily="18" charset="0"/>
                <a:cs typeface="Times New Roman" panose="02020603050405020304" pitchFamily="18" charset="0"/>
              </a:rPr>
              <a:t>DESIGN AND METHODOLOGIES</a:t>
            </a:r>
          </a:p>
        </p:txBody>
      </p:sp>
      <p:sp>
        <p:nvSpPr>
          <p:cNvPr id="6" name="Rectangle 5"/>
          <p:cNvSpPr/>
          <p:nvPr/>
        </p:nvSpPr>
        <p:spPr>
          <a:xfrm>
            <a:off x="2327564" y="2451207"/>
            <a:ext cx="13487400" cy="1383665"/>
          </a:xfrm>
          <a:prstGeom prst="rect">
            <a:avLst/>
          </a:prstGeom>
        </p:spPr>
        <p:txBody>
          <a:bodyPr wrap="square">
            <a:spAutoFit/>
          </a:bodyPr>
          <a:lstStyle/>
          <a:p>
            <a:pPr>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MODULE 1: Mention name of the module 1(</a:t>
            </a:r>
            <a:r>
              <a:rPr lang="en-US" sz="2800" b="1" dirty="0">
                <a:latin typeface="Times New Roman" panose="02020603050405020304" pitchFamily="18" charset="0"/>
                <a:cs typeface="Times New Roman" panose="02020603050405020304" pitchFamily="18" charset="0"/>
                <a:sym typeface="+mn-ea"/>
              </a:rPr>
              <a:t>Data acquisition)</a:t>
            </a:r>
            <a:endParaRPr lang="en-US" sz="2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MODULE 2</a:t>
            </a:r>
            <a:r>
              <a:rPr lang="en-US" sz="2400" dirty="0">
                <a:latin typeface="Times New Roman" panose="02020603050405020304" pitchFamily="18" charset="0"/>
                <a:cs typeface="Times New Roman" panose="02020603050405020304" pitchFamily="18" charset="0"/>
              </a:rPr>
              <a:t>:Mention the name of the module 2(</a:t>
            </a:r>
            <a:r>
              <a:rPr lang="en-IN" sz="2400" b="1" dirty="0">
                <a:sym typeface="+mn-ea"/>
              </a:rPr>
              <a:t>Mention the algorithm</a:t>
            </a:r>
            <a:r>
              <a:rPr lang="en-US" sz="2400"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18</TotalTime>
  <Words>2120</Words>
  <Application>Microsoft Office PowerPoint</Application>
  <PresentationFormat>Custom</PresentationFormat>
  <Paragraphs>210</Paragraphs>
  <Slides>25</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Wingdings</vt:lpstr>
      <vt:lpstr>Arial</vt:lpstr>
      <vt:lpstr>Calibri Light</vt:lpstr>
      <vt:lpstr>Calibri</vt:lpstr>
      <vt:lpstr>Times New Roman</vt:lpstr>
      <vt:lpstr>Retrospect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Sharad</dc:creator>
  <cp:lastModifiedBy>Rohith Koritala</cp:lastModifiedBy>
  <cp:revision>20</cp:revision>
  <dcterms:created xsi:type="dcterms:W3CDTF">2024-04-03T15:37:13Z</dcterms:created>
  <dcterms:modified xsi:type="dcterms:W3CDTF">2024-04-03T20:25:51Z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39CEEBCEEEF4418BB62AE23DC3AFAEB5_13</vt:lpwstr>
  </property>
  <property fmtid="{D5CDD505-2E9C-101B-9397-08002B2CF9AE}" pid="3" name="KSOProductBuildVer">
    <vt:lpwstr>1033-12.2.0.13472</vt:lpwstr>
  </property>
</Properties>
</file>