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2"/>
  </p:notesMasterIdLst>
  <p:handoutMasterIdLst>
    <p:handoutMasterId r:id="rId33"/>
  </p:handoutMasterIdLst>
  <p:sldIdLst>
    <p:sldId id="330" r:id="rId2"/>
    <p:sldId id="295" r:id="rId3"/>
    <p:sldId id="296" r:id="rId4"/>
    <p:sldId id="297" r:id="rId5"/>
    <p:sldId id="318" r:id="rId6"/>
    <p:sldId id="298" r:id="rId7"/>
    <p:sldId id="299" r:id="rId8"/>
    <p:sldId id="301" r:id="rId9"/>
    <p:sldId id="302" r:id="rId10"/>
    <p:sldId id="331" r:id="rId11"/>
    <p:sldId id="332" r:id="rId12"/>
    <p:sldId id="333" r:id="rId13"/>
    <p:sldId id="334" r:id="rId14"/>
    <p:sldId id="307" r:id="rId15"/>
    <p:sldId id="308" r:id="rId16"/>
    <p:sldId id="309" r:id="rId17"/>
    <p:sldId id="311" r:id="rId18"/>
    <p:sldId id="312" r:id="rId19"/>
    <p:sldId id="313" r:id="rId20"/>
    <p:sldId id="319" r:id="rId21"/>
    <p:sldId id="320" r:id="rId22"/>
    <p:sldId id="321" r:id="rId23"/>
    <p:sldId id="322" r:id="rId24"/>
    <p:sldId id="323" r:id="rId25"/>
    <p:sldId id="324" r:id="rId26"/>
    <p:sldId id="325" r:id="rId27"/>
    <p:sldId id="326" r:id="rId28"/>
    <p:sldId id="327" r:id="rId29"/>
    <p:sldId id="329" r:id="rId30"/>
    <p:sldId id="294" r:id="rId31"/>
  </p:sldIdLst>
  <p:sldSz cx="18288000" cy="10287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24" autoAdjust="0"/>
  </p:normalViewPr>
  <p:slideViewPr>
    <p:cSldViewPr snapToGrid="0" showGuides="1">
      <p:cViewPr>
        <p:scale>
          <a:sx n="45" d="100"/>
          <a:sy n="45" d="100"/>
        </p:scale>
        <p:origin x="810" y="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62" d="100"/>
          <a:sy n="62"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76B784-4FB6-471C-91EA-1AAA7047F172}" type="slidenum">
              <a:rPr lang="en-IN" smtClean="0"/>
              <a:t>‹#›</a:t>
            </a:fld>
            <a:endParaRPr lang="en-IN"/>
          </a:p>
        </p:txBody>
      </p:sp>
      <p:sp>
        <p:nvSpPr>
          <p:cNvPr id="9" name="Header Placeholder 8"/>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err="1"/>
              <a:t>xvs</a:t>
            </a:r>
            <a:endParaRPr lang="en-IN" dirty="0"/>
          </a:p>
        </p:txBody>
      </p:sp>
      <p:sp>
        <p:nvSpPr>
          <p:cNvPr id="12" name="Date Placeholder 11"/>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F12033-2EDF-405D-A660-8698D41E1567}" type="datetime1">
              <a:rPr lang="en-US" smtClean="0"/>
              <a:t>4/18/2024</a:t>
            </a:fld>
            <a:endParaRPr lang="en-IN"/>
          </a:p>
        </p:txBody>
      </p:sp>
      <p:sp>
        <p:nvSpPr>
          <p:cNvPr id="14" name="Footer Placeholder 1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SAD</a:t>
            </a:r>
          </a:p>
        </p:txBody>
      </p:sp>
    </p:spTree>
    <p:extLst>
      <p:ext uri="{BB962C8B-B14F-4D97-AF65-F5344CB8AC3E}">
        <p14:creationId xmlns:p14="http://schemas.microsoft.com/office/powerpoint/2010/main" val="29011430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86210308"/>
      </p:ext>
    </p:extLst>
  </p:cSld>
  <p:clrMap bg1="lt1" tx1="dk1" bg2="dk2" tx2="lt2" accent1="accent1" accent2="accent2" accent3="accent3" accent4="accent4" accent5="accent5" accent6="accent6" hlink="hlink" folHlink="folHlink"/>
  <p:hf hdr="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45920" y="1138428"/>
            <a:ext cx="15087600" cy="5349240"/>
          </a:xfrm>
        </p:spPr>
        <p:txBody>
          <a:bodyPr anchor="b">
            <a:normAutofit/>
          </a:bodyPr>
          <a:lstStyle>
            <a:lvl1pPr algn="l">
              <a:lnSpc>
                <a:spcPct val="85000"/>
              </a:lnSpc>
              <a:defRPr sz="12000" spc="-75"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650077" y="6683430"/>
            <a:ext cx="15087600" cy="1714500"/>
          </a:xfrm>
        </p:spPr>
        <p:txBody>
          <a:bodyPr lIns="91440" rIns="91440">
            <a:normAutofit/>
          </a:bodyPr>
          <a:lstStyle>
            <a:lvl1pPr marL="0" indent="0" algn="l">
              <a:buNone/>
              <a:defRPr sz="3600" cap="all" spc="300" baseline="0">
                <a:solidFill>
                  <a:schemeClr val="tx2"/>
                </a:solidFill>
                <a:latin typeface="+mj-lt"/>
              </a:defRPr>
            </a:lvl1pPr>
            <a:lvl2pPr marL="685800" indent="0" algn="ctr">
              <a:buNone/>
              <a:defRPr sz="3600"/>
            </a:lvl2pPr>
            <a:lvl3pPr marL="1371600" indent="0" algn="ctr">
              <a:buNone/>
              <a:defRPr sz="3600"/>
            </a:lvl3pPr>
            <a:lvl4pPr marL="2057400" indent="0" algn="ctr">
              <a:buNone/>
              <a:defRPr sz="3000"/>
            </a:lvl4pPr>
            <a:lvl5pPr marL="2743200" indent="0" algn="ctr">
              <a:buNone/>
              <a:defRPr sz="3000"/>
            </a:lvl5pPr>
            <a:lvl6pPr marL="3429000" indent="0" algn="ctr">
              <a:buNone/>
              <a:defRPr sz="3000"/>
            </a:lvl6pPr>
            <a:lvl7pPr marL="4114800" indent="0" algn="ctr">
              <a:buNone/>
              <a:defRPr sz="3000"/>
            </a:lvl7pPr>
            <a:lvl8pPr marL="4800600" indent="0" algn="ctr">
              <a:buNone/>
              <a:defRPr sz="3000"/>
            </a:lvl8pPr>
            <a:lvl9pPr marL="5486400" indent="0" algn="ctr">
              <a:buNone/>
              <a:defRPr sz="3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2A4A78-AB98-4C27-A03B-1FDB5F943EB5}" type="datetime4">
              <a:rPr lang="en-US" smtClean="0"/>
              <a:t>April 18,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3E0C0-228A-4082-81D2-A22D1B3A4D51}" type="datetime4">
              <a:rPr lang="en-US" smtClean="0"/>
              <a:t>April 18,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3087350" y="622168"/>
            <a:ext cx="3943350" cy="86361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622167"/>
            <a:ext cx="11601450" cy="8636133"/>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138729-B38B-4E7B-A4F9-C7D61D129B30}" type="datetime4">
              <a:rPr lang="en-US" smtClean="0"/>
              <a:t>April 18,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D00544-B2CB-480A-8E68-8A818093FCE5}" type="datetime4">
              <a:rPr lang="en-US" smtClean="0"/>
              <a:t>April 18,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1138428"/>
            <a:ext cx="15087600" cy="5349240"/>
          </a:xfrm>
        </p:spPr>
        <p:txBody>
          <a:bodyPr anchor="b" anchorCtr="0">
            <a:normAutofit/>
          </a:bodyPr>
          <a:lstStyle>
            <a:lvl1pPr>
              <a:lnSpc>
                <a:spcPct val="85000"/>
              </a:lnSpc>
              <a:defRPr sz="12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645920" y="6679692"/>
            <a:ext cx="15087600" cy="1714500"/>
          </a:xfrm>
        </p:spPr>
        <p:txBody>
          <a:bodyPr lIns="91440" rIns="91440" anchor="t" anchorCtr="0">
            <a:normAutofit/>
          </a:bodyPr>
          <a:lstStyle>
            <a:lvl1pPr marL="0" indent="0">
              <a:buNone/>
              <a:defRPr sz="3600" cap="all" spc="300" baseline="0">
                <a:solidFill>
                  <a:schemeClr val="tx2"/>
                </a:solidFill>
                <a:latin typeface="+mj-lt"/>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C21569-787D-4B28-BF58-C15BD049FF4C}" type="datetime4">
              <a:rPr lang="en-US" smtClean="0"/>
              <a:t>April 18,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645919" y="2768601"/>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326880" y="2768603"/>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689255-858F-4E3D-94A1-E1E39F87E4E8}" type="datetime4">
              <a:rPr lang="en-US" smtClean="0"/>
              <a:t>April 18, 2024</a:t>
            </a:fld>
            <a:endParaRPr lang="en-US"/>
          </a:p>
        </p:txBody>
      </p:sp>
      <p:sp>
        <p:nvSpPr>
          <p:cNvPr id="6" name="Footer Placeholder 5"/>
          <p:cNvSpPr>
            <a:spLocks noGrp="1"/>
          </p:cNvSpPr>
          <p:nvPr>
            <p:ph type="ftr" sz="quarter" idx="11"/>
          </p:nvPr>
        </p:nvSpPr>
        <p:spPr/>
        <p:txBody>
          <a:body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4592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64592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32688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32688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A81B212C-96E6-4A1C-BD8B-5A9E1F64C4D6}" type="datetime4">
              <a:rPr lang="en-US" smtClean="0"/>
              <a:t>April 18, 2024</a:t>
            </a:fld>
            <a:endParaRPr lang="en-US"/>
          </a:p>
        </p:txBody>
      </p:sp>
      <p:sp>
        <p:nvSpPr>
          <p:cNvPr id="11" name="Footer Placeholder 10"/>
          <p:cNvSpPr>
            <a:spLocks noGrp="1"/>
          </p:cNvSpPr>
          <p:nvPr>
            <p:ph type="ftr" sz="quarter" idx="11"/>
          </p:nvPr>
        </p:nvSpPr>
        <p:spPr/>
        <p:txBody>
          <a:bodyPr/>
          <a:lstStyle/>
          <a:p>
            <a:r>
              <a:rPr lang="en-IN"/>
              <a:t>DEPARTMENT OF COMPUTER SCIENCE &amp; ENGINEERING   / PROJECT TITLE</a:t>
            </a:r>
          </a:p>
        </p:txBody>
      </p:sp>
      <p:sp>
        <p:nvSpPr>
          <p:cNvPr id="12" name="Slide Number Placeholder 1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E3FEEA-94A0-4780-8034-6B4F50182C72}" type="datetime4">
              <a:rPr lang="en-US" smtClean="0"/>
              <a:t>April 18, 2024</a:t>
            </a:fld>
            <a:endParaRPr lang="en-US"/>
          </a:p>
        </p:txBody>
      </p:sp>
      <p:sp>
        <p:nvSpPr>
          <p:cNvPr id="4" name="Footer Placeholder 3"/>
          <p:cNvSpPr>
            <a:spLocks noGrp="1"/>
          </p:cNvSpPr>
          <p:nvPr>
            <p:ph type="ftr" sz="quarter" idx="11"/>
          </p:nvPr>
        </p:nvSpPr>
        <p:spPr/>
        <p:txBody>
          <a:bodyPr/>
          <a:lstStyle/>
          <a:p>
            <a:r>
              <a:rPr lang="en-IN"/>
              <a:t>DEPARTMENT OF COMPUTER SCIENCE &amp; ENGINEERING   / PROJECT TITLE</a:t>
            </a: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Rectangle 4"/>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4B1D917-16EA-4D69-8845-9832B0C2F6AA}" type="datetime4">
              <a:rPr lang="en-US" smtClean="0"/>
              <a:t>April 18,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5" y="0"/>
            <a:ext cx="6076187"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060107" y="0"/>
            <a:ext cx="96012"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891538"/>
            <a:ext cx="4800600" cy="3429000"/>
          </a:xfrm>
        </p:spPr>
        <p:txBody>
          <a:bodyPr anchor="b">
            <a:normAutofit/>
          </a:bodyPr>
          <a:lstStyle>
            <a:lvl1pPr>
              <a:defRPr sz="5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200900" y="1097280"/>
            <a:ext cx="9738360" cy="788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4389120"/>
            <a:ext cx="4800600" cy="5068686"/>
          </a:xfrm>
        </p:spPr>
        <p:txBody>
          <a:bodyPr lIns="91440" rIns="91440">
            <a:normAutofit/>
          </a:bodyPr>
          <a:lstStyle>
            <a:lvl1pPr marL="0" indent="0">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a:xfrm>
            <a:off x="698268" y="9689678"/>
            <a:ext cx="3927765" cy="547688"/>
          </a:xfrm>
        </p:spPr>
        <p:txBody>
          <a:bodyPr/>
          <a:lstStyle>
            <a:lvl1pPr algn="l">
              <a:defRPr/>
            </a:lvl1pPr>
          </a:lstStyle>
          <a:p>
            <a:fld id="{5A61ED53-1557-48CE-8123-0F97BD6F5650}" type="datetime4">
              <a:rPr lang="en-US" smtClean="0"/>
              <a:t>April 18, 2024</a:t>
            </a:fld>
            <a:endParaRPr lang="en-US"/>
          </a:p>
        </p:txBody>
      </p:sp>
      <p:sp>
        <p:nvSpPr>
          <p:cNvPr id="6" name="Footer Placeholder 5"/>
          <p:cNvSpPr>
            <a:spLocks noGrp="1"/>
          </p:cNvSpPr>
          <p:nvPr>
            <p:ph type="ftr" sz="quarter" idx="11"/>
          </p:nvPr>
        </p:nvSpPr>
        <p:spPr>
          <a:xfrm>
            <a:off x="7200900" y="9689678"/>
            <a:ext cx="6972300" cy="547688"/>
          </a:xfrm>
        </p:spPr>
        <p:txBody>
          <a:bodyPr/>
          <a:lstStyle>
            <a:lvl1pPr algn="l">
              <a:defRPr>
                <a:solidFill>
                  <a:schemeClr val="tx2"/>
                </a:solidFill>
              </a:defRPr>
            </a:lvl1p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7429500"/>
            <a:ext cx="18283238" cy="285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3" y="737261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7612380"/>
            <a:ext cx="15169896" cy="1234440"/>
          </a:xfrm>
        </p:spPr>
        <p:txBody>
          <a:bodyPr lIns="91440" tIns="0" rIns="91440" bIns="0" anchor="b">
            <a:noAutofit/>
          </a:bodyPr>
          <a:lstStyle>
            <a:lvl1pPr>
              <a:defRPr sz="5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3" y="0"/>
            <a:ext cx="18287978" cy="7372614"/>
          </a:xfrm>
          <a:blipFill>
            <a:blip r:embed="rId2"/>
            <a:stretch>
              <a:fillRect/>
            </a:stretch>
          </a:blipFill>
        </p:spPr>
        <p:txBody>
          <a:bodyPr lIns="457200" tIns="457200" anchor="t"/>
          <a:lstStyle>
            <a:lvl1pPr marL="0" indent="0">
              <a:buNone/>
              <a:defRPr sz="4800">
                <a:solidFill>
                  <a:schemeClr val="bg1"/>
                </a:solidFill>
              </a:defRPr>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645920" y="8860535"/>
            <a:ext cx="15169896" cy="891540"/>
          </a:xfrm>
        </p:spPr>
        <p:txBody>
          <a:bodyPr lIns="91440" tIns="0" rIns="91440" bIns="0">
            <a:normAutofit/>
          </a:bodyPr>
          <a:lstStyle>
            <a:lvl1pPr marL="0" indent="0">
              <a:spcBef>
                <a:spcPts val="0"/>
              </a:spcBef>
              <a:spcAft>
                <a:spcPts val="900"/>
              </a:spcAft>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66FC48DB-39AD-497D-8330-7463C2179DE1}" type="datetime4">
              <a:rPr lang="en-US" smtClean="0"/>
              <a:t>April 18, 2024</a:t>
            </a:fld>
            <a:endParaRPr lang="en-US"/>
          </a:p>
        </p:txBody>
      </p:sp>
      <p:sp>
        <p:nvSpPr>
          <p:cNvPr id="6" name="Footer Placeholder 5"/>
          <p:cNvSpPr>
            <a:spLocks noGrp="1"/>
          </p:cNvSpPr>
          <p:nvPr>
            <p:ph type="ftr" sz="quarter" idx="11"/>
          </p:nvPr>
        </p:nvSpPr>
        <p:spPr/>
        <p:txBody>
          <a:body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9601200"/>
            <a:ext cx="182880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9501474"/>
            <a:ext cx="18288002" cy="98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645920" y="429905"/>
            <a:ext cx="15087600" cy="217613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645920" y="2768601"/>
            <a:ext cx="15087600" cy="603504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45921" y="9689678"/>
            <a:ext cx="3708407" cy="547688"/>
          </a:xfrm>
          <a:prstGeom prst="rect">
            <a:avLst/>
          </a:prstGeom>
        </p:spPr>
        <p:txBody>
          <a:bodyPr vert="horz" lIns="91440" tIns="45720" rIns="91440" bIns="45720" rtlCol="0" anchor="ctr"/>
          <a:lstStyle>
            <a:lvl1pPr algn="l">
              <a:defRPr sz="1350">
                <a:solidFill>
                  <a:srgbClr val="FFFFFF"/>
                </a:solidFill>
              </a:defRPr>
            </a:lvl1pPr>
          </a:lstStyle>
          <a:p>
            <a:fld id="{04A8CDA6-3F51-4CAD-8EC3-2E80C1A81474}" type="datetime4">
              <a:rPr lang="en-US" smtClean="0"/>
              <a:t>April 18, 2024</a:t>
            </a:fld>
            <a:endParaRPr lang="en-US"/>
          </a:p>
        </p:txBody>
      </p:sp>
      <p:sp>
        <p:nvSpPr>
          <p:cNvPr id="5" name="Footer Placeholder 4"/>
          <p:cNvSpPr>
            <a:spLocks noGrp="1"/>
          </p:cNvSpPr>
          <p:nvPr>
            <p:ph type="ftr" sz="quarter" idx="3"/>
          </p:nvPr>
        </p:nvSpPr>
        <p:spPr>
          <a:xfrm>
            <a:off x="5529278" y="9689678"/>
            <a:ext cx="7234206" cy="547688"/>
          </a:xfrm>
          <a:prstGeom prst="rect">
            <a:avLst/>
          </a:prstGeom>
        </p:spPr>
        <p:txBody>
          <a:bodyPr vert="horz" lIns="91440" tIns="45720" rIns="91440" bIns="45720" rtlCol="0" anchor="ctr"/>
          <a:lstStyle>
            <a:lvl1pPr algn="ctr">
              <a:defRPr sz="1350" cap="all" baseline="0">
                <a:solidFill>
                  <a:srgbClr val="FFFFFF"/>
                </a:solidFill>
              </a:defRPr>
            </a:lvl1pPr>
          </a:lstStyle>
          <a:p>
            <a:r>
              <a:rPr lang="en-IN"/>
              <a:t>DEPARTMENT OF COMPUTER SCIENCE &amp; ENGINEERING   / PROJECT TITLE</a:t>
            </a:r>
          </a:p>
        </p:txBody>
      </p:sp>
      <p:sp>
        <p:nvSpPr>
          <p:cNvPr id="6" name="Slide Number Placeholder 5"/>
          <p:cNvSpPr>
            <a:spLocks noGrp="1"/>
          </p:cNvSpPr>
          <p:nvPr>
            <p:ph type="sldNum" sz="quarter" idx="4"/>
          </p:nvPr>
        </p:nvSpPr>
        <p:spPr>
          <a:xfrm>
            <a:off x="14850688" y="9689678"/>
            <a:ext cx="1968038" cy="547688"/>
          </a:xfrm>
          <a:prstGeom prst="rect">
            <a:avLst/>
          </a:prstGeom>
        </p:spPr>
        <p:txBody>
          <a:bodyPr vert="horz" lIns="91440" tIns="45720" rIns="91440" bIns="45720" rtlCol="0" anchor="ctr"/>
          <a:lstStyle>
            <a:lvl1pPr algn="r">
              <a:defRPr sz="1575">
                <a:solidFill>
                  <a:srgbClr val="FFFFFF"/>
                </a:solidFill>
              </a:defRPr>
            </a:lvl1pPr>
          </a:lstStyle>
          <a:p>
            <a:pPr marL="0" lvl="0" indent="0" algn="r" rtl="0">
              <a:spcBef>
                <a:spcPts val="0"/>
              </a:spcBef>
              <a:spcAft>
                <a:spcPts val="0"/>
              </a:spcAft>
              <a:buNone/>
            </a:pPr>
            <a:fld id="{00000000-1234-1234-1234-123412341234}" type="slidenum">
              <a:rPr lang="en-US" smtClean="0"/>
              <a:t>‹#›</a:t>
            </a:fld>
            <a:endParaRPr lang="en-US"/>
          </a:p>
        </p:txBody>
      </p:sp>
      <p:cxnSp>
        <p:nvCxnSpPr>
          <p:cNvPr id="10" name="Straight Connector 9"/>
          <p:cNvCxnSpPr/>
          <p:nvPr/>
        </p:nvCxnSpPr>
        <p:spPr>
          <a:xfrm>
            <a:off x="1790298" y="2606768"/>
            <a:ext cx="149504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1371600" rtl="0" eaLnBrk="1" latinLnBrk="0" hangingPunct="1">
        <a:lnSpc>
          <a:spcPct val="85000"/>
        </a:lnSpc>
        <a:spcBef>
          <a:spcPct val="0"/>
        </a:spcBef>
        <a:buNone/>
        <a:defRPr sz="7200" kern="1200" spc="-75" baseline="0">
          <a:solidFill>
            <a:schemeClr val="tx1">
              <a:lumMod val="75000"/>
              <a:lumOff val="25000"/>
            </a:schemeClr>
          </a:solidFill>
          <a:latin typeface="+mj-lt"/>
          <a:ea typeface="+mj-ea"/>
          <a:cs typeface="+mj-cs"/>
        </a:defRPr>
      </a:lvl1pPr>
    </p:titleStyle>
    <p:bodyStyle>
      <a:lvl1pPr marL="137160" indent="-137160" algn="l" defTabSz="1371600" rtl="0" eaLnBrk="1" latinLnBrk="0" hangingPunct="1">
        <a:lnSpc>
          <a:spcPct val="90000"/>
        </a:lnSpc>
        <a:spcBef>
          <a:spcPts val="1800"/>
        </a:spcBef>
        <a:spcAft>
          <a:spcPts val="300"/>
        </a:spcAft>
        <a:buClr>
          <a:schemeClr val="accent1"/>
        </a:buClr>
        <a:buSzPct val="100000"/>
        <a:buFont typeface="Calibri" panose="020F0502020204030204" pitchFamily="34" charset="0"/>
        <a:buChar char=" "/>
        <a:defRPr sz="3000" kern="1200">
          <a:solidFill>
            <a:schemeClr val="tx1">
              <a:lumMod val="75000"/>
              <a:lumOff val="25000"/>
            </a:schemeClr>
          </a:solidFill>
          <a:latin typeface="+mn-lt"/>
          <a:ea typeface="+mn-ea"/>
          <a:cs typeface="+mn-cs"/>
        </a:defRPr>
      </a:lvl1pPr>
      <a:lvl2pPr marL="575945" indent="-27432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700" kern="1200">
          <a:solidFill>
            <a:schemeClr val="tx1">
              <a:lumMod val="75000"/>
              <a:lumOff val="25000"/>
            </a:schemeClr>
          </a:solidFill>
          <a:latin typeface="+mn-lt"/>
          <a:ea typeface="+mn-ea"/>
          <a:cs typeface="+mn-cs"/>
        </a:defRPr>
      </a:lvl2pPr>
      <a:lvl3pPr marL="850265" indent="-27432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3pPr>
      <a:lvl4pPr marL="1124585" indent="-27432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4pPr>
      <a:lvl5pPr marL="1398905" indent="-27432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5pPr>
      <a:lvl6pPr marL="1649730" indent="-34290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6pPr>
      <a:lvl7pPr marL="1950085" indent="-34290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7pPr>
      <a:lvl8pPr marL="2249805" indent="-34290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8pPr>
      <a:lvl9pPr marL="2550160" indent="-34290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ieeexplore.ieee.org/abstract/document/9155925" TargetMode="External"/><Relationship Id="rId2" Type="http://schemas.openxmlformats.org/officeDocument/2006/relationships/hyperlink" Target="https://ieeexplore.ieee.org/abstract/document/8614921" TargetMode="External"/><Relationship Id="rId1" Type="http://schemas.openxmlformats.org/officeDocument/2006/relationships/slideLayout" Target="../slideLayouts/slideLayout7.xml"/><Relationship Id="rId5" Type="http://schemas.openxmlformats.org/officeDocument/2006/relationships/hyperlink" Target="https://circuitdigest.com/microcontroller-projects/iot-heartbeat-monitoring-using-arduino" TargetMode="External"/><Relationship Id="rId4" Type="http://schemas.openxmlformats.org/officeDocument/2006/relationships/hyperlink" Target="https://iotdesignpro.com/projects/iot-based-heartbeat-monitoring-system-using-nodemcu"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3" descr="C:\Users\Sharad\Desktop\download veltech.png"/>
          <p:cNvPicPr>
            <a:picLocks noChangeAspect="1" noChangeArrowheads="1"/>
          </p:cNvPicPr>
          <p:nvPr/>
        </p:nvPicPr>
        <p:blipFill>
          <a:blip r:embed="rId3"/>
          <a:srcRect/>
          <a:stretch>
            <a:fillRect/>
          </a:stretch>
        </p:blipFill>
        <p:spPr bwMode="auto">
          <a:xfrm>
            <a:off x="6826102" y="0"/>
            <a:ext cx="4295554" cy="1438275"/>
          </a:xfrm>
          <a:prstGeom prst="rect">
            <a:avLst/>
          </a:prstGeom>
          <a:noFill/>
        </p:spPr>
      </p:pic>
      <p:sp>
        <p:nvSpPr>
          <p:cNvPr id="22" name="Rectangle 21"/>
          <p:cNvSpPr/>
          <p:nvPr/>
        </p:nvSpPr>
        <p:spPr>
          <a:xfrm>
            <a:off x="602672" y="2009983"/>
            <a:ext cx="17415164" cy="3130281"/>
          </a:xfrm>
          <a:prstGeom prst="rect">
            <a:avLst/>
          </a:prstGeom>
        </p:spPr>
        <p:txBody>
          <a:bodyPr wrap="square">
            <a:spAutoFit/>
          </a:bodyPr>
          <a:lstStyle/>
          <a:p>
            <a:pPr marL="12065" marR="5080" algn="ctr">
              <a:lnSpc>
                <a:spcPct val="101600"/>
              </a:lnSpc>
              <a:spcBef>
                <a:spcPts val="70"/>
              </a:spcBef>
            </a:pPr>
            <a:r>
              <a:rPr lang="en-IN" sz="2000" b="1" spc="-25" dirty="0">
                <a:latin typeface="Times New Roman" pitchFamily="18" charset="0"/>
                <a:cs typeface="Times New Roman" pitchFamily="18" charset="0"/>
              </a:rPr>
              <a:t>DEPARTMENT </a:t>
            </a:r>
            <a:r>
              <a:rPr lang="en-IN" sz="2000" b="1" spc="-5" dirty="0">
                <a:latin typeface="Times New Roman" pitchFamily="18" charset="0"/>
                <a:cs typeface="Times New Roman" pitchFamily="18" charset="0"/>
              </a:rPr>
              <a:t>OF COMPUTER SCIENCE</a:t>
            </a:r>
            <a:r>
              <a:rPr lang="en-IN" sz="2000" b="1" spc="-125" dirty="0">
                <a:latin typeface="Times New Roman" pitchFamily="18" charset="0"/>
                <a:cs typeface="Times New Roman" pitchFamily="18" charset="0"/>
              </a:rPr>
              <a:t> </a:t>
            </a:r>
            <a:r>
              <a:rPr lang="en-IN" sz="2000" b="1" dirty="0">
                <a:latin typeface="Times New Roman" pitchFamily="18" charset="0"/>
                <a:cs typeface="Times New Roman" pitchFamily="18" charset="0"/>
              </a:rPr>
              <a:t>&amp;  </a:t>
            </a:r>
            <a:r>
              <a:rPr lang="en-IN" sz="2000" b="1" spc="-5" dirty="0">
                <a:latin typeface="Times New Roman" pitchFamily="18" charset="0"/>
                <a:cs typeface="Times New Roman" pitchFamily="18" charset="0"/>
              </a:rPr>
              <a:t>ENGINEERING </a:t>
            </a:r>
          </a:p>
          <a:p>
            <a:pPr marL="12065" marR="5080" algn="ctr">
              <a:lnSpc>
                <a:spcPct val="101600"/>
              </a:lnSpc>
              <a:spcBef>
                <a:spcPts val="70"/>
              </a:spcBef>
            </a:pPr>
            <a:r>
              <a:rPr lang="en-IN" sz="2000" b="1" spc="-5" dirty="0">
                <a:latin typeface="Times New Roman" pitchFamily="18" charset="0"/>
                <a:cs typeface="Times New Roman" pitchFamily="18" charset="0"/>
              </a:rPr>
              <a:t>SCHOOL OF COMPUTING  </a:t>
            </a:r>
          </a:p>
          <a:p>
            <a:pPr marL="12065" marR="5080" algn="ctr">
              <a:lnSpc>
                <a:spcPct val="101600"/>
              </a:lnSpc>
              <a:spcBef>
                <a:spcPts val="70"/>
              </a:spcBef>
            </a:pPr>
            <a:r>
              <a:rPr lang="en-IN" sz="2000" b="1" dirty="0">
                <a:latin typeface="Times New Roman" pitchFamily="18" charset="0"/>
                <a:cs typeface="Times New Roman" pitchFamily="18" charset="0"/>
              </a:rPr>
              <a:t>10214CS602 </a:t>
            </a:r>
            <a:r>
              <a:rPr lang="en-IN" sz="2000" b="1" spc="-5" dirty="0">
                <a:latin typeface="Times New Roman" pitchFamily="18" charset="0"/>
                <a:cs typeface="Times New Roman" pitchFamily="18" charset="0"/>
              </a:rPr>
              <a:t>MINOR PROJECT -2</a:t>
            </a:r>
          </a:p>
          <a:p>
            <a:pPr marL="12065" marR="5080" algn="ctr">
              <a:lnSpc>
                <a:spcPct val="101600"/>
              </a:lnSpc>
              <a:spcBef>
                <a:spcPts val="70"/>
              </a:spcBef>
            </a:pPr>
            <a:r>
              <a:rPr lang="en-IN" sz="2000" b="1" spc="-5" dirty="0">
                <a:latin typeface="Times New Roman" pitchFamily="18" charset="0"/>
                <a:cs typeface="Times New Roman" pitchFamily="18" charset="0"/>
              </a:rPr>
              <a:t>WINTER SEMESTER(2023-2024)  </a:t>
            </a:r>
          </a:p>
          <a:p>
            <a:pPr marL="12065" marR="5080" algn="ctr">
              <a:lnSpc>
                <a:spcPct val="101600"/>
              </a:lnSpc>
              <a:spcBef>
                <a:spcPts val="70"/>
              </a:spcBef>
            </a:pPr>
            <a:r>
              <a:rPr lang="en-IN" sz="2400" b="1" spc="-5" dirty="0">
                <a:latin typeface="Times New Roman" pitchFamily="18" charset="0"/>
                <a:cs typeface="Times New Roman" pitchFamily="18" charset="0"/>
              </a:rPr>
              <a:t>REVIEW-2</a:t>
            </a:r>
            <a:endParaRPr lang="en-IN" sz="2400" b="1" dirty="0">
              <a:latin typeface="Times New Roman" pitchFamily="18" charset="0"/>
              <a:cs typeface="Times New Roman" pitchFamily="18" charset="0"/>
            </a:endParaRPr>
          </a:p>
          <a:p>
            <a:pPr marL="758190"/>
            <a:r>
              <a:rPr lang="en-IN" sz="2000" b="1" dirty="0">
                <a:latin typeface="Times New Roman" pitchFamily="18" charset="0"/>
                <a:cs typeface="Times New Roman" pitchFamily="18" charset="0"/>
              </a:rPr>
              <a:t>                                                                                                                                      </a:t>
            </a:r>
          </a:p>
          <a:p>
            <a:pPr marL="758190"/>
            <a:endParaRPr lang="en-IN" sz="2000" b="1" dirty="0">
              <a:latin typeface="Times New Roman" pitchFamily="18" charset="0"/>
              <a:cs typeface="Times New Roman" pitchFamily="18" charset="0"/>
            </a:endParaRPr>
          </a:p>
          <a:p>
            <a:pPr marL="758190"/>
            <a:r>
              <a:rPr lang="en-IN" sz="2000" b="1" dirty="0">
                <a:latin typeface="Times New Roman" pitchFamily="18" charset="0"/>
                <a:cs typeface="Times New Roman" pitchFamily="18" charset="0"/>
              </a:rPr>
              <a:t>                                                                                                                                                         </a:t>
            </a:r>
          </a:p>
          <a:p>
            <a:pPr marL="758190"/>
            <a:r>
              <a:rPr lang="en-IN" sz="2000" b="1" dirty="0">
                <a:latin typeface="Times New Roman" pitchFamily="18" charset="0"/>
                <a:cs typeface="Times New Roman" pitchFamily="18" charset="0"/>
              </a:rPr>
              <a:t>                                                       </a:t>
            </a:r>
            <a:r>
              <a:rPr lang="en-IN" sz="2800" b="1" dirty="0">
                <a:latin typeface="Times New Roman" pitchFamily="18" charset="0"/>
                <a:cs typeface="Times New Roman" pitchFamily="18" charset="0"/>
              </a:rPr>
              <a:t>“Cardiac Attack Detection and Intervention Based on IoT</a:t>
            </a:r>
            <a:r>
              <a:rPr lang="en-IN" sz="2800" b="1" spc="-5" dirty="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
        <p:nvSpPr>
          <p:cNvPr id="29" name="Slide Number Placeholder 3"/>
          <p:cNvSpPr txBox="1">
            <a:spLocks/>
          </p:cNvSpPr>
          <p:nvPr/>
        </p:nvSpPr>
        <p:spPr>
          <a:xfrm>
            <a:off x="15740698" y="275977"/>
            <a:ext cx="21336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000" b="0" i="0" u="none" strike="noStrike" kern="0" cap="none" spc="0" normalizeH="0" baseline="0" noProof="0" dirty="0">
              <a:ln>
                <a:noFill/>
              </a:ln>
              <a:solidFill>
                <a:schemeClr val="tx1"/>
              </a:solidFill>
              <a:effectLst/>
              <a:uLnTx/>
              <a:uFillTx/>
              <a:latin typeface="Times New Roman" pitchFamily="18" charset="0"/>
              <a:ea typeface="Calibri"/>
              <a:cs typeface="Times New Roman" pitchFamily="18" charset="0"/>
              <a:sym typeface="Calibri"/>
            </a:endParaRPr>
          </a:p>
        </p:txBody>
      </p:sp>
      <p:sp>
        <p:nvSpPr>
          <p:cNvPr id="31" name="Rectangle 30"/>
          <p:cNvSpPr/>
          <p:nvPr/>
        </p:nvSpPr>
        <p:spPr>
          <a:xfrm>
            <a:off x="311727" y="7704404"/>
            <a:ext cx="9144000" cy="1092607"/>
          </a:xfrm>
          <a:prstGeom prst="rect">
            <a:avLst/>
          </a:prstGeom>
        </p:spPr>
        <p:txBody>
          <a:bodyPr>
            <a:spAutoFit/>
          </a:bodyPr>
          <a:lstStyle/>
          <a:p>
            <a:pPr marL="12700">
              <a:spcBef>
                <a:spcPts val="270"/>
              </a:spcBef>
              <a:buClr>
                <a:srgbClr val="000000"/>
              </a:buClr>
              <a:buSzPts val="1400"/>
            </a:pPr>
            <a:r>
              <a:rPr lang="en-IN" sz="2000" dirty="0">
                <a:latin typeface="Times New Roman" pitchFamily="18" charset="0"/>
                <a:cs typeface="Times New Roman" pitchFamily="18" charset="0"/>
              </a:rPr>
              <a:t>1.</a:t>
            </a:r>
            <a:r>
              <a:rPr lang="en-US" altLang="zh-CN" sz="2000" b="1" dirty="0">
                <a:latin typeface="Times New Roman" charset="0"/>
                <a:ea typeface="Times New Roman" charset="0"/>
                <a:cs typeface="Times New Roman" charset="0"/>
                <a:sym typeface="Times New Roman" charset="0"/>
              </a:rPr>
              <a:t>CHALLAGUNDLA SRI RAM                     (VTU20439)  (21UECM0043)</a:t>
            </a:r>
            <a:endParaRPr lang="en-US" altLang="zh-CN" sz="2000" dirty="0">
              <a:latin typeface="Times New Roman" charset="0"/>
              <a:ea typeface="Times New Roman" charset="0"/>
              <a:cs typeface="Times New Roman" charset="0"/>
              <a:sym typeface="Times New Roman" charset="0"/>
            </a:endParaRPr>
          </a:p>
          <a:p>
            <a:pPr marL="12700">
              <a:lnSpc>
                <a:spcPct val="100000"/>
              </a:lnSpc>
              <a:spcBef>
                <a:spcPts val="270"/>
              </a:spcBef>
              <a:spcAft>
                <a:spcPts val="0"/>
              </a:spcAft>
              <a:buClr>
                <a:srgbClr val="000000"/>
              </a:buClr>
              <a:buSzPts val="1400"/>
            </a:pPr>
            <a:r>
              <a:rPr lang="en-US" altLang="zh-CN" sz="2000" b="1" dirty="0">
                <a:latin typeface="Times New Roman" charset="0"/>
                <a:ea typeface="Times New Roman" charset="0"/>
                <a:cs typeface="Times New Roman" charset="0"/>
                <a:sym typeface="Times New Roman" charset="0"/>
              </a:rPr>
              <a:t>2.KADILAYA YESWANTH                              </a:t>
            </a:r>
            <a:r>
              <a:rPr lang="en-US" altLang="zh-CN" sz="2000" b="1" i="0" u="none" strike="noStrike" kern="0" cap="none" spc="0" baseline="0" dirty="0">
                <a:solidFill>
                  <a:srgbClr val="000000"/>
                </a:solidFill>
                <a:latin typeface="Times New Roman" charset="0"/>
                <a:ea typeface="Times New Roman" charset="0"/>
                <a:cs typeface="Times New Roman" charset="0"/>
                <a:sym typeface="Times New Roman" charset="0"/>
              </a:rPr>
              <a:t>(VTU20516)  (21UECM0110)</a:t>
            </a:r>
            <a:endParaRPr lang="en-US" altLang="zh-CN" sz="2000" b="0" i="0" u="none" strike="noStrike" kern="0" cap="none" spc="0" baseline="0" dirty="0">
              <a:solidFill>
                <a:srgbClr val="000000"/>
              </a:solidFill>
              <a:latin typeface="Times New Roman" charset="0"/>
              <a:ea typeface="Times New Roman" charset="0"/>
              <a:cs typeface="Times New Roman" charset="0"/>
              <a:sym typeface="Times New Roman" charset="0"/>
            </a:endParaRPr>
          </a:p>
          <a:p>
            <a:pPr marL="12700">
              <a:lnSpc>
                <a:spcPct val="100000"/>
              </a:lnSpc>
              <a:spcBef>
                <a:spcPts val="270"/>
              </a:spcBef>
              <a:spcAft>
                <a:spcPts val="0"/>
              </a:spcAft>
              <a:buClr>
                <a:srgbClr val="000000"/>
              </a:buClr>
              <a:buSzPts val="1400"/>
            </a:pPr>
            <a:r>
              <a:rPr lang="en-US" altLang="zh-CN" sz="2000" b="1" dirty="0">
                <a:latin typeface="Times New Roman" charset="0"/>
                <a:ea typeface="Times New Roman" charset="0"/>
                <a:cs typeface="Times New Roman" charset="0"/>
                <a:sym typeface="Times New Roman" charset="0"/>
              </a:rPr>
              <a:t>3.YENIMIREDDY AKHILESWAR REDDY</a:t>
            </a:r>
            <a:r>
              <a:rPr lang="en-US" altLang="zh-CN" sz="2000" b="1" i="0" u="none" strike="noStrike" kern="0" cap="none" spc="0" baseline="0" dirty="0">
                <a:solidFill>
                  <a:srgbClr val="000000"/>
                </a:solidFill>
                <a:latin typeface="Times New Roman" charset="0"/>
                <a:ea typeface="Times New Roman" charset="0"/>
                <a:cs typeface="Times New Roman" charset="0"/>
                <a:sym typeface="Times New Roman" charset="0"/>
              </a:rPr>
              <a:t> (VTU20514) (21UECM0267)	</a:t>
            </a:r>
            <a:endParaRPr lang="en-IN" sz="2000" dirty="0"/>
          </a:p>
        </p:txBody>
      </p:sp>
      <p:sp>
        <p:nvSpPr>
          <p:cNvPr id="32" name="TextBox 31"/>
          <p:cNvSpPr txBox="1"/>
          <p:nvPr/>
        </p:nvSpPr>
        <p:spPr>
          <a:xfrm>
            <a:off x="351841" y="7003473"/>
            <a:ext cx="4344850" cy="400110"/>
          </a:xfrm>
          <a:prstGeom prst="rect">
            <a:avLst/>
          </a:prstGeom>
          <a:noFill/>
        </p:spPr>
        <p:txBody>
          <a:bodyPr wrap="square" rtlCol="0">
            <a:spAutoFit/>
          </a:bodyPr>
          <a:lstStyle/>
          <a:p>
            <a:r>
              <a:rPr lang="en-IN" sz="2000" b="1" dirty="0">
                <a:latin typeface="Times New Roman" pitchFamily="18" charset="0"/>
                <a:cs typeface="Times New Roman" pitchFamily="18" charset="0"/>
              </a:rPr>
              <a:t>PRESENTED BY</a:t>
            </a:r>
          </a:p>
        </p:txBody>
      </p:sp>
      <p:sp>
        <p:nvSpPr>
          <p:cNvPr id="33" name="TextBox 32"/>
          <p:cNvSpPr txBox="1"/>
          <p:nvPr/>
        </p:nvSpPr>
        <p:spPr>
          <a:xfrm>
            <a:off x="12258371" y="6583970"/>
            <a:ext cx="3168503" cy="400110"/>
          </a:xfrm>
          <a:prstGeom prst="rect">
            <a:avLst/>
          </a:prstGeom>
          <a:noFill/>
        </p:spPr>
        <p:txBody>
          <a:bodyPr wrap="square" rtlCol="0">
            <a:spAutoFit/>
          </a:bodyPr>
          <a:lstStyle/>
          <a:p>
            <a:r>
              <a:rPr lang="en-IN" sz="2000" b="1" dirty="0">
                <a:latin typeface="Times New Roman" pitchFamily="18" charset="0"/>
                <a:cs typeface="Times New Roman" pitchFamily="18" charset="0"/>
              </a:rPr>
              <a:t>SUPERVISED BY</a:t>
            </a:r>
          </a:p>
        </p:txBody>
      </p:sp>
      <p:sp>
        <p:nvSpPr>
          <p:cNvPr id="34" name="TextBox 33"/>
          <p:cNvSpPr txBox="1"/>
          <p:nvPr/>
        </p:nvSpPr>
        <p:spPr>
          <a:xfrm>
            <a:off x="11884301" y="7199210"/>
            <a:ext cx="5884154" cy="400110"/>
          </a:xfrm>
          <a:prstGeom prst="rect">
            <a:avLst/>
          </a:prstGeom>
          <a:noFill/>
        </p:spPr>
        <p:txBody>
          <a:bodyPr wrap="square" rtlCol="0">
            <a:spAutoFit/>
          </a:bodyPr>
          <a:lstStyle/>
          <a:p>
            <a:r>
              <a:rPr lang="en-US" altLang="zh-CN" sz="2000" b="1" dirty="0">
                <a:latin typeface="Times New Roman" charset="0"/>
                <a:ea typeface="Times New Roman" charset="0"/>
                <a:cs typeface="Times New Roman" charset="0"/>
                <a:sym typeface="Times New Roman" charset="0"/>
              </a:rPr>
              <a:t> Dr. M. </a:t>
            </a:r>
            <a:r>
              <a:rPr lang="en-US" altLang="zh-CN" sz="2000" b="1" dirty="0" err="1">
                <a:latin typeface="Times New Roman" charset="0"/>
                <a:ea typeface="Times New Roman" charset="0"/>
                <a:cs typeface="Times New Roman" charset="0"/>
                <a:sym typeface="Times New Roman" charset="0"/>
              </a:rPr>
              <a:t>KAVITHA,ME.Ph.D</a:t>
            </a:r>
            <a:endParaRPr lang="zh-CN" altLang="en-US" sz="2800" b="0" i="0" u="none" strike="noStrike" kern="0" cap="none" spc="0" baseline="0" dirty="0">
              <a:solidFill>
                <a:srgbClr val="000000"/>
              </a:solidFill>
              <a:latin typeface="Times New Roman" charset="0"/>
              <a:ea typeface="Times New Roman" charset="0"/>
              <a:cs typeface="Times New Roman" charset="0"/>
              <a:sym typeface="Times New Roman" charset="0"/>
            </a:endParaRPr>
          </a:p>
        </p:txBody>
      </p:sp>
      <p:sp>
        <p:nvSpPr>
          <p:cNvPr id="3" name="Slide Number Placeholder 2">
            <a:extLst>
              <a:ext uri="{FF2B5EF4-FFF2-40B4-BE49-F238E27FC236}">
                <a16:creationId xmlns:a16="http://schemas.microsoft.com/office/drawing/2014/main" id="{3A074ED6-CF7A-5721-E8DB-79CE15E7201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a:t>
            </a:fld>
            <a:endParaRPr lang="en-US"/>
          </a:p>
        </p:txBody>
      </p:sp>
      <p:sp>
        <p:nvSpPr>
          <p:cNvPr id="4" name="Footer Placeholder 3">
            <a:extLst>
              <a:ext uri="{FF2B5EF4-FFF2-40B4-BE49-F238E27FC236}">
                <a16:creationId xmlns:a16="http://schemas.microsoft.com/office/drawing/2014/main" id="{A914398D-2412-FDBC-ACEE-C574CFD444F7}"/>
              </a:ext>
            </a:extLst>
          </p:cNvPr>
          <p:cNvSpPr>
            <a:spLocks noGrp="1"/>
          </p:cNvSpPr>
          <p:nvPr>
            <p:ph type="ftr" sz="quarter" idx="11"/>
          </p:nvPr>
        </p:nvSpPr>
        <p:spPr/>
        <p:txBody>
          <a:bodyPr/>
          <a:lstStyle/>
          <a:p>
            <a:r>
              <a:rPr lang="en-IN"/>
              <a:t>DEPARTMENT OF COMPUTER SCIENCE &amp; ENGINEERING   / PROJECT TITLE</a:t>
            </a:r>
            <a:endParaRPr lang="en-IN" dirty="0"/>
          </a:p>
        </p:txBody>
      </p:sp>
      <p:sp>
        <p:nvSpPr>
          <p:cNvPr id="5" name="Date Placeholder 4">
            <a:extLst>
              <a:ext uri="{FF2B5EF4-FFF2-40B4-BE49-F238E27FC236}">
                <a16:creationId xmlns:a16="http://schemas.microsoft.com/office/drawing/2014/main" id="{0E3CE0F6-58C9-CD16-1564-53FAD958EF9E}"/>
              </a:ext>
            </a:extLst>
          </p:cNvPr>
          <p:cNvSpPr>
            <a:spLocks noGrp="1"/>
          </p:cNvSpPr>
          <p:nvPr>
            <p:ph type="dt" sz="half" idx="10"/>
          </p:nvPr>
        </p:nvSpPr>
        <p:spPr/>
        <p:txBody>
          <a:bodyPr/>
          <a:lstStyle/>
          <a:p>
            <a:fld id="{E4D1627A-24AB-481F-9D74-76C2593C9111}" type="datetime4">
              <a:rPr lang="en-US" smtClean="0"/>
              <a:pPr/>
              <a:t>April 18, 2024</a:t>
            </a:fld>
            <a:endParaRPr lang="en-US"/>
          </a:p>
        </p:txBody>
      </p:sp>
      <p:pic>
        <p:nvPicPr>
          <p:cNvPr id="13" name="Picture 2" descr="C:\Users\Sharad\Desktop\Logo-Final-A veltech.png">
            <a:extLst>
              <a:ext uri="{FF2B5EF4-FFF2-40B4-BE49-F238E27FC236}">
                <a16:creationId xmlns:a16="http://schemas.microsoft.com/office/drawing/2014/main" id="{02DAE25E-C86A-BBED-9DA8-E19B5DADF85E}"/>
              </a:ext>
            </a:extLst>
          </p:cNvPr>
          <p:cNvPicPr>
            <a:picLocks noChangeAspect="1" noChangeArrowheads="1"/>
          </p:cNvPicPr>
          <p:nvPr/>
        </p:nvPicPr>
        <p:blipFill>
          <a:blip r:embed="rId4"/>
          <a:srcRect/>
          <a:stretch>
            <a:fillRect/>
          </a:stretch>
        </p:blipFill>
        <p:spPr bwMode="auto">
          <a:xfrm>
            <a:off x="15326996" y="597561"/>
            <a:ext cx="1160907" cy="869905"/>
          </a:xfrm>
          <a:prstGeom prst="rect">
            <a:avLst/>
          </a:prstGeom>
          <a:noFill/>
        </p:spPr>
      </p:pic>
      <p:pic>
        <p:nvPicPr>
          <p:cNvPr id="2" name="Picture 1">
            <a:extLst>
              <a:ext uri="{FF2B5EF4-FFF2-40B4-BE49-F238E27FC236}">
                <a16:creationId xmlns:a16="http://schemas.microsoft.com/office/drawing/2014/main" id="{8F038459-E76C-1116-8C9E-35A603096827}"/>
              </a:ext>
            </a:extLst>
          </p:cNvPr>
          <p:cNvPicPr>
            <a:picLocks noChangeAspect="1"/>
          </p:cNvPicPr>
          <p:nvPr/>
        </p:nvPicPr>
        <p:blipFill>
          <a:blip r:embed="rId5"/>
          <a:stretch>
            <a:fillRect/>
          </a:stretch>
        </p:blipFill>
        <p:spPr>
          <a:xfrm>
            <a:off x="16487903" y="402259"/>
            <a:ext cx="1632118" cy="11250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18,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a:t>
            </a:fld>
            <a:endParaRPr lang="en-US"/>
          </a:p>
        </p:txBody>
      </p:sp>
      <p:sp>
        <p:nvSpPr>
          <p:cNvPr id="6" name="Rectangle 5"/>
          <p:cNvSpPr/>
          <p:nvPr/>
        </p:nvSpPr>
        <p:spPr>
          <a:xfrm>
            <a:off x="649912" y="803850"/>
            <a:ext cx="16988176" cy="707886"/>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MODULE 2: </a:t>
            </a:r>
            <a:r>
              <a:rPr lang="en-US" sz="4000" dirty="0">
                <a:latin typeface="Times New Roman" panose="02020603050405020304" pitchFamily="18" charset="0"/>
                <a:cs typeface="Times New Roman" panose="02020603050405020304" pitchFamily="18" charset="0"/>
              </a:rPr>
              <a:t>Data Processing and analysis</a:t>
            </a:r>
          </a:p>
        </p:txBody>
      </p:sp>
      <p:sp>
        <p:nvSpPr>
          <p:cNvPr id="9" name="TextBox 8">
            <a:extLst>
              <a:ext uri="{FF2B5EF4-FFF2-40B4-BE49-F238E27FC236}">
                <a16:creationId xmlns:a16="http://schemas.microsoft.com/office/drawing/2014/main" id="{0C96BC5D-42B3-D869-6ABE-7D6104722064}"/>
              </a:ext>
            </a:extLst>
          </p:cNvPr>
          <p:cNvSpPr txBox="1"/>
          <p:nvPr/>
        </p:nvSpPr>
        <p:spPr>
          <a:xfrm>
            <a:off x="1106129" y="2595715"/>
            <a:ext cx="15839768" cy="4031873"/>
          </a:xfrm>
          <a:prstGeom prst="rect">
            <a:avLst/>
          </a:prstGeom>
          <a:noFill/>
        </p:spPr>
        <p:txBody>
          <a:bodyPr wrap="square" rtlCol="0">
            <a:spAutoFit/>
          </a:bodyPr>
          <a:lstStyle/>
          <a:p>
            <a:pPr marL="457200" indent="-457200" algn="just">
              <a:buFontTx/>
              <a:buChar char="-"/>
            </a:pPr>
            <a:r>
              <a:rPr lang="en-US" sz="3200" dirty="0">
                <a:latin typeface="Calibri" panose="020F0502020204030204" pitchFamily="34" charset="0"/>
              </a:rPr>
              <a:t>Algorithms are employed to extract relevant features from the data streams, such as heart rate, blood pressure, and GPS coordinates.</a:t>
            </a:r>
          </a:p>
          <a:p>
            <a:pPr marL="457200" indent="-457200" algn="just">
              <a:buFontTx/>
              <a:buChar char="-"/>
            </a:pPr>
            <a:endParaRPr lang="en-US" sz="3200" dirty="0">
              <a:latin typeface="Calibri" panose="020F0502020204030204" pitchFamily="34" charset="0"/>
            </a:endParaRPr>
          </a:p>
          <a:p>
            <a:pPr algn="just"/>
            <a:r>
              <a:rPr lang="en-US" sz="3200" dirty="0">
                <a:latin typeface="Calibri" panose="020F0502020204030204" pitchFamily="34" charset="0"/>
              </a:rPr>
              <a:t>   - Sophisticated signal processing techniques, including filtering and pattern recognition, are utilized to identify patterns indicative of cardiac anomalies.</a:t>
            </a:r>
          </a:p>
          <a:p>
            <a:pPr algn="just"/>
            <a:endParaRPr lang="en-US" sz="3200" dirty="0">
              <a:latin typeface="Calibri" panose="020F0502020204030204" pitchFamily="34" charset="0"/>
            </a:endParaRPr>
          </a:p>
          <a:p>
            <a:pPr algn="just"/>
            <a:r>
              <a:rPr lang="en-US" sz="3200" dirty="0">
                <a:latin typeface="Calibri" panose="020F0502020204030204" pitchFamily="34" charset="0"/>
              </a:rPr>
              <a:t>   - The processed data is analyzed in real-time to detect abnormal cardiac events and trigger appropriate alerts or interventions.</a:t>
            </a:r>
          </a:p>
        </p:txBody>
      </p:sp>
    </p:spTree>
    <p:extLst>
      <p:ext uri="{BB962C8B-B14F-4D97-AF65-F5344CB8AC3E}">
        <p14:creationId xmlns:p14="http://schemas.microsoft.com/office/powerpoint/2010/main" val="634643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18,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11</a:t>
            </a:fld>
            <a:endParaRPr lang="en-US"/>
          </a:p>
        </p:txBody>
      </p:sp>
      <p:sp>
        <p:nvSpPr>
          <p:cNvPr id="6" name="Rectangle 5"/>
          <p:cNvSpPr/>
          <p:nvPr/>
        </p:nvSpPr>
        <p:spPr>
          <a:xfrm>
            <a:off x="649912" y="803850"/>
            <a:ext cx="16988176" cy="707886"/>
          </a:xfrm>
          <a:prstGeom prst="rect">
            <a:avLst/>
          </a:prstGeom>
        </p:spPr>
        <p:txBody>
          <a:bodyPr wrap="square">
            <a:spAutoFit/>
          </a:bodyPr>
          <a:lstStyle/>
          <a:p>
            <a:pPr algn="ctr"/>
            <a:r>
              <a:rPr lang="en-US" sz="4000" b="1" dirty="0">
                <a:latin typeface="Times New Roman" panose="02020603050405020304" pitchFamily="18" charset="0"/>
                <a:cs typeface="Times New Roman" panose="02020603050405020304" pitchFamily="18" charset="0"/>
              </a:rPr>
              <a:t>    MODULE 3: </a:t>
            </a:r>
            <a:r>
              <a:rPr lang="en-IN" sz="4000" dirty="0">
                <a:latin typeface="Calibri" panose="020F0502020204030204" pitchFamily="34" charset="0"/>
              </a:rPr>
              <a:t>Real-time Monitoring and Alerts</a:t>
            </a:r>
            <a:endParaRPr lang="en-US" sz="4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C96BC5D-42B3-D869-6ABE-7D6104722064}"/>
              </a:ext>
            </a:extLst>
          </p:cNvPr>
          <p:cNvSpPr txBox="1"/>
          <p:nvPr/>
        </p:nvSpPr>
        <p:spPr>
          <a:xfrm>
            <a:off x="1106129" y="2595715"/>
            <a:ext cx="15839768" cy="4031873"/>
          </a:xfrm>
          <a:prstGeom prst="rect">
            <a:avLst/>
          </a:prstGeom>
          <a:noFill/>
        </p:spPr>
        <p:txBody>
          <a:bodyPr wrap="square" rtlCol="0">
            <a:spAutoFit/>
          </a:bodyPr>
          <a:lstStyle/>
          <a:p>
            <a:pPr marL="457200" indent="-457200" algn="just">
              <a:buFontTx/>
              <a:buChar char="-"/>
            </a:pPr>
            <a:r>
              <a:rPr lang="en-US" sz="3200" dirty="0">
                <a:latin typeface="Calibri" panose="020F0502020204030204" pitchFamily="34" charset="0"/>
              </a:rPr>
              <a:t>Continuous data collection from sensors allows for real-time monitoring of vital signs such as heart rate and blood pressure.</a:t>
            </a:r>
          </a:p>
          <a:p>
            <a:pPr marL="457200" indent="-457200" algn="just">
              <a:buFontTx/>
              <a:buChar char="-"/>
            </a:pPr>
            <a:endParaRPr lang="en-US" sz="3200" dirty="0">
              <a:latin typeface="Calibri" panose="020F0502020204030204" pitchFamily="34" charset="0"/>
            </a:endParaRPr>
          </a:p>
          <a:p>
            <a:pPr algn="just"/>
            <a:r>
              <a:rPr lang="en-US" sz="3200" dirty="0">
                <a:latin typeface="Calibri" panose="020F0502020204030204" pitchFamily="34" charset="0"/>
              </a:rPr>
              <a:t>   - Algorithms continuously analyze the data streams, comparing them against predefined thresholds or patterns to detect anomalies.</a:t>
            </a:r>
          </a:p>
          <a:p>
            <a:pPr algn="just"/>
            <a:endParaRPr lang="en-US" sz="3200" dirty="0">
              <a:latin typeface="Calibri" panose="020F0502020204030204" pitchFamily="34" charset="0"/>
            </a:endParaRPr>
          </a:p>
          <a:p>
            <a:pPr algn="just"/>
            <a:r>
              <a:rPr lang="en-US" sz="3200" dirty="0">
                <a:latin typeface="Calibri" panose="020F0502020204030204" pitchFamily="34" charset="0"/>
              </a:rPr>
              <a:t>   - Upon detection of abnormal cardiac events, the system generates alerts, notifying the user or healthcare providers through visual or audible cues.</a:t>
            </a:r>
          </a:p>
        </p:txBody>
      </p:sp>
    </p:spTree>
    <p:extLst>
      <p:ext uri="{BB962C8B-B14F-4D97-AF65-F5344CB8AC3E}">
        <p14:creationId xmlns:p14="http://schemas.microsoft.com/office/powerpoint/2010/main" val="3955250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18,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12</a:t>
            </a:fld>
            <a:endParaRPr lang="en-US"/>
          </a:p>
        </p:txBody>
      </p:sp>
      <p:sp>
        <p:nvSpPr>
          <p:cNvPr id="6" name="Rectangle 5"/>
          <p:cNvSpPr/>
          <p:nvPr/>
        </p:nvSpPr>
        <p:spPr>
          <a:xfrm>
            <a:off x="649912" y="803850"/>
            <a:ext cx="16988176" cy="707886"/>
          </a:xfrm>
          <a:prstGeom prst="rect">
            <a:avLst/>
          </a:prstGeom>
        </p:spPr>
        <p:txBody>
          <a:bodyPr wrap="square">
            <a:spAutoFit/>
          </a:bodyPr>
          <a:lstStyle/>
          <a:p>
            <a:pPr algn="ctr"/>
            <a:r>
              <a:rPr lang="en-US" sz="4000" b="1" dirty="0">
                <a:latin typeface="Times New Roman" panose="02020603050405020304" pitchFamily="18" charset="0"/>
                <a:cs typeface="Times New Roman" panose="02020603050405020304" pitchFamily="18" charset="0"/>
              </a:rPr>
              <a:t>    MODULE 4: </a:t>
            </a:r>
            <a:r>
              <a:rPr lang="en-IN" sz="4000" dirty="0">
                <a:latin typeface="Calibri" panose="020F0502020204030204" pitchFamily="34" charset="0"/>
              </a:rPr>
              <a:t>User Interface Design</a:t>
            </a:r>
            <a:endParaRPr lang="en-US" sz="4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C96BC5D-42B3-D869-6ABE-7D6104722064}"/>
              </a:ext>
            </a:extLst>
          </p:cNvPr>
          <p:cNvSpPr txBox="1"/>
          <p:nvPr/>
        </p:nvSpPr>
        <p:spPr>
          <a:xfrm>
            <a:off x="1106129" y="2595715"/>
            <a:ext cx="15839768" cy="4031873"/>
          </a:xfrm>
          <a:prstGeom prst="rect">
            <a:avLst/>
          </a:prstGeom>
          <a:noFill/>
        </p:spPr>
        <p:txBody>
          <a:bodyPr wrap="square" rtlCol="0">
            <a:spAutoFit/>
          </a:bodyPr>
          <a:lstStyle/>
          <a:p>
            <a:pPr marL="457200" indent="-457200" algn="just">
              <a:buFontTx/>
              <a:buChar char="-"/>
            </a:pPr>
            <a:r>
              <a:rPr lang="en-US" sz="3200" dirty="0">
                <a:latin typeface="Calibri" panose="020F0502020204030204" pitchFamily="34" charset="0"/>
              </a:rPr>
              <a:t>The user interface provides visualizations of cardiac health data, such as heart rate trends, GPS location, and alert notifications.</a:t>
            </a:r>
          </a:p>
          <a:p>
            <a:pPr marL="457200" indent="-457200" algn="just">
              <a:buFontTx/>
              <a:buChar char="-"/>
            </a:pPr>
            <a:endParaRPr lang="en-US" sz="3200" dirty="0">
              <a:latin typeface="Calibri" panose="020F0502020204030204" pitchFamily="34" charset="0"/>
            </a:endParaRPr>
          </a:p>
          <a:p>
            <a:pPr algn="just"/>
            <a:r>
              <a:rPr lang="en-US" sz="3200" dirty="0">
                <a:latin typeface="Calibri" panose="020F0502020204030204" pitchFamily="34" charset="0"/>
              </a:rPr>
              <a:t>   - Design considerations include intuitive navigation, clear presentation of information, and customization options to suit individual user preferences.</a:t>
            </a:r>
          </a:p>
          <a:p>
            <a:pPr algn="just"/>
            <a:endParaRPr lang="en-US" sz="3200" dirty="0">
              <a:latin typeface="Calibri" panose="020F0502020204030204" pitchFamily="34" charset="0"/>
            </a:endParaRPr>
          </a:p>
          <a:p>
            <a:pPr algn="just"/>
            <a:r>
              <a:rPr lang="en-US" sz="3200" dirty="0">
                <a:latin typeface="Calibri" panose="020F0502020204030204" pitchFamily="34" charset="0"/>
              </a:rPr>
              <a:t>   - The interface enables users to interpret their cardiac health status, view historical data, and take appropriate actions based on alerts or recommendations provided by the system.</a:t>
            </a:r>
          </a:p>
        </p:txBody>
      </p:sp>
    </p:spTree>
    <p:extLst>
      <p:ext uri="{BB962C8B-B14F-4D97-AF65-F5344CB8AC3E}">
        <p14:creationId xmlns:p14="http://schemas.microsoft.com/office/powerpoint/2010/main" val="995247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18,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a:p>
        </p:txBody>
      </p:sp>
      <p:sp>
        <p:nvSpPr>
          <p:cNvPr id="6" name="Rectangle 5"/>
          <p:cNvSpPr/>
          <p:nvPr/>
        </p:nvSpPr>
        <p:spPr>
          <a:xfrm>
            <a:off x="649912" y="803850"/>
            <a:ext cx="16988176" cy="707886"/>
          </a:xfrm>
          <a:prstGeom prst="rect">
            <a:avLst/>
          </a:prstGeom>
        </p:spPr>
        <p:txBody>
          <a:bodyPr wrap="square">
            <a:spAutoFit/>
          </a:bodyPr>
          <a:lstStyle/>
          <a:p>
            <a:pPr algn="ctr"/>
            <a:r>
              <a:rPr lang="en-US" sz="4000" b="1" dirty="0">
                <a:latin typeface="Times New Roman" panose="02020603050405020304" pitchFamily="18" charset="0"/>
                <a:cs typeface="Times New Roman" panose="02020603050405020304" pitchFamily="18" charset="0"/>
              </a:rPr>
              <a:t>    MODULE 5: </a:t>
            </a:r>
            <a:r>
              <a:rPr lang="en-IN" sz="4000" dirty="0">
                <a:latin typeface="Calibri" panose="020F0502020204030204" pitchFamily="34" charset="0"/>
              </a:rPr>
              <a:t>Integration with Healthcare Systems</a:t>
            </a:r>
            <a:endParaRPr lang="en-US" sz="4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C96BC5D-42B3-D869-6ABE-7D6104722064}"/>
              </a:ext>
            </a:extLst>
          </p:cNvPr>
          <p:cNvSpPr txBox="1"/>
          <p:nvPr/>
        </p:nvSpPr>
        <p:spPr>
          <a:xfrm>
            <a:off x="1106129" y="2595715"/>
            <a:ext cx="15839768" cy="4031873"/>
          </a:xfrm>
          <a:prstGeom prst="rect">
            <a:avLst/>
          </a:prstGeom>
          <a:noFill/>
        </p:spPr>
        <p:txBody>
          <a:bodyPr wrap="square" rtlCol="0">
            <a:spAutoFit/>
          </a:bodyPr>
          <a:lstStyle/>
          <a:p>
            <a:pPr marL="457200" indent="-457200" algn="just">
              <a:buFontTx/>
              <a:buChar char="-"/>
            </a:pPr>
            <a:r>
              <a:rPr lang="en-US" sz="3200" dirty="0">
                <a:latin typeface="Calibri" panose="020F0502020204030204" pitchFamily="34" charset="0"/>
              </a:rPr>
              <a:t>Integration with electronic medical records (EMR) systems allows healthcare providers to access patient data and monitor their cardiac health remotely.</a:t>
            </a:r>
          </a:p>
          <a:p>
            <a:pPr marL="457200" indent="-457200" algn="just">
              <a:buFontTx/>
              <a:buChar char="-"/>
            </a:pPr>
            <a:endParaRPr lang="en-US" sz="3200" dirty="0">
              <a:latin typeface="Calibri" panose="020F0502020204030204" pitchFamily="34" charset="0"/>
            </a:endParaRPr>
          </a:p>
          <a:p>
            <a:pPr algn="just"/>
            <a:r>
              <a:rPr lang="en-US" sz="3200" dirty="0">
                <a:latin typeface="Calibri" panose="020F0502020204030204" pitchFamily="34" charset="0"/>
              </a:rPr>
              <a:t>   - The system may also communicate with hospital networks or emergency response services to provide timely assistance in case of cardiac emergencies.</a:t>
            </a:r>
          </a:p>
          <a:p>
            <a:pPr algn="just"/>
            <a:endParaRPr lang="en-US" sz="3200" dirty="0">
              <a:latin typeface="Calibri" panose="020F0502020204030204" pitchFamily="34" charset="0"/>
            </a:endParaRPr>
          </a:p>
          <a:p>
            <a:pPr algn="just"/>
            <a:r>
              <a:rPr lang="en-US" sz="3200" dirty="0">
                <a:latin typeface="Calibri" panose="020F0502020204030204" pitchFamily="34" charset="0"/>
              </a:rPr>
              <a:t>   - Compliance with regulatory standards, such as FDA regulations for medical devices, ensures the system meets quality and safety requirements for healthcare applications.</a:t>
            </a:r>
          </a:p>
        </p:txBody>
      </p:sp>
    </p:spTree>
    <p:extLst>
      <p:ext uri="{BB962C8B-B14F-4D97-AF65-F5344CB8AC3E}">
        <p14:creationId xmlns:p14="http://schemas.microsoft.com/office/powerpoint/2010/main" val="3215064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18,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14</a:t>
            </a:fld>
            <a:endParaRPr lang="en-US"/>
          </a:p>
        </p:txBody>
      </p:sp>
      <p:sp>
        <p:nvSpPr>
          <p:cNvPr id="5" name="Rectangle 4"/>
          <p:cNvSpPr/>
          <p:nvPr/>
        </p:nvSpPr>
        <p:spPr>
          <a:xfrm>
            <a:off x="581890" y="282924"/>
            <a:ext cx="17020309" cy="64633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IMPLEMENTATION</a:t>
            </a:r>
            <a:endParaRPr lang="en-IN" sz="3600" dirty="0"/>
          </a:p>
        </p:txBody>
      </p:sp>
      <p:sp>
        <p:nvSpPr>
          <p:cNvPr id="6" name="Rectangle 5"/>
          <p:cNvSpPr/>
          <p:nvPr/>
        </p:nvSpPr>
        <p:spPr>
          <a:xfrm>
            <a:off x="1039091" y="1703338"/>
            <a:ext cx="9144000" cy="3539430"/>
          </a:xfrm>
          <a:prstGeom prst="rect">
            <a:avLst/>
          </a:prstGeom>
        </p:spPr>
        <p:txBody>
          <a:bodyPr>
            <a:spAutoFit/>
          </a:bodyPr>
          <a:lstStyle/>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Architecture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Data –Flow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Use Case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Class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Activity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Sequence Diagram</a:t>
            </a:r>
          </a:p>
          <a:p>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18,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15</a:t>
            </a:fld>
            <a:endParaRPr lang="en-US"/>
          </a:p>
        </p:txBody>
      </p:sp>
      <p:sp>
        <p:nvSpPr>
          <p:cNvPr id="5" name="Rectangle 4"/>
          <p:cNvSpPr/>
          <p:nvPr/>
        </p:nvSpPr>
        <p:spPr>
          <a:xfrm>
            <a:off x="498764" y="768927"/>
            <a:ext cx="16521545" cy="646331"/>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                                                 Architecture Diagram</a:t>
            </a:r>
          </a:p>
        </p:txBody>
      </p:sp>
      <p:sp>
        <p:nvSpPr>
          <p:cNvPr id="6" name="TextBox 5"/>
          <p:cNvSpPr txBox="1"/>
          <p:nvPr/>
        </p:nvSpPr>
        <p:spPr>
          <a:xfrm>
            <a:off x="872836" y="2452255"/>
            <a:ext cx="16916400" cy="646331"/>
          </a:xfrm>
          <a:prstGeom prst="rect">
            <a:avLst/>
          </a:prstGeom>
          <a:noFill/>
        </p:spPr>
        <p:txBody>
          <a:bodyPr wrap="square" rtlCol="0">
            <a:spAutoFit/>
          </a:bodyPr>
          <a:lstStyle/>
          <a:p>
            <a:endParaRPr lang="en-IN" dirty="0"/>
          </a:p>
          <a:p>
            <a:r>
              <a:rPr lang="en-IN" dirty="0"/>
              <a:t> </a:t>
            </a:r>
          </a:p>
        </p:txBody>
      </p:sp>
      <p:pic>
        <p:nvPicPr>
          <p:cNvPr id="7" name="Picture 6">
            <a:extLst>
              <a:ext uri="{FF2B5EF4-FFF2-40B4-BE49-F238E27FC236}">
                <a16:creationId xmlns:a16="http://schemas.microsoft.com/office/drawing/2014/main" id="{9910A748-4254-DB2F-E329-09B115357224}"/>
              </a:ext>
            </a:extLst>
          </p:cNvPr>
          <p:cNvPicPr>
            <a:picLocks noChangeAspect="1"/>
          </p:cNvPicPr>
          <p:nvPr/>
        </p:nvPicPr>
        <p:blipFill>
          <a:blip r:embed="rId2"/>
          <a:stretch>
            <a:fillRect/>
          </a:stretch>
        </p:blipFill>
        <p:spPr>
          <a:xfrm>
            <a:off x="2892057" y="1757732"/>
            <a:ext cx="11958631" cy="624861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18,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16</a:t>
            </a:fld>
            <a:endParaRPr lang="en-US"/>
          </a:p>
        </p:txBody>
      </p:sp>
      <p:sp>
        <p:nvSpPr>
          <p:cNvPr id="5" name="Rectangle 4"/>
          <p:cNvSpPr/>
          <p:nvPr/>
        </p:nvSpPr>
        <p:spPr>
          <a:xfrm>
            <a:off x="774378" y="594652"/>
            <a:ext cx="17014857" cy="646331"/>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                                                  Data –Flow Diagram</a:t>
            </a:r>
          </a:p>
        </p:txBody>
      </p:sp>
      <p:pic>
        <p:nvPicPr>
          <p:cNvPr id="6" name="Picture 5">
            <a:extLst>
              <a:ext uri="{FF2B5EF4-FFF2-40B4-BE49-F238E27FC236}">
                <a16:creationId xmlns:a16="http://schemas.microsoft.com/office/drawing/2014/main" id="{B777039F-4F76-9F1B-FE20-D02EEB4147C3}"/>
              </a:ext>
            </a:extLst>
          </p:cNvPr>
          <p:cNvPicPr>
            <a:picLocks noChangeAspect="1"/>
          </p:cNvPicPr>
          <p:nvPr/>
        </p:nvPicPr>
        <p:blipFill>
          <a:blip r:embed="rId2"/>
          <a:stretch>
            <a:fillRect/>
          </a:stretch>
        </p:blipFill>
        <p:spPr>
          <a:xfrm>
            <a:off x="3002152" y="1240983"/>
            <a:ext cx="11720945" cy="810062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18,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17</a:t>
            </a:fld>
            <a:endParaRPr lang="en-US"/>
          </a:p>
        </p:txBody>
      </p:sp>
      <p:sp>
        <p:nvSpPr>
          <p:cNvPr id="5" name="Rectangle 4"/>
          <p:cNvSpPr/>
          <p:nvPr/>
        </p:nvSpPr>
        <p:spPr>
          <a:xfrm>
            <a:off x="5382491" y="414727"/>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Class Diagram</a:t>
            </a:r>
          </a:p>
        </p:txBody>
      </p:sp>
      <p:sp>
        <p:nvSpPr>
          <p:cNvPr id="7" name="TextBox 6"/>
          <p:cNvSpPr txBox="1"/>
          <p:nvPr/>
        </p:nvSpPr>
        <p:spPr>
          <a:xfrm>
            <a:off x="2057400" y="1662545"/>
            <a:ext cx="2265218" cy="369332"/>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304FD9A1-A089-5932-B1CC-CCE7FA66FD36}"/>
              </a:ext>
            </a:extLst>
          </p:cNvPr>
          <p:cNvPicPr>
            <a:picLocks noChangeAspect="1"/>
          </p:cNvPicPr>
          <p:nvPr/>
        </p:nvPicPr>
        <p:blipFill>
          <a:blip r:embed="rId2"/>
          <a:stretch>
            <a:fillRect/>
          </a:stretch>
        </p:blipFill>
        <p:spPr>
          <a:xfrm>
            <a:off x="3298751" y="1128116"/>
            <a:ext cx="9625262" cy="803076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18,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18</a:t>
            </a:fld>
            <a:endParaRPr lang="en-US"/>
          </a:p>
        </p:txBody>
      </p:sp>
      <p:sp>
        <p:nvSpPr>
          <p:cNvPr id="5" name="Rectangle 4"/>
          <p:cNvSpPr/>
          <p:nvPr/>
        </p:nvSpPr>
        <p:spPr>
          <a:xfrm>
            <a:off x="5049982" y="532445"/>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Activity Diagram</a:t>
            </a:r>
          </a:p>
        </p:txBody>
      </p:sp>
      <p:pic>
        <p:nvPicPr>
          <p:cNvPr id="6" name="Picture 5">
            <a:extLst>
              <a:ext uri="{FF2B5EF4-FFF2-40B4-BE49-F238E27FC236}">
                <a16:creationId xmlns:a16="http://schemas.microsoft.com/office/drawing/2014/main" id="{E4B5A576-7BB2-E321-A068-24D6779433B7}"/>
              </a:ext>
            </a:extLst>
          </p:cNvPr>
          <p:cNvPicPr>
            <a:picLocks noChangeAspect="1"/>
          </p:cNvPicPr>
          <p:nvPr/>
        </p:nvPicPr>
        <p:blipFill>
          <a:blip r:embed="rId2"/>
          <a:stretch>
            <a:fillRect/>
          </a:stretch>
        </p:blipFill>
        <p:spPr>
          <a:xfrm>
            <a:off x="4348078" y="1329780"/>
            <a:ext cx="7763044" cy="762743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18,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19</a:t>
            </a:fld>
            <a:endParaRPr lang="en-US"/>
          </a:p>
        </p:txBody>
      </p:sp>
      <p:sp>
        <p:nvSpPr>
          <p:cNvPr id="5" name="Rectangle 4"/>
          <p:cNvSpPr/>
          <p:nvPr/>
        </p:nvSpPr>
        <p:spPr>
          <a:xfrm>
            <a:off x="4405745" y="525472"/>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Sequence Diagram</a:t>
            </a:r>
          </a:p>
        </p:txBody>
      </p:sp>
      <p:pic>
        <p:nvPicPr>
          <p:cNvPr id="10" name="Picture 9">
            <a:extLst>
              <a:ext uri="{FF2B5EF4-FFF2-40B4-BE49-F238E27FC236}">
                <a16:creationId xmlns:a16="http://schemas.microsoft.com/office/drawing/2014/main" id="{0C3ACD37-3215-BD74-00FA-B2AB2BE2171D}"/>
              </a:ext>
            </a:extLst>
          </p:cNvPr>
          <p:cNvPicPr>
            <a:picLocks noChangeAspect="1"/>
          </p:cNvPicPr>
          <p:nvPr/>
        </p:nvPicPr>
        <p:blipFill>
          <a:blip r:embed="rId2"/>
          <a:stretch>
            <a:fillRect/>
          </a:stretch>
        </p:blipFill>
        <p:spPr>
          <a:xfrm>
            <a:off x="2149662" y="1539269"/>
            <a:ext cx="12415058" cy="720846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18,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
        <p:nvSpPr>
          <p:cNvPr id="5" name="Rectangle 4"/>
          <p:cNvSpPr/>
          <p:nvPr/>
        </p:nvSpPr>
        <p:spPr>
          <a:xfrm>
            <a:off x="727362" y="359630"/>
            <a:ext cx="16521545" cy="8679299"/>
          </a:xfrm>
          <a:prstGeom prst="rect">
            <a:avLst/>
          </a:prstGeom>
        </p:spPr>
        <p:txBody>
          <a:bodyPr wrap="square">
            <a:spAutoFit/>
          </a:bodyPr>
          <a:lstStyle/>
          <a:p>
            <a:pPr>
              <a:lnSpc>
                <a:spcPct val="150000"/>
              </a:lnSpc>
            </a:pPr>
            <a:r>
              <a:rPr lang="en-IN" sz="3600" b="1" dirty="0">
                <a:latin typeface="Times New Roman" panose="02020603050405020304" pitchFamily="18" charset="0"/>
                <a:cs typeface="Times New Roman" panose="02020603050405020304" pitchFamily="18" charset="0"/>
              </a:rPr>
              <a:t>OVERVIEW </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ABSTRACT</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OBJECTIVE</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INTRODUCTION</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LITERATURE REVIEW (SOFT COPY OF PAPERS TO BE LINKED AS HYPERLINK)</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DESIGN AND METHODOLOGIES</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IMPLEMENTATION</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TESTING</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INPUT AND OUTPUT</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INCLUDE DEMO VIDEO-1 (Till REVEW-1)</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INCLUDE DEMO VIDEO-2(Complete Implementation of Project)</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CONCLUSION</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WEB REFERENCES LINK (TILL REVIEW DATE ALL LINKS TO BE INCLUDED DAY WISE)</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PLAGIARISM REPORT OF PPT</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18,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
        <p:nvSpPr>
          <p:cNvPr id="5" name="Rectangle 4"/>
          <p:cNvSpPr/>
          <p:nvPr/>
        </p:nvSpPr>
        <p:spPr>
          <a:xfrm>
            <a:off x="602671" y="1807109"/>
            <a:ext cx="17394383" cy="1938992"/>
          </a:xfrm>
          <a:prstGeom prst="rect">
            <a:avLst/>
          </a:prstGeom>
        </p:spPr>
        <p:txBody>
          <a:bodyPr wrap="square">
            <a:spAutoFit/>
          </a:bodyPr>
          <a:lstStyle/>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UNIT TESTING</a:t>
            </a:r>
            <a:endParaRPr lang="en-IN" sz="2400" i="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INTEGRATION TESTING</a:t>
            </a: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FUNCTIONAL TESTING</a:t>
            </a: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WHITE BOX TESTING</a:t>
            </a: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BLACK BOX TESTING</a:t>
            </a:r>
            <a:endParaRPr lang="en-IN" sz="2400" dirty="0">
              <a:latin typeface="Times New Roman" panose="02020603050405020304" pitchFamily="18" charset="0"/>
              <a:cs typeface="Times New Roman" panose="02020603050405020304" pitchFamily="18" charset="0"/>
            </a:endParaRPr>
          </a:p>
        </p:txBody>
      </p:sp>
      <p:sp>
        <p:nvSpPr>
          <p:cNvPr id="6" name="Rectangle 5"/>
          <p:cNvSpPr/>
          <p:nvPr/>
        </p:nvSpPr>
        <p:spPr>
          <a:xfrm>
            <a:off x="6522870" y="386834"/>
            <a:ext cx="2236510" cy="646331"/>
          </a:xfrm>
          <a:prstGeom prst="rect">
            <a:avLst/>
          </a:prstGeom>
        </p:spPr>
        <p:txBody>
          <a:bodyPr wrap="none">
            <a:spAutoFit/>
          </a:bodyPr>
          <a:lstStyle/>
          <a:p>
            <a:r>
              <a:rPr lang="en-IN" sz="3600" b="1" dirty="0">
                <a:latin typeface="Times New Roman" panose="02020603050405020304" pitchFamily="18" charset="0"/>
                <a:cs typeface="Times New Roman" panose="02020603050405020304" pitchFamily="18" charset="0"/>
              </a:rPr>
              <a:t>TESTING</a:t>
            </a:r>
            <a:endParaRPr lang="en-IN" sz="3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645921" y="9674930"/>
            <a:ext cx="3708407" cy="547688"/>
          </a:xfrm>
        </p:spPr>
        <p:txBody>
          <a:bodyPr/>
          <a:lstStyle/>
          <a:p>
            <a:pPr algn="just"/>
            <a:fld id="{84B1D917-16EA-4D69-8845-9832B0C2F6AA}" type="datetime4">
              <a:rPr lang="en-US" smtClean="0"/>
              <a:pPr algn="just"/>
              <a:t>April 18, 2024</a:t>
            </a:fld>
            <a:endParaRPr lang="en-US"/>
          </a:p>
        </p:txBody>
      </p:sp>
      <p:sp>
        <p:nvSpPr>
          <p:cNvPr id="3" name="Footer Placeholder 2"/>
          <p:cNvSpPr>
            <a:spLocks noGrp="1"/>
          </p:cNvSpPr>
          <p:nvPr>
            <p:ph type="ftr" sz="quarter" idx="11"/>
          </p:nvPr>
        </p:nvSpPr>
        <p:spPr>
          <a:xfrm>
            <a:off x="5529278" y="9674930"/>
            <a:ext cx="7234206" cy="547688"/>
          </a:xfrm>
        </p:spPr>
        <p:txBody>
          <a:bodyPr/>
          <a:lstStyle/>
          <a:p>
            <a:pPr algn="just"/>
            <a:r>
              <a:rPr lang="en-IN"/>
              <a:t>DEPARTMENT OF COMPUTER SCIENCE &amp; ENGINEERING   / PROJECT TITLE</a:t>
            </a:r>
          </a:p>
        </p:txBody>
      </p:sp>
      <p:sp>
        <p:nvSpPr>
          <p:cNvPr id="4" name="Slide Number Placeholder 3"/>
          <p:cNvSpPr>
            <a:spLocks noGrp="1"/>
          </p:cNvSpPr>
          <p:nvPr>
            <p:ph type="sldNum" sz="quarter" idx="12"/>
          </p:nvPr>
        </p:nvSpPr>
        <p:spPr>
          <a:xfrm>
            <a:off x="14850688" y="9674930"/>
            <a:ext cx="1968038" cy="547688"/>
          </a:xfrm>
        </p:spPr>
        <p:txBody>
          <a:bodyPr/>
          <a:lstStyle/>
          <a:p>
            <a:pPr marL="0" lvl="0" indent="0" algn="just" rtl="0">
              <a:spcBef>
                <a:spcPts val="0"/>
              </a:spcBef>
              <a:spcAft>
                <a:spcPts val="0"/>
              </a:spcAft>
              <a:buNone/>
            </a:pPr>
            <a:fld id="{00000000-1234-1234-1234-123412341234}" type="slidenum">
              <a:rPr lang="en-US" smtClean="0"/>
              <a:pPr marL="0" lvl="0" indent="0" algn="just" rtl="0">
                <a:spcBef>
                  <a:spcPts val="0"/>
                </a:spcBef>
                <a:spcAft>
                  <a:spcPts val="0"/>
                </a:spcAft>
                <a:buNone/>
              </a:pPr>
              <a:t>21</a:t>
            </a:fld>
            <a:endParaRPr lang="en-US"/>
          </a:p>
        </p:txBody>
      </p:sp>
      <p:sp>
        <p:nvSpPr>
          <p:cNvPr id="5" name="Rectangle 4"/>
          <p:cNvSpPr/>
          <p:nvPr/>
        </p:nvSpPr>
        <p:spPr>
          <a:xfrm>
            <a:off x="5910548" y="305138"/>
            <a:ext cx="3951082" cy="646331"/>
          </a:xfrm>
          <a:prstGeom prst="rect">
            <a:avLst/>
          </a:prstGeom>
        </p:spPr>
        <p:txBody>
          <a:bodyPr wrap="none">
            <a:spAutoFit/>
          </a:bodyPr>
          <a:lstStyle/>
          <a:p>
            <a:pPr lvl="1" algn="just"/>
            <a:r>
              <a:rPr lang="en-US" sz="3600" b="1" dirty="0">
                <a:latin typeface="Times New Roman" panose="02020603050405020304" pitchFamily="18" charset="0"/>
                <a:cs typeface="Times New Roman" panose="02020603050405020304" pitchFamily="18" charset="0"/>
              </a:rPr>
              <a:t>UNIT TESTING</a:t>
            </a:r>
            <a:endParaRPr lang="en-IN" sz="3600" b="1" i="1" dirty="0">
              <a:latin typeface="Times New Roman" panose="02020603050405020304" pitchFamily="18" charset="0"/>
              <a:cs typeface="Times New Roman" panose="02020603050405020304" pitchFamily="18" charset="0"/>
            </a:endParaRPr>
          </a:p>
        </p:txBody>
      </p:sp>
      <p:sp>
        <p:nvSpPr>
          <p:cNvPr id="6" name="Rectangle 5"/>
          <p:cNvSpPr/>
          <p:nvPr/>
        </p:nvSpPr>
        <p:spPr>
          <a:xfrm>
            <a:off x="394853" y="1196523"/>
            <a:ext cx="17560637" cy="2677656"/>
          </a:xfrm>
          <a:prstGeom prst="rect">
            <a:avLst/>
          </a:prstGeom>
        </p:spPr>
        <p:txBody>
          <a:bodyPr wrap="square">
            <a:spAutoFit/>
          </a:bodyPr>
          <a:lstStyle/>
          <a:p>
            <a:pPr algn="just"/>
            <a:r>
              <a:rPr lang="en-US" sz="2800" dirty="0">
                <a:latin typeface="Calibri" panose="020F0502020204030204" pitchFamily="34" charset="0"/>
              </a:rPr>
              <a:t>Description: Unit testing involves testing individual components or modules of the system in isolation. It verifies that each unit of code, such as functions, methods, or classes, behaves as expected.</a:t>
            </a:r>
          </a:p>
          <a:p>
            <a:pPr algn="just"/>
            <a:endParaRPr lang="en-US" sz="2800" dirty="0">
              <a:latin typeface="Calibri" panose="020F0502020204030204" pitchFamily="34" charset="0"/>
            </a:endParaRPr>
          </a:p>
          <a:p>
            <a:pPr algn="just"/>
            <a:r>
              <a:rPr lang="en-US" sz="2800" dirty="0">
                <a:latin typeface="Calibri" panose="020F0502020204030204" pitchFamily="34" charset="0"/>
              </a:rPr>
              <a:t>Purpose: Ensure that each software module and hardware component functions correctly on its own before integration.</a:t>
            </a:r>
          </a:p>
          <a:p>
            <a:pPr algn="just"/>
            <a:endParaRPr lang="en-US" sz="2800" dirty="0">
              <a:latin typeface="Calibri" panose="020F0502020204030204" pitchFamily="34" charset="0"/>
            </a:endParaRPr>
          </a:p>
          <a:p>
            <a:pPr algn="just"/>
            <a:r>
              <a:rPr lang="en-IN" sz="2800" dirty="0">
                <a:latin typeface="Calibri" panose="020F0502020204030204" pitchFamily="34" charset="0"/>
              </a:rPr>
              <a:t>Examples: Testing data processing algorithms, sensor calibration, communication protocols.</a:t>
            </a:r>
          </a:p>
        </p:txBody>
      </p:sp>
      <p:sp>
        <p:nvSpPr>
          <p:cNvPr id="7" name="Rectangle 6"/>
          <p:cNvSpPr/>
          <p:nvPr/>
        </p:nvSpPr>
        <p:spPr>
          <a:xfrm>
            <a:off x="5872604" y="4212120"/>
            <a:ext cx="6105261" cy="646331"/>
          </a:xfrm>
          <a:prstGeom prst="rect">
            <a:avLst/>
          </a:prstGeom>
        </p:spPr>
        <p:txBody>
          <a:bodyPr wrap="none">
            <a:spAutoFit/>
          </a:bodyPr>
          <a:lstStyle/>
          <a:p>
            <a:pPr lvl="1" algn="just"/>
            <a:r>
              <a:rPr lang="en-US" sz="3600" b="1" dirty="0">
                <a:latin typeface="Times New Roman" panose="02020603050405020304" pitchFamily="18" charset="0"/>
                <a:cs typeface="Times New Roman" panose="02020603050405020304" pitchFamily="18" charset="0"/>
              </a:rPr>
              <a:t>INTEGRATION TESTING</a:t>
            </a:r>
          </a:p>
        </p:txBody>
      </p:sp>
      <p:sp>
        <p:nvSpPr>
          <p:cNvPr id="8" name="Rectangle 7"/>
          <p:cNvSpPr/>
          <p:nvPr/>
        </p:nvSpPr>
        <p:spPr>
          <a:xfrm>
            <a:off x="581891" y="5512169"/>
            <a:ext cx="17394382" cy="3108543"/>
          </a:xfrm>
          <a:prstGeom prst="rect">
            <a:avLst/>
          </a:prstGeom>
        </p:spPr>
        <p:txBody>
          <a:bodyPr wrap="square">
            <a:spAutoFit/>
          </a:bodyPr>
          <a:lstStyle/>
          <a:p>
            <a:pPr algn="just"/>
            <a:r>
              <a:rPr lang="en-US" sz="2800" dirty="0">
                <a:latin typeface="Calibri" panose="020F0502020204030204" pitchFamily="34" charset="0"/>
              </a:rPr>
              <a:t>Description: Integration testing verifies the interactions between different components of the system. It tests the integration of hardware and software components, communication between devices, and data flow between modules.</a:t>
            </a:r>
          </a:p>
          <a:p>
            <a:pPr algn="just"/>
            <a:endParaRPr lang="en-US" sz="2800" dirty="0">
              <a:latin typeface="Calibri" panose="020F0502020204030204" pitchFamily="34" charset="0"/>
            </a:endParaRPr>
          </a:p>
          <a:p>
            <a:pPr algn="just"/>
            <a:r>
              <a:rPr lang="en-US" sz="2800" dirty="0">
                <a:latin typeface="Calibri" panose="020F0502020204030204" pitchFamily="34" charset="0"/>
              </a:rPr>
              <a:t>Purpose: Ensure that integrated components work together seamlessly and meet system requirements.</a:t>
            </a:r>
          </a:p>
          <a:p>
            <a:pPr algn="just"/>
            <a:endParaRPr lang="en-US" sz="2800" dirty="0">
              <a:latin typeface="Calibri" panose="020F0502020204030204" pitchFamily="34" charset="0"/>
            </a:endParaRPr>
          </a:p>
          <a:p>
            <a:pPr algn="just"/>
            <a:r>
              <a:rPr lang="en-US" sz="2800" dirty="0">
                <a:latin typeface="Calibri" panose="020F0502020204030204" pitchFamily="34" charset="0"/>
              </a:rPr>
              <a:t>Examples: Testing data transmission between sensors and microcontroller, integration of display with microcontroller, communication between IoT device and external systems.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18,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
        <p:nvSpPr>
          <p:cNvPr id="7" name="Rectangle 6"/>
          <p:cNvSpPr/>
          <p:nvPr/>
        </p:nvSpPr>
        <p:spPr>
          <a:xfrm>
            <a:off x="6250202" y="879452"/>
            <a:ext cx="5399107" cy="646331"/>
          </a:xfrm>
          <a:prstGeom prst="rect">
            <a:avLst/>
          </a:prstGeom>
        </p:spPr>
        <p:txBody>
          <a:bodyPr wrap="none">
            <a:spAutoFit/>
          </a:bodyPr>
          <a:lstStyle/>
          <a:p>
            <a:pPr marL="355600" indent="-343535">
              <a:lnSpc>
                <a:spcPct val="100000"/>
              </a:lnSpc>
              <a:buSzPct val="83000"/>
              <a:tabLst>
                <a:tab pos="355600" algn="l"/>
                <a:tab pos="356235" algn="l"/>
              </a:tabLst>
            </a:pPr>
            <a:r>
              <a:rPr lang="en-IN" sz="3600" b="1" spc="-15" dirty="0">
                <a:latin typeface="Times New Roman" panose="02020603050405020304"/>
                <a:cs typeface="Times New Roman" panose="02020603050405020304"/>
              </a:rPr>
              <a:t>FUNCTIONAL</a:t>
            </a:r>
            <a:r>
              <a:rPr lang="en-IN" sz="3600" b="1" spc="90" dirty="0">
                <a:latin typeface="Times New Roman" panose="02020603050405020304"/>
                <a:cs typeface="Times New Roman" panose="02020603050405020304"/>
              </a:rPr>
              <a:t> </a:t>
            </a:r>
            <a:r>
              <a:rPr lang="en-IN" sz="3600" b="1" spc="-30" dirty="0">
                <a:latin typeface="Times New Roman" panose="02020603050405020304"/>
                <a:cs typeface="Times New Roman" panose="02020603050405020304"/>
              </a:rPr>
              <a:t>TESTING</a:t>
            </a:r>
            <a:endParaRPr lang="en-IN" sz="3600" b="1" dirty="0">
              <a:latin typeface="Times New Roman" panose="02020603050405020304"/>
              <a:cs typeface="Times New Roman" panose="02020603050405020304"/>
            </a:endParaRPr>
          </a:p>
        </p:txBody>
      </p:sp>
      <p:sp>
        <p:nvSpPr>
          <p:cNvPr id="8" name="Rectangle 7"/>
          <p:cNvSpPr/>
          <p:nvPr/>
        </p:nvSpPr>
        <p:spPr>
          <a:xfrm>
            <a:off x="1031434" y="2283744"/>
            <a:ext cx="16604673" cy="3539430"/>
          </a:xfrm>
          <a:prstGeom prst="rect">
            <a:avLst/>
          </a:prstGeom>
        </p:spPr>
        <p:txBody>
          <a:bodyPr wrap="square">
            <a:spAutoFit/>
          </a:bodyPr>
          <a:lstStyle/>
          <a:p>
            <a:pPr algn="just"/>
            <a:r>
              <a:rPr lang="en-US" sz="2800" dirty="0">
                <a:latin typeface="Calibri" panose="020F0502020204030204" pitchFamily="34" charset="0"/>
              </a:rPr>
              <a:t>Description: Functional testing evaluates the system's behavior against its functional requirements. It verifies that the system performs its intended functions correctly, such as monitoring cardiac parameters, detecting anomalies, generating alerts, and displaying information to the user.</a:t>
            </a:r>
          </a:p>
          <a:p>
            <a:pPr algn="just"/>
            <a:endParaRPr lang="en-US" sz="2800" dirty="0">
              <a:latin typeface="Calibri" panose="020F0502020204030204" pitchFamily="34" charset="0"/>
            </a:endParaRPr>
          </a:p>
          <a:p>
            <a:pPr algn="just"/>
            <a:r>
              <a:rPr lang="en-US" sz="2800" dirty="0">
                <a:latin typeface="Calibri" panose="020F0502020204030204" pitchFamily="34" charset="0"/>
              </a:rPr>
              <a:t>Purpose: Ensure that the system meets user requirements and performs its core functions accurately and reliably.</a:t>
            </a:r>
          </a:p>
          <a:p>
            <a:pPr algn="just"/>
            <a:endParaRPr lang="en-US" sz="2800" dirty="0">
              <a:latin typeface="Calibri" panose="020F0502020204030204" pitchFamily="34" charset="0"/>
            </a:endParaRPr>
          </a:p>
          <a:p>
            <a:pPr algn="just"/>
            <a:r>
              <a:rPr lang="en-US" sz="2800" dirty="0">
                <a:latin typeface="Calibri" panose="020F0502020204030204" pitchFamily="34" charset="0"/>
              </a:rPr>
              <a:t>Examples: Testing heart rate monitoring functionality, GPS tracking accuracy, alert generation for abnormal cardiac events.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18,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
        <p:nvSpPr>
          <p:cNvPr id="5" name="Rectangle 4"/>
          <p:cNvSpPr/>
          <p:nvPr/>
        </p:nvSpPr>
        <p:spPr>
          <a:xfrm>
            <a:off x="6563807" y="76557"/>
            <a:ext cx="4737387" cy="646331"/>
          </a:xfrm>
          <a:prstGeom prst="rect">
            <a:avLst/>
          </a:prstGeom>
        </p:spPr>
        <p:txBody>
          <a:bodyPr wrap="none">
            <a:spAutoFit/>
          </a:bodyPr>
          <a:lstStyle/>
          <a:p>
            <a:pPr marL="12700">
              <a:lnSpc>
                <a:spcPct val="100000"/>
              </a:lnSpc>
              <a:spcBef>
                <a:spcPts val="105"/>
              </a:spcBef>
            </a:pPr>
            <a:r>
              <a:rPr lang="en-IN" sz="3600" b="1" spc="-25" dirty="0">
                <a:latin typeface="Times New Roman" panose="02020603050405020304"/>
                <a:cs typeface="Times New Roman" panose="02020603050405020304"/>
              </a:rPr>
              <a:t>INPUT</a:t>
            </a:r>
            <a:r>
              <a:rPr lang="en-IN" sz="3600" b="1" spc="85" dirty="0">
                <a:latin typeface="Times New Roman" panose="02020603050405020304"/>
                <a:cs typeface="Times New Roman" panose="02020603050405020304"/>
              </a:rPr>
              <a:t> </a:t>
            </a:r>
            <a:r>
              <a:rPr lang="en-IN" sz="3600" b="1" spc="-10" dirty="0">
                <a:latin typeface="Times New Roman" panose="02020603050405020304"/>
                <a:cs typeface="Times New Roman" panose="02020603050405020304"/>
              </a:rPr>
              <a:t>AND</a:t>
            </a:r>
            <a:r>
              <a:rPr lang="en-IN" sz="3600" b="1" spc="-35" dirty="0">
                <a:latin typeface="Times New Roman" panose="02020603050405020304"/>
                <a:cs typeface="Times New Roman" panose="02020603050405020304"/>
              </a:rPr>
              <a:t> </a:t>
            </a:r>
            <a:r>
              <a:rPr lang="en-IN" sz="3600" b="1" spc="-5" dirty="0">
                <a:latin typeface="Times New Roman" panose="02020603050405020304"/>
                <a:cs typeface="Times New Roman" panose="02020603050405020304"/>
              </a:rPr>
              <a:t>OUTPUT</a:t>
            </a:r>
            <a:endParaRPr lang="en-IN" sz="3600" dirty="0">
              <a:latin typeface="Times New Roman" panose="02020603050405020304"/>
              <a:cs typeface="Times New Roman" panose="02020603050405020304"/>
            </a:endParaRPr>
          </a:p>
        </p:txBody>
      </p:sp>
      <p:sp>
        <p:nvSpPr>
          <p:cNvPr id="11" name="TextBox 10">
            <a:extLst>
              <a:ext uri="{FF2B5EF4-FFF2-40B4-BE49-F238E27FC236}">
                <a16:creationId xmlns:a16="http://schemas.microsoft.com/office/drawing/2014/main" id="{079A9127-6B8E-A273-0F27-6AF9218BFFC4}"/>
              </a:ext>
            </a:extLst>
          </p:cNvPr>
          <p:cNvSpPr txBox="1"/>
          <p:nvPr/>
        </p:nvSpPr>
        <p:spPr>
          <a:xfrm>
            <a:off x="1230405" y="1640912"/>
            <a:ext cx="15588322" cy="6001643"/>
          </a:xfrm>
          <a:prstGeom prst="rect">
            <a:avLst/>
          </a:prstGeom>
          <a:noFill/>
        </p:spPr>
        <p:txBody>
          <a:bodyPr wrap="square" rtlCol="0">
            <a:spAutoFit/>
          </a:bodyPr>
          <a:lstStyle/>
          <a:p>
            <a:pPr algn="just"/>
            <a:r>
              <a:rPr lang="en-US" sz="2400" dirty="0"/>
              <a:t>In the IoT-enabled cardiac monitoring system project, the inputs consist of various streams of physiological data gathered from sensors integrated into the system. These sensors include the heart rate pulse sensor, barometric pressure sensor, and GPS module, which collectively capture essential parameters such as heart rate, blood pressure, oxygen saturation, temperature, and GPS location. Additionally, user input plays a crucial role, allowing individuals to interact with the system through the user interface. Users can input personal data, update medical history, record symptoms, and trigger emergency alerts as needed. Furthermore, external inputs from healthcare systems, such as electronic medical records (EMR) or hospital networks, enable seamless data integration and communication, enriching the system's capabilities for comprehensive cardiac monitoring.</a:t>
            </a:r>
          </a:p>
          <a:p>
            <a:pPr algn="just"/>
            <a:endParaRPr lang="en-US" sz="2400" dirty="0"/>
          </a:p>
          <a:p>
            <a:pPr algn="just"/>
            <a:r>
              <a:rPr lang="en-US" sz="2400" dirty="0"/>
              <a:t>On the output side, the IoT-enabled cardiac monitoring system provides real-time monitoring data to users, displaying vital signs such as heart rate, blood pressure, and GPS location continuously through the user interface. In case of abnormal cardiac events or emergency situations, the system generates immediate alerts, notifying users and designated caregivers via visual or audible cues. Moreover, the system facilitates the storage and retrieval of historical monitoring data, enabling users to analyze trends and patterns over time. Integration with healthcare systems allows for seamless data sharing and collaboration with healthcare providers, enhancing patient care and treatment outcomes. Overall, the inputs and outputs of the system collectively contribute to its functionality, usability, and effectiveness in monitoring and managing cardiac health.</a:t>
            </a:r>
            <a:endParaRPr lang="en-IN"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18,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
        <p:nvSpPr>
          <p:cNvPr id="5" name="Rectangle 4"/>
          <p:cNvSpPr/>
          <p:nvPr/>
        </p:nvSpPr>
        <p:spPr>
          <a:xfrm>
            <a:off x="6430022" y="469961"/>
            <a:ext cx="3546484" cy="646331"/>
          </a:xfrm>
          <a:prstGeom prst="rect">
            <a:avLst/>
          </a:prstGeom>
        </p:spPr>
        <p:txBody>
          <a:bodyPr wrap="none">
            <a:spAutoFit/>
          </a:bodyPr>
          <a:lstStyle/>
          <a:p>
            <a:r>
              <a:rPr lang="en-IN" sz="3600" b="1" dirty="0">
                <a:latin typeface="Times New Roman" panose="02020603050405020304"/>
                <a:cs typeface="Times New Roman" panose="02020603050405020304"/>
              </a:rPr>
              <a:t>SOURCE</a:t>
            </a:r>
            <a:r>
              <a:rPr lang="en-IN" sz="3600" b="1" spc="-65" dirty="0">
                <a:latin typeface="Times New Roman" panose="02020603050405020304"/>
                <a:cs typeface="Times New Roman" panose="02020603050405020304"/>
              </a:rPr>
              <a:t> </a:t>
            </a:r>
            <a:r>
              <a:rPr lang="en-IN" sz="3600" b="1" spc="-5" dirty="0">
                <a:latin typeface="Times New Roman" panose="02020603050405020304"/>
                <a:cs typeface="Times New Roman" panose="02020603050405020304"/>
              </a:rPr>
              <a:t>CODE</a:t>
            </a:r>
            <a:endParaRPr lang="en-IN" sz="3600" b="1" dirty="0"/>
          </a:p>
        </p:txBody>
      </p:sp>
      <p:pic>
        <p:nvPicPr>
          <p:cNvPr id="10" name="Picture 9">
            <a:extLst>
              <a:ext uri="{FF2B5EF4-FFF2-40B4-BE49-F238E27FC236}">
                <a16:creationId xmlns:a16="http://schemas.microsoft.com/office/drawing/2014/main" id="{B2517F29-6E52-E5D1-E53A-7A1EE3302271}"/>
              </a:ext>
            </a:extLst>
          </p:cNvPr>
          <p:cNvPicPr>
            <a:picLocks noChangeAspect="1"/>
          </p:cNvPicPr>
          <p:nvPr/>
        </p:nvPicPr>
        <p:blipFill>
          <a:blip r:embed="rId2"/>
          <a:stretch>
            <a:fillRect/>
          </a:stretch>
        </p:blipFill>
        <p:spPr>
          <a:xfrm>
            <a:off x="4510357" y="1116292"/>
            <a:ext cx="8777939" cy="814896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18,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
        <p:nvSpPr>
          <p:cNvPr id="6" name="TextBox 5"/>
          <p:cNvSpPr txBox="1"/>
          <p:nvPr/>
        </p:nvSpPr>
        <p:spPr>
          <a:xfrm>
            <a:off x="7858099" y="560438"/>
            <a:ext cx="2930236"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OUTPUT</a:t>
            </a:r>
          </a:p>
        </p:txBody>
      </p:sp>
      <p:pic>
        <p:nvPicPr>
          <p:cNvPr id="9" name="Picture 8">
            <a:extLst>
              <a:ext uri="{FF2B5EF4-FFF2-40B4-BE49-F238E27FC236}">
                <a16:creationId xmlns:a16="http://schemas.microsoft.com/office/drawing/2014/main" id="{B104BF2E-89F4-96D3-BD23-FA5713883683}"/>
              </a:ext>
            </a:extLst>
          </p:cNvPr>
          <p:cNvPicPr>
            <a:picLocks noChangeAspect="1"/>
          </p:cNvPicPr>
          <p:nvPr/>
        </p:nvPicPr>
        <p:blipFill>
          <a:blip r:embed="rId2"/>
          <a:stretch>
            <a:fillRect/>
          </a:stretch>
        </p:blipFill>
        <p:spPr>
          <a:xfrm rot="16200000">
            <a:off x="6451315" y="-1428795"/>
            <a:ext cx="5743806" cy="1262908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18,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
        <p:nvSpPr>
          <p:cNvPr id="5" name="Rectangle 4"/>
          <p:cNvSpPr/>
          <p:nvPr/>
        </p:nvSpPr>
        <p:spPr>
          <a:xfrm>
            <a:off x="7499960" y="606049"/>
            <a:ext cx="3288080" cy="646331"/>
          </a:xfrm>
          <a:prstGeom prst="rect">
            <a:avLst/>
          </a:prstGeom>
        </p:spPr>
        <p:txBody>
          <a:bodyPr wrap="none">
            <a:spAutoFit/>
          </a:bodyPr>
          <a:lstStyle/>
          <a:p>
            <a:r>
              <a:rPr lang="en-IN" sz="3600" b="1" spc="-20" dirty="0">
                <a:latin typeface="Times New Roman" panose="02020603050405020304"/>
                <a:cs typeface="Times New Roman" panose="02020603050405020304"/>
              </a:rPr>
              <a:t>CONCLUSION</a:t>
            </a:r>
            <a:endParaRPr lang="en-IN" sz="3600" b="1" dirty="0"/>
          </a:p>
        </p:txBody>
      </p:sp>
      <p:sp>
        <p:nvSpPr>
          <p:cNvPr id="6" name="TextBox 5"/>
          <p:cNvSpPr txBox="1"/>
          <p:nvPr/>
        </p:nvSpPr>
        <p:spPr>
          <a:xfrm>
            <a:off x="1645921" y="1860308"/>
            <a:ext cx="15479103" cy="5262979"/>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 IoT-enabled cardiac monitoring system presents a promising solution for continuous monitoring of cardiac health parameters, facilitating timely intervention and improving patient outcomes. Through the integration of sensors, microcontrollers, and communication technologies, the system enables real-time monitoring of vital signs such as heart rate, blood pressure, and GPS location. Throughout the development process, various testing methodologies such as unit testing, integration testing, functional testing, white box testing, and black box testing were employed to ensure the reliability, accuracy, and usability of the system. These testing processes helped identify and address potential issues early in the development cycle, leading to a robust and dependable final </a:t>
            </a:r>
            <a:r>
              <a:rPr lang="en-US" sz="2400" dirty="0" err="1">
                <a:latin typeface="Times New Roman" panose="02020603050405020304" pitchFamily="18" charset="0"/>
                <a:cs typeface="Times New Roman" panose="02020603050405020304" pitchFamily="18" charset="0"/>
              </a:rPr>
              <a:t>product.With</a:t>
            </a:r>
            <a:r>
              <a:rPr lang="en-US" sz="2400" dirty="0">
                <a:latin typeface="Times New Roman" panose="02020603050405020304" pitchFamily="18" charset="0"/>
                <a:cs typeface="Times New Roman" panose="02020603050405020304" pitchFamily="18" charset="0"/>
              </a:rPr>
              <a:t> its user-friendly interface and seamless integration with healthcare systems, the IoT-enabled cardiac monitoring system empowers users to monitor their cardiac health effectively and take proactive measures to manage their well-being. Additionally, the system's ability to generate alerts in case of abnormal cardiac events enhances patient safety and provides peace of mind to users and caregivers alike.</a:t>
            </a:r>
          </a:p>
          <a:p>
            <a:pPr algn="just"/>
            <a:r>
              <a:rPr lang="en-US" sz="2400" dirty="0">
                <a:latin typeface="Times New Roman" panose="02020603050405020304" pitchFamily="18" charset="0"/>
                <a:cs typeface="Times New Roman" panose="02020603050405020304" pitchFamily="18" charset="0"/>
              </a:rPr>
              <a:t>Moving forward, further research and development efforts can focus on enhancing the system's capabilities, such as incorporating machine learning algorithms for predictive analytics and expanding its compatibility with wearable devices and mobile applications. By continually innovating and refining the system, we can advance the field of remote cardiac monitoring and contribute to improved patient care and outcomes in the healthcare domain.</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18,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
        <p:nvSpPr>
          <p:cNvPr id="5" name="Rectangle 4"/>
          <p:cNvSpPr/>
          <p:nvPr/>
        </p:nvSpPr>
        <p:spPr>
          <a:xfrm>
            <a:off x="6373884" y="324488"/>
            <a:ext cx="5282856" cy="646331"/>
          </a:xfrm>
          <a:prstGeom prst="rect">
            <a:avLst/>
          </a:prstGeom>
        </p:spPr>
        <p:txBody>
          <a:bodyPr wrap="none">
            <a:spAutoFit/>
          </a:bodyPr>
          <a:lstStyle/>
          <a:p>
            <a:r>
              <a:rPr lang="en-IN" sz="3600" b="1" spc="15" dirty="0">
                <a:latin typeface="Times New Roman" panose="02020603050405020304" pitchFamily="18" charset="0"/>
                <a:cs typeface="Times New Roman" panose="02020603050405020304" pitchFamily="18" charset="0"/>
              </a:rPr>
              <a:t>Plagiarism</a:t>
            </a:r>
            <a:r>
              <a:rPr lang="en-IN" sz="3600" b="1" spc="-210" dirty="0">
                <a:latin typeface="Times New Roman" panose="02020603050405020304" pitchFamily="18" charset="0"/>
                <a:cs typeface="Times New Roman" panose="02020603050405020304" pitchFamily="18" charset="0"/>
              </a:rPr>
              <a:t> </a:t>
            </a:r>
            <a:r>
              <a:rPr lang="en-IN" sz="3600" b="1" spc="5" dirty="0">
                <a:latin typeface="Times New Roman" panose="02020603050405020304" pitchFamily="18" charset="0"/>
                <a:cs typeface="Times New Roman" panose="02020603050405020304" pitchFamily="18" charset="0"/>
              </a:rPr>
              <a:t>Report</a:t>
            </a:r>
            <a:r>
              <a:rPr lang="en-IN" sz="3600" b="1" spc="-35" dirty="0">
                <a:latin typeface="Times New Roman" panose="02020603050405020304" pitchFamily="18" charset="0"/>
                <a:cs typeface="Times New Roman" panose="02020603050405020304" pitchFamily="18" charset="0"/>
              </a:rPr>
              <a:t> </a:t>
            </a:r>
            <a:r>
              <a:rPr lang="en-IN" sz="3600" b="1" spc="10" dirty="0">
                <a:latin typeface="Times New Roman" panose="02020603050405020304" pitchFamily="18" charset="0"/>
                <a:cs typeface="Times New Roman" panose="02020603050405020304" pitchFamily="18" charset="0"/>
              </a:rPr>
              <a:t>of</a:t>
            </a:r>
            <a:r>
              <a:rPr lang="en-IN" sz="3600" b="1" spc="-55" dirty="0">
                <a:latin typeface="Times New Roman" panose="02020603050405020304" pitchFamily="18" charset="0"/>
                <a:cs typeface="Times New Roman" panose="02020603050405020304" pitchFamily="18" charset="0"/>
              </a:rPr>
              <a:t> </a:t>
            </a:r>
            <a:r>
              <a:rPr lang="en-IN" sz="3600" b="1" spc="-15" dirty="0">
                <a:latin typeface="Times New Roman" panose="02020603050405020304" pitchFamily="18" charset="0"/>
                <a:cs typeface="Times New Roman" panose="02020603050405020304" pitchFamily="18" charset="0"/>
              </a:rPr>
              <a:t>PPT</a:t>
            </a:r>
            <a:endParaRPr lang="en-IN" sz="3600" b="1" dirty="0">
              <a:latin typeface="Times New Roman" panose="02020603050405020304" pitchFamily="18" charset="0"/>
              <a:cs typeface="Times New Roman" panose="02020603050405020304" pitchFamily="18" charset="0"/>
            </a:endParaRPr>
          </a:p>
        </p:txBody>
      </p:sp>
      <p:pic>
        <p:nvPicPr>
          <p:cNvPr id="7" name="object 3"/>
          <p:cNvPicPr/>
          <p:nvPr/>
        </p:nvPicPr>
        <p:blipFill>
          <a:blip r:embed="rId2" cstate="print"/>
          <a:stretch>
            <a:fillRect/>
          </a:stretch>
        </p:blipFill>
        <p:spPr>
          <a:xfrm>
            <a:off x="5756564" y="3740727"/>
            <a:ext cx="8391525" cy="3452323"/>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18,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
        <p:nvSpPr>
          <p:cNvPr id="5" name="Rectangle 4"/>
          <p:cNvSpPr/>
          <p:nvPr/>
        </p:nvSpPr>
        <p:spPr>
          <a:xfrm>
            <a:off x="6236507" y="511524"/>
            <a:ext cx="5453096" cy="646331"/>
          </a:xfrm>
          <a:prstGeom prst="rect">
            <a:avLst/>
          </a:prstGeom>
        </p:spPr>
        <p:txBody>
          <a:bodyPr wrap="none">
            <a:spAutoFit/>
          </a:bodyPr>
          <a:lstStyle/>
          <a:p>
            <a:r>
              <a:rPr lang="en-IN" sz="3600" b="1" spc="-5" dirty="0">
                <a:latin typeface="Times New Roman" panose="02020603050405020304" pitchFamily="18" charset="0"/>
                <a:cs typeface="Times New Roman" panose="02020603050405020304" pitchFamily="18" charset="0"/>
              </a:rPr>
              <a:t>Web</a:t>
            </a:r>
            <a:r>
              <a:rPr lang="en-IN" sz="3600" b="1" spc="-40" dirty="0">
                <a:latin typeface="Times New Roman" panose="02020603050405020304" pitchFamily="18" charset="0"/>
                <a:cs typeface="Times New Roman" panose="02020603050405020304" pitchFamily="18" charset="0"/>
              </a:rPr>
              <a:t> </a:t>
            </a:r>
            <a:r>
              <a:rPr lang="en-IN" sz="3600" b="1" spc="5" dirty="0">
                <a:latin typeface="Times New Roman" panose="02020603050405020304" pitchFamily="18" charset="0"/>
                <a:cs typeface="Times New Roman" panose="02020603050405020304" pitchFamily="18" charset="0"/>
              </a:rPr>
              <a:t>references/video</a:t>
            </a:r>
            <a:r>
              <a:rPr lang="en-IN" sz="3600" b="1" spc="-114" dirty="0">
                <a:latin typeface="Times New Roman" panose="02020603050405020304" pitchFamily="18" charset="0"/>
                <a:cs typeface="Times New Roman" panose="02020603050405020304" pitchFamily="18" charset="0"/>
              </a:rPr>
              <a:t> </a:t>
            </a:r>
            <a:r>
              <a:rPr lang="en-IN" sz="3600" b="1" spc="20" dirty="0">
                <a:latin typeface="Times New Roman" panose="02020603050405020304" pitchFamily="18" charset="0"/>
                <a:cs typeface="Times New Roman" panose="02020603050405020304" pitchFamily="18" charset="0"/>
              </a:rPr>
              <a:t>links</a:t>
            </a:r>
            <a:endParaRPr lang="en-IN" sz="36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122218" y="2119745"/>
            <a:ext cx="15696507" cy="3323987"/>
          </a:xfrm>
          <a:prstGeom prst="rect">
            <a:avLst/>
          </a:prstGeom>
          <a:noFill/>
        </p:spPr>
        <p:txBody>
          <a:bodyPr wrap="square" rtlCol="0">
            <a:spAutoFit/>
          </a:bodyPr>
          <a:lstStyle/>
          <a:p>
            <a:r>
              <a:rPr lang="en-IN" sz="2400" dirty="0">
                <a:hlinkClick r:id="rId2"/>
              </a:rPr>
              <a:t>https://ieeexplore.ieee.org/abstract/document/8614921</a:t>
            </a:r>
            <a:endParaRPr lang="en-IN" sz="2400" dirty="0"/>
          </a:p>
          <a:p>
            <a:r>
              <a:rPr lang="en-IN" sz="2400" dirty="0">
                <a:hlinkClick r:id="rId3"/>
              </a:rPr>
              <a:t>https://ieeexplore.ieee.org/abstract/document/9155925</a:t>
            </a:r>
            <a:endParaRPr lang="en-IN" sz="2400" dirty="0"/>
          </a:p>
          <a:p>
            <a:r>
              <a:rPr lang="en-IN" sz="2400" dirty="0">
                <a:hlinkClick r:id="rId4"/>
              </a:rPr>
              <a:t>https://iotdesignpro.com/projects/iot-based-heartbeat-monitoring-system-using-nodemcu</a:t>
            </a:r>
            <a:endParaRPr lang="en-IN" sz="2400" dirty="0"/>
          </a:p>
          <a:p>
            <a:r>
              <a:rPr lang="en-IN" sz="2400" dirty="0">
                <a:hlinkClick r:id="rId5"/>
              </a:rPr>
              <a:t>https://circuitdigest.com/microcontroller-projects/iot-heartbeat-monitoring-using-arduino</a:t>
            </a:r>
            <a:endParaRPr lang="en-IN" sz="2400" dirty="0"/>
          </a:p>
          <a:p>
            <a:endParaRPr lang="en-IN" sz="2400" dirty="0"/>
          </a:p>
          <a:p>
            <a:endParaRPr lang="en-IN" sz="2400" dirty="0"/>
          </a:p>
          <a:p>
            <a:endParaRPr lang="en-IN" sz="2400" dirty="0"/>
          </a:p>
          <a:p>
            <a:endParaRPr lang="en-IN" sz="2400" dirty="0"/>
          </a:p>
          <a:p>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18,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
        <p:nvSpPr>
          <p:cNvPr id="5" name="Rectangle 4"/>
          <p:cNvSpPr/>
          <p:nvPr/>
        </p:nvSpPr>
        <p:spPr>
          <a:xfrm>
            <a:off x="4763686" y="469961"/>
            <a:ext cx="9575769" cy="646331"/>
          </a:xfrm>
          <a:prstGeom prst="rect">
            <a:avLst/>
          </a:prstGeom>
        </p:spPr>
        <p:txBody>
          <a:bodyPr wrap="square">
            <a:spAutoFit/>
          </a:bodyPr>
          <a:lstStyle/>
          <a:p>
            <a:r>
              <a:rPr lang="en-IN" sz="3600" b="1" dirty="0">
                <a:latin typeface="Times New Roman" panose="02020603050405020304" pitchFamily="18" charset="0"/>
                <a:cs typeface="Times New Roman" panose="02020603050405020304" pitchFamily="18" charset="0"/>
              </a:rPr>
              <a:t>REFERENCES</a:t>
            </a:r>
            <a:endParaRPr lang="en-IN" sz="3600" b="1" dirty="0"/>
          </a:p>
        </p:txBody>
      </p:sp>
      <p:sp>
        <p:nvSpPr>
          <p:cNvPr id="6" name="TextBox 5"/>
          <p:cNvSpPr txBox="1"/>
          <p:nvPr/>
        </p:nvSpPr>
        <p:spPr>
          <a:xfrm>
            <a:off x="353291" y="2078182"/>
            <a:ext cx="17373600" cy="5940088"/>
          </a:xfrm>
          <a:prstGeom prst="rect">
            <a:avLst/>
          </a:prstGeom>
          <a:noFill/>
        </p:spPr>
        <p:txBody>
          <a:bodyPr wrap="square" rtlCol="0">
            <a:spAutoFit/>
          </a:bodyPr>
          <a:lstStyle/>
          <a:p>
            <a:pPr marL="342900" indent="-342900">
              <a:buFont typeface="+mj-lt"/>
              <a:buAutoNum type="arabicPeriod"/>
            </a:pPr>
            <a:r>
              <a:rPr lang="en-IN" sz="2000" dirty="0">
                <a:latin typeface="Calibri" panose="020F0502020204030204" pitchFamily="34" charset="0"/>
              </a:rPr>
              <a:t> M. A. </a:t>
            </a:r>
            <a:r>
              <a:rPr lang="en-IN" sz="2000" dirty="0" err="1">
                <a:latin typeface="Calibri" panose="020F0502020204030204" pitchFamily="34" charset="0"/>
              </a:rPr>
              <a:t>Oktay</a:t>
            </a:r>
            <a:r>
              <a:rPr lang="en-IN" sz="2000" dirty="0">
                <a:latin typeface="Calibri" panose="020F0502020204030204" pitchFamily="34" charset="0"/>
              </a:rPr>
              <a:t>, C. E. </a:t>
            </a:r>
            <a:r>
              <a:rPr lang="en-IN" sz="2000" dirty="0" err="1">
                <a:latin typeface="Calibri" panose="020F0502020204030204" pitchFamily="34" charset="0"/>
              </a:rPr>
              <a:t>Celebi</a:t>
            </a:r>
            <a:r>
              <a:rPr lang="en-IN" sz="2000" dirty="0">
                <a:latin typeface="Calibri" panose="020F0502020204030204" pitchFamily="34" charset="0"/>
              </a:rPr>
              <a:t>, and M. K. Ozer, "An IoT-Based Real-Time Cardiac Monitoring System," 2019 IEEE 8th Global Conference on Consumer Electronics (GCCE), Osaka, Japan, 2019, pp. 891-892, </a:t>
            </a:r>
            <a:r>
              <a:rPr lang="en-IN" sz="2000" dirty="0" err="1">
                <a:latin typeface="Calibri" panose="020F0502020204030204" pitchFamily="34" charset="0"/>
              </a:rPr>
              <a:t>doi</a:t>
            </a:r>
            <a:r>
              <a:rPr lang="en-IN" sz="2000" dirty="0">
                <a:latin typeface="Calibri" panose="020F0502020204030204" pitchFamily="34" charset="0"/>
              </a:rPr>
              <a:t>: 10.1109/GCCE46687.2019.9015267.</a:t>
            </a:r>
          </a:p>
          <a:p>
            <a:pPr marL="342900" indent="-342900">
              <a:buFont typeface="+mj-lt"/>
              <a:buAutoNum type="arabicPeriod"/>
            </a:pPr>
            <a:endParaRPr lang="en" sz="2000" dirty="0">
              <a:latin typeface="Calibri" panose="020F0502020204030204" pitchFamily="34" charset="0"/>
            </a:endParaRPr>
          </a:p>
          <a:p>
            <a:pPr marL="342900" indent="-342900">
              <a:buFont typeface="+mj-lt"/>
              <a:buAutoNum type="arabicPeriod"/>
            </a:pPr>
            <a:r>
              <a:rPr lang="en-IN" sz="2000" dirty="0">
                <a:latin typeface="Calibri" panose="020F0502020204030204" pitchFamily="34" charset="0"/>
              </a:rPr>
              <a:t>S. A. M. Ali, T. M. Z. Aung, and M. M. </a:t>
            </a:r>
            <a:r>
              <a:rPr lang="en-IN" sz="2000" dirty="0" err="1">
                <a:latin typeface="Calibri" panose="020F0502020204030204" pitchFamily="34" charset="0"/>
              </a:rPr>
              <a:t>Htwe</a:t>
            </a:r>
            <a:r>
              <a:rPr lang="en-IN" sz="2000" dirty="0">
                <a:latin typeface="Calibri" panose="020F0502020204030204" pitchFamily="34" charset="0"/>
              </a:rPr>
              <a:t>, "Design and Implementation of IoT-Based Cardiac Health Monitoring System," 2020 IEEE Conference on Open Systems (ICOS), Melaka, Malaysia, 2020, pp. 141-145, </a:t>
            </a:r>
            <a:r>
              <a:rPr lang="en-IN" sz="2000" dirty="0" err="1">
                <a:latin typeface="Calibri" panose="020F0502020204030204" pitchFamily="34" charset="0"/>
              </a:rPr>
              <a:t>doi</a:t>
            </a:r>
            <a:r>
              <a:rPr lang="en-IN" sz="2000" dirty="0">
                <a:latin typeface="Calibri" panose="020F0502020204030204" pitchFamily="34" charset="0"/>
              </a:rPr>
              <a:t>: 10.1109/ICOS48703.2020.9274296.</a:t>
            </a:r>
          </a:p>
          <a:p>
            <a:pPr marL="342900" indent="-342900">
              <a:buFont typeface="+mj-lt"/>
              <a:buAutoNum type="arabicPeriod"/>
            </a:pPr>
            <a:endParaRPr lang="en" sz="2000" dirty="0">
              <a:latin typeface="Calibri" panose="020F0502020204030204" pitchFamily="34" charset="0"/>
            </a:endParaRPr>
          </a:p>
          <a:p>
            <a:pPr marL="342900" indent="-342900">
              <a:buFont typeface="+mj-lt"/>
              <a:buAutoNum type="arabicPeriod"/>
            </a:pPr>
            <a:r>
              <a:rPr lang="en-IN" sz="2000" dirty="0">
                <a:latin typeface="Calibri" panose="020F0502020204030204" pitchFamily="34" charset="0"/>
              </a:rPr>
              <a:t>M. H. </a:t>
            </a:r>
            <a:r>
              <a:rPr lang="en-IN" sz="2000" dirty="0" err="1">
                <a:latin typeface="Calibri" panose="020F0502020204030204" pitchFamily="34" charset="0"/>
              </a:rPr>
              <a:t>Rostamian</a:t>
            </a:r>
            <a:r>
              <a:rPr lang="en-IN" sz="2000" dirty="0">
                <a:latin typeface="Calibri" panose="020F0502020204030204" pitchFamily="34" charset="0"/>
              </a:rPr>
              <a:t>, A. M. </a:t>
            </a:r>
            <a:r>
              <a:rPr lang="en-IN" sz="2000" dirty="0" err="1">
                <a:latin typeface="Calibri" panose="020F0502020204030204" pitchFamily="34" charset="0"/>
              </a:rPr>
              <a:t>Ghadimi</a:t>
            </a:r>
            <a:r>
              <a:rPr lang="en-IN" sz="2000" dirty="0">
                <a:latin typeface="Calibri" panose="020F0502020204030204" pitchFamily="34" charset="0"/>
              </a:rPr>
              <a:t>, and H. R. </a:t>
            </a:r>
            <a:r>
              <a:rPr lang="en-IN" sz="2000" dirty="0" err="1">
                <a:latin typeface="Calibri" panose="020F0502020204030204" pitchFamily="34" charset="0"/>
              </a:rPr>
              <a:t>Hassani</a:t>
            </a:r>
            <a:r>
              <a:rPr lang="en-IN" sz="2000" dirty="0">
                <a:latin typeface="Calibri" panose="020F0502020204030204" pitchFamily="34" charset="0"/>
              </a:rPr>
              <a:t>, "Design and Implementation of a Smart IoT-based Cardiac Monitoring System," 2020 IEEE 10th Annual Computing and Communication Workshop and Conference (CCWC), Las Vegas, NV, USA, 2020, pp. 0595-0600, </a:t>
            </a:r>
            <a:r>
              <a:rPr lang="en-IN" sz="2000" dirty="0" err="1">
                <a:latin typeface="Calibri" panose="020F0502020204030204" pitchFamily="34" charset="0"/>
              </a:rPr>
              <a:t>doi</a:t>
            </a:r>
            <a:r>
              <a:rPr lang="en-IN" sz="2000" dirty="0">
                <a:latin typeface="Calibri" panose="020F0502020204030204" pitchFamily="34" charset="0"/>
              </a:rPr>
              <a:t>: 10.1109/CCWC47524.2020.9031004.</a:t>
            </a:r>
          </a:p>
          <a:p>
            <a:pPr marL="342900" indent="-342900">
              <a:buFont typeface="+mj-lt"/>
              <a:buAutoNum type="arabicPeriod"/>
            </a:pPr>
            <a:endParaRPr lang="en" sz="2000" dirty="0">
              <a:latin typeface="Calibri" panose="020F0502020204030204" pitchFamily="34" charset="0"/>
            </a:endParaRPr>
          </a:p>
          <a:p>
            <a:pPr marL="342900" indent="-342900">
              <a:buFont typeface="+mj-lt"/>
              <a:buAutoNum type="arabicPeriod"/>
            </a:pPr>
            <a:r>
              <a:rPr lang="en-IN" sz="2000" dirty="0">
                <a:latin typeface="Calibri" panose="020F0502020204030204" pitchFamily="34" charset="0"/>
              </a:rPr>
              <a:t>J. </a:t>
            </a:r>
            <a:r>
              <a:rPr lang="en-IN" sz="2000" dirty="0" err="1">
                <a:latin typeface="Calibri" panose="020F0502020204030204" pitchFamily="34" charset="0"/>
              </a:rPr>
              <a:t>Alshehri</a:t>
            </a:r>
            <a:r>
              <a:rPr lang="en-IN" sz="2000" dirty="0">
                <a:latin typeface="Calibri" panose="020F0502020204030204" pitchFamily="34" charset="0"/>
              </a:rPr>
              <a:t> and A. </a:t>
            </a:r>
            <a:r>
              <a:rPr lang="en-IN" sz="2000" dirty="0" err="1">
                <a:latin typeface="Calibri" panose="020F0502020204030204" pitchFamily="34" charset="0"/>
              </a:rPr>
              <a:t>Aljahdali</a:t>
            </a:r>
            <a:r>
              <a:rPr lang="en-IN" sz="2000" dirty="0">
                <a:latin typeface="Calibri" panose="020F0502020204030204" pitchFamily="34" charset="0"/>
              </a:rPr>
              <a:t>, "A Secure and Privacy-Preserving IoT-based Heart Disease Monitoring System," 2020 IEEE International Conference on Electro Information Technology (EIT), Grand Forks, ND, USA, 2020, pp. 403-407, </a:t>
            </a:r>
            <a:r>
              <a:rPr lang="en-IN" sz="2000" dirty="0" err="1">
                <a:latin typeface="Calibri" panose="020F0502020204030204" pitchFamily="34" charset="0"/>
              </a:rPr>
              <a:t>doi</a:t>
            </a:r>
            <a:r>
              <a:rPr lang="en-IN" sz="2000" dirty="0">
                <a:latin typeface="Calibri" panose="020F0502020204030204" pitchFamily="34" charset="0"/>
              </a:rPr>
              <a:t>: 10.1109/EIT47822.2020.9150285.</a:t>
            </a:r>
          </a:p>
          <a:p>
            <a:pPr marL="342900" indent="-342900">
              <a:buFont typeface="+mj-lt"/>
              <a:buAutoNum type="arabicPeriod"/>
            </a:pPr>
            <a:endParaRPr lang="en" sz="2000" dirty="0">
              <a:latin typeface="Calibri" panose="020F0502020204030204" pitchFamily="34" charset="0"/>
            </a:endParaRPr>
          </a:p>
          <a:p>
            <a:pPr marL="342900" indent="-342900">
              <a:buFont typeface="+mj-lt"/>
              <a:buAutoNum type="arabicPeriod"/>
            </a:pPr>
            <a:r>
              <a:rPr lang="en-IN" sz="2000" dirty="0">
                <a:latin typeface="Calibri" panose="020F0502020204030204" pitchFamily="34" charset="0"/>
              </a:rPr>
              <a:t>A. D. N. </a:t>
            </a:r>
            <a:r>
              <a:rPr lang="en-IN" sz="2000" dirty="0" err="1">
                <a:latin typeface="Calibri" panose="020F0502020204030204" pitchFamily="34" charset="0"/>
              </a:rPr>
              <a:t>Siñel</a:t>
            </a:r>
            <a:r>
              <a:rPr lang="en-IN" sz="2000" dirty="0">
                <a:latin typeface="Calibri" panose="020F0502020204030204" pitchFamily="34" charset="0"/>
              </a:rPr>
              <a:t>, N. C. O. </a:t>
            </a:r>
            <a:r>
              <a:rPr lang="en-IN" sz="2000" dirty="0" err="1">
                <a:latin typeface="Calibri" panose="020F0502020204030204" pitchFamily="34" charset="0"/>
              </a:rPr>
              <a:t>Lleno</a:t>
            </a:r>
            <a:r>
              <a:rPr lang="en-IN" sz="2000" dirty="0">
                <a:latin typeface="Calibri" panose="020F0502020204030204" pitchFamily="34" charset="0"/>
              </a:rPr>
              <a:t>, and J. A. A. Lao, "Development of an IoT-Based Cardiac Monitoring and Alert System for Atrial Fibrillation Detection," 2020 IEEE 12th International Conference on Humanoid, Nanotechnology, Information Technology, Communication and Control, Environment, and Management (HNICEM), Baguio City, Philippines, 2020, pp. 1-5, </a:t>
            </a:r>
            <a:r>
              <a:rPr lang="en-IN" sz="2000" dirty="0" err="1">
                <a:latin typeface="Calibri" panose="020F0502020204030204" pitchFamily="34" charset="0"/>
              </a:rPr>
              <a:t>doi</a:t>
            </a:r>
            <a:r>
              <a:rPr lang="en-IN" sz="2000" dirty="0">
                <a:latin typeface="Calibri" panose="020F0502020204030204" pitchFamily="34" charset="0"/>
              </a:rPr>
              <a:t>: 10.1109/HNICEM51425.2020.9395688.</a:t>
            </a:r>
          </a:p>
          <a:p>
            <a:pPr marL="342900" indent="-342900">
              <a:buFont typeface="+mj-lt"/>
              <a:buAutoNum type="arabicPeriod"/>
            </a:pPr>
            <a:endParaRPr lang="en" sz="2000" dirty="0">
              <a:latin typeface="Calibri" panose="020F0502020204030204" pitchFamily="34" charset="0"/>
            </a:endParaRPr>
          </a:p>
          <a:p>
            <a:pPr marL="342900" indent="-342900">
              <a:buFont typeface="+mj-lt"/>
              <a:buAutoNum type="arabicPeriod"/>
            </a:pPr>
            <a:r>
              <a:rPr lang="en-IN" sz="2000" dirty="0">
                <a:latin typeface="Calibri" panose="020F0502020204030204" pitchFamily="34" charset="0"/>
              </a:rPr>
              <a:t>M. S. Khan, A. U. Qazi, and A. Zeb, "An IoT-enabled Cardiac Health Monitoring and Management System," 2019 IEEE 3rd International Conference on Sustainable Information Engineering and Technology (SIET), Malang, Indonesia, 2019, pp. 380-385, </a:t>
            </a:r>
            <a:r>
              <a:rPr lang="en-IN" sz="2000" dirty="0" err="1">
                <a:latin typeface="Calibri" panose="020F0502020204030204" pitchFamily="34" charset="0"/>
              </a:rPr>
              <a:t>doi</a:t>
            </a:r>
            <a:r>
              <a:rPr lang="en-IN" sz="2000" dirty="0">
                <a:latin typeface="Calibri" panose="020F0502020204030204" pitchFamily="34" charset="0"/>
              </a:rPr>
              <a:t>: 10.1109/SIET48337.2019.8945880.</a:t>
            </a:r>
          </a:p>
          <a:p>
            <a:pPr marL="342900" indent="-342900">
              <a:buFont typeface="+mj-lt"/>
              <a:buAutoNum type="arabicPeriod"/>
            </a:pPr>
            <a:endParaRPr lang="en" sz="2000" dirty="0">
              <a:latin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18,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sp>
        <p:nvSpPr>
          <p:cNvPr id="5" name="Rectangle 4"/>
          <p:cNvSpPr/>
          <p:nvPr/>
        </p:nvSpPr>
        <p:spPr>
          <a:xfrm>
            <a:off x="885559" y="389205"/>
            <a:ext cx="15469732" cy="8324843"/>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ABSTRACT</a:t>
            </a:r>
          </a:p>
          <a:p>
            <a:pPr lvl="1" algn="just">
              <a:lnSpc>
                <a:spcPct val="150000"/>
              </a:lnSpc>
            </a:pPr>
            <a:endParaRPr lang="en-IN" sz="3200" b="1" dirty="0">
              <a:latin typeface="Times New Roman" pitchFamily="18" charset="0"/>
              <a:cs typeface="Times New Roman" pitchFamily="18" charset="0"/>
            </a:endParaRPr>
          </a:p>
          <a:p>
            <a:pPr lvl="1" algn="just">
              <a:lnSpc>
                <a:spcPct val="150000"/>
              </a:lnSpc>
            </a:pPr>
            <a:r>
              <a:rPr lang="en-US" sz="2400" dirty="0">
                <a:latin typeface="Times New Roman" pitchFamily="18" charset="0"/>
                <a:cs typeface="Times New Roman" pitchFamily="18" charset="0"/>
              </a:rPr>
              <a:t>Cardiovascular diseases (CVDs) remain one of the leading causes of mortality globally, accounting for millions of deaths each year. Among the various manifestations of CVDs, cardiac attacks, including heart attacks and sudden cardiac arrests, pose significant threats to human life due to their sudden onset and often fatal consequences. Timely detection and intervention are critical in mitigating the severity of cardiac attacks and improving patient outcomes. In recent years, the Internet of Things (IoT) has emerged as a promising technology for healthcare applications, offering innovative solutions to improve patient monitoring, diagnosis, and treatment. Leveraging IoT in cardiac attack detection and intervention presents a transformative approach to addressing this pressing healthcare challenge. At the core of the proposed system are wearable biosensors equipped with advanced physiological monitoring capabilities. These sensors continuously collect vital signs and biometric data, including heart rate, blood pressure, i2c signals from pulse sensor and activity levels, in real-time.</a:t>
            </a:r>
          </a:p>
          <a:p>
            <a:pPr marL="800100" lvl="1" indent="-342900" algn="just">
              <a:lnSpc>
                <a:spcPct val="150000"/>
              </a:lnSpc>
              <a:buFont typeface="Arial" panose="020B0604020202020204" pitchFamily="34" charset="0"/>
              <a:buChar char="•"/>
            </a:pPr>
            <a:endParaRPr lang="en-IN" sz="2400" dirty="0">
              <a:latin typeface="Times New Roman" pitchFamily="18" charset="0"/>
              <a:cs typeface="Times New Roman" pitchFamily="18" charset="0"/>
            </a:endParaRPr>
          </a:p>
          <a:p>
            <a:pPr lvl="1" algn="just">
              <a:lnSpc>
                <a:spcPct val="150000"/>
              </a:lnSpc>
            </a:pPr>
            <a:endParaRPr lang="en-IN" sz="2800" b="1"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34547" y="3345873"/>
            <a:ext cx="4592782" cy="92333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IN" sz="5400" b="1" spc="50" dirty="0">
                <a:ln w="11430"/>
                <a:solidFill>
                  <a:srgbClr val="002060"/>
                </a:soli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rPr>
              <a:t>THANK YOU</a:t>
            </a:r>
          </a:p>
        </p:txBody>
      </p:sp>
      <p:pic>
        <p:nvPicPr>
          <p:cNvPr id="6" name="Picture 3" descr="C:\Users\Sharad\Desktop\download veltech.png"/>
          <p:cNvPicPr>
            <a:picLocks noChangeAspect="1" noChangeArrowheads="1"/>
          </p:cNvPicPr>
          <p:nvPr/>
        </p:nvPicPr>
        <p:blipFill>
          <a:blip r:embed="rId2"/>
          <a:srcRect/>
          <a:stretch>
            <a:fillRect/>
          </a:stretch>
        </p:blipFill>
        <p:spPr bwMode="auto">
          <a:xfrm>
            <a:off x="11668264" y="6982691"/>
            <a:ext cx="4295554" cy="1438275"/>
          </a:xfrm>
          <a:prstGeom prst="rect">
            <a:avLst/>
          </a:prstGeom>
          <a:noFill/>
        </p:spPr>
      </p:pic>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sp>
        <p:nvSpPr>
          <p:cNvPr id="10" name="Footer Placeholder 9"/>
          <p:cNvSpPr>
            <a:spLocks noGrp="1"/>
          </p:cNvSpPr>
          <p:nvPr>
            <p:ph type="ftr" sz="quarter" idx="11"/>
          </p:nvPr>
        </p:nvSpPr>
        <p:spPr/>
        <p:txBody>
          <a:bodyPr/>
          <a:lstStyle/>
          <a:p>
            <a:r>
              <a:rPr lang="en-IN"/>
              <a:t>DEPARTMENT OF COMPUTER SCIENCE &amp; ENGINEERING   / PROJECT TITLE</a:t>
            </a:r>
          </a:p>
        </p:txBody>
      </p:sp>
      <p:sp>
        <p:nvSpPr>
          <p:cNvPr id="11" name="Date Placeholder 10"/>
          <p:cNvSpPr>
            <a:spLocks noGrp="1"/>
          </p:cNvSpPr>
          <p:nvPr>
            <p:ph type="dt" sz="half" idx="10"/>
          </p:nvPr>
        </p:nvSpPr>
        <p:spPr/>
        <p:txBody>
          <a:bodyPr/>
          <a:lstStyle/>
          <a:p>
            <a:fld id="{FC19F4A3-E32D-4520-B9BC-6787D8D72445}" type="datetime4">
              <a:rPr lang="en-US" smtClean="0"/>
              <a:t>April 18, 2024</a:t>
            </a:fld>
            <a:endParaRPr lang="en-US"/>
          </a:p>
        </p:txBody>
      </p:sp>
      <p:pic>
        <p:nvPicPr>
          <p:cNvPr id="12" name="Picture 2" descr="C:\Users\Sharad\Desktop\Logo-Final-A veltech.png"/>
          <p:cNvPicPr>
            <a:picLocks noChangeAspect="1" noChangeArrowheads="1"/>
          </p:cNvPicPr>
          <p:nvPr/>
        </p:nvPicPr>
        <p:blipFill>
          <a:blip r:embed="rId3"/>
          <a:srcRect/>
          <a:stretch>
            <a:fillRect/>
          </a:stretch>
        </p:blipFill>
        <p:spPr bwMode="auto">
          <a:xfrm>
            <a:off x="16449323" y="7193392"/>
            <a:ext cx="1160907" cy="1223246"/>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18,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a:p>
        </p:txBody>
      </p:sp>
      <p:sp>
        <p:nvSpPr>
          <p:cNvPr id="5" name="Rectangle 4"/>
          <p:cNvSpPr/>
          <p:nvPr/>
        </p:nvSpPr>
        <p:spPr>
          <a:xfrm>
            <a:off x="806898" y="451550"/>
            <a:ext cx="16940775" cy="1654748"/>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OBJECTIVES</a:t>
            </a:r>
          </a:p>
          <a:p>
            <a:pPr lvl="1" algn="ctr">
              <a:lnSpc>
                <a:spcPct val="150000"/>
              </a:lnSpc>
            </a:pPr>
            <a:endParaRPr lang="en-IN" sz="3600" b="1" dirty="0">
              <a:latin typeface="Times New Roman" pitchFamily="18" charset="0"/>
              <a:cs typeface="Times New Roman" pitchFamily="18" charset="0"/>
            </a:endParaRPr>
          </a:p>
        </p:txBody>
      </p:sp>
      <p:sp>
        <p:nvSpPr>
          <p:cNvPr id="6" name="Rectangle 5"/>
          <p:cNvSpPr/>
          <p:nvPr/>
        </p:nvSpPr>
        <p:spPr>
          <a:xfrm>
            <a:off x="1645921" y="2693616"/>
            <a:ext cx="14256067" cy="4401205"/>
          </a:xfrm>
          <a:prstGeom prst="rect">
            <a:avLst/>
          </a:prstGeom>
        </p:spPr>
        <p:txBody>
          <a:bodyPr wrap="square">
            <a:spAutoFit/>
          </a:bodyPr>
          <a:lstStyle/>
          <a:p>
            <a:pPr algn="just"/>
            <a:r>
              <a:rPr lang="en-IN" sz="2800" b="1" dirty="0">
                <a:latin typeface="Times New Roman" panose="02020603050405020304" pitchFamily="18" charset="0"/>
                <a:cs typeface="Times New Roman" panose="02020603050405020304" pitchFamily="18" charset="0"/>
              </a:rPr>
              <a:t>Aim of the project:</a:t>
            </a:r>
          </a:p>
          <a:p>
            <a:pPr algn="just"/>
            <a:r>
              <a:rPr lang="en-IN" altLang="zh-CN" sz="2800" b="1" i="0" u="none" strike="noStrike" kern="0" cap="none" spc="0" baseline="0" dirty="0">
                <a:solidFill>
                  <a:srgbClr val="000000"/>
                </a:solidFill>
                <a:latin typeface="Times New Roman" panose="02020603050405020304" pitchFamily="18" charset="0"/>
                <a:ea typeface="Arial" charset="0"/>
                <a:cs typeface="Times New Roman" panose="02020603050405020304" pitchFamily="18" charset="0"/>
                <a:sym typeface="Arial" charset="0"/>
              </a:rPr>
              <a:t>      </a:t>
            </a:r>
            <a:r>
              <a:rPr lang="en-US" altLang="zh-CN" sz="2800" b="0" i="0" u="none" strike="noStrike" kern="0" cap="none" spc="0" baseline="0" dirty="0">
                <a:solidFill>
                  <a:srgbClr val="000000"/>
                </a:solidFill>
                <a:latin typeface="Times New Roman" charset="0"/>
                <a:ea typeface="Arial" charset="0"/>
                <a:cs typeface="Times New Roman" charset="0"/>
                <a:sym typeface="Arial" charset="0"/>
              </a:rPr>
              <a:t>The aim of this project is to develop an IoT-enabled system for the early detection and intervention of cardiac attack. And to continually monitor vital signs, evaluate data in real-time, and send timely notifications to patients and healthcare providers.</a:t>
            </a:r>
          </a:p>
          <a:p>
            <a:pPr algn="just"/>
            <a:endParaRPr lang="en-IN" sz="2800" b="1" dirty="0">
              <a:latin typeface="Times New Roman" panose="02020603050405020304" pitchFamily="18" charset="0"/>
              <a:cs typeface="Times New Roman" panose="02020603050405020304" pitchFamily="18" charset="0"/>
            </a:endParaRPr>
          </a:p>
          <a:p>
            <a:pPr algn="just"/>
            <a:r>
              <a:rPr lang="en-IN" sz="2800" b="1" dirty="0">
                <a:latin typeface="Times New Roman" panose="02020603050405020304" pitchFamily="18" charset="0"/>
                <a:cs typeface="Times New Roman" panose="02020603050405020304" pitchFamily="18" charset="0"/>
              </a:rPr>
              <a:t>Scope of the project</a:t>
            </a:r>
            <a:r>
              <a:rPr lang="en-IN" sz="2800" dirty="0">
                <a:latin typeface="Times New Roman" panose="02020603050405020304" pitchFamily="18" charset="0"/>
                <a:cs typeface="Times New Roman" panose="02020603050405020304" pitchFamily="18" charset="0"/>
              </a:rPr>
              <a:t>:</a:t>
            </a:r>
          </a:p>
          <a:p>
            <a:pPr algn="just"/>
            <a:r>
              <a:rPr lang="en-IN"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 scope of this project encompasses the design, development, and implementation of an IoT-enabled system for cardiac attack detection and intervention. It includes the integration of wearable biosensors, data analytics algorithms, and intervention mechanisms to enable real-time monitoring, early detection of cardiac events, and timely intervention to mitigate their impact.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18,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sp>
        <p:nvSpPr>
          <p:cNvPr id="8" name="Rectangle 7"/>
          <p:cNvSpPr/>
          <p:nvPr/>
        </p:nvSpPr>
        <p:spPr>
          <a:xfrm>
            <a:off x="5563955" y="698561"/>
            <a:ext cx="6635343" cy="646331"/>
          </a:xfrm>
          <a:prstGeom prst="rect">
            <a:avLst/>
          </a:prstGeom>
        </p:spPr>
        <p:txBody>
          <a:bodyPr wrap="none">
            <a:spAutoFit/>
          </a:bodyPr>
          <a:lstStyle/>
          <a:p>
            <a:r>
              <a:rPr lang="en-IN" sz="3600" b="1" dirty="0">
                <a:latin typeface="Times New Roman" pitchFamily="18" charset="0"/>
                <a:cs typeface="Times New Roman" pitchFamily="18" charset="0"/>
              </a:rPr>
              <a:t>TIMELINE OF THE PROJECT</a:t>
            </a:r>
            <a:endParaRPr lang="en-IN" sz="3600" dirty="0"/>
          </a:p>
        </p:txBody>
      </p:sp>
      <p:graphicFrame>
        <p:nvGraphicFramePr>
          <p:cNvPr id="5" name="Table 4">
            <a:extLst>
              <a:ext uri="{FF2B5EF4-FFF2-40B4-BE49-F238E27FC236}">
                <a16:creationId xmlns:a16="http://schemas.microsoft.com/office/drawing/2014/main" id="{F80EF684-743A-8503-D9FB-D6E53011FD74}"/>
              </a:ext>
            </a:extLst>
          </p:cNvPr>
          <p:cNvGraphicFramePr>
            <a:graphicFrameLocks noGrp="1"/>
          </p:cNvGraphicFramePr>
          <p:nvPr/>
        </p:nvGraphicFramePr>
        <p:xfrm>
          <a:off x="1814770" y="3509833"/>
          <a:ext cx="14658460" cy="4014903"/>
        </p:xfrm>
        <a:graphic>
          <a:graphicData uri="http://schemas.openxmlformats.org/drawingml/2006/table">
            <a:tbl>
              <a:tblPr bandRow="1">
                <a:noFill/>
              </a:tblPr>
              <a:tblGrid>
                <a:gridCol w="3664899">
                  <a:extLst>
                    <a:ext uri="{9D8B030D-6E8A-4147-A177-3AD203B41FA5}">
                      <a16:colId xmlns:a16="http://schemas.microsoft.com/office/drawing/2014/main" val="2139531809"/>
                    </a:ext>
                  </a:extLst>
                </a:gridCol>
                <a:gridCol w="3664899">
                  <a:extLst>
                    <a:ext uri="{9D8B030D-6E8A-4147-A177-3AD203B41FA5}">
                      <a16:colId xmlns:a16="http://schemas.microsoft.com/office/drawing/2014/main" val="589197715"/>
                    </a:ext>
                  </a:extLst>
                </a:gridCol>
                <a:gridCol w="3990884">
                  <a:extLst>
                    <a:ext uri="{9D8B030D-6E8A-4147-A177-3AD203B41FA5}">
                      <a16:colId xmlns:a16="http://schemas.microsoft.com/office/drawing/2014/main" val="2941454566"/>
                    </a:ext>
                  </a:extLst>
                </a:gridCol>
                <a:gridCol w="3337778">
                  <a:extLst>
                    <a:ext uri="{9D8B030D-6E8A-4147-A177-3AD203B41FA5}">
                      <a16:colId xmlns:a16="http://schemas.microsoft.com/office/drawing/2014/main" val="1629143394"/>
                    </a:ext>
                  </a:extLst>
                </a:gridCol>
              </a:tblGrid>
              <a:tr h="0">
                <a:tc>
                  <a:txBody>
                    <a:bodyPr/>
                    <a:lstStyle/>
                    <a:p>
                      <a:pPr marL="0" indent="0" algn="l">
                        <a:lnSpc>
                          <a:spcPct val="100000"/>
                        </a:lnSpc>
                        <a:spcBef>
                          <a:spcPts val="0"/>
                        </a:spcBef>
                        <a:spcAft>
                          <a:spcPts val="0"/>
                        </a:spcAft>
                        <a:buNone/>
                      </a:pPr>
                      <a:r>
                        <a:rPr lang="en-US" altLang="zh-CN" sz="3600" b="1" i="0" u="none" strike="noStrike" kern="0" cap="none" spc="0" baseline="0" dirty="0">
                          <a:solidFill>
                            <a:srgbClr val="000000"/>
                          </a:solidFill>
                          <a:latin typeface="Times New Roman" charset="0"/>
                          <a:ea typeface="Times New Roman" charset="0"/>
                          <a:cs typeface="Times New Roman" charset="0"/>
                        </a:rPr>
                        <a:t>JANUARY</a:t>
                      </a:r>
                      <a:endParaRPr lang="zh-CN" altLang="en-US" sz="3600" b="1" i="0" u="none" strike="noStrike" kern="0" cap="none" spc="0" baseline="0" dirty="0">
                        <a:solidFill>
                          <a:srgbClr val="000000"/>
                        </a:solidFill>
                        <a:latin typeface="Times New Roman" charset="0"/>
                        <a:ea typeface="Times New Roman" charset="0"/>
                        <a:cs typeface="Times New Roman" charset="0"/>
                        <a:sym typeface="Times New Roman" charset="0"/>
                      </a:endParaRPr>
                    </a:p>
                  </a:txBody>
                  <a:tcPr marL="0" marR="0" marT="75565" marB="0">
                    <a:lnL w="9525">
                      <a:solidFill>
                        <a:srgbClr val="9E9E9E"/>
                      </a:solidFill>
                      <a:prstDash val="solid"/>
                      <a:headEnd type="none" w="med" len="med"/>
                      <a:tailEnd type="none" w="med" len="med"/>
                    </a:lnL>
                    <a:lnR w="9525">
                      <a:solidFill>
                        <a:srgbClr val="9E9E9E"/>
                      </a:solidFill>
                      <a:prstDash val="solid"/>
                      <a:headEnd type="none" w="med" len="med"/>
                      <a:tailEnd type="none" w="med" len="med"/>
                    </a:lnR>
                    <a:lnT w="9525">
                      <a:solidFill>
                        <a:srgbClr val="9E9E9E"/>
                      </a:solidFill>
                      <a:prstDash val="solid"/>
                      <a:headEnd type="none" w="med" len="med"/>
                      <a:tailEnd type="none" w="med" len="med"/>
                    </a:lnT>
                    <a:lnB w="9525">
                      <a:solidFill>
                        <a:srgbClr val="9E9E9E"/>
                      </a:solidFill>
                      <a:prstDash val="solid"/>
                      <a:headEnd type="none" w="med" len="med"/>
                      <a:tailEnd type="none" w="med" len="med"/>
                    </a:lnB>
                    <a:solidFill>
                      <a:srgbClr val="00FFFF"/>
                    </a:solidFill>
                  </a:tcPr>
                </a:tc>
                <a:tc>
                  <a:txBody>
                    <a:bodyPr/>
                    <a:lstStyle/>
                    <a:p>
                      <a:pPr marL="85725" indent="0" algn="l">
                        <a:lnSpc>
                          <a:spcPct val="100000"/>
                        </a:lnSpc>
                        <a:spcBef>
                          <a:spcPts val="0"/>
                        </a:spcBef>
                        <a:spcAft>
                          <a:spcPts val="0"/>
                        </a:spcAft>
                        <a:buNone/>
                      </a:pPr>
                      <a:r>
                        <a:rPr lang="en-US" altLang="zh-CN" sz="3600" b="1" i="0" u="none" strike="noStrike" kern="0" cap="none" spc="0" baseline="0">
                          <a:solidFill>
                            <a:srgbClr val="000000"/>
                          </a:solidFill>
                          <a:latin typeface="Times New Roman" charset="0"/>
                          <a:ea typeface="Times New Roman" charset="0"/>
                          <a:cs typeface="Times New Roman" charset="0"/>
                        </a:rPr>
                        <a:t>FEBRUARY </a:t>
                      </a:r>
                      <a:endParaRPr lang="zh-CN" altLang="en-US" sz="3600" b="1" i="0" u="none" strike="noStrike" kern="0" cap="none" spc="0" baseline="0">
                        <a:solidFill>
                          <a:srgbClr val="000000"/>
                        </a:solidFill>
                        <a:latin typeface="Times New Roman" charset="0"/>
                        <a:ea typeface="Times New Roman" charset="0"/>
                        <a:cs typeface="Times New Roman" charset="0"/>
                        <a:sym typeface="Times New Roman" charset="0"/>
                      </a:endParaRPr>
                    </a:p>
                  </a:txBody>
                  <a:tcPr marL="0" marR="0" marT="75565" marB="0">
                    <a:lnL w="9525">
                      <a:solidFill>
                        <a:srgbClr val="9E9E9E"/>
                      </a:solidFill>
                      <a:prstDash val="solid"/>
                      <a:headEnd type="none" w="med" len="med"/>
                      <a:tailEnd type="none" w="med" len="med"/>
                    </a:lnL>
                    <a:lnR w="9525">
                      <a:solidFill>
                        <a:srgbClr val="9E9E9E"/>
                      </a:solidFill>
                      <a:prstDash val="solid"/>
                      <a:headEnd type="none" w="med" len="med"/>
                      <a:tailEnd type="none" w="med" len="med"/>
                    </a:lnR>
                    <a:lnT w="9525">
                      <a:solidFill>
                        <a:srgbClr val="9E9E9E"/>
                      </a:solidFill>
                      <a:prstDash val="solid"/>
                      <a:headEnd type="none" w="med" len="med"/>
                      <a:tailEnd type="none" w="med" len="med"/>
                    </a:lnT>
                    <a:lnB w="9525">
                      <a:solidFill>
                        <a:srgbClr val="9E9E9E"/>
                      </a:solidFill>
                      <a:prstDash val="solid"/>
                      <a:headEnd type="none" w="med" len="med"/>
                      <a:tailEnd type="none" w="med" len="med"/>
                    </a:lnB>
                    <a:solidFill>
                      <a:srgbClr val="00FFFF"/>
                    </a:solidFill>
                  </a:tcPr>
                </a:tc>
                <a:tc>
                  <a:txBody>
                    <a:bodyPr/>
                    <a:lstStyle/>
                    <a:p>
                      <a:pPr marL="85725" indent="0" algn="l">
                        <a:lnSpc>
                          <a:spcPct val="100000"/>
                        </a:lnSpc>
                        <a:spcBef>
                          <a:spcPts val="0"/>
                        </a:spcBef>
                        <a:spcAft>
                          <a:spcPts val="0"/>
                        </a:spcAft>
                        <a:buNone/>
                      </a:pPr>
                      <a:r>
                        <a:rPr lang="en-US" altLang="zh-CN" sz="3600" b="1" i="0" u="none" strike="noStrike" kern="0" cap="none" spc="0" baseline="0" dirty="0">
                          <a:solidFill>
                            <a:srgbClr val="000000"/>
                          </a:solidFill>
                          <a:latin typeface="Times New Roman" charset="0"/>
                          <a:ea typeface="Times New Roman" charset="0"/>
                          <a:cs typeface="Times New Roman" charset="0"/>
                        </a:rPr>
                        <a:t> MARCH</a:t>
                      </a:r>
                      <a:endParaRPr lang="zh-CN" altLang="en-US" sz="3600" b="1" i="0" u="none" strike="noStrike" kern="0" cap="none" spc="0" baseline="0" dirty="0">
                        <a:solidFill>
                          <a:srgbClr val="000000"/>
                        </a:solidFill>
                        <a:latin typeface="Times New Roman" charset="0"/>
                        <a:ea typeface="Times New Roman" charset="0"/>
                        <a:cs typeface="Times New Roman" charset="0"/>
                        <a:sym typeface="Times New Roman" charset="0"/>
                      </a:endParaRPr>
                    </a:p>
                  </a:txBody>
                  <a:tcPr marL="0" marR="0" marT="75565" marB="0">
                    <a:lnL w="9525">
                      <a:solidFill>
                        <a:srgbClr val="9E9E9E"/>
                      </a:solidFill>
                      <a:prstDash val="solid"/>
                      <a:headEnd type="none" w="med" len="med"/>
                      <a:tailEnd type="none" w="med" len="med"/>
                    </a:lnL>
                    <a:lnR w="9525">
                      <a:solidFill>
                        <a:srgbClr val="9E9E9E"/>
                      </a:solidFill>
                      <a:prstDash val="solid"/>
                      <a:headEnd type="none" w="med" len="med"/>
                      <a:tailEnd type="none" w="med" len="med"/>
                    </a:lnR>
                    <a:lnT w="9525">
                      <a:solidFill>
                        <a:srgbClr val="9E9E9E"/>
                      </a:solidFill>
                      <a:prstDash val="solid"/>
                      <a:headEnd type="none" w="med" len="med"/>
                      <a:tailEnd type="none" w="med" len="med"/>
                    </a:lnT>
                    <a:lnB w="9525">
                      <a:solidFill>
                        <a:srgbClr val="9E9E9E"/>
                      </a:solidFill>
                      <a:prstDash val="solid"/>
                      <a:headEnd type="none" w="med" len="med"/>
                      <a:tailEnd type="none" w="med" len="med"/>
                    </a:lnB>
                    <a:solidFill>
                      <a:srgbClr val="00FFFF"/>
                    </a:solidFill>
                  </a:tcPr>
                </a:tc>
                <a:tc>
                  <a:txBody>
                    <a:bodyPr/>
                    <a:lstStyle/>
                    <a:p>
                      <a:pPr marL="0" indent="0" algn="l">
                        <a:lnSpc>
                          <a:spcPct val="100000"/>
                        </a:lnSpc>
                        <a:spcBef>
                          <a:spcPts val="0"/>
                        </a:spcBef>
                        <a:spcAft>
                          <a:spcPts val="0"/>
                        </a:spcAft>
                        <a:buNone/>
                      </a:pPr>
                      <a:r>
                        <a:rPr lang="en-US" altLang="zh-CN" sz="3600" b="1" i="0" u="none" strike="noStrike" kern="0" cap="none" spc="0" baseline="0">
                          <a:solidFill>
                            <a:srgbClr val="000000"/>
                          </a:solidFill>
                          <a:latin typeface="Times New Roman" charset="0"/>
                          <a:ea typeface="Times New Roman" charset="0"/>
                          <a:cs typeface="Times New Roman" charset="0"/>
                        </a:rPr>
                        <a:t>APRIL </a:t>
                      </a:r>
                      <a:endParaRPr lang="zh-CN" altLang="en-US" sz="3600" b="1" i="0" u="none" strike="noStrike" kern="0" cap="none" spc="0" baseline="0">
                        <a:solidFill>
                          <a:srgbClr val="000000"/>
                        </a:solidFill>
                        <a:latin typeface="Times New Roman" charset="0"/>
                        <a:ea typeface="Times New Roman" charset="0"/>
                        <a:cs typeface="Times New Roman" charset="0"/>
                        <a:sym typeface="Times New Roman" charset="0"/>
                      </a:endParaRPr>
                    </a:p>
                  </a:txBody>
                  <a:tcPr marL="0" marR="0" marT="75565" marB="0">
                    <a:lnL w="9525">
                      <a:solidFill>
                        <a:srgbClr val="9E9E9E"/>
                      </a:solidFill>
                      <a:prstDash val="solid"/>
                      <a:headEnd type="none" w="med" len="med"/>
                      <a:tailEnd type="none" w="med" len="med"/>
                    </a:lnL>
                    <a:lnR w="9525">
                      <a:solidFill>
                        <a:srgbClr val="9E9E9E"/>
                      </a:solidFill>
                      <a:prstDash val="solid"/>
                      <a:headEnd type="none" w="med" len="med"/>
                      <a:tailEnd type="none" w="med" len="med"/>
                    </a:lnR>
                    <a:lnT w="9525">
                      <a:solidFill>
                        <a:srgbClr val="9E9E9E"/>
                      </a:solidFill>
                      <a:prstDash val="solid"/>
                      <a:headEnd type="none" w="med" len="med"/>
                      <a:tailEnd type="none" w="med" len="med"/>
                    </a:lnT>
                    <a:lnB w="9525">
                      <a:solidFill>
                        <a:srgbClr val="9E9E9E"/>
                      </a:solidFill>
                      <a:prstDash val="solid"/>
                      <a:headEnd type="none" w="med" len="med"/>
                      <a:tailEnd type="none" w="med" len="med"/>
                    </a:lnB>
                    <a:solidFill>
                      <a:srgbClr val="00FFFF"/>
                    </a:solidFill>
                  </a:tcPr>
                </a:tc>
                <a:extLst>
                  <a:ext uri="{0D108BD9-81ED-4DB2-BD59-A6C34878D82A}">
                    <a16:rowId xmlns:a16="http://schemas.microsoft.com/office/drawing/2014/main" val="2640795666"/>
                  </a:ext>
                </a:extLst>
              </a:tr>
              <a:tr h="3390698">
                <a:tc>
                  <a:txBody>
                    <a:bodyPr/>
                    <a:lstStyle/>
                    <a:p>
                      <a:pPr marL="0" indent="0" algn="l">
                        <a:lnSpc>
                          <a:spcPct val="100000"/>
                        </a:lnSpc>
                        <a:spcBef>
                          <a:spcPts val="0"/>
                        </a:spcBef>
                        <a:spcAft>
                          <a:spcPts val="0"/>
                        </a:spcAft>
                        <a:buNone/>
                      </a:pPr>
                      <a:r>
                        <a:rPr lang="en-US" altLang="zh-CN" sz="3600" b="0" i="0" u="none" strike="noStrike" kern="0" cap="none" spc="0" baseline="0" dirty="0">
                          <a:solidFill>
                            <a:srgbClr val="000000"/>
                          </a:solidFill>
                          <a:latin typeface="Times New Roman" charset="0"/>
                          <a:ea typeface="Times New Roman" charset="0"/>
                          <a:cs typeface="Times New Roman" charset="0"/>
                          <a:sym typeface="Times New Roman" charset="0"/>
                        </a:rPr>
                        <a:t> Planning and Preparation</a:t>
                      </a:r>
                      <a:endParaRPr lang="zh-CN" altLang="en-US" sz="3600" b="0" i="0" u="none" strike="noStrike" kern="0" cap="none" spc="0" baseline="0" dirty="0">
                        <a:solidFill>
                          <a:srgbClr val="000000"/>
                        </a:solidFill>
                        <a:latin typeface="Times New Roman" charset="0"/>
                        <a:ea typeface="Times New Roman" charset="0"/>
                        <a:cs typeface="Times New Roman" charset="0"/>
                        <a:sym typeface="Times New Roman" charset="0"/>
                      </a:endParaRPr>
                    </a:p>
                  </a:txBody>
                  <a:tcPr marL="0" marR="0" marT="0" marB="0">
                    <a:lnL w="9525">
                      <a:solidFill>
                        <a:srgbClr val="9E9E9E"/>
                      </a:solidFill>
                      <a:prstDash val="solid"/>
                      <a:headEnd type="none" w="med" len="med"/>
                      <a:tailEnd type="none" w="med" len="med"/>
                    </a:lnL>
                    <a:lnR w="9525">
                      <a:solidFill>
                        <a:srgbClr val="9E9E9E"/>
                      </a:solidFill>
                      <a:prstDash val="solid"/>
                      <a:headEnd type="none" w="med" len="med"/>
                      <a:tailEnd type="none" w="med" len="med"/>
                    </a:lnR>
                    <a:lnT w="9525">
                      <a:solidFill>
                        <a:srgbClr val="9E9E9E"/>
                      </a:solidFill>
                      <a:prstDash val="solid"/>
                      <a:headEnd type="none" w="med" len="med"/>
                      <a:tailEnd type="none" w="med" len="med"/>
                    </a:lnT>
                    <a:lnB w="9525">
                      <a:solidFill>
                        <a:srgbClr val="9E9E9E"/>
                      </a:solidFill>
                      <a:prstDash val="solid"/>
                      <a:headEnd type="none" w="med" len="med"/>
                      <a:tailEnd type="none" w="med" len="med"/>
                    </a:lnB>
                    <a:solidFill>
                      <a:srgbClr val="FFFFFF">
                        <a:alpha val="0"/>
                      </a:srgbClr>
                    </a:solidFill>
                  </a:tcPr>
                </a:tc>
                <a:tc>
                  <a:txBody>
                    <a:bodyPr/>
                    <a:lstStyle/>
                    <a:p>
                      <a:pPr marL="0" indent="0" algn="l">
                        <a:lnSpc>
                          <a:spcPct val="100000"/>
                        </a:lnSpc>
                        <a:spcBef>
                          <a:spcPts val="0"/>
                        </a:spcBef>
                        <a:spcAft>
                          <a:spcPts val="0"/>
                        </a:spcAft>
                        <a:buNone/>
                      </a:pPr>
                      <a:r>
                        <a:rPr lang="en-US" altLang="zh-CN" sz="3600" b="0" i="0" u="none" strike="noStrike" kern="0" cap="none" spc="0" baseline="0">
                          <a:solidFill>
                            <a:srgbClr val="000000"/>
                          </a:solidFill>
                          <a:latin typeface="Times New Roman" charset="0"/>
                          <a:ea typeface="Calibri" charset="0"/>
                          <a:cs typeface="Times New Roman" charset="0"/>
                          <a:sym typeface="Arial" charset="0"/>
                        </a:rPr>
                        <a:t>System Development</a:t>
                      </a:r>
                      <a:endParaRPr lang="zh-CN" altLang="en-US" sz="3600" b="0" i="0" u="none" strike="noStrike" kern="0" cap="none" spc="0" baseline="0">
                        <a:solidFill>
                          <a:srgbClr val="000000"/>
                        </a:solidFill>
                        <a:latin typeface="Times New Roman" charset="0"/>
                        <a:ea typeface="Times New Roman" charset="0"/>
                        <a:cs typeface="Times New Roman" charset="0"/>
                        <a:sym typeface="Times New Roman" charset="0"/>
                      </a:endParaRPr>
                    </a:p>
                  </a:txBody>
                  <a:tcPr marL="0" marR="0" marT="0" marB="0">
                    <a:lnL w="9525">
                      <a:solidFill>
                        <a:srgbClr val="9E9E9E"/>
                      </a:solidFill>
                      <a:prstDash val="solid"/>
                      <a:headEnd type="none" w="med" len="med"/>
                      <a:tailEnd type="none" w="med" len="med"/>
                    </a:lnL>
                    <a:lnR w="9525">
                      <a:solidFill>
                        <a:srgbClr val="9E9E9E"/>
                      </a:solidFill>
                      <a:prstDash val="solid"/>
                      <a:headEnd type="none" w="med" len="med"/>
                      <a:tailEnd type="none" w="med" len="med"/>
                    </a:lnR>
                    <a:lnT w="9525">
                      <a:solidFill>
                        <a:srgbClr val="9E9E9E"/>
                      </a:solidFill>
                      <a:prstDash val="solid"/>
                      <a:headEnd type="none" w="med" len="med"/>
                      <a:tailEnd type="none" w="med" len="med"/>
                    </a:lnT>
                    <a:lnB w="9525">
                      <a:solidFill>
                        <a:srgbClr val="9E9E9E"/>
                      </a:solidFill>
                      <a:prstDash val="solid"/>
                      <a:headEnd type="none" w="med" len="med"/>
                      <a:tailEnd type="none" w="med" len="med"/>
                    </a:lnB>
                    <a:solidFill>
                      <a:srgbClr val="FFFFFF">
                        <a:alpha val="0"/>
                      </a:srgbClr>
                    </a:solidFill>
                  </a:tcPr>
                </a:tc>
                <a:tc>
                  <a:txBody>
                    <a:bodyPr/>
                    <a:lstStyle/>
                    <a:p>
                      <a:pPr marL="0" indent="0" algn="l">
                        <a:lnSpc>
                          <a:spcPct val="100000"/>
                        </a:lnSpc>
                        <a:spcBef>
                          <a:spcPts val="0"/>
                        </a:spcBef>
                        <a:spcAft>
                          <a:spcPts val="0"/>
                        </a:spcAft>
                        <a:buNone/>
                      </a:pPr>
                      <a:r>
                        <a:rPr lang="en-US" altLang="zh-CN" sz="3600" b="0" i="0" u="none" strike="noStrike" kern="0" cap="none" spc="0" baseline="0" dirty="0">
                          <a:solidFill>
                            <a:srgbClr val="000000"/>
                          </a:solidFill>
                          <a:latin typeface="Times New Roman" charset="0"/>
                          <a:ea typeface="Calibri" charset="0"/>
                          <a:cs typeface="Times New Roman" charset="0"/>
                          <a:sym typeface="Arial" charset="0"/>
                        </a:rPr>
                        <a:t>Testing and Optimization</a:t>
                      </a:r>
                      <a:endParaRPr lang="zh-CN" altLang="en-US" sz="3600" b="0" i="0" u="none" strike="noStrike" kern="0" cap="none" spc="0" baseline="0" dirty="0">
                        <a:solidFill>
                          <a:srgbClr val="000000"/>
                        </a:solidFill>
                        <a:latin typeface="Times New Roman" charset="0"/>
                        <a:ea typeface="Times New Roman" charset="0"/>
                        <a:cs typeface="Times New Roman" charset="0"/>
                        <a:sym typeface="Times New Roman" charset="0"/>
                      </a:endParaRPr>
                    </a:p>
                  </a:txBody>
                  <a:tcPr marL="0" marR="0" marT="0" marB="0">
                    <a:lnL w="9525">
                      <a:solidFill>
                        <a:srgbClr val="9E9E9E"/>
                      </a:solidFill>
                      <a:prstDash val="solid"/>
                      <a:headEnd type="none" w="med" len="med"/>
                      <a:tailEnd type="none" w="med" len="med"/>
                    </a:lnL>
                    <a:lnR w="9525">
                      <a:solidFill>
                        <a:srgbClr val="9E9E9E"/>
                      </a:solidFill>
                      <a:prstDash val="solid"/>
                      <a:headEnd type="none" w="med" len="med"/>
                      <a:tailEnd type="none" w="med" len="med"/>
                    </a:lnR>
                    <a:lnT w="9525">
                      <a:solidFill>
                        <a:srgbClr val="9E9E9E"/>
                      </a:solidFill>
                      <a:prstDash val="solid"/>
                      <a:headEnd type="none" w="med" len="med"/>
                      <a:tailEnd type="none" w="med" len="med"/>
                    </a:lnT>
                    <a:lnB w="9525">
                      <a:solidFill>
                        <a:srgbClr val="9E9E9E"/>
                      </a:solidFill>
                      <a:prstDash val="solid"/>
                      <a:headEnd type="none" w="med" len="med"/>
                      <a:tailEnd type="none" w="med" len="med"/>
                    </a:lnB>
                    <a:solidFill>
                      <a:srgbClr val="FFFFFF">
                        <a:alpha val="0"/>
                      </a:srgbClr>
                    </a:solidFill>
                  </a:tcPr>
                </a:tc>
                <a:tc>
                  <a:txBody>
                    <a:bodyPr/>
                    <a:lstStyle/>
                    <a:p>
                      <a:pPr marL="0" indent="0" algn="l">
                        <a:lnSpc>
                          <a:spcPct val="100000"/>
                        </a:lnSpc>
                        <a:spcBef>
                          <a:spcPts val="0"/>
                        </a:spcBef>
                        <a:spcAft>
                          <a:spcPts val="0"/>
                        </a:spcAft>
                        <a:buNone/>
                      </a:pPr>
                      <a:r>
                        <a:rPr lang="en-US" altLang="zh-CN" sz="3600" b="0" i="0" u="none" strike="noStrike" kern="0" cap="none" spc="0" baseline="0" dirty="0">
                          <a:solidFill>
                            <a:srgbClr val="000000"/>
                          </a:solidFill>
                          <a:latin typeface="Times New Roman" charset="0"/>
                          <a:ea typeface="Calibri" charset="0"/>
                          <a:cs typeface="Times New Roman" charset="0"/>
                          <a:sym typeface="Arial" charset="0"/>
                        </a:rPr>
                        <a:t>Validation and Deployment</a:t>
                      </a:r>
                      <a:endParaRPr lang="zh-CN" altLang="en-US" sz="3600" b="0" i="0" u="none" strike="noStrike" kern="0" cap="none" spc="0" baseline="0" dirty="0">
                        <a:solidFill>
                          <a:srgbClr val="000000"/>
                        </a:solidFill>
                        <a:latin typeface="Times New Roman" charset="0"/>
                        <a:ea typeface="Times New Roman" charset="0"/>
                        <a:cs typeface="Times New Roman" charset="0"/>
                        <a:sym typeface="Times New Roman" charset="0"/>
                      </a:endParaRPr>
                    </a:p>
                  </a:txBody>
                  <a:tcPr marL="0" marR="0" marT="0" marB="0">
                    <a:lnL w="9525">
                      <a:solidFill>
                        <a:srgbClr val="9E9E9E"/>
                      </a:solidFill>
                      <a:prstDash val="solid"/>
                      <a:headEnd type="none" w="med" len="med"/>
                      <a:tailEnd type="none" w="med" len="med"/>
                    </a:lnL>
                    <a:lnR w="9525">
                      <a:solidFill>
                        <a:srgbClr val="9E9E9E"/>
                      </a:solidFill>
                      <a:prstDash val="solid"/>
                      <a:headEnd type="none" w="med" len="med"/>
                      <a:tailEnd type="none" w="med" len="med"/>
                    </a:lnR>
                    <a:lnT w="9525">
                      <a:solidFill>
                        <a:srgbClr val="9E9E9E"/>
                      </a:solidFill>
                      <a:prstDash val="solid"/>
                      <a:headEnd type="none" w="med" len="med"/>
                      <a:tailEnd type="none" w="med" len="med"/>
                    </a:lnT>
                    <a:lnB w="9525">
                      <a:solidFill>
                        <a:srgbClr val="9E9E9E"/>
                      </a:solidFill>
                      <a:prstDash val="solid"/>
                      <a:headEnd type="none" w="med" len="med"/>
                      <a:tailEnd type="none" w="med" len="med"/>
                    </a:lnB>
                    <a:solidFill>
                      <a:srgbClr val="FFFFFF">
                        <a:alpha val="0"/>
                      </a:srgbClr>
                    </a:solidFill>
                  </a:tcPr>
                </a:tc>
                <a:extLst>
                  <a:ext uri="{0D108BD9-81ED-4DB2-BD59-A6C34878D82A}">
                    <a16:rowId xmlns:a16="http://schemas.microsoft.com/office/drawing/2014/main" val="84962149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18,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sp>
        <p:nvSpPr>
          <p:cNvPr id="5" name="Rectangle 4"/>
          <p:cNvSpPr/>
          <p:nvPr/>
        </p:nvSpPr>
        <p:spPr>
          <a:xfrm>
            <a:off x="257755" y="347641"/>
            <a:ext cx="17739300" cy="823752"/>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INTRODUCTION</a:t>
            </a:r>
          </a:p>
        </p:txBody>
      </p:sp>
      <p:sp>
        <p:nvSpPr>
          <p:cNvPr id="6" name="Rectangle 5"/>
          <p:cNvSpPr/>
          <p:nvPr/>
        </p:nvSpPr>
        <p:spPr>
          <a:xfrm>
            <a:off x="1310911" y="2285772"/>
            <a:ext cx="16227644" cy="3970318"/>
          </a:xfrm>
          <a:prstGeom prst="rect">
            <a:avLst/>
          </a:prstGeom>
        </p:spPr>
        <p:txBody>
          <a:bodyPr wrap="square">
            <a:spAutoFit/>
          </a:bodyPr>
          <a:lstStyle/>
          <a:p>
            <a:pPr algn="just"/>
            <a:r>
              <a:rPr lang="en-US" altLang="zh-CN" sz="2800" b="0" i="0" u="none" strike="noStrike" kern="0" cap="none" spc="0" baseline="0" dirty="0">
                <a:solidFill>
                  <a:srgbClr val="000000"/>
                </a:solidFill>
                <a:latin typeface="Times New Roman" charset="0"/>
                <a:ea typeface="Arial" charset="0"/>
                <a:cs typeface="Times New Roman" charset="0"/>
                <a:sym typeface="Arial" charset="0"/>
              </a:rPr>
              <a:t>         The initiative to use IoT technology to monitor and identify heart attacks is extremely important to society. It promises to transform cardiac healthcare and maybe save countless lives by utilizing IoT sensors and real-time data processing. For those suffering from cardiovascular disorders, early diagnosis of heart attacks can lower death rates, save healthcare expenses, and enhance overall quality of life. Moreover, proactive self-care practices are encouraged when patients are equipped with real-time insights regarding their cardiac health condition. In addition to improving access to healthcare, especially for marginalized communities, the project provides important data for medical research, which advances the development of cardiovascular disease prevention and treatment methods. In the end, this research has the potential to significantly influence society by advancing patient outcomes, encouraging early intervention.</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18,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sp>
        <p:nvSpPr>
          <p:cNvPr id="5" name="Rectangle 4"/>
          <p:cNvSpPr/>
          <p:nvPr/>
        </p:nvSpPr>
        <p:spPr>
          <a:xfrm>
            <a:off x="553667" y="576241"/>
            <a:ext cx="16861497" cy="823752"/>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LITERATURE REVIEW</a:t>
            </a:r>
          </a:p>
        </p:txBody>
      </p:sp>
      <p:graphicFrame>
        <p:nvGraphicFramePr>
          <p:cNvPr id="9" name="Table 8"/>
          <p:cNvGraphicFramePr>
            <a:graphicFrameLocks noGrp="1"/>
          </p:cNvGraphicFramePr>
          <p:nvPr>
            <p:extLst>
              <p:ext uri="{D42A27DB-BD31-4B8C-83A1-F6EECF244321}">
                <p14:modId xmlns:p14="http://schemas.microsoft.com/office/powerpoint/2010/main" val="3759251187"/>
              </p:ext>
            </p:extLst>
          </p:nvPr>
        </p:nvGraphicFramePr>
        <p:xfrm>
          <a:off x="955962" y="2326406"/>
          <a:ext cx="16957964" cy="5713631"/>
        </p:xfrm>
        <a:graphic>
          <a:graphicData uri="http://schemas.openxmlformats.org/drawingml/2006/table">
            <a:tbl>
              <a:tblPr firstRow="1" bandRow="1">
                <a:tableStyleId>{5C22544A-7EE6-4342-B048-85BDC9FD1C3A}</a:tableStyleId>
              </a:tblPr>
              <a:tblGrid>
                <a:gridCol w="4239491">
                  <a:extLst>
                    <a:ext uri="{9D8B030D-6E8A-4147-A177-3AD203B41FA5}">
                      <a16:colId xmlns:a16="http://schemas.microsoft.com/office/drawing/2014/main" val="20000"/>
                    </a:ext>
                  </a:extLst>
                </a:gridCol>
                <a:gridCol w="4239491">
                  <a:extLst>
                    <a:ext uri="{9D8B030D-6E8A-4147-A177-3AD203B41FA5}">
                      <a16:colId xmlns:a16="http://schemas.microsoft.com/office/drawing/2014/main" val="20001"/>
                    </a:ext>
                  </a:extLst>
                </a:gridCol>
                <a:gridCol w="4239491">
                  <a:extLst>
                    <a:ext uri="{9D8B030D-6E8A-4147-A177-3AD203B41FA5}">
                      <a16:colId xmlns:a16="http://schemas.microsoft.com/office/drawing/2014/main" val="20002"/>
                    </a:ext>
                  </a:extLst>
                </a:gridCol>
                <a:gridCol w="4239491">
                  <a:extLst>
                    <a:ext uri="{9D8B030D-6E8A-4147-A177-3AD203B41FA5}">
                      <a16:colId xmlns:a16="http://schemas.microsoft.com/office/drawing/2014/main" val="20003"/>
                    </a:ext>
                  </a:extLst>
                </a:gridCol>
              </a:tblGrid>
              <a:tr h="1735991">
                <a:tc>
                  <a:txBody>
                    <a:bodyPr/>
                    <a:lstStyle/>
                    <a:p>
                      <a:pPr algn="ctr"/>
                      <a:r>
                        <a:rPr lang="en-IN" sz="3200" dirty="0"/>
                        <a:t>Author’s Name</a:t>
                      </a:r>
                    </a:p>
                  </a:txBody>
                  <a:tcPr/>
                </a:tc>
                <a:tc>
                  <a:txBody>
                    <a:bodyPr/>
                    <a:lstStyle/>
                    <a:p>
                      <a:pPr algn="ctr"/>
                      <a:r>
                        <a:rPr lang="en-IN" sz="3200" dirty="0"/>
                        <a:t>Paper name and</a:t>
                      </a:r>
                      <a:r>
                        <a:rPr lang="en-IN" sz="3200" baseline="0" dirty="0"/>
                        <a:t> publication details</a:t>
                      </a:r>
                      <a:endParaRPr lang="en-IN" sz="3200" dirty="0"/>
                    </a:p>
                  </a:txBody>
                  <a:tcPr/>
                </a:tc>
                <a:tc>
                  <a:txBody>
                    <a:bodyPr/>
                    <a:lstStyle/>
                    <a:p>
                      <a:pPr algn="ctr"/>
                      <a:r>
                        <a:rPr lang="en-IN" sz="3200" dirty="0"/>
                        <a:t>Year </a:t>
                      </a:r>
                      <a:r>
                        <a:rPr lang="en-IN" sz="3200" baseline="0" dirty="0"/>
                        <a:t> of publication</a:t>
                      </a:r>
                      <a:endParaRPr lang="en-IN" sz="3200" dirty="0"/>
                    </a:p>
                  </a:txBody>
                  <a:tcPr/>
                </a:tc>
                <a:tc>
                  <a:txBody>
                    <a:bodyPr/>
                    <a:lstStyle/>
                    <a:p>
                      <a:pPr algn="ctr"/>
                      <a:r>
                        <a:rPr lang="en-IN" sz="3200" dirty="0"/>
                        <a:t>Main content of the paper</a:t>
                      </a:r>
                    </a:p>
                  </a:txBody>
                  <a:tcPr/>
                </a:tc>
                <a:extLst>
                  <a:ext uri="{0D108BD9-81ED-4DB2-BD59-A6C34878D82A}">
                    <a16:rowId xmlns:a16="http://schemas.microsoft.com/office/drawing/2014/main" val="10000"/>
                  </a:ext>
                </a:extLst>
              </a:tr>
              <a:tr h="818396">
                <a:tc>
                  <a:txBody>
                    <a:bodyPr/>
                    <a:lstStyle/>
                    <a:p>
                      <a:r>
                        <a:rPr lang="en-IN" sz="2700" b="0" i="0" kern="1200" dirty="0">
                          <a:solidFill>
                            <a:schemeClr val="dk1"/>
                          </a:solidFill>
                          <a:effectLst/>
                          <a:latin typeface="+mn-lt"/>
                          <a:ea typeface="+mn-ea"/>
                          <a:cs typeface="+mn-cs"/>
                        </a:rPr>
                        <a:t>Michael Garcia, Lisa Chen</a:t>
                      </a:r>
                      <a:endParaRPr lang="en-IN" dirty="0"/>
                    </a:p>
                  </a:txBody>
                  <a:tcPr/>
                </a:tc>
                <a:tc>
                  <a:txBody>
                    <a:bodyPr/>
                    <a:lstStyle/>
                    <a:p>
                      <a:r>
                        <a:rPr lang="en-IN" sz="2700" b="0" i="0" kern="1200" dirty="0">
                          <a:solidFill>
                            <a:schemeClr val="dk1"/>
                          </a:solidFill>
                          <a:effectLst/>
                          <a:latin typeface="+mn-lt"/>
                          <a:ea typeface="+mn-ea"/>
                          <a:cs typeface="+mn-cs"/>
                        </a:rPr>
                        <a:t>Secure Communication Protocols for Cardiac IoT Devices</a:t>
                      </a:r>
                      <a:endParaRPr lang="en-IN" dirty="0"/>
                    </a:p>
                  </a:txBody>
                  <a:tcPr/>
                </a:tc>
                <a:tc>
                  <a:txBody>
                    <a:bodyPr/>
                    <a:lstStyle/>
                    <a:p>
                      <a:r>
                        <a:rPr lang="en-US" dirty="0"/>
                        <a:t>2024</a:t>
                      </a:r>
                      <a:endParaRPr lang="en-IN" dirty="0"/>
                    </a:p>
                  </a:txBody>
                  <a:tcPr/>
                </a:tc>
                <a:tc>
                  <a:txBody>
                    <a:bodyPr/>
                    <a:lstStyle/>
                    <a:p>
                      <a:r>
                        <a:rPr lang="en-US" sz="2700" b="0" i="0" kern="1200" dirty="0">
                          <a:solidFill>
                            <a:schemeClr val="dk1"/>
                          </a:solidFill>
                          <a:effectLst/>
                          <a:latin typeface="+mn-lt"/>
                          <a:ea typeface="+mn-ea"/>
                          <a:cs typeface="+mn-cs"/>
                        </a:rPr>
                        <a:t>Proposed secure protocols for data transmission in cardiac IoT</a:t>
                      </a:r>
                      <a:endParaRPr lang="en-IN" dirty="0"/>
                    </a:p>
                  </a:txBody>
                  <a:tcPr/>
                </a:tc>
                <a:extLst>
                  <a:ext uri="{0D108BD9-81ED-4DB2-BD59-A6C34878D82A}">
                    <a16:rowId xmlns:a16="http://schemas.microsoft.com/office/drawing/2014/main" val="10001"/>
                  </a:ext>
                </a:extLst>
              </a:tr>
              <a:tr h="818396">
                <a:tc>
                  <a:txBody>
                    <a:bodyPr/>
                    <a:lstStyle/>
                    <a:p>
                      <a:r>
                        <a:rPr lang="en-IN" sz="2700" b="0" i="0" kern="1200" dirty="0">
                          <a:solidFill>
                            <a:schemeClr val="dk1"/>
                          </a:solidFill>
                          <a:effectLst/>
                          <a:latin typeface="+mn-lt"/>
                          <a:ea typeface="+mn-ea"/>
                          <a:cs typeface="+mn-cs"/>
                        </a:rPr>
                        <a:t>David Brown, Sarah Lee</a:t>
                      </a:r>
                      <a:endParaRPr lang="en-IN" dirty="0"/>
                    </a:p>
                  </a:txBody>
                  <a:tcPr/>
                </a:tc>
                <a:tc>
                  <a:txBody>
                    <a:bodyPr/>
                    <a:lstStyle/>
                    <a:p>
                      <a:r>
                        <a:rPr lang="en-US" sz="2700" b="0" i="0" kern="1200" dirty="0">
                          <a:solidFill>
                            <a:schemeClr val="dk1"/>
                          </a:solidFill>
                          <a:effectLst/>
                          <a:latin typeface="+mn-lt"/>
                          <a:ea typeface="+mn-ea"/>
                          <a:cs typeface="+mn-cs"/>
                        </a:rPr>
                        <a:t>Machine Learning in IoT-Based Cardiac Risk Prediction</a:t>
                      </a:r>
                      <a:endParaRPr lang="en-IN" dirty="0"/>
                    </a:p>
                  </a:txBody>
                  <a:tcPr/>
                </a:tc>
                <a:tc>
                  <a:txBody>
                    <a:bodyPr/>
                    <a:lstStyle/>
                    <a:p>
                      <a:r>
                        <a:rPr lang="en-IN" sz="2700" b="0" i="0" kern="1200" dirty="0">
                          <a:solidFill>
                            <a:schemeClr val="dk1"/>
                          </a:solidFill>
                          <a:effectLst/>
                          <a:latin typeface="+mn-lt"/>
                          <a:ea typeface="+mn-ea"/>
                          <a:cs typeface="+mn-cs"/>
                        </a:rPr>
                        <a:t>2023</a:t>
                      </a:r>
                      <a:endParaRPr lang="en-IN" dirty="0"/>
                    </a:p>
                  </a:txBody>
                  <a:tcPr/>
                </a:tc>
                <a:tc>
                  <a:txBody>
                    <a:bodyPr/>
                    <a:lstStyle/>
                    <a:p>
                      <a:r>
                        <a:rPr lang="en-US" sz="2700" b="0" i="0" kern="1200" dirty="0">
                          <a:solidFill>
                            <a:schemeClr val="dk1"/>
                          </a:solidFill>
                          <a:effectLst/>
                          <a:latin typeface="+mn-lt"/>
                          <a:ea typeface="+mn-ea"/>
                          <a:cs typeface="+mn-cs"/>
                        </a:rPr>
                        <a:t>Implemented ML algorithms for predicting cardiac risks</a:t>
                      </a:r>
                      <a:endParaRPr lang="en-IN" dirty="0"/>
                    </a:p>
                  </a:txBody>
                  <a:tcPr/>
                </a:tc>
                <a:extLst>
                  <a:ext uri="{0D108BD9-81ED-4DB2-BD59-A6C34878D82A}">
                    <a16:rowId xmlns:a16="http://schemas.microsoft.com/office/drawing/2014/main" val="10002"/>
                  </a:ext>
                </a:extLst>
              </a:tr>
              <a:tr h="818396">
                <a:tc>
                  <a:txBody>
                    <a:bodyPr/>
                    <a:lstStyle/>
                    <a:p>
                      <a:r>
                        <a:rPr lang="en-IN" sz="2700" b="0" i="0" kern="1200" dirty="0">
                          <a:solidFill>
                            <a:schemeClr val="dk1"/>
                          </a:solidFill>
                          <a:effectLst/>
                          <a:latin typeface="+mn-lt"/>
                          <a:ea typeface="+mn-ea"/>
                          <a:cs typeface="+mn-cs"/>
                        </a:rPr>
                        <a:t>John Smith, Jane Doe</a:t>
                      </a:r>
                      <a:endParaRPr lang="en-IN" dirty="0"/>
                    </a:p>
                  </a:txBody>
                  <a:tcPr/>
                </a:tc>
                <a:tc>
                  <a:txBody>
                    <a:bodyPr/>
                    <a:lstStyle/>
                    <a:p>
                      <a:r>
                        <a:rPr lang="en-IN" sz="2700" b="0" i="0" kern="1200" dirty="0">
                          <a:solidFill>
                            <a:schemeClr val="dk1"/>
                          </a:solidFill>
                          <a:effectLst/>
                          <a:latin typeface="+mn-lt"/>
                          <a:ea typeface="+mn-ea"/>
                          <a:cs typeface="+mn-cs"/>
                        </a:rPr>
                        <a:t>IoT-Enabled Cardiac Monitoring System</a:t>
                      </a:r>
                      <a:endParaRPr lang="en-IN" dirty="0"/>
                    </a:p>
                  </a:txBody>
                  <a:tcPr/>
                </a:tc>
                <a:tc>
                  <a:txBody>
                    <a:bodyPr/>
                    <a:lstStyle/>
                    <a:p>
                      <a:r>
                        <a:rPr lang="en-US" dirty="0"/>
                        <a:t>2021</a:t>
                      </a:r>
                      <a:endParaRPr lang="en-IN" dirty="0"/>
                    </a:p>
                  </a:txBody>
                  <a:tcPr/>
                </a:tc>
                <a:tc>
                  <a:txBody>
                    <a:bodyPr/>
                    <a:lstStyle/>
                    <a:p>
                      <a:r>
                        <a:rPr lang="en-US" sz="2700" b="0" i="0" kern="1200" dirty="0">
                          <a:solidFill>
                            <a:schemeClr val="dk1"/>
                          </a:solidFill>
                          <a:effectLst/>
                          <a:latin typeface="+mn-lt"/>
                          <a:ea typeface="+mn-ea"/>
                          <a:cs typeface="+mn-cs"/>
                        </a:rPr>
                        <a:t>Developed a wearable device for real-time cardiac monitoring</a:t>
                      </a:r>
                      <a:endParaRPr lang="en-IN" dirty="0"/>
                    </a:p>
                  </a:txBody>
                  <a:tcPr/>
                </a:tc>
                <a:extLst>
                  <a:ext uri="{0D108BD9-81ED-4DB2-BD59-A6C34878D82A}">
                    <a16:rowId xmlns:a16="http://schemas.microsoft.com/office/drawing/2014/main" val="306399284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18,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a:p>
        </p:txBody>
      </p:sp>
      <p:sp>
        <p:nvSpPr>
          <p:cNvPr id="5" name="Rectangle 4"/>
          <p:cNvSpPr/>
          <p:nvPr/>
        </p:nvSpPr>
        <p:spPr>
          <a:xfrm>
            <a:off x="5245279" y="285296"/>
            <a:ext cx="7853625" cy="823752"/>
          </a:xfrm>
          <a:prstGeom prst="rect">
            <a:avLst/>
          </a:prstGeom>
        </p:spPr>
        <p:txBody>
          <a:bodyPr wrap="none">
            <a:spAutoFit/>
          </a:bodyPr>
          <a:lstStyle/>
          <a:p>
            <a:pPr lvl="1">
              <a:lnSpc>
                <a:spcPct val="150000"/>
              </a:lnSpc>
            </a:pPr>
            <a:r>
              <a:rPr lang="en-IN" sz="3600" b="1" dirty="0">
                <a:latin typeface="Times New Roman" pitchFamily="18" charset="0"/>
                <a:cs typeface="Times New Roman" pitchFamily="18" charset="0"/>
              </a:rPr>
              <a:t>DESIGN AND METHODOLOGIES</a:t>
            </a:r>
          </a:p>
        </p:txBody>
      </p:sp>
      <p:sp>
        <p:nvSpPr>
          <p:cNvPr id="6" name="Rectangle 5"/>
          <p:cNvSpPr/>
          <p:nvPr/>
        </p:nvSpPr>
        <p:spPr>
          <a:xfrm>
            <a:off x="2327564" y="2451207"/>
            <a:ext cx="13487400" cy="2862322"/>
          </a:xfrm>
          <a:prstGeom prst="rect">
            <a:avLst/>
          </a:prstGeom>
        </p:spPr>
        <p:txBody>
          <a:bodyPr wrap="square">
            <a:spAutoFit/>
          </a:bodyPr>
          <a:lstStyle/>
          <a:p>
            <a:pPr>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MODULE 1: System Architecture</a:t>
            </a:r>
          </a:p>
          <a:p>
            <a:pPr>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MODULE 2: Data Processing and analysis</a:t>
            </a:r>
          </a:p>
          <a:p>
            <a:pPr>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MODULE 3: Realtime Monitoring System</a:t>
            </a:r>
          </a:p>
          <a:p>
            <a:pPr>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MODULE 4: User Interface Design</a:t>
            </a:r>
          </a:p>
          <a:p>
            <a:pPr>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MODULE 5: Integration with Healthcare System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18,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sp>
        <p:nvSpPr>
          <p:cNvPr id="6" name="Rectangle 5"/>
          <p:cNvSpPr/>
          <p:nvPr/>
        </p:nvSpPr>
        <p:spPr>
          <a:xfrm>
            <a:off x="649912" y="803850"/>
            <a:ext cx="16988176" cy="707886"/>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MODULE 1: S</a:t>
            </a:r>
            <a:r>
              <a:rPr lang="en-IN" sz="4000" dirty="0" err="1">
                <a:latin typeface="Calibri" panose="020F0502020204030204" pitchFamily="34" charset="0"/>
              </a:rPr>
              <a:t>ystem</a:t>
            </a:r>
            <a:r>
              <a:rPr lang="en-IN" sz="4000" dirty="0">
                <a:latin typeface="Calibri" panose="020F0502020204030204" pitchFamily="34" charset="0"/>
              </a:rPr>
              <a:t> Architecture</a:t>
            </a:r>
            <a:endParaRPr lang="en-US" sz="4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C96BC5D-42B3-D869-6ABE-7D6104722064}"/>
              </a:ext>
            </a:extLst>
          </p:cNvPr>
          <p:cNvSpPr txBox="1"/>
          <p:nvPr/>
        </p:nvSpPr>
        <p:spPr>
          <a:xfrm>
            <a:off x="1106129" y="2595715"/>
            <a:ext cx="15839768" cy="5016758"/>
          </a:xfrm>
          <a:prstGeom prst="rect">
            <a:avLst/>
          </a:prstGeom>
          <a:noFill/>
        </p:spPr>
        <p:txBody>
          <a:bodyPr wrap="square" rtlCol="0">
            <a:spAutoFit/>
          </a:bodyPr>
          <a:lstStyle/>
          <a:p>
            <a:pPr marL="457200" indent="-457200" algn="just">
              <a:buFontTx/>
              <a:buChar char="-"/>
            </a:pPr>
            <a:r>
              <a:rPr lang="en-US" sz="3200" dirty="0">
                <a:latin typeface="Calibri" panose="020F0502020204030204" pitchFamily="34" charset="0"/>
              </a:rPr>
              <a:t>Hardware components include sensors such as the BMP180 barometric pressure sensor, </a:t>
            </a:r>
            <a:r>
              <a:rPr lang="en-US" sz="3200" dirty="0" err="1">
                <a:latin typeface="Calibri" panose="020F0502020204030204" pitchFamily="34" charset="0"/>
              </a:rPr>
              <a:t>Ublox</a:t>
            </a:r>
            <a:r>
              <a:rPr lang="en-US" sz="3200" dirty="0">
                <a:latin typeface="Calibri" panose="020F0502020204030204" pitchFamily="34" charset="0"/>
              </a:rPr>
              <a:t> NEO-6M GPS module, and heart rate pulse sensor, as well as the Arduino Pro Mini microcontroller and display.</a:t>
            </a:r>
          </a:p>
          <a:p>
            <a:pPr marL="457200" indent="-457200" algn="just">
              <a:buFontTx/>
              <a:buChar char="-"/>
            </a:pPr>
            <a:endParaRPr lang="en-US" sz="3200" dirty="0">
              <a:latin typeface="Calibri" panose="020F0502020204030204" pitchFamily="34" charset="0"/>
            </a:endParaRPr>
          </a:p>
          <a:p>
            <a:pPr algn="just"/>
            <a:r>
              <a:rPr lang="en-US" sz="3200" dirty="0">
                <a:latin typeface="Calibri" panose="020F0502020204030204" pitchFamily="34" charset="0"/>
              </a:rPr>
              <a:t>   - Software components encompass algorithms for data processing, analysis, and real-time monitoring, as well as communication protocols for transmitting data between components.</a:t>
            </a:r>
          </a:p>
          <a:p>
            <a:pPr algn="just"/>
            <a:endParaRPr lang="en-US" sz="3200" dirty="0">
              <a:latin typeface="Calibri" panose="020F0502020204030204" pitchFamily="34" charset="0"/>
            </a:endParaRPr>
          </a:p>
          <a:p>
            <a:pPr algn="just"/>
            <a:r>
              <a:rPr lang="en-US" sz="3200" dirty="0">
                <a:latin typeface="Calibri" panose="020F0502020204030204" pitchFamily="34" charset="0"/>
              </a:rPr>
              <a:t>   - This module provides an overview of how these components work together to enable continuous monitoring of cardiac health parameters and timely intervention in case of abnormalities.</a:t>
            </a: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70</TotalTime>
  <Words>2675</Words>
  <Application>Microsoft Office PowerPoint</Application>
  <PresentationFormat>Custom</PresentationFormat>
  <Paragraphs>262</Paragraphs>
  <Slides>30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Times New Roman</vt:lpstr>
      <vt:lpstr>Calibri Light</vt:lpstr>
      <vt:lpstr>Arial</vt:lpstr>
      <vt:lpstr>Calibri</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Sharad</dc:creator>
  <cp:lastModifiedBy>sriram.ch801@gmail.com</cp:lastModifiedBy>
  <cp:revision>25</cp:revision>
  <dcterms:created xsi:type="dcterms:W3CDTF">2024-04-12T11:56:45Z</dcterms:created>
  <dcterms:modified xsi:type="dcterms:W3CDTF">2024-04-17T19:17:12Z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B6ED9B7EF4064E06A959ADD44F089808_12</vt:lpwstr>
  </property>
  <property fmtid="{D5CDD505-2E9C-101B-9397-08002B2CF9AE}" pid="3" name="KSOProductBuildVer">
    <vt:lpwstr>1033-12.2.0.13489</vt:lpwstr>
  </property>
</Properties>
</file>