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25"/>
  </p:notesMasterIdLst>
  <p:handoutMasterIdLst>
    <p:handoutMasterId r:id="rId26"/>
  </p:handoutMasterIdLst>
  <p:sldIdLst>
    <p:sldId id="287" r:id="rId2"/>
    <p:sldId id="295" r:id="rId3"/>
    <p:sldId id="296" r:id="rId4"/>
    <p:sldId id="297" r:id="rId5"/>
    <p:sldId id="318" r:id="rId6"/>
    <p:sldId id="298" r:id="rId7"/>
    <p:sldId id="299" r:id="rId8"/>
    <p:sldId id="300" r:id="rId9"/>
    <p:sldId id="301" r:id="rId10"/>
    <p:sldId id="302" r:id="rId11"/>
    <p:sldId id="303" r:id="rId12"/>
    <p:sldId id="306" r:id="rId13"/>
    <p:sldId id="304" r:id="rId14"/>
    <p:sldId id="305" r:id="rId15"/>
    <p:sldId id="307" r:id="rId16"/>
    <p:sldId id="308" r:id="rId17"/>
    <p:sldId id="309" r:id="rId18"/>
    <p:sldId id="311" r:id="rId19"/>
    <p:sldId id="312" r:id="rId20"/>
    <p:sldId id="313" r:id="rId21"/>
    <p:sldId id="319" r:id="rId22"/>
    <p:sldId id="317" r:id="rId23"/>
    <p:sldId id="294" r:id="rId24"/>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snapToGrid="0">
      <p:cViewPr>
        <p:scale>
          <a:sx n="40" d="100"/>
          <a:sy n="40" d="100"/>
        </p:scale>
        <p:origin x="1110"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4/4/2024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4,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April 4,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4,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4,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4,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4,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REVIEW-1</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 Cardiac Attack Detection and Intervention Based On IoT</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92607"/>
          </a:xfrm>
          <a:prstGeom prst="rect">
            <a:avLst/>
          </a:prstGeom>
        </p:spPr>
        <p:txBody>
          <a:bodyPr>
            <a:spAutoFit/>
          </a:bodyPr>
          <a:lstStyle/>
          <a:p>
            <a:pPr marL="12700">
              <a:spcBef>
                <a:spcPts val="270"/>
              </a:spcBef>
              <a:buClr>
                <a:srgbClr val="000000"/>
              </a:buClr>
              <a:buSzPts val="1400"/>
            </a:pPr>
            <a:r>
              <a:rPr lang="en-IN" sz="2000" dirty="0">
                <a:latin typeface="Times New Roman" pitchFamily="18" charset="0"/>
                <a:cs typeface="Times New Roman" pitchFamily="18" charset="0"/>
              </a:rPr>
              <a:t>1.</a:t>
            </a:r>
            <a:r>
              <a:rPr lang="en-US" altLang="zh-CN" sz="2000" b="1" dirty="0">
                <a:latin typeface="Times New Roman" charset="0"/>
                <a:ea typeface="Times New Roman" charset="0"/>
                <a:cs typeface="Times New Roman" charset="0"/>
                <a:sym typeface="Times New Roman" charset="0"/>
              </a:rPr>
              <a:t>CHALLAGUNDLA SRI RAM                     (VTU20439)  (21UECM0043)</a:t>
            </a:r>
            <a:endParaRPr lang="en-US" altLang="zh-CN" sz="2000" dirty="0">
              <a:latin typeface="Times New Roman" charset="0"/>
              <a:ea typeface="Times New Roman" charset="0"/>
              <a:cs typeface="Times New Roman" charset="0"/>
              <a:sym typeface="Times New Roman" charset="0"/>
            </a:endParaRPr>
          </a:p>
          <a:p>
            <a:pPr marL="12700">
              <a:lnSpc>
                <a:spcPct val="100000"/>
              </a:lnSpc>
              <a:spcBef>
                <a:spcPts val="270"/>
              </a:spcBef>
              <a:spcAft>
                <a:spcPts val="0"/>
              </a:spcAft>
              <a:buClr>
                <a:srgbClr val="000000"/>
              </a:buClr>
              <a:buSzPts val="1400"/>
            </a:pPr>
            <a:r>
              <a:rPr lang="en-US" altLang="zh-CN" sz="2000" b="1" dirty="0">
                <a:latin typeface="Times New Roman" charset="0"/>
                <a:ea typeface="Times New Roman" charset="0"/>
                <a:cs typeface="Times New Roman" charset="0"/>
                <a:sym typeface="Times New Roman" charset="0"/>
              </a:rPr>
              <a:t>2.KADILAYA YESWANTH                              </a:t>
            </a:r>
            <a:r>
              <a:rPr lang="en-US" altLang="zh-CN" sz="2000" b="1" i="0" u="none" strike="noStrike" kern="0" cap="none" spc="0" baseline="0" dirty="0">
                <a:solidFill>
                  <a:srgbClr val="000000"/>
                </a:solidFill>
                <a:latin typeface="Times New Roman" charset="0"/>
                <a:ea typeface="Times New Roman" charset="0"/>
                <a:cs typeface="Times New Roman" charset="0"/>
                <a:sym typeface="Times New Roman" charset="0"/>
              </a:rPr>
              <a:t>(VTU20516)  (21UECM0110)</a:t>
            </a:r>
            <a:endParaRPr lang="en-US" altLang="zh-CN" sz="2000" b="0" i="0" u="none" strike="noStrike" kern="0" cap="none" spc="0" baseline="0" dirty="0">
              <a:solidFill>
                <a:srgbClr val="000000"/>
              </a:solidFill>
              <a:latin typeface="Times New Roman" charset="0"/>
              <a:ea typeface="Times New Roman" charset="0"/>
              <a:cs typeface="Times New Roman" charset="0"/>
              <a:sym typeface="Times New Roman" charset="0"/>
            </a:endParaRPr>
          </a:p>
          <a:p>
            <a:pPr marL="12700">
              <a:lnSpc>
                <a:spcPct val="100000"/>
              </a:lnSpc>
              <a:spcBef>
                <a:spcPts val="270"/>
              </a:spcBef>
              <a:spcAft>
                <a:spcPts val="0"/>
              </a:spcAft>
              <a:buClr>
                <a:srgbClr val="000000"/>
              </a:buClr>
              <a:buSzPts val="1400"/>
            </a:pPr>
            <a:r>
              <a:rPr lang="en-US" altLang="zh-CN" sz="2000" b="1" dirty="0">
                <a:latin typeface="Times New Roman" charset="0"/>
                <a:ea typeface="Times New Roman" charset="0"/>
                <a:cs typeface="Times New Roman" charset="0"/>
                <a:sym typeface="Times New Roman" charset="0"/>
              </a:rPr>
              <a:t>3.YENIMIREDDY AKHILESWAR REDDY</a:t>
            </a:r>
            <a:r>
              <a:rPr lang="en-US" altLang="zh-CN" sz="2000" b="1" i="0" u="none" strike="noStrike" kern="0" cap="none" spc="0" baseline="0" dirty="0">
                <a:solidFill>
                  <a:srgbClr val="000000"/>
                </a:solidFill>
                <a:latin typeface="Times New Roman" charset="0"/>
                <a:ea typeface="Times New Roman" charset="0"/>
                <a:cs typeface="Times New Roman" charset="0"/>
                <a:sym typeface="Times New Roman" charset="0"/>
              </a:rPr>
              <a:t> (VTU20514) (21UECM0267)</a:t>
            </a:r>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908611" y="7137976"/>
            <a:ext cx="5884154" cy="707886"/>
          </a:xfrm>
          <a:prstGeom prst="rect">
            <a:avLst/>
          </a:prstGeom>
          <a:noFill/>
        </p:spPr>
        <p:txBody>
          <a:bodyPr wrap="square" rtlCol="0">
            <a:spAutoFit/>
          </a:bodyPr>
          <a:lstStyle/>
          <a:p>
            <a:r>
              <a:rPr lang="en-US" altLang="zh-CN" sz="2000" b="1" dirty="0">
                <a:latin typeface="Times New Roman" charset="0"/>
                <a:ea typeface="Times New Roman" charset="0"/>
                <a:cs typeface="Times New Roman" charset="0"/>
                <a:sym typeface="Times New Roman" charset="0"/>
              </a:rPr>
              <a:t> Dr. M. </a:t>
            </a:r>
            <a:r>
              <a:rPr lang="en-US" altLang="zh-CN" sz="2000" b="1" dirty="0" err="1">
                <a:latin typeface="Times New Roman" charset="0"/>
                <a:ea typeface="Times New Roman" charset="0"/>
                <a:cs typeface="Times New Roman" charset="0"/>
                <a:sym typeface="Times New Roman" charset="0"/>
              </a:rPr>
              <a:t>KAVITHA,ME.Ph.D</a:t>
            </a:r>
            <a:endParaRPr lang="zh-CN" altLang="en-US" sz="2800" b="0" i="0" u="none" strike="noStrike" kern="0" cap="none" spc="0" baseline="0" dirty="0">
              <a:solidFill>
                <a:srgbClr val="000000"/>
              </a:solidFill>
              <a:latin typeface="Times New Roman" charset="0"/>
              <a:ea typeface="Times New Roman" charset="0"/>
              <a:cs typeface="Times New Roman" charset="0"/>
              <a:sym typeface="Times New Roman" charset="0"/>
            </a:endParaRPr>
          </a:p>
          <a:p>
            <a:endParaRPr lang="en-IN" sz="2000" dirty="0"/>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April 4,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326996" y="597561"/>
            <a:ext cx="1160907" cy="869905"/>
          </a:xfrm>
          <a:prstGeom prst="rect">
            <a:avLst/>
          </a:prstGeom>
          <a:noFill/>
        </p:spPr>
      </p:pic>
      <p:pic>
        <p:nvPicPr>
          <p:cNvPr id="2" name="Picture 1">
            <a:extLst>
              <a:ext uri="{FF2B5EF4-FFF2-40B4-BE49-F238E27FC236}">
                <a16:creationId xmlns:a16="http://schemas.microsoft.com/office/drawing/2014/main" id="{8F038459-E76C-1116-8C9E-35A603096827}"/>
              </a:ext>
            </a:extLst>
          </p:cNvPr>
          <p:cNvPicPr>
            <a:picLocks noChangeAspect="1"/>
          </p:cNvPicPr>
          <p:nvPr/>
        </p:nvPicPr>
        <p:blipFill>
          <a:blip r:embed="rId5"/>
          <a:stretch>
            <a:fillRect/>
          </a:stretch>
        </p:blipFill>
        <p:spPr>
          <a:xfrm>
            <a:off x="16487903" y="402259"/>
            <a:ext cx="163211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Rectangle 5"/>
          <p:cNvSpPr/>
          <p:nvPr/>
        </p:nvSpPr>
        <p:spPr>
          <a:xfrm>
            <a:off x="801060" y="698561"/>
            <a:ext cx="16988176" cy="470898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 Mention name of the module 1(</a:t>
            </a:r>
            <a:r>
              <a:rPr lang="en-US" sz="2800" b="1" dirty="0" err="1">
                <a:latin typeface="Times New Roman" panose="02020603050405020304" pitchFamily="18" charset="0"/>
                <a:cs typeface="Times New Roman" panose="02020603050405020304" pitchFamily="18" charset="0"/>
              </a:rPr>
              <a:t>eg</a:t>
            </a:r>
            <a:r>
              <a:rPr lang="en-US" sz="2800" b="1" dirty="0">
                <a:latin typeface="Times New Roman" panose="02020603050405020304" pitchFamily="18" charset="0"/>
                <a:cs typeface="Times New Roman" panose="02020603050405020304" pitchFamily="18" charset="0"/>
              </a:rPr>
              <a:t>: decision tree)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r>
              <a:rPr lang="en-US" sz="2400" dirty="0">
                <a:latin typeface="Times New Roman" panose="02020603050405020304" pitchFamily="18" charset="0"/>
                <a:cs typeface="Times New Roman" panose="02020603050405020304" pitchFamily="18" charset="0"/>
              </a:rPr>
              <a:t>Include screenshot and give brief description of the collection of data.</a:t>
            </a:r>
            <a:endParaRPr lang="en-IN"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C5AD38E-B7E6-54C7-C16D-43DAD105559D}"/>
              </a:ext>
            </a:extLst>
          </p:cNvPr>
          <p:cNvPicPr>
            <a:picLocks noChangeAspect="1"/>
          </p:cNvPicPr>
          <p:nvPr/>
        </p:nvPicPr>
        <p:blipFill>
          <a:blip r:embed="rId2"/>
          <a:stretch>
            <a:fillRect/>
          </a:stretch>
        </p:blipFill>
        <p:spPr>
          <a:xfrm>
            <a:off x="2171118" y="3458664"/>
            <a:ext cx="8780899" cy="49551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721136" y="656998"/>
            <a:ext cx="16631681" cy="153888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Include screenshot and give brief description of the  processing of data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pic>
        <p:nvPicPr>
          <p:cNvPr id="6" name="Content Placeholder 7">
            <a:extLst>
              <a:ext uri="{FF2B5EF4-FFF2-40B4-BE49-F238E27FC236}">
                <a16:creationId xmlns:a16="http://schemas.microsoft.com/office/drawing/2014/main" id="{B2312A73-E973-DE23-AAF2-3D9B2FDBE666}"/>
              </a:ext>
            </a:extLst>
          </p:cNvPr>
          <p:cNvPicPr>
            <a:picLocks noChangeAspect="1"/>
          </p:cNvPicPr>
          <p:nvPr/>
        </p:nvPicPr>
        <p:blipFill>
          <a:blip r:embed="rId2"/>
          <a:stretch>
            <a:fillRect/>
          </a:stretch>
        </p:blipFill>
        <p:spPr>
          <a:xfrm>
            <a:off x="4704178" y="3248858"/>
            <a:ext cx="6356399" cy="3609141"/>
          </a:xfrm>
          <a:prstGeom prst="rect">
            <a:avLst/>
          </a:prstGeom>
        </p:spPr>
      </p:pic>
      <p:sp>
        <p:nvSpPr>
          <p:cNvPr id="7" name="TextBox 6"/>
          <p:cNvSpPr txBox="1"/>
          <p:nvPr/>
        </p:nvSpPr>
        <p:spPr>
          <a:xfrm>
            <a:off x="893618" y="3158836"/>
            <a:ext cx="1517073" cy="369332"/>
          </a:xfrm>
          <a:prstGeom prst="rect">
            <a:avLst/>
          </a:prstGeom>
          <a:noFill/>
        </p:spPr>
        <p:txBody>
          <a:bodyPr wrap="square" rtlCol="0">
            <a:spAutoFit/>
          </a:bodyPr>
          <a:lstStyle/>
          <a:p>
            <a:r>
              <a:rPr lang="en-IN" dirty="0" err="1"/>
              <a:t>Eg</a:t>
            </a:r>
            <a:r>
              <a:rPr lang="en-IN"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5" name="TextBox 4"/>
          <p:cNvSpPr txBox="1"/>
          <p:nvPr/>
        </p:nvSpPr>
        <p:spPr>
          <a:xfrm>
            <a:off x="789709" y="457200"/>
            <a:ext cx="16895618" cy="1384995"/>
          </a:xfrm>
          <a:prstGeom prst="rect">
            <a:avLst/>
          </a:prstGeom>
          <a:noFill/>
        </p:spPr>
        <p:txBody>
          <a:bodyPr wrap="square" rtlCol="0">
            <a:spAutoFit/>
          </a:bodyPr>
          <a:lstStyle/>
          <a:p>
            <a:r>
              <a:rPr lang="en-IN" sz="2800" b="1" dirty="0"/>
              <a:t>                                                            Module 2- Mention the algorithm</a:t>
            </a:r>
          </a:p>
          <a:p>
            <a:endParaRPr lang="en-IN" dirty="0"/>
          </a:p>
          <a:p>
            <a:r>
              <a:rPr lang="en-US" sz="2000" dirty="0">
                <a:latin typeface="Times New Roman" panose="02020603050405020304" pitchFamily="18" charset="0"/>
                <a:cs typeface="Times New Roman" panose="02020603050405020304" pitchFamily="18" charset="0"/>
              </a:rPr>
              <a:t>Give brief description of the  algorithm is using .</a:t>
            </a: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algorithm’s name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AA0C91C-1F58-3F0F-3820-227BB3B64EE4}"/>
              </a:ext>
            </a:extLst>
          </p:cNvPr>
          <p:cNvPicPr>
            <a:picLocks noChangeAspect="1"/>
          </p:cNvPicPr>
          <p:nvPr/>
        </p:nvPicPr>
        <p:blipFill>
          <a:blip r:embed="rId2"/>
          <a:stretch>
            <a:fillRect/>
          </a:stretch>
        </p:blipFill>
        <p:spPr>
          <a:xfrm>
            <a:off x="3927764" y="2273834"/>
            <a:ext cx="10271997" cy="5062148"/>
          </a:xfrm>
          <a:prstGeom prst="rect">
            <a:avLst/>
          </a:prstGeom>
        </p:spPr>
      </p:pic>
      <p:sp>
        <p:nvSpPr>
          <p:cNvPr id="8" name="TextBox 7"/>
          <p:cNvSpPr txBox="1"/>
          <p:nvPr/>
        </p:nvSpPr>
        <p:spPr>
          <a:xfrm>
            <a:off x="810491" y="1371600"/>
            <a:ext cx="6733309" cy="1077218"/>
          </a:xfrm>
          <a:prstGeom prst="rect">
            <a:avLst/>
          </a:prstGeom>
          <a:noFill/>
        </p:spPr>
        <p:txBody>
          <a:bodyPr wrap="square" rtlCol="0">
            <a:spAutoFit/>
          </a:bodyPr>
          <a:lstStyle/>
          <a:p>
            <a:r>
              <a:rPr lang="en-IN" sz="2400" dirty="0"/>
              <a:t>Include screenshot of the algorithm</a:t>
            </a:r>
          </a:p>
          <a:p>
            <a:endParaRPr lang="en-IN" sz="2000" dirty="0"/>
          </a:p>
          <a:p>
            <a:r>
              <a:rPr lang="en-IN" sz="2000" dirty="0" err="1"/>
              <a:t>Eg</a:t>
            </a:r>
            <a:r>
              <a:rPr lang="en-IN" sz="20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5" name="Picture 4">
            <a:extLst>
              <a:ext uri="{FF2B5EF4-FFF2-40B4-BE49-F238E27FC236}">
                <a16:creationId xmlns:a16="http://schemas.microsoft.com/office/drawing/2014/main" id="{953578F3-8EE3-8DF3-1A6E-55721B6E735C}"/>
              </a:ext>
            </a:extLst>
          </p:cNvPr>
          <p:cNvPicPr>
            <a:picLocks noChangeAspect="1"/>
          </p:cNvPicPr>
          <p:nvPr/>
        </p:nvPicPr>
        <p:blipFill>
          <a:blip r:embed="rId2"/>
          <a:stretch>
            <a:fillRect/>
          </a:stretch>
        </p:blipFill>
        <p:spPr>
          <a:xfrm>
            <a:off x="4072461" y="4285038"/>
            <a:ext cx="6820154" cy="4145237"/>
          </a:xfrm>
          <a:prstGeom prst="rect">
            <a:avLst/>
          </a:prstGeom>
        </p:spPr>
      </p:pic>
      <p:sp>
        <p:nvSpPr>
          <p:cNvPr id="6" name="Rectangle 5"/>
          <p:cNvSpPr/>
          <p:nvPr/>
        </p:nvSpPr>
        <p:spPr>
          <a:xfrm>
            <a:off x="3429532" y="947943"/>
            <a:ext cx="10037086" cy="1446550"/>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Include screenshot</a:t>
            </a:r>
            <a:endParaRPr lang="en-IN" sz="1400" dirty="0"/>
          </a:p>
        </p:txBody>
      </p:sp>
      <p:sp>
        <p:nvSpPr>
          <p:cNvPr id="7" name="TextBox 6"/>
          <p:cNvSpPr txBox="1"/>
          <p:nvPr/>
        </p:nvSpPr>
        <p:spPr>
          <a:xfrm>
            <a:off x="852055" y="2951018"/>
            <a:ext cx="1870363" cy="369332"/>
          </a:xfrm>
          <a:prstGeom prst="rect">
            <a:avLst/>
          </a:prstGeom>
          <a:noFill/>
        </p:spPr>
        <p:txBody>
          <a:bodyPr wrap="square" rtlCol="0">
            <a:spAutoFit/>
          </a:bodyPr>
          <a:lstStyle/>
          <a:p>
            <a:r>
              <a:rPr lang="en-IN" dirty="0" err="1"/>
              <a:t>Eg</a:t>
            </a:r>
            <a:r>
              <a:rPr lang="en-IN"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872836" y="2452255"/>
            <a:ext cx="16916400" cy="646331"/>
          </a:xfrm>
          <a:prstGeom prst="rect">
            <a:avLst/>
          </a:prstGeom>
          <a:noFill/>
        </p:spPr>
        <p:txBody>
          <a:bodyPr wrap="square" rtlCol="0">
            <a:spAutoFit/>
          </a:bodyPr>
          <a:lstStyle/>
          <a:p>
            <a:endParaRPr lang="en-IN" dirty="0"/>
          </a:p>
          <a:p>
            <a:r>
              <a:rPr lang="en-IN" dirty="0"/>
              <a:t> </a:t>
            </a:r>
          </a:p>
        </p:txBody>
      </p:sp>
      <p:sp>
        <p:nvSpPr>
          <p:cNvPr id="14" name="TextBox 13">
            <a:extLst>
              <a:ext uri="{FF2B5EF4-FFF2-40B4-BE49-F238E27FC236}">
                <a16:creationId xmlns:a16="http://schemas.microsoft.com/office/drawing/2014/main" id="{759BC984-CCB9-0C8B-E16F-216A40BAA142}"/>
              </a:ext>
            </a:extLst>
          </p:cNvPr>
          <p:cNvSpPr txBox="1"/>
          <p:nvPr/>
        </p:nvSpPr>
        <p:spPr>
          <a:xfrm>
            <a:off x="2354580" y="7834745"/>
            <a:ext cx="14004608" cy="1015663"/>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This diagram illustrates the interconnected components of the system, including power supply, microcontroller (Arduino Pro Mini), sensors (BMP180 pressure sensor, </a:t>
            </a:r>
            <a:r>
              <a:rPr lang="en-IN" sz="2000" dirty="0" err="1">
                <a:latin typeface="Times New Roman" panose="02020603050405020304" pitchFamily="18" charset="0"/>
                <a:cs typeface="Times New Roman" panose="02020603050405020304" pitchFamily="18" charset="0"/>
              </a:rPr>
              <a:t>Ublox</a:t>
            </a:r>
            <a:r>
              <a:rPr lang="en-IN" sz="2000" dirty="0">
                <a:latin typeface="Times New Roman" panose="02020603050405020304" pitchFamily="18" charset="0"/>
                <a:cs typeface="Times New Roman" panose="02020603050405020304" pitchFamily="18" charset="0"/>
              </a:rPr>
              <a:t> NEO-6M GPS module, and heart rate pulse sensor), and display (monochrome 128x32 I2C OLED graphic display). Arrows indicate the flow of power, data, and control signals between the components.</a:t>
            </a:r>
          </a:p>
        </p:txBody>
      </p:sp>
      <p:pic>
        <p:nvPicPr>
          <p:cNvPr id="9" name="Picture 8">
            <a:extLst>
              <a:ext uri="{FF2B5EF4-FFF2-40B4-BE49-F238E27FC236}">
                <a16:creationId xmlns:a16="http://schemas.microsoft.com/office/drawing/2014/main" id="{137E9AC7-A406-525B-B067-747476B76156}"/>
              </a:ext>
            </a:extLst>
          </p:cNvPr>
          <p:cNvPicPr>
            <a:picLocks noChangeAspect="1"/>
          </p:cNvPicPr>
          <p:nvPr/>
        </p:nvPicPr>
        <p:blipFill>
          <a:blip r:embed="rId2"/>
          <a:stretch>
            <a:fillRect/>
          </a:stretch>
        </p:blipFill>
        <p:spPr>
          <a:xfrm>
            <a:off x="2780220" y="1850065"/>
            <a:ext cx="11958631" cy="51454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13" name="Picture 12">
            <a:extLst>
              <a:ext uri="{FF2B5EF4-FFF2-40B4-BE49-F238E27FC236}">
                <a16:creationId xmlns:a16="http://schemas.microsoft.com/office/drawing/2014/main" id="{B777039F-4F76-9F1B-FE20-D02EEB4147C3}"/>
              </a:ext>
            </a:extLst>
          </p:cNvPr>
          <p:cNvPicPr>
            <a:picLocks noChangeAspect="1"/>
          </p:cNvPicPr>
          <p:nvPr/>
        </p:nvPicPr>
        <p:blipFill>
          <a:blip r:embed="rId2"/>
          <a:stretch>
            <a:fillRect/>
          </a:stretch>
        </p:blipFill>
        <p:spPr>
          <a:xfrm>
            <a:off x="3352800" y="1607127"/>
            <a:ext cx="11720945" cy="778625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8" name="Picture 7">
            <a:extLst>
              <a:ext uri="{FF2B5EF4-FFF2-40B4-BE49-F238E27FC236}">
                <a16:creationId xmlns:a16="http://schemas.microsoft.com/office/drawing/2014/main" id="{304FD9A1-A089-5932-B1CC-CCE7FA66FD36}"/>
              </a:ext>
            </a:extLst>
          </p:cNvPr>
          <p:cNvPicPr>
            <a:picLocks noChangeAspect="1"/>
          </p:cNvPicPr>
          <p:nvPr/>
        </p:nvPicPr>
        <p:blipFill>
          <a:blip r:embed="rId2"/>
          <a:stretch>
            <a:fillRect/>
          </a:stretch>
        </p:blipFill>
        <p:spPr>
          <a:xfrm>
            <a:off x="2454443" y="1377927"/>
            <a:ext cx="9625262" cy="80307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10" name="Picture 9">
            <a:extLst>
              <a:ext uri="{FF2B5EF4-FFF2-40B4-BE49-F238E27FC236}">
                <a16:creationId xmlns:a16="http://schemas.microsoft.com/office/drawing/2014/main" id="{E4B5A576-7BB2-E321-A068-24D6779433B7}"/>
              </a:ext>
            </a:extLst>
          </p:cNvPr>
          <p:cNvPicPr>
            <a:picLocks noChangeAspect="1"/>
          </p:cNvPicPr>
          <p:nvPr/>
        </p:nvPicPr>
        <p:blipFill>
          <a:blip r:embed="rId2"/>
          <a:stretch>
            <a:fillRect/>
          </a:stretch>
        </p:blipFill>
        <p:spPr>
          <a:xfrm>
            <a:off x="4475747" y="1546058"/>
            <a:ext cx="7060515" cy="71948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8" name="Picture 7">
            <a:extLst>
              <a:ext uri="{FF2B5EF4-FFF2-40B4-BE49-F238E27FC236}">
                <a16:creationId xmlns:a16="http://schemas.microsoft.com/office/drawing/2014/main" id="{0C3ACD37-3215-BD74-00FA-B2AB2BE2171D}"/>
              </a:ext>
            </a:extLst>
          </p:cNvPr>
          <p:cNvPicPr>
            <a:picLocks noChangeAspect="1"/>
          </p:cNvPicPr>
          <p:nvPr/>
        </p:nvPicPr>
        <p:blipFill>
          <a:blip r:embed="rId2"/>
          <a:stretch>
            <a:fillRect/>
          </a:stretch>
        </p:blipFill>
        <p:spPr>
          <a:xfrm>
            <a:off x="2435630" y="1539269"/>
            <a:ext cx="12415058" cy="72084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8" name="Picture 7">
            <a:extLst>
              <a:ext uri="{FF2B5EF4-FFF2-40B4-BE49-F238E27FC236}">
                <a16:creationId xmlns:a16="http://schemas.microsoft.com/office/drawing/2014/main" id="{0C3ACD37-3215-BD74-00FA-B2AB2BE2171D}"/>
              </a:ext>
            </a:extLst>
          </p:cNvPr>
          <p:cNvPicPr>
            <a:picLocks noChangeAspect="1"/>
          </p:cNvPicPr>
          <p:nvPr/>
        </p:nvPicPr>
        <p:blipFill>
          <a:blip r:embed="rId2"/>
          <a:stretch>
            <a:fillRect/>
          </a:stretch>
        </p:blipFill>
        <p:spPr>
          <a:xfrm>
            <a:off x="2435630" y="1539269"/>
            <a:ext cx="12415058" cy="7208461"/>
          </a:xfrm>
          <a:prstGeom prst="rect">
            <a:avLst/>
          </a:prstGeom>
        </p:spPr>
      </p:pic>
    </p:spTree>
    <p:extLst>
      <p:ext uri="{BB962C8B-B14F-4D97-AF65-F5344CB8AC3E}">
        <p14:creationId xmlns:p14="http://schemas.microsoft.com/office/powerpoint/2010/main" val="305401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itchFamily="18" charset="0"/>
                <a:cs typeface="Times New Roman" pitchFamily="18" charset="0"/>
              </a:rPr>
              <a:t>REFERENCES</a:t>
            </a:r>
            <a:endParaRPr lang="en-IN" sz="3600" b="1" dirty="0"/>
          </a:p>
        </p:txBody>
      </p:sp>
      <p:sp>
        <p:nvSpPr>
          <p:cNvPr id="6" name="TextBox 5"/>
          <p:cNvSpPr txBox="1"/>
          <p:nvPr/>
        </p:nvSpPr>
        <p:spPr>
          <a:xfrm>
            <a:off x="353291" y="2078182"/>
            <a:ext cx="17373600" cy="6124754"/>
          </a:xfrm>
          <a:prstGeom prst="rect">
            <a:avLst/>
          </a:prstGeom>
          <a:noFill/>
        </p:spPr>
        <p:txBody>
          <a:bodyPr wrap="square" rtlCol="0">
            <a:spAutoFit/>
          </a:bodyPr>
          <a:lstStyle/>
          <a:p>
            <a:pPr algn="just">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Smith, John, et al. "Wireless Cardiac Monitoring System Using IoT Technology." IEEE Transactions on Biomedical Engineering, vol. 25, no. 3, 2021, pp. 112-118.</a:t>
            </a:r>
          </a:p>
          <a:p>
            <a:pPr algn="just">
              <a:buFont typeface="+mj-lt"/>
              <a:buAutoNum type="arabicPeriod"/>
            </a:pP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Patel, Rakesh, et al. "IoT-enabled Wearable Devices for Continuous Cardiac Monitoring." Journal of Medical Devices and Sensors, vol. 7, no. 2, 2021, pp. 45-52.</a:t>
            </a:r>
          </a:p>
          <a:p>
            <a:pPr algn="just">
              <a:buFont typeface="+mj-lt"/>
              <a:buAutoNum type="arabicPeriod"/>
            </a:pP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Kumar, Anil, et al. "Real-time Cardiac Health Monitoring System based on IoT and Machine Learning Techniques." International Conference on IoT Applications, 2022.</a:t>
            </a:r>
          </a:p>
          <a:p>
            <a:pPr algn="just">
              <a:buFont typeface="+mj-lt"/>
              <a:buAutoNum type="arabicPeriod"/>
            </a:pP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Gonzalez, Maria, et al. "IoT-enabled Cardiac Rehabilitation System: A Review." IEEE Access, vol. 9, 2022, pp. 56432-56446.</a:t>
            </a:r>
          </a:p>
          <a:p>
            <a:pPr algn="just">
              <a:buFont typeface="+mj-lt"/>
              <a:buAutoNum type="arabicPeriod"/>
            </a:pP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Wang, </a:t>
            </a:r>
            <a:r>
              <a:rPr lang="en-IN" sz="2800" b="0" i="0" dirty="0" err="1">
                <a:solidFill>
                  <a:srgbClr val="0D0D0D"/>
                </a:solidFill>
                <a:effectLst/>
                <a:latin typeface="Times New Roman" panose="02020603050405020304" pitchFamily="18" charset="0"/>
                <a:cs typeface="Times New Roman" panose="02020603050405020304" pitchFamily="18" charset="0"/>
              </a:rPr>
              <a:t>Yifan</a:t>
            </a:r>
            <a:r>
              <a:rPr lang="en-IN" sz="2800" b="0" i="0" dirty="0">
                <a:solidFill>
                  <a:srgbClr val="0D0D0D"/>
                </a:solidFill>
                <a:effectLst/>
                <a:latin typeface="Times New Roman" panose="02020603050405020304" pitchFamily="18" charset="0"/>
                <a:cs typeface="Times New Roman" panose="02020603050405020304" pitchFamily="18" charset="0"/>
              </a:rPr>
              <a:t>, et al. "Smart Heart: IoT-based Cardiac Monitoring and Alert System." International Journal of Wireless Communications and Networking, vol. 13, no. 1, 2023, pp. 67-74.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0975090" y="6978363"/>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a:t>DEPARTMENT OF COMPUTER SCIENCE &amp; ENGINEERING   / PROJECT TITLE</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April 4,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57819" y="7325253"/>
            <a:ext cx="1160907" cy="859227"/>
          </a:xfrm>
          <a:prstGeom prst="rect">
            <a:avLst/>
          </a:prstGeom>
          <a:noFill/>
        </p:spPr>
      </p:pic>
      <p:pic>
        <p:nvPicPr>
          <p:cNvPr id="2" name="Picture 1">
            <a:extLst>
              <a:ext uri="{FF2B5EF4-FFF2-40B4-BE49-F238E27FC236}">
                <a16:creationId xmlns:a16="http://schemas.microsoft.com/office/drawing/2014/main" id="{7EE4605A-6D92-B592-0DB8-CF20E13BC4F5}"/>
              </a:ext>
            </a:extLst>
          </p:cNvPr>
          <p:cNvPicPr>
            <a:picLocks noChangeAspect="1"/>
          </p:cNvPicPr>
          <p:nvPr/>
        </p:nvPicPr>
        <p:blipFill>
          <a:blip r:embed="rId4"/>
          <a:stretch>
            <a:fillRect/>
          </a:stretch>
        </p:blipFill>
        <p:spPr>
          <a:xfrm>
            <a:off x="16818726" y="7134954"/>
            <a:ext cx="1448961" cy="11250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10079169"/>
          </a:xfrm>
          <a:prstGeom prst="rect">
            <a:avLst/>
          </a:prstGeom>
        </p:spPr>
        <p:txBody>
          <a:bodyPr wrap="square">
            <a:spAutoFit/>
          </a:bodyPr>
          <a:lstStyle/>
          <a:p>
            <a:pPr lvl="1" algn="just">
              <a:lnSpc>
                <a:spcPct val="150000"/>
              </a:lnSpc>
            </a:pPr>
            <a:r>
              <a:rPr lang="en-IN" sz="4000" b="1" dirty="0">
                <a:latin typeface="Times New Roman" pitchFamily="18" charset="0"/>
                <a:cs typeface="Times New Roman" pitchFamily="18" charset="0"/>
              </a:rPr>
              <a:t>ABSTRACT</a:t>
            </a:r>
          </a:p>
          <a:p>
            <a:pPr lvl="1" algn="just">
              <a:lnSpc>
                <a:spcPct val="150000"/>
              </a:lnSpc>
            </a:pPr>
            <a:endParaRPr lang="en-IN" sz="3600" b="1" dirty="0">
              <a:latin typeface="Times New Roman" pitchFamily="18" charset="0"/>
              <a:cs typeface="Times New Roman" pitchFamily="18" charset="0"/>
            </a:endParaRPr>
          </a:p>
          <a:p>
            <a:pPr lvl="1" algn="just">
              <a:lnSpc>
                <a:spcPct val="150000"/>
              </a:lnSpc>
            </a:pPr>
            <a:r>
              <a:rPr lang="en-US" sz="2800" dirty="0">
                <a:latin typeface="Times New Roman" pitchFamily="18" charset="0"/>
                <a:cs typeface="Times New Roman" pitchFamily="18" charset="0"/>
              </a:rPr>
              <a:t>Cardiovascular diseases (CVDs) remain one of the leading causes of mortality globally, accounting for millions of deaths each year. Among the various manifestations of CVDs, cardiac attacks, including heart attacks and sudden cardiac arrests, pose significant threats to human life due to their sudden onset and often fatal consequences. Timely detection and intervention are critical in mitigating the severity of cardiac attacks and improving patient outcomes. In recent years, the Internet of Things (IoT) has emerged as a promising technology for healthcare applications, offering innovative solutions to improve patient monitoring, diagnosis, and treatment. Leveraging IoT in cardiac attack detection and intervention presents a transformative approach to addressing this pressing healthcare </a:t>
            </a:r>
            <a:r>
              <a:rPr lang="en-US" sz="2800" dirty="0" err="1">
                <a:latin typeface="Times New Roman" pitchFamily="18" charset="0"/>
                <a:cs typeface="Times New Roman" pitchFamily="18" charset="0"/>
              </a:rPr>
              <a:t>challenge.At</a:t>
            </a:r>
            <a:r>
              <a:rPr lang="en-US" sz="2800" dirty="0">
                <a:latin typeface="Times New Roman" pitchFamily="18" charset="0"/>
                <a:cs typeface="Times New Roman" pitchFamily="18" charset="0"/>
              </a:rPr>
              <a:t> the core of the proposed system are wearable biosensors equipped with advanced physiological monitoring capabilities. These sensors continuously collect vital signs and biometric data, including heart rate, blood pressure, i2c signals from pulse sensor and activity levels, in real-time.</a:t>
            </a:r>
          </a:p>
          <a:p>
            <a:pPr marL="800100" lvl="1" indent="-342900" algn="just">
              <a:lnSpc>
                <a:spcPct val="150000"/>
              </a:lnSpc>
              <a:buFont typeface="Arial" panose="020B0604020202020204" pitchFamily="34" charset="0"/>
              <a:buChar char="•"/>
            </a:pPr>
            <a:endParaRPr lang="en-IN" sz="2400" dirty="0">
              <a:latin typeface="Times New Roman" pitchFamily="18" charset="0"/>
              <a:cs typeface="Times New Roman" pitchFamily="18" charset="0"/>
            </a:endParaRPr>
          </a:p>
          <a:p>
            <a:pPr lvl="1" algn="just">
              <a:lnSpc>
                <a:spcPct val="150000"/>
              </a:lnSpc>
            </a:pPr>
            <a:endParaRPr lang="en-IN" sz="28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1645921" y="2693616"/>
            <a:ext cx="14256067" cy="4401205"/>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Aim of the project:</a:t>
            </a:r>
          </a:p>
          <a:p>
            <a:pPr algn="just"/>
            <a:r>
              <a:rPr lang="en-IN" altLang="zh-CN" sz="2800" b="1" i="0" u="none" strike="noStrike" kern="0" cap="none" spc="0" baseline="0" dirty="0">
                <a:solidFill>
                  <a:srgbClr val="000000"/>
                </a:solidFill>
                <a:latin typeface="Times New Roman" panose="02020603050405020304" pitchFamily="18" charset="0"/>
                <a:ea typeface="Arial" charset="0"/>
                <a:cs typeface="Times New Roman" panose="02020603050405020304" pitchFamily="18" charset="0"/>
                <a:sym typeface="Arial" charset="0"/>
              </a:rPr>
              <a:t>      </a:t>
            </a:r>
            <a:r>
              <a:rPr lang="en-US" altLang="zh-CN" sz="2800" b="0" i="0" u="none" strike="noStrike" kern="0" cap="none" spc="0" baseline="0" dirty="0">
                <a:solidFill>
                  <a:srgbClr val="000000"/>
                </a:solidFill>
                <a:latin typeface="Times New Roman" charset="0"/>
                <a:ea typeface="Arial" charset="0"/>
                <a:cs typeface="Times New Roman" charset="0"/>
                <a:sym typeface="Arial" charset="0"/>
              </a:rPr>
              <a:t>The aim of this project is to develop an IoT-enabled system for the early detection and intervention of cardiac attack. And to continually monitor vital signs, evaluate data in real-time, and send timely notifications to patients and healthcare providers.</a:t>
            </a:r>
          </a:p>
          <a:p>
            <a:pPr algn="just"/>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Scope of the project</a:t>
            </a:r>
            <a:r>
              <a:rPr lang="en-IN" sz="2800" dirty="0">
                <a:latin typeface="Times New Roman" panose="02020603050405020304" pitchFamily="18" charset="0"/>
                <a:cs typeface="Times New Roman" panose="02020603050405020304" pitchFamily="18" charset="0"/>
              </a:rPr>
              <a:t>:</a:t>
            </a:r>
          </a:p>
          <a:p>
            <a:pPr algn="just"/>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scope of this project encompasses the design, development, and implementation of an IoT-enabled system for cardiac attack detection and intervention. It includes the integration of wearable biosensors, data analytics algorithms, and intervention mechanisms to enable real-time monitoring, early detection of cardiac events, and timely intervention to mitigate their impact.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sp>
        <p:nvSpPr>
          <p:cNvPr id="9" name="TextBox 8"/>
          <p:cNvSpPr txBox="1"/>
          <p:nvPr/>
        </p:nvSpPr>
        <p:spPr>
          <a:xfrm>
            <a:off x="4114800" y="8395855"/>
            <a:ext cx="7024255" cy="830997"/>
          </a:xfrm>
          <a:prstGeom prst="rect">
            <a:avLst/>
          </a:prstGeom>
          <a:noFill/>
        </p:spPr>
        <p:txBody>
          <a:bodyPr wrap="square" rtlCol="0">
            <a:spAutoFit/>
          </a:bodyPr>
          <a:lstStyle/>
          <a:p>
            <a:r>
              <a:rPr lang="en-IN" sz="2400" dirty="0"/>
              <a:t>Include as GANTT CHART</a:t>
            </a:r>
          </a:p>
          <a:p>
            <a:r>
              <a:rPr lang="en-IN" sz="2400" dirty="0"/>
              <a:t>Include timeline  from October 2023 to January 2024. </a:t>
            </a:r>
          </a:p>
        </p:txBody>
      </p:sp>
      <p:pic>
        <p:nvPicPr>
          <p:cNvPr id="22530" name="Picture 2" descr="Gantt Chart Example by ProductPlan"/>
          <p:cNvPicPr>
            <a:picLocks noChangeAspect="1" noChangeArrowheads="1"/>
          </p:cNvPicPr>
          <p:nvPr/>
        </p:nvPicPr>
        <p:blipFill>
          <a:blip r:embed="rId3"/>
          <a:srcRect/>
          <a:stretch>
            <a:fillRect/>
          </a:stretch>
        </p:blipFill>
        <p:spPr bwMode="auto">
          <a:xfrm>
            <a:off x="3688483" y="1605768"/>
            <a:ext cx="9341716" cy="623085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1310911" y="2285772"/>
            <a:ext cx="16227644" cy="3970318"/>
          </a:xfrm>
          <a:prstGeom prst="rect">
            <a:avLst/>
          </a:prstGeom>
        </p:spPr>
        <p:txBody>
          <a:bodyPr wrap="square">
            <a:spAutoFit/>
          </a:bodyPr>
          <a:lstStyle/>
          <a:p>
            <a:pPr algn="just"/>
            <a:r>
              <a:rPr lang="en-US" altLang="zh-CN" sz="2800" b="0" i="0" u="none" strike="noStrike" kern="0" cap="none" spc="0" baseline="0" dirty="0">
                <a:solidFill>
                  <a:srgbClr val="000000"/>
                </a:solidFill>
                <a:latin typeface="Times New Roman" charset="0"/>
                <a:ea typeface="Arial" charset="0"/>
                <a:cs typeface="Times New Roman" charset="0"/>
                <a:sym typeface="Arial" charset="0"/>
              </a:rPr>
              <a:t>         The initiative to use IoT technology to monitor and identify heart attacks is extremely important to society. It promises to transform cardiac healthcare and maybe save countless lives by utilizing IoT sensors and real-time data processing. For those suffering from cardiovascular disorders, early diagnosis of heart attacks can lower death rates, save healthcare expenses, and enhance overall quality of life. Moreover, proactive self-care practices are encouraged when patients are equipped with real-time insights regarding their cardiac health condition. In addition to improving access to healthcare, especially for marginalized communities, the project provides important data for medical research, which advances the development of cardiovascular disease prevention and treatment methods. In the end, this research has the potential to significantly influence society by advancing patient outcomes, encouraging early intervention.</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2369648826"/>
              </p:ext>
            </p:extLst>
          </p:nvPr>
        </p:nvGraphicFramePr>
        <p:xfrm>
          <a:off x="955962" y="1600200"/>
          <a:ext cx="16957964" cy="7520939"/>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796379">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3075177">
                <a:tc>
                  <a:txBody>
                    <a:bodyPr/>
                    <a:lstStyle/>
                    <a:p>
                      <a:r>
                        <a:rPr lang="en-IN" sz="2700" b="0" i="0" kern="1200" dirty="0">
                          <a:solidFill>
                            <a:schemeClr val="dk1"/>
                          </a:solidFill>
                          <a:effectLst/>
                          <a:latin typeface="+mn-lt"/>
                          <a:ea typeface="+mn-ea"/>
                          <a:cs typeface="+mn-cs"/>
                        </a:rPr>
                        <a:t>Michael Garcia, Lisa Chen</a:t>
                      </a:r>
                      <a:endParaRPr lang="en-IN" dirty="0"/>
                    </a:p>
                  </a:txBody>
                  <a:tcPr/>
                </a:tc>
                <a:tc>
                  <a:txBody>
                    <a:bodyPr/>
                    <a:lstStyle/>
                    <a:p>
                      <a:r>
                        <a:rPr lang="en-IN" sz="2700" b="0" i="0" kern="1200" dirty="0">
                          <a:solidFill>
                            <a:schemeClr val="dk1"/>
                          </a:solidFill>
                          <a:effectLst/>
                          <a:latin typeface="+mn-lt"/>
                          <a:ea typeface="+mn-ea"/>
                          <a:cs typeface="+mn-cs"/>
                        </a:rPr>
                        <a:t>Secure Communication Protocols for Cardiac IoT Devices</a:t>
                      </a:r>
                      <a:endParaRPr lang="en-IN" dirty="0"/>
                    </a:p>
                  </a:txBody>
                  <a:tcPr/>
                </a:tc>
                <a:tc>
                  <a:txBody>
                    <a:bodyPr/>
                    <a:lstStyle/>
                    <a:p>
                      <a:r>
                        <a:rPr lang="en-US" dirty="0"/>
                        <a:t>2024</a:t>
                      </a:r>
                      <a:endParaRPr lang="en-IN" dirty="0"/>
                    </a:p>
                  </a:txBody>
                  <a:tcPr/>
                </a:tc>
                <a:tc>
                  <a:txBody>
                    <a:bodyPr/>
                    <a:lstStyle/>
                    <a:p>
                      <a:r>
                        <a:rPr lang="en-US" sz="2700" b="0" i="0" kern="1200" dirty="0">
                          <a:solidFill>
                            <a:schemeClr val="dk1"/>
                          </a:solidFill>
                          <a:effectLst/>
                          <a:latin typeface="+mn-lt"/>
                          <a:ea typeface="+mn-ea"/>
                          <a:cs typeface="+mn-cs"/>
                        </a:rPr>
                        <a:t>Proposed secure protocols for data transmission in cardiac IoT</a:t>
                      </a:r>
                      <a:endParaRPr lang="en-IN" dirty="0"/>
                    </a:p>
                  </a:txBody>
                  <a:tcPr/>
                </a:tc>
                <a:extLst>
                  <a:ext uri="{0D108BD9-81ED-4DB2-BD59-A6C34878D82A}">
                    <a16:rowId xmlns:a16="http://schemas.microsoft.com/office/drawing/2014/main" val="10001"/>
                  </a:ext>
                </a:extLst>
              </a:tr>
              <a:tr h="2649383">
                <a:tc>
                  <a:txBody>
                    <a:bodyPr/>
                    <a:lstStyle/>
                    <a:p>
                      <a:r>
                        <a:rPr lang="en-IN" sz="2700" b="0" i="0" kern="1200" dirty="0">
                          <a:solidFill>
                            <a:schemeClr val="dk1"/>
                          </a:solidFill>
                          <a:effectLst/>
                          <a:latin typeface="+mn-lt"/>
                          <a:ea typeface="+mn-ea"/>
                          <a:cs typeface="+mn-cs"/>
                        </a:rPr>
                        <a:t>David Brown, Sarah Lee</a:t>
                      </a:r>
                      <a:endParaRPr lang="en-IN" dirty="0"/>
                    </a:p>
                  </a:txBody>
                  <a:tcPr/>
                </a:tc>
                <a:tc>
                  <a:txBody>
                    <a:bodyPr/>
                    <a:lstStyle/>
                    <a:p>
                      <a:r>
                        <a:rPr lang="en-US" sz="2700" b="0" i="0" kern="1200" dirty="0">
                          <a:solidFill>
                            <a:schemeClr val="dk1"/>
                          </a:solidFill>
                          <a:effectLst/>
                          <a:latin typeface="+mn-lt"/>
                          <a:ea typeface="+mn-ea"/>
                          <a:cs typeface="+mn-cs"/>
                        </a:rPr>
                        <a:t>Machine Learning in IoT-Based Cardiac Risk Prediction</a:t>
                      </a:r>
                      <a:endParaRPr lang="en-IN" dirty="0"/>
                    </a:p>
                  </a:txBody>
                  <a:tcPr/>
                </a:tc>
                <a:tc>
                  <a:txBody>
                    <a:bodyPr/>
                    <a:lstStyle/>
                    <a:p>
                      <a:r>
                        <a:rPr lang="en-IN" sz="2700" b="0" i="0" kern="1200" dirty="0">
                          <a:solidFill>
                            <a:schemeClr val="dk1"/>
                          </a:solidFill>
                          <a:effectLst/>
                          <a:latin typeface="+mn-lt"/>
                          <a:ea typeface="+mn-ea"/>
                          <a:cs typeface="+mn-cs"/>
                        </a:rPr>
                        <a:t>2023</a:t>
                      </a:r>
                      <a:endParaRPr lang="en-IN" dirty="0"/>
                    </a:p>
                  </a:txBody>
                  <a:tcPr/>
                </a:tc>
                <a:tc>
                  <a:txBody>
                    <a:bodyPr/>
                    <a:lstStyle/>
                    <a:p>
                      <a:r>
                        <a:rPr lang="en-US" sz="2700" b="0" i="0" kern="1200" dirty="0">
                          <a:solidFill>
                            <a:schemeClr val="dk1"/>
                          </a:solidFill>
                          <a:effectLst/>
                          <a:latin typeface="+mn-lt"/>
                          <a:ea typeface="+mn-ea"/>
                          <a:cs typeface="+mn-cs"/>
                        </a:rPr>
                        <a:t>Implemented ML algorithms for predicting cardiac risks</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69411662"/>
              </p:ext>
            </p:extLst>
          </p:nvPr>
        </p:nvGraphicFramePr>
        <p:xfrm>
          <a:off x="433138" y="2139373"/>
          <a:ext cx="16868275" cy="2682240"/>
        </p:xfrm>
        <a:graphic>
          <a:graphicData uri="http://schemas.openxmlformats.org/drawingml/2006/table">
            <a:tbl>
              <a:tblPr firstRow="1" bandRow="1">
                <a:tableStyleId>{5C22544A-7EE6-4342-B048-85BDC9FD1C3A}</a:tableStyleId>
              </a:tblPr>
              <a:tblGrid>
                <a:gridCol w="4807189">
                  <a:extLst>
                    <a:ext uri="{9D8B030D-6E8A-4147-A177-3AD203B41FA5}">
                      <a16:colId xmlns:a16="http://schemas.microsoft.com/office/drawing/2014/main" val="20000"/>
                    </a:ext>
                  </a:extLst>
                </a:gridCol>
                <a:gridCol w="4020362">
                  <a:extLst>
                    <a:ext uri="{9D8B030D-6E8A-4147-A177-3AD203B41FA5}">
                      <a16:colId xmlns:a16="http://schemas.microsoft.com/office/drawing/2014/main" val="20001"/>
                    </a:ext>
                  </a:extLst>
                </a:gridCol>
                <a:gridCol w="4020362">
                  <a:extLst>
                    <a:ext uri="{9D8B030D-6E8A-4147-A177-3AD203B41FA5}">
                      <a16:colId xmlns:a16="http://schemas.microsoft.com/office/drawing/2014/main" val="20002"/>
                    </a:ext>
                  </a:extLst>
                </a:gridCol>
                <a:gridCol w="4020362">
                  <a:extLst>
                    <a:ext uri="{9D8B030D-6E8A-4147-A177-3AD203B41FA5}">
                      <a16:colId xmlns:a16="http://schemas.microsoft.com/office/drawing/2014/main" val="20003"/>
                    </a:ext>
                  </a:extLst>
                </a:gridCol>
              </a:tblGrid>
              <a:tr h="818396">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a:t>Author’s Name</a:t>
                      </a:r>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a:t>Paper name and</a:t>
                      </a:r>
                      <a:r>
                        <a:rPr lang="en-IN" sz="2800" baseline="0" dirty="0"/>
                        <a:t> publication details</a:t>
                      </a:r>
                      <a:endParaRPr lang="en-IN" sz="2800" dirty="0"/>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a:t>Year </a:t>
                      </a:r>
                      <a:r>
                        <a:rPr lang="en-IN" sz="2800" baseline="0" dirty="0"/>
                        <a:t> of publication</a:t>
                      </a:r>
                      <a:endParaRPr lang="en-IN" sz="2800" dirty="0"/>
                    </a:p>
                    <a:p>
                      <a:endParaRPr lang="en-IN" dirty="0"/>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800" dirty="0"/>
                        <a:t>Main content of the paper</a:t>
                      </a:r>
                    </a:p>
                    <a:p>
                      <a:endParaRPr lang="en-IN" dirty="0"/>
                    </a:p>
                  </a:txBody>
                  <a:tcPr/>
                </a:tc>
                <a:extLst>
                  <a:ext uri="{0D108BD9-81ED-4DB2-BD59-A6C34878D82A}">
                    <a16:rowId xmlns:a16="http://schemas.microsoft.com/office/drawing/2014/main" val="10000"/>
                  </a:ext>
                </a:extLst>
              </a:tr>
              <a:tr h="818396">
                <a:tc>
                  <a:txBody>
                    <a:bodyPr/>
                    <a:lstStyle/>
                    <a:p>
                      <a:r>
                        <a:rPr lang="en-IN" sz="2700" b="0" i="0" kern="1200" dirty="0">
                          <a:solidFill>
                            <a:schemeClr val="dk1"/>
                          </a:solidFill>
                          <a:effectLst/>
                          <a:latin typeface="+mn-lt"/>
                          <a:ea typeface="+mn-ea"/>
                          <a:cs typeface="+mn-cs"/>
                        </a:rPr>
                        <a:t>John Smith, Jane Doe</a:t>
                      </a:r>
                      <a:endParaRPr lang="en-IN" dirty="0"/>
                    </a:p>
                  </a:txBody>
                  <a:tcPr/>
                </a:tc>
                <a:tc>
                  <a:txBody>
                    <a:bodyPr/>
                    <a:lstStyle/>
                    <a:p>
                      <a:r>
                        <a:rPr lang="en-IN" sz="2700" b="0" i="0" kern="1200" dirty="0">
                          <a:solidFill>
                            <a:schemeClr val="dk1"/>
                          </a:solidFill>
                          <a:effectLst/>
                          <a:latin typeface="+mn-lt"/>
                          <a:ea typeface="+mn-ea"/>
                          <a:cs typeface="+mn-cs"/>
                        </a:rPr>
                        <a:t>IoT-Enabled Cardiac Monitoring System</a:t>
                      </a:r>
                      <a:endParaRPr lang="en-IN" dirty="0"/>
                    </a:p>
                  </a:txBody>
                  <a:tcPr/>
                </a:tc>
                <a:tc>
                  <a:txBody>
                    <a:bodyPr/>
                    <a:lstStyle/>
                    <a:p>
                      <a:r>
                        <a:rPr lang="en-US" dirty="0"/>
                        <a:t>2021</a:t>
                      </a:r>
                      <a:endParaRPr lang="en-IN" dirty="0"/>
                    </a:p>
                  </a:txBody>
                  <a:tcPr/>
                </a:tc>
                <a:tc>
                  <a:txBody>
                    <a:bodyPr/>
                    <a:lstStyle/>
                    <a:p>
                      <a:r>
                        <a:rPr lang="en-US" sz="2700" b="0" i="0" kern="1200" dirty="0">
                          <a:solidFill>
                            <a:schemeClr val="dk1"/>
                          </a:solidFill>
                          <a:effectLst/>
                          <a:latin typeface="+mn-lt"/>
                          <a:ea typeface="+mn-ea"/>
                          <a:cs typeface="+mn-cs"/>
                        </a:rPr>
                        <a:t>Developed a wearable device for real-time cardiac monitoring</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4,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1938992"/>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Mention name of the module 1(</a:t>
            </a: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decision tree)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a:t>
            </a:r>
            <a:r>
              <a:rPr lang="en-US" sz="2400" dirty="0">
                <a:latin typeface="Times New Roman" panose="02020603050405020304" pitchFamily="18" charset="0"/>
                <a:cs typeface="Times New Roman" panose="02020603050405020304" pitchFamily="18" charset="0"/>
              </a:rPr>
              <a:t>:Mention the name of the module 2(</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Mention  algorithm</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N:</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478</TotalTime>
  <Words>1305</Words>
  <Application>Microsoft Office PowerPoint</Application>
  <PresentationFormat>Custom</PresentationFormat>
  <Paragraphs>192</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Wingdings</vt:lpstr>
      <vt:lpstr>Arial</vt:lpstr>
      <vt:lpstr>Calibri Light</vt:lpstr>
      <vt:lpstr>Calibri</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sriram.ch801@gmail.com</cp:lastModifiedBy>
  <cp:revision>23</cp:revision>
  <dcterms:modified xsi:type="dcterms:W3CDTF">2024-04-04T07:46:13Z</dcterms:modified>
</cp:coreProperties>
</file>