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8" r:id="rId11"/>
    <p:sldId id="265" r:id="rId12"/>
    <p:sldId id="264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/>
    <p:restoredTop sz="94658"/>
  </p:normalViewPr>
  <p:slideViewPr>
    <p:cSldViewPr snapToGrid="0">
      <p:cViewPr varScale="1"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73FD2-971C-4DE6-ACCA-9A56BB37576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558606-5951-4B33-A5DB-A360AB5E24C8}">
      <dgm:prSet/>
      <dgm:spPr/>
      <dgm:t>
        <a:bodyPr/>
        <a:lstStyle/>
        <a:p>
          <a:r>
            <a:rPr lang="en-IN" b="1"/>
            <a:t>What is Callable?</a:t>
          </a:r>
          <a:endParaRPr lang="en-US"/>
        </a:p>
      </dgm:t>
    </dgm:pt>
    <dgm:pt modelId="{1A6F8470-D4BB-48CE-8E7C-94BB51EE8DF0}" type="parTrans" cxnId="{60462AEA-BC76-44A2-9862-5A1701DE1C64}">
      <dgm:prSet/>
      <dgm:spPr/>
      <dgm:t>
        <a:bodyPr/>
        <a:lstStyle/>
        <a:p>
          <a:endParaRPr lang="en-US"/>
        </a:p>
      </dgm:t>
    </dgm:pt>
    <dgm:pt modelId="{379FBE42-F771-4008-9CF6-604011F6E432}" type="sibTrans" cxnId="{60462AEA-BC76-44A2-9862-5A1701DE1C64}">
      <dgm:prSet/>
      <dgm:spPr/>
      <dgm:t>
        <a:bodyPr/>
        <a:lstStyle/>
        <a:p>
          <a:endParaRPr lang="en-US"/>
        </a:p>
      </dgm:t>
    </dgm:pt>
    <dgm:pt modelId="{B2FCE098-B267-40B3-B741-D344CEBB0379}">
      <dgm:prSet/>
      <dgm:spPr/>
      <dgm:t>
        <a:bodyPr/>
        <a:lstStyle/>
        <a:p>
          <a:r>
            <a:rPr lang="en-IN"/>
            <a:t>Callable&lt;T&gt; is a </a:t>
          </a:r>
          <a:r>
            <a:rPr lang="en-IN" b="1"/>
            <a:t>functional interface</a:t>
          </a:r>
          <a:r>
            <a:rPr lang="en-IN"/>
            <a:t> introduced in Java 5 that allows you to execute </a:t>
          </a:r>
          <a:r>
            <a:rPr lang="en-IN" b="1"/>
            <a:t>asynchronous tasks with return values</a:t>
          </a:r>
          <a:r>
            <a:rPr lang="en-IN"/>
            <a:t>.</a:t>
          </a:r>
          <a:endParaRPr lang="en-US"/>
        </a:p>
      </dgm:t>
    </dgm:pt>
    <dgm:pt modelId="{5579C4D9-E3A6-4F66-9313-F05E25410817}" type="parTrans" cxnId="{CD3733FE-96C3-403A-87C8-74664930763C}">
      <dgm:prSet/>
      <dgm:spPr/>
      <dgm:t>
        <a:bodyPr/>
        <a:lstStyle/>
        <a:p>
          <a:endParaRPr lang="en-US"/>
        </a:p>
      </dgm:t>
    </dgm:pt>
    <dgm:pt modelId="{A5C705E7-B937-4714-B6E7-0AA15519B2CA}" type="sibTrans" cxnId="{CD3733FE-96C3-403A-87C8-74664930763C}">
      <dgm:prSet/>
      <dgm:spPr/>
      <dgm:t>
        <a:bodyPr/>
        <a:lstStyle/>
        <a:p>
          <a:endParaRPr lang="en-US"/>
        </a:p>
      </dgm:t>
    </dgm:pt>
    <dgm:pt modelId="{E04AACC6-2DA5-4DDE-8CAB-B1E6B32CE330}">
      <dgm:prSet/>
      <dgm:spPr/>
      <dgm:t>
        <a:bodyPr/>
        <a:lstStyle/>
        <a:p>
          <a:r>
            <a:rPr lang="en-IN"/>
            <a:t>Similar to Runnable, but </a:t>
          </a:r>
          <a:r>
            <a:rPr lang="en-IN" b="1"/>
            <a:t>returns a result</a:t>
          </a:r>
          <a:r>
            <a:rPr lang="en-IN"/>
            <a:t> and can </a:t>
          </a:r>
          <a:r>
            <a:rPr lang="en-IN" b="1"/>
            <a:t>throw checked exceptions</a:t>
          </a:r>
          <a:r>
            <a:rPr lang="en-IN"/>
            <a:t>.</a:t>
          </a:r>
          <a:endParaRPr lang="en-US"/>
        </a:p>
      </dgm:t>
    </dgm:pt>
    <dgm:pt modelId="{AF8F641E-7F3C-4A67-9C44-232556F9A0BD}" type="parTrans" cxnId="{1F7E3AB1-52DE-48C0-84B7-B12B5FD236A5}">
      <dgm:prSet/>
      <dgm:spPr/>
      <dgm:t>
        <a:bodyPr/>
        <a:lstStyle/>
        <a:p>
          <a:endParaRPr lang="en-US"/>
        </a:p>
      </dgm:t>
    </dgm:pt>
    <dgm:pt modelId="{FABE84C0-6AF6-49C3-A4ED-C4B8927E9844}" type="sibTrans" cxnId="{1F7E3AB1-52DE-48C0-84B7-B12B5FD236A5}">
      <dgm:prSet/>
      <dgm:spPr/>
      <dgm:t>
        <a:bodyPr/>
        <a:lstStyle/>
        <a:p>
          <a:endParaRPr lang="en-US"/>
        </a:p>
      </dgm:t>
    </dgm:pt>
    <dgm:pt modelId="{611891FB-7B0F-4FFE-BE9C-7862B13EE520}">
      <dgm:prSet/>
      <dgm:spPr/>
      <dgm:t>
        <a:bodyPr/>
        <a:lstStyle/>
        <a:p>
          <a:r>
            <a:rPr lang="en-IN"/>
            <a:t>Used with ExecutorService to execute tasks in a separate thread.</a:t>
          </a:r>
          <a:endParaRPr lang="en-US"/>
        </a:p>
      </dgm:t>
    </dgm:pt>
    <dgm:pt modelId="{A2C84BD8-22CE-4BFF-8781-47B8521DCF55}" type="parTrans" cxnId="{751B05A2-1AF1-435F-873C-63A2ED623979}">
      <dgm:prSet/>
      <dgm:spPr/>
      <dgm:t>
        <a:bodyPr/>
        <a:lstStyle/>
        <a:p>
          <a:endParaRPr lang="en-US"/>
        </a:p>
      </dgm:t>
    </dgm:pt>
    <dgm:pt modelId="{D068D7CB-C2F4-43BB-8C2F-3A72D71CA074}" type="sibTrans" cxnId="{751B05A2-1AF1-435F-873C-63A2ED623979}">
      <dgm:prSet/>
      <dgm:spPr/>
      <dgm:t>
        <a:bodyPr/>
        <a:lstStyle/>
        <a:p>
          <a:endParaRPr lang="en-US"/>
        </a:p>
      </dgm:t>
    </dgm:pt>
    <dgm:pt modelId="{7DDF9DCA-C46E-464C-9ECD-31347E1BA1F3}">
      <dgm:prSet/>
      <dgm:spPr/>
      <dgm:t>
        <a:bodyPr/>
        <a:lstStyle/>
        <a:p>
          <a:r>
            <a:rPr lang="en-IN" b="1"/>
            <a:t>What is Future?</a:t>
          </a:r>
          <a:endParaRPr lang="en-US"/>
        </a:p>
      </dgm:t>
    </dgm:pt>
    <dgm:pt modelId="{9E142187-A2E3-40B7-8393-D15939411EEF}" type="parTrans" cxnId="{5E6E8C90-F04E-47E1-A269-B1459E69CF04}">
      <dgm:prSet/>
      <dgm:spPr/>
      <dgm:t>
        <a:bodyPr/>
        <a:lstStyle/>
        <a:p>
          <a:endParaRPr lang="en-US"/>
        </a:p>
      </dgm:t>
    </dgm:pt>
    <dgm:pt modelId="{E6BF31AB-9BEE-40C4-83A9-1DBC3CC7F989}" type="sibTrans" cxnId="{5E6E8C90-F04E-47E1-A269-B1459E69CF04}">
      <dgm:prSet/>
      <dgm:spPr/>
      <dgm:t>
        <a:bodyPr/>
        <a:lstStyle/>
        <a:p>
          <a:endParaRPr lang="en-US"/>
        </a:p>
      </dgm:t>
    </dgm:pt>
    <dgm:pt modelId="{9ECC01EB-D34B-46C2-B608-0E9A10726105}">
      <dgm:prSet/>
      <dgm:spPr/>
      <dgm:t>
        <a:bodyPr/>
        <a:lstStyle/>
        <a:p>
          <a:r>
            <a:rPr lang="en-IN"/>
            <a:t>Future&lt;T&gt; represents the </a:t>
          </a:r>
          <a:r>
            <a:rPr lang="en-IN" b="1"/>
            <a:t>result of an asynchronous computation</a:t>
          </a:r>
          <a:r>
            <a:rPr lang="en-IN"/>
            <a:t>.</a:t>
          </a:r>
          <a:endParaRPr lang="en-US"/>
        </a:p>
      </dgm:t>
    </dgm:pt>
    <dgm:pt modelId="{FA4D0656-8D60-472D-A1FC-6D53A1F0CA89}" type="parTrans" cxnId="{E5C61D3E-EC87-40E5-8F41-082FD89330D4}">
      <dgm:prSet/>
      <dgm:spPr/>
      <dgm:t>
        <a:bodyPr/>
        <a:lstStyle/>
        <a:p>
          <a:endParaRPr lang="en-US"/>
        </a:p>
      </dgm:t>
    </dgm:pt>
    <dgm:pt modelId="{58ACE4FF-B3DB-4838-9408-947E9F7B228C}" type="sibTrans" cxnId="{E5C61D3E-EC87-40E5-8F41-082FD89330D4}">
      <dgm:prSet/>
      <dgm:spPr/>
      <dgm:t>
        <a:bodyPr/>
        <a:lstStyle/>
        <a:p>
          <a:endParaRPr lang="en-US"/>
        </a:p>
      </dgm:t>
    </dgm:pt>
    <dgm:pt modelId="{21204EB0-E377-4401-8160-7496E4A9B093}">
      <dgm:prSet/>
      <dgm:spPr/>
      <dgm:t>
        <a:bodyPr/>
        <a:lstStyle/>
        <a:p>
          <a:r>
            <a:rPr lang="en-IN"/>
            <a:t>Can </a:t>
          </a:r>
          <a:r>
            <a:rPr lang="en-IN" b="1"/>
            <a:t>retrieve results</a:t>
          </a:r>
          <a:r>
            <a:rPr lang="en-IN"/>
            <a:t>, check task completion, or </a:t>
          </a:r>
          <a:r>
            <a:rPr lang="en-IN" b="1"/>
            <a:t>cancel execution</a:t>
          </a:r>
          <a:r>
            <a:rPr lang="en-IN"/>
            <a:t>.</a:t>
          </a:r>
          <a:endParaRPr lang="en-US"/>
        </a:p>
      </dgm:t>
    </dgm:pt>
    <dgm:pt modelId="{C4C99A33-379B-4A2D-B1CC-A5DDB440064F}" type="parTrans" cxnId="{12B3A882-C7FE-4B2D-9D77-433472FCCC51}">
      <dgm:prSet/>
      <dgm:spPr/>
      <dgm:t>
        <a:bodyPr/>
        <a:lstStyle/>
        <a:p>
          <a:endParaRPr lang="en-US"/>
        </a:p>
      </dgm:t>
    </dgm:pt>
    <dgm:pt modelId="{8109C021-D71B-401D-85D8-151E38A01826}" type="sibTrans" cxnId="{12B3A882-C7FE-4B2D-9D77-433472FCCC51}">
      <dgm:prSet/>
      <dgm:spPr/>
      <dgm:t>
        <a:bodyPr/>
        <a:lstStyle/>
        <a:p>
          <a:endParaRPr lang="en-US"/>
        </a:p>
      </dgm:t>
    </dgm:pt>
    <dgm:pt modelId="{80DD2F13-1CE9-41B9-A383-DBA621D09865}">
      <dgm:prSet/>
      <dgm:spPr/>
      <dgm:t>
        <a:bodyPr/>
        <a:lstStyle/>
        <a:p>
          <a:r>
            <a:rPr lang="en-IN"/>
            <a:t>Used along with ExecutorService.submit(Callable).</a:t>
          </a:r>
          <a:endParaRPr lang="en-US"/>
        </a:p>
      </dgm:t>
    </dgm:pt>
    <dgm:pt modelId="{4A9A9AFD-7A8D-40D1-B543-906A922DD910}" type="parTrans" cxnId="{21C06129-D2AE-46BB-A77D-A0E52D08FB4A}">
      <dgm:prSet/>
      <dgm:spPr/>
      <dgm:t>
        <a:bodyPr/>
        <a:lstStyle/>
        <a:p>
          <a:endParaRPr lang="en-US"/>
        </a:p>
      </dgm:t>
    </dgm:pt>
    <dgm:pt modelId="{9EF00E91-ED08-40CB-8534-2C5902438550}" type="sibTrans" cxnId="{21C06129-D2AE-46BB-A77D-A0E52D08FB4A}">
      <dgm:prSet/>
      <dgm:spPr/>
      <dgm:t>
        <a:bodyPr/>
        <a:lstStyle/>
        <a:p>
          <a:endParaRPr lang="en-US"/>
        </a:p>
      </dgm:t>
    </dgm:pt>
    <dgm:pt modelId="{A0169FCC-34A8-A54F-85E5-38C0FA76A02B}" type="pres">
      <dgm:prSet presAssocID="{17473FD2-971C-4DE6-ACCA-9A56BB375765}" presName="linear" presStyleCnt="0">
        <dgm:presLayoutVars>
          <dgm:dir/>
          <dgm:animLvl val="lvl"/>
          <dgm:resizeHandles val="exact"/>
        </dgm:presLayoutVars>
      </dgm:prSet>
      <dgm:spPr/>
    </dgm:pt>
    <dgm:pt modelId="{FC7EAF2A-1227-474E-B96D-57107C7CE827}" type="pres">
      <dgm:prSet presAssocID="{BB558606-5951-4B33-A5DB-A360AB5E24C8}" presName="parentLin" presStyleCnt="0"/>
      <dgm:spPr/>
    </dgm:pt>
    <dgm:pt modelId="{5A51717F-3DC5-7346-BE80-F0EE3290FA4B}" type="pres">
      <dgm:prSet presAssocID="{BB558606-5951-4B33-A5DB-A360AB5E24C8}" presName="parentLeftMargin" presStyleLbl="node1" presStyleIdx="0" presStyleCnt="2"/>
      <dgm:spPr/>
    </dgm:pt>
    <dgm:pt modelId="{85BCF9A8-8829-2745-ACF4-E68696C877F6}" type="pres">
      <dgm:prSet presAssocID="{BB558606-5951-4B33-A5DB-A360AB5E24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3B9DB0-CAA5-D040-8D66-C1375E88050A}" type="pres">
      <dgm:prSet presAssocID="{BB558606-5951-4B33-A5DB-A360AB5E24C8}" presName="negativeSpace" presStyleCnt="0"/>
      <dgm:spPr/>
    </dgm:pt>
    <dgm:pt modelId="{9B9C7347-F725-F444-8BD2-413988DF4C50}" type="pres">
      <dgm:prSet presAssocID="{BB558606-5951-4B33-A5DB-A360AB5E24C8}" presName="childText" presStyleLbl="conFgAcc1" presStyleIdx="0" presStyleCnt="2">
        <dgm:presLayoutVars>
          <dgm:bulletEnabled val="1"/>
        </dgm:presLayoutVars>
      </dgm:prSet>
      <dgm:spPr/>
    </dgm:pt>
    <dgm:pt modelId="{A5452F66-FD73-4C44-AFD7-61E508B93891}" type="pres">
      <dgm:prSet presAssocID="{379FBE42-F771-4008-9CF6-604011F6E432}" presName="spaceBetweenRectangles" presStyleCnt="0"/>
      <dgm:spPr/>
    </dgm:pt>
    <dgm:pt modelId="{D4EFC851-1E52-F64A-86B0-A719848B3C4E}" type="pres">
      <dgm:prSet presAssocID="{7DDF9DCA-C46E-464C-9ECD-31347E1BA1F3}" presName="parentLin" presStyleCnt="0"/>
      <dgm:spPr/>
    </dgm:pt>
    <dgm:pt modelId="{4CD5C1E6-5B87-B848-A864-3CD1AF6387AB}" type="pres">
      <dgm:prSet presAssocID="{7DDF9DCA-C46E-464C-9ECD-31347E1BA1F3}" presName="parentLeftMargin" presStyleLbl="node1" presStyleIdx="0" presStyleCnt="2"/>
      <dgm:spPr/>
    </dgm:pt>
    <dgm:pt modelId="{1500D99A-A403-184D-803C-47B2FF2072A1}" type="pres">
      <dgm:prSet presAssocID="{7DDF9DCA-C46E-464C-9ECD-31347E1BA1F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C342DCC-353F-0645-A3CD-6E3EE122A5DD}" type="pres">
      <dgm:prSet presAssocID="{7DDF9DCA-C46E-464C-9ECD-31347E1BA1F3}" presName="negativeSpace" presStyleCnt="0"/>
      <dgm:spPr/>
    </dgm:pt>
    <dgm:pt modelId="{5D39A412-61AF-514B-906C-37B7024D9369}" type="pres">
      <dgm:prSet presAssocID="{7DDF9DCA-C46E-464C-9ECD-31347E1BA1F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1C06129-D2AE-46BB-A77D-A0E52D08FB4A}" srcId="{7DDF9DCA-C46E-464C-9ECD-31347E1BA1F3}" destId="{80DD2F13-1CE9-41B9-A383-DBA621D09865}" srcOrd="2" destOrd="0" parTransId="{4A9A9AFD-7A8D-40D1-B543-906A922DD910}" sibTransId="{9EF00E91-ED08-40CB-8534-2C5902438550}"/>
    <dgm:cxn modelId="{A07D7F2D-60BB-9B4D-937F-E34A43C59252}" type="presOf" srcId="{BB558606-5951-4B33-A5DB-A360AB5E24C8}" destId="{85BCF9A8-8829-2745-ACF4-E68696C877F6}" srcOrd="1" destOrd="0" presId="urn:microsoft.com/office/officeart/2005/8/layout/list1"/>
    <dgm:cxn modelId="{AA8B963C-24AC-0842-B349-3ADA78617935}" type="presOf" srcId="{611891FB-7B0F-4FFE-BE9C-7862B13EE520}" destId="{9B9C7347-F725-F444-8BD2-413988DF4C50}" srcOrd="0" destOrd="2" presId="urn:microsoft.com/office/officeart/2005/8/layout/list1"/>
    <dgm:cxn modelId="{E5C61D3E-EC87-40E5-8F41-082FD89330D4}" srcId="{7DDF9DCA-C46E-464C-9ECD-31347E1BA1F3}" destId="{9ECC01EB-D34B-46C2-B608-0E9A10726105}" srcOrd="0" destOrd="0" parTransId="{FA4D0656-8D60-472D-A1FC-6D53A1F0CA89}" sibTransId="{58ACE4FF-B3DB-4838-9408-947E9F7B228C}"/>
    <dgm:cxn modelId="{0A1A9047-F9C6-3443-8A35-74900A7D81B5}" type="presOf" srcId="{B2FCE098-B267-40B3-B741-D344CEBB0379}" destId="{9B9C7347-F725-F444-8BD2-413988DF4C50}" srcOrd="0" destOrd="0" presId="urn:microsoft.com/office/officeart/2005/8/layout/list1"/>
    <dgm:cxn modelId="{4D09BE6A-D2FB-5245-B043-0948045F22D4}" type="presOf" srcId="{7DDF9DCA-C46E-464C-9ECD-31347E1BA1F3}" destId="{4CD5C1E6-5B87-B848-A864-3CD1AF6387AB}" srcOrd="0" destOrd="0" presId="urn:microsoft.com/office/officeart/2005/8/layout/list1"/>
    <dgm:cxn modelId="{57907B76-35D6-DC49-BF22-5584A2A2D53E}" type="presOf" srcId="{80DD2F13-1CE9-41B9-A383-DBA621D09865}" destId="{5D39A412-61AF-514B-906C-37B7024D9369}" srcOrd="0" destOrd="2" presId="urn:microsoft.com/office/officeart/2005/8/layout/list1"/>
    <dgm:cxn modelId="{12B3A882-C7FE-4B2D-9D77-433472FCCC51}" srcId="{7DDF9DCA-C46E-464C-9ECD-31347E1BA1F3}" destId="{21204EB0-E377-4401-8160-7496E4A9B093}" srcOrd="1" destOrd="0" parTransId="{C4C99A33-379B-4A2D-B1CC-A5DDB440064F}" sibTransId="{8109C021-D71B-401D-85D8-151E38A01826}"/>
    <dgm:cxn modelId="{2CE7B989-A83F-5F4A-8F2D-92A16F9CFF53}" type="presOf" srcId="{7DDF9DCA-C46E-464C-9ECD-31347E1BA1F3}" destId="{1500D99A-A403-184D-803C-47B2FF2072A1}" srcOrd="1" destOrd="0" presId="urn:microsoft.com/office/officeart/2005/8/layout/list1"/>
    <dgm:cxn modelId="{5E6E8C90-F04E-47E1-A269-B1459E69CF04}" srcId="{17473FD2-971C-4DE6-ACCA-9A56BB375765}" destId="{7DDF9DCA-C46E-464C-9ECD-31347E1BA1F3}" srcOrd="1" destOrd="0" parTransId="{9E142187-A2E3-40B7-8393-D15939411EEF}" sibTransId="{E6BF31AB-9BEE-40C4-83A9-1DBC3CC7F989}"/>
    <dgm:cxn modelId="{DF3FE095-3C66-4945-8D38-ECF7CED6711C}" type="presOf" srcId="{9ECC01EB-D34B-46C2-B608-0E9A10726105}" destId="{5D39A412-61AF-514B-906C-37B7024D9369}" srcOrd="0" destOrd="0" presId="urn:microsoft.com/office/officeart/2005/8/layout/list1"/>
    <dgm:cxn modelId="{F30CC898-420C-344F-A509-1C1BBC755407}" type="presOf" srcId="{E04AACC6-2DA5-4DDE-8CAB-B1E6B32CE330}" destId="{9B9C7347-F725-F444-8BD2-413988DF4C50}" srcOrd="0" destOrd="1" presId="urn:microsoft.com/office/officeart/2005/8/layout/list1"/>
    <dgm:cxn modelId="{751B05A2-1AF1-435F-873C-63A2ED623979}" srcId="{BB558606-5951-4B33-A5DB-A360AB5E24C8}" destId="{611891FB-7B0F-4FFE-BE9C-7862B13EE520}" srcOrd="2" destOrd="0" parTransId="{A2C84BD8-22CE-4BFF-8781-47B8521DCF55}" sibTransId="{D068D7CB-C2F4-43BB-8C2F-3A72D71CA074}"/>
    <dgm:cxn modelId="{4D85CBAC-48F2-E640-B883-910E502713A5}" type="presOf" srcId="{21204EB0-E377-4401-8160-7496E4A9B093}" destId="{5D39A412-61AF-514B-906C-37B7024D9369}" srcOrd="0" destOrd="1" presId="urn:microsoft.com/office/officeart/2005/8/layout/list1"/>
    <dgm:cxn modelId="{1F7E3AB1-52DE-48C0-84B7-B12B5FD236A5}" srcId="{BB558606-5951-4B33-A5DB-A360AB5E24C8}" destId="{E04AACC6-2DA5-4DDE-8CAB-B1E6B32CE330}" srcOrd="1" destOrd="0" parTransId="{AF8F641E-7F3C-4A67-9C44-232556F9A0BD}" sibTransId="{FABE84C0-6AF6-49C3-A4ED-C4B8927E9844}"/>
    <dgm:cxn modelId="{EA565BC1-D439-F24F-B49B-8EB74B1517FF}" type="presOf" srcId="{BB558606-5951-4B33-A5DB-A360AB5E24C8}" destId="{5A51717F-3DC5-7346-BE80-F0EE3290FA4B}" srcOrd="0" destOrd="0" presId="urn:microsoft.com/office/officeart/2005/8/layout/list1"/>
    <dgm:cxn modelId="{984541D4-B6EF-D844-BCE8-97BB622ACDD1}" type="presOf" srcId="{17473FD2-971C-4DE6-ACCA-9A56BB375765}" destId="{A0169FCC-34A8-A54F-85E5-38C0FA76A02B}" srcOrd="0" destOrd="0" presId="urn:microsoft.com/office/officeart/2005/8/layout/list1"/>
    <dgm:cxn modelId="{60462AEA-BC76-44A2-9862-5A1701DE1C64}" srcId="{17473FD2-971C-4DE6-ACCA-9A56BB375765}" destId="{BB558606-5951-4B33-A5DB-A360AB5E24C8}" srcOrd="0" destOrd="0" parTransId="{1A6F8470-D4BB-48CE-8E7C-94BB51EE8DF0}" sibTransId="{379FBE42-F771-4008-9CF6-604011F6E432}"/>
    <dgm:cxn modelId="{CD3733FE-96C3-403A-87C8-74664930763C}" srcId="{BB558606-5951-4B33-A5DB-A360AB5E24C8}" destId="{B2FCE098-B267-40B3-B741-D344CEBB0379}" srcOrd="0" destOrd="0" parTransId="{5579C4D9-E3A6-4F66-9313-F05E25410817}" sibTransId="{A5C705E7-B937-4714-B6E7-0AA15519B2CA}"/>
    <dgm:cxn modelId="{81620D46-193A-A944-B2FF-04F20155C443}" type="presParOf" srcId="{A0169FCC-34A8-A54F-85E5-38C0FA76A02B}" destId="{FC7EAF2A-1227-474E-B96D-57107C7CE827}" srcOrd="0" destOrd="0" presId="urn:microsoft.com/office/officeart/2005/8/layout/list1"/>
    <dgm:cxn modelId="{022752F0-90E1-A340-93E9-D0CC734BA5A2}" type="presParOf" srcId="{FC7EAF2A-1227-474E-B96D-57107C7CE827}" destId="{5A51717F-3DC5-7346-BE80-F0EE3290FA4B}" srcOrd="0" destOrd="0" presId="urn:microsoft.com/office/officeart/2005/8/layout/list1"/>
    <dgm:cxn modelId="{B79C108E-8C71-D64F-9DE3-E8358C7B5457}" type="presParOf" srcId="{FC7EAF2A-1227-474E-B96D-57107C7CE827}" destId="{85BCF9A8-8829-2745-ACF4-E68696C877F6}" srcOrd="1" destOrd="0" presId="urn:microsoft.com/office/officeart/2005/8/layout/list1"/>
    <dgm:cxn modelId="{4E000D2A-F80A-F646-AB03-33C98F5009F2}" type="presParOf" srcId="{A0169FCC-34A8-A54F-85E5-38C0FA76A02B}" destId="{B53B9DB0-CAA5-D040-8D66-C1375E88050A}" srcOrd="1" destOrd="0" presId="urn:microsoft.com/office/officeart/2005/8/layout/list1"/>
    <dgm:cxn modelId="{D634B0EC-41AB-1F44-86A3-F3CB2915B72A}" type="presParOf" srcId="{A0169FCC-34A8-A54F-85E5-38C0FA76A02B}" destId="{9B9C7347-F725-F444-8BD2-413988DF4C50}" srcOrd="2" destOrd="0" presId="urn:microsoft.com/office/officeart/2005/8/layout/list1"/>
    <dgm:cxn modelId="{2F7554CC-F0F8-D842-8413-BDFDFADEF577}" type="presParOf" srcId="{A0169FCC-34A8-A54F-85E5-38C0FA76A02B}" destId="{A5452F66-FD73-4C44-AFD7-61E508B93891}" srcOrd="3" destOrd="0" presId="urn:microsoft.com/office/officeart/2005/8/layout/list1"/>
    <dgm:cxn modelId="{6C52DDCE-F207-4A41-8F75-2A6DE11D1B98}" type="presParOf" srcId="{A0169FCC-34A8-A54F-85E5-38C0FA76A02B}" destId="{D4EFC851-1E52-F64A-86B0-A719848B3C4E}" srcOrd="4" destOrd="0" presId="urn:microsoft.com/office/officeart/2005/8/layout/list1"/>
    <dgm:cxn modelId="{F7F65D27-C2C8-9D4A-8A03-B673E0E43AE3}" type="presParOf" srcId="{D4EFC851-1E52-F64A-86B0-A719848B3C4E}" destId="{4CD5C1E6-5B87-B848-A864-3CD1AF6387AB}" srcOrd="0" destOrd="0" presId="urn:microsoft.com/office/officeart/2005/8/layout/list1"/>
    <dgm:cxn modelId="{4E37E8E6-65CF-1E47-829D-0E0E4722A9CA}" type="presParOf" srcId="{D4EFC851-1E52-F64A-86B0-A719848B3C4E}" destId="{1500D99A-A403-184D-803C-47B2FF2072A1}" srcOrd="1" destOrd="0" presId="urn:microsoft.com/office/officeart/2005/8/layout/list1"/>
    <dgm:cxn modelId="{7FE984CC-AE67-3D4C-8FBE-F6FA7AECF824}" type="presParOf" srcId="{A0169FCC-34A8-A54F-85E5-38C0FA76A02B}" destId="{DC342DCC-353F-0645-A3CD-6E3EE122A5DD}" srcOrd="5" destOrd="0" presId="urn:microsoft.com/office/officeart/2005/8/layout/list1"/>
    <dgm:cxn modelId="{02C4E918-269E-B249-9CC6-35D25CDA2539}" type="presParOf" srcId="{A0169FCC-34A8-A54F-85E5-38C0FA76A02B}" destId="{5D39A412-61AF-514B-906C-37B7024D936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C7347-F725-F444-8BD2-413988DF4C50}">
      <dsp:nvSpPr>
        <dsp:cNvPr id="0" name=""/>
        <dsp:cNvSpPr/>
      </dsp:nvSpPr>
      <dsp:spPr>
        <a:xfrm>
          <a:off x="0" y="352075"/>
          <a:ext cx="10515600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Callable&lt;T&gt; is a </a:t>
          </a:r>
          <a:r>
            <a:rPr lang="en-IN" sz="1900" b="1" kern="1200"/>
            <a:t>functional interface</a:t>
          </a:r>
          <a:r>
            <a:rPr lang="en-IN" sz="1900" kern="1200"/>
            <a:t> introduced in Java 5 that allows you to execute </a:t>
          </a:r>
          <a:r>
            <a:rPr lang="en-IN" sz="1900" b="1" kern="1200"/>
            <a:t>asynchronous tasks with return values</a:t>
          </a:r>
          <a:r>
            <a:rPr lang="en-IN" sz="1900" kern="1200"/>
            <a:t>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Similar to Runnable, but </a:t>
          </a:r>
          <a:r>
            <a:rPr lang="en-IN" sz="1900" b="1" kern="1200"/>
            <a:t>returns a result</a:t>
          </a:r>
          <a:r>
            <a:rPr lang="en-IN" sz="1900" kern="1200"/>
            <a:t> and can </a:t>
          </a:r>
          <a:r>
            <a:rPr lang="en-IN" sz="1900" b="1" kern="1200"/>
            <a:t>throw checked exceptions</a:t>
          </a:r>
          <a:r>
            <a:rPr lang="en-IN" sz="1900" kern="1200"/>
            <a:t>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Used with ExecutorService to execute tasks in a separate thread.</a:t>
          </a:r>
          <a:endParaRPr lang="en-US" sz="1900" kern="1200"/>
        </a:p>
      </dsp:txBody>
      <dsp:txXfrm>
        <a:off x="0" y="352075"/>
        <a:ext cx="10515600" cy="1705725"/>
      </dsp:txXfrm>
    </dsp:sp>
    <dsp:sp modelId="{85BCF9A8-8829-2745-ACF4-E68696C877F6}">
      <dsp:nvSpPr>
        <dsp:cNvPr id="0" name=""/>
        <dsp:cNvSpPr/>
      </dsp:nvSpPr>
      <dsp:spPr>
        <a:xfrm>
          <a:off x="525780" y="71635"/>
          <a:ext cx="7360920" cy="5608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What is Callable?</a:t>
          </a:r>
          <a:endParaRPr lang="en-US" sz="1900" kern="1200"/>
        </a:p>
      </dsp:txBody>
      <dsp:txXfrm>
        <a:off x="553160" y="99015"/>
        <a:ext cx="7306160" cy="506119"/>
      </dsp:txXfrm>
    </dsp:sp>
    <dsp:sp modelId="{5D39A412-61AF-514B-906C-37B7024D9369}">
      <dsp:nvSpPr>
        <dsp:cNvPr id="0" name=""/>
        <dsp:cNvSpPr/>
      </dsp:nvSpPr>
      <dsp:spPr>
        <a:xfrm>
          <a:off x="0" y="2440840"/>
          <a:ext cx="105156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Future&lt;T&gt; represents the </a:t>
          </a:r>
          <a:r>
            <a:rPr lang="en-IN" sz="1900" b="1" kern="1200"/>
            <a:t>result of an asynchronous computation</a:t>
          </a:r>
          <a:r>
            <a:rPr lang="en-IN" sz="1900" kern="1200"/>
            <a:t>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Can </a:t>
          </a:r>
          <a:r>
            <a:rPr lang="en-IN" sz="1900" b="1" kern="1200"/>
            <a:t>retrieve results</a:t>
          </a:r>
          <a:r>
            <a:rPr lang="en-IN" sz="1900" kern="1200"/>
            <a:t>, check task completion, or </a:t>
          </a:r>
          <a:r>
            <a:rPr lang="en-IN" sz="1900" b="1" kern="1200"/>
            <a:t>cancel execution</a:t>
          </a:r>
          <a:r>
            <a:rPr lang="en-IN" sz="1900" kern="1200"/>
            <a:t>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Used along with ExecutorService.submit(Callable).</a:t>
          </a:r>
          <a:endParaRPr lang="en-US" sz="1900" kern="1200"/>
        </a:p>
      </dsp:txBody>
      <dsp:txXfrm>
        <a:off x="0" y="2440840"/>
        <a:ext cx="10515600" cy="1436400"/>
      </dsp:txXfrm>
    </dsp:sp>
    <dsp:sp modelId="{1500D99A-A403-184D-803C-47B2FF2072A1}">
      <dsp:nvSpPr>
        <dsp:cNvPr id="0" name=""/>
        <dsp:cNvSpPr/>
      </dsp:nvSpPr>
      <dsp:spPr>
        <a:xfrm>
          <a:off x="525780" y="2160400"/>
          <a:ext cx="7360920" cy="560879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What is Future?</a:t>
          </a:r>
          <a:endParaRPr lang="en-US" sz="1900" kern="1200"/>
        </a:p>
      </dsp:txBody>
      <dsp:txXfrm>
        <a:off x="553160" y="2187780"/>
        <a:ext cx="7306160" cy="50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1E3B-DC11-5E90-294B-AC3366A83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1A51F-86B3-9EC9-5A60-81D1305FD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59D4-7D4A-0D01-44F3-1BB07A59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FC10-8497-1545-9A15-E90A541BEA1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B062-9E72-ABC5-130A-2301E2C9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F1B5-7CAD-306C-D7F3-349C9ABE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124B-B7EC-1F49-8430-C7DD5679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19E6-4C5B-8145-67D0-31612157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1248C-056D-8625-4BBD-FA284D915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85514-27E1-4E76-6B44-09B6A069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FC10-8497-1545-9A15-E90A541BEA1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8816A-247B-B804-407E-CBFC1A14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CEF0-7E81-ED32-2F43-31480FF7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124B-B7EC-1F49-8430-C7DD5679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6E723-1F16-BF3F-5A25-5F37E2D7B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3F291-1599-6164-8787-93ABA72D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0021-238C-CC88-7DE1-437F88DB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FC10-8497-1545-9A15-E90A541BEA1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5C3D-E50C-B254-7EB2-8D21EE60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7032-3D40-221F-4865-595138A8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124B-B7EC-1F49-8430-C7DD5679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8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93F0-624B-DD52-B2AC-6C98A58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0DAC-172D-F1A9-813C-C60E52C0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CF8B3-FDF1-1E4B-BA6A-435CDB19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FC10-8497-1545-9A15-E90A541BEA1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194F2-F930-4369-8F10-F7E3696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64F79-A718-3BBE-B07C-2117D9AE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124B-B7EC-1F49-8430-C7DD5679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4034-9917-E4D0-0F03-9221CAA8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5E54-D4CB-356A-F561-CD39976EA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27D51-0E2A-E7BB-216C-11E7AAAF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FC10-8497-1545-9A15-E90A541BEA1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865E2-3DCB-75D0-A067-4CAE4DFD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309DE-F369-FBD5-3282-3953EC5F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124B-B7EC-1F49-8430-C7DD5679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2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47E9-6783-7193-FE10-AC572FE8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DB3C-C64E-3C41-8227-A41C8EFE7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8C822-7AE8-E85F-D109-C0DA37CC5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B86D2-9FE0-AB32-2E86-93A8C767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FC10-8497-1545-9A15-E90A541BEA1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A7AE2-5E0A-6313-AAEC-71B09A6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08629-83A2-B4A5-A95E-461D84C4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124B-B7EC-1F49-8430-C7DD5679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FA88-DAB3-CE14-41AB-785DF689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C1DB0-4EE4-19FC-25CE-DB1CA8478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4FB28-7534-B8EA-FF7E-4D357CB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AB2A8-397E-5E0A-B09C-48367C345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D37EE-FDA1-34AC-88B4-8D8C295EE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1CCDB-444F-1BBF-E1AE-65808169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FC10-8497-1545-9A15-E90A541BEA1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82102-6EFA-F8F8-F9E1-51F9C81E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DBAA9-615A-B746-1DD7-9D34C0FA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124B-B7EC-1F49-8430-C7DD5679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0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D853-4C41-457A-6326-37EDBA8D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3B052-6D64-F7CE-7D7B-4C8D65E3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FC10-8497-1545-9A15-E90A541BEA1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55D55-5130-C778-B0AD-2283FC5D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21C78-C16C-5489-2363-2A750C62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124B-B7EC-1F49-8430-C7DD5679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BB5C6-EAAB-22F4-66D6-B757945E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FC10-8497-1545-9A15-E90A541BEA1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AA79D-6117-6DD7-7930-06CD998A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6B9CF-E0B9-F7DB-E2F6-E82D83B3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124B-B7EC-1F49-8430-C7DD5679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1944-DA2F-D967-777E-483D3C79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43C7-ED6B-7ABB-A7E4-A35B9BBA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1EF84-9A36-3AA7-45FB-719B15DAC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24B99-CB6C-72B1-491C-AC13FF0E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FC10-8497-1545-9A15-E90A541BEA1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485BF-D208-60B5-3392-AD39CEF3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86D6C-EB63-F078-7C71-4A24FC08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124B-B7EC-1F49-8430-C7DD5679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6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3141-74F3-32AF-B31A-D856816B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88A19-8C89-E710-177A-872DE6B21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25DFB-7686-2316-735F-E5392EE3C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E9BD3-5722-E875-87E0-D7F615AA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FC10-8497-1545-9A15-E90A541BEA1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387DD-F6BD-F908-4433-86E62EDD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CF804-7C2C-E071-3668-D51756F8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124B-B7EC-1F49-8430-C7DD5679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B12E8-DC9F-29B5-5C29-E1F0C925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3029C-033F-7015-2A48-8B80E9CA2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C63F-7ED5-D5BE-EF54-CC5684470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7FC10-8497-1545-9A15-E90A541BEA1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E791-4ADA-24BB-945E-6438A4E77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942D6-D888-4B25-1A3C-2854043F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15124B-B7EC-1F49-8430-C7DD5679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3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3BE92-D6CA-23F9-0192-E2376FAD6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IN" sz="6600"/>
              <a:t>Java Threading: From Basics to Advanced</a:t>
            </a:r>
            <a:br>
              <a:rPr lang="en-IN" sz="6600"/>
            </a:b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D0B6F-7634-5B66-3A5D-9FCB5F4A6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68B0C-CFA8-D865-99EB-EB645340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Monitor Lock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946A-9171-D9EF-C33A-CD4D0D9D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 b="1" dirty="0"/>
              <a:t>Why synchronized Does Not Support Multiple Locking (Read &amp; Write Locking)?</a:t>
            </a:r>
          </a:p>
          <a:p>
            <a:r>
              <a:rPr lang="en-IN" sz="2200" dirty="0"/>
              <a:t>The synchronized keyword in Java provides </a:t>
            </a:r>
            <a:r>
              <a:rPr lang="en-IN" sz="2200" b="1" dirty="0"/>
              <a:t>intrinsic locking (monitor lock)</a:t>
            </a:r>
            <a:r>
              <a:rPr lang="en-IN" sz="2200" dirty="0"/>
              <a:t> but lacks the flexibility of </a:t>
            </a:r>
            <a:r>
              <a:rPr lang="en-IN" sz="2200" dirty="0" err="1"/>
              <a:t>ReentrantLock</a:t>
            </a:r>
            <a:r>
              <a:rPr lang="en-IN" sz="2200" dirty="0"/>
              <a:t> or </a:t>
            </a:r>
            <a:r>
              <a:rPr lang="en-IN" sz="2200" dirty="0" err="1"/>
              <a:t>ReentrantReadWriteLock</a:t>
            </a:r>
            <a:r>
              <a:rPr lang="en-IN" sz="2200" dirty="0"/>
              <a:t> because:</a:t>
            </a:r>
          </a:p>
          <a:p>
            <a:r>
              <a:rPr lang="en-IN" sz="2200" b="1" dirty="0"/>
              <a:t>Single Lock Per Object/Method</a:t>
            </a:r>
            <a:r>
              <a:rPr lang="en-IN" sz="2200" dirty="0"/>
              <a:t> → No separate locks for reading and writing.</a:t>
            </a:r>
          </a:p>
          <a:p>
            <a:r>
              <a:rPr lang="en-IN" sz="2200" dirty="0"/>
              <a:t> </a:t>
            </a:r>
            <a:r>
              <a:rPr lang="en-IN" sz="2200" b="1" dirty="0"/>
              <a:t>No Fine-Grained Control</a:t>
            </a:r>
            <a:r>
              <a:rPr lang="en-IN" sz="2200" dirty="0"/>
              <a:t> → Blocks all threads, even if they only need </a:t>
            </a:r>
            <a:r>
              <a:rPr lang="en-IN" sz="2200" b="1" dirty="0"/>
              <a:t>read access</a:t>
            </a:r>
            <a:r>
              <a:rPr lang="en-IN" sz="2200" dirty="0"/>
              <a:t>.</a:t>
            </a:r>
          </a:p>
          <a:p>
            <a:r>
              <a:rPr lang="en-IN" sz="2200" b="1" dirty="0"/>
              <a:t>No Try-Lock or </a:t>
            </a:r>
            <a:r>
              <a:rPr lang="en-IN" sz="2200" b="1" dirty="0" err="1"/>
              <a:t>Interruptibility</a:t>
            </a:r>
            <a:r>
              <a:rPr lang="en-IN" sz="2200" dirty="0"/>
              <a:t> → Threads </a:t>
            </a:r>
            <a:r>
              <a:rPr lang="en-IN" sz="2200" b="1" dirty="0"/>
              <a:t>must wait indefinitely</a:t>
            </a:r>
            <a:r>
              <a:rPr lang="en-IN" sz="2200" dirty="0"/>
              <a:t> for the lock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7694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4F47C-0E09-2067-E800-46EBD15A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0" lang="en-US" altLang="en-US" sz="50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Fair vs Non-Fair Lock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826B49F-DE44-3DAB-C003-8626CBB6E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When to Use Fair vs Non-Fair Lock?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🔹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Use Fair Locks when fairness is required (e.g., banking, ticket booking).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🔹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Use Non-Fair Locks for better performance (e.g., logging, caching)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689B358-2354-844C-8A60-7166AE92F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820253"/>
              </p:ext>
            </p:extLst>
          </p:nvPr>
        </p:nvGraphicFramePr>
        <p:xfrm>
          <a:off x="6099048" y="1676486"/>
          <a:ext cx="5458970" cy="3505029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1715933">
                  <a:extLst>
                    <a:ext uri="{9D8B030D-6E8A-4147-A177-3AD203B41FA5}">
                      <a16:colId xmlns:a16="http://schemas.microsoft.com/office/drawing/2014/main" val="2465350165"/>
                    </a:ext>
                  </a:extLst>
                </a:gridCol>
                <a:gridCol w="1757422">
                  <a:extLst>
                    <a:ext uri="{9D8B030D-6E8A-4147-A177-3AD203B41FA5}">
                      <a16:colId xmlns:a16="http://schemas.microsoft.com/office/drawing/2014/main" val="3515144889"/>
                    </a:ext>
                  </a:extLst>
                </a:gridCol>
                <a:gridCol w="1985615">
                  <a:extLst>
                    <a:ext uri="{9D8B030D-6E8A-4147-A177-3AD203B41FA5}">
                      <a16:colId xmlns:a16="http://schemas.microsoft.com/office/drawing/2014/main" val="902808379"/>
                    </a:ext>
                  </a:extLst>
                </a:gridCol>
              </a:tblGrid>
              <a:tr h="80987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Scenario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36" marR="112780" marT="26553" marB="199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Fair Lock (true)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36" marR="112780" marT="26553" marB="199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Non-Fair Lock (false, Default)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36" marR="112780" marT="26553" marB="199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6776"/>
                  </a:ext>
                </a:extLst>
              </a:tr>
              <a:tr h="80987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Starvation Prevention?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36" marR="112780" marT="26553" marB="199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✅ Yes (FIFO order)</a:t>
                      </a:r>
                    </a:p>
                  </a:txBody>
                  <a:tcPr marL="92936" marR="112780" marT="26553" marB="199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❌ No (Threads may be skipped)</a:t>
                      </a:r>
                    </a:p>
                  </a:txBody>
                  <a:tcPr marL="92936" marR="112780" marT="26553" marB="199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32265"/>
                  </a:ext>
                </a:extLst>
              </a:tr>
              <a:tr h="54434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36" marR="112780" marT="26553" marB="199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❌ Slower</a:t>
                      </a:r>
                    </a:p>
                  </a:txBody>
                  <a:tcPr marL="92936" marR="112780" marT="26553" marB="199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✅ Faster</a:t>
                      </a:r>
                    </a:p>
                  </a:txBody>
                  <a:tcPr marL="92936" marR="112780" marT="26553" marB="199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21563"/>
                  </a:ext>
                </a:extLst>
              </a:tr>
              <a:tr h="134093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Best for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36" marR="112780" marT="26553" marB="199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Critical applications needing fairness</a:t>
                      </a:r>
                    </a:p>
                  </a:txBody>
                  <a:tcPr marL="92936" marR="112780" marT="26553" marB="199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High-performance apps where fairness is not critical</a:t>
                      </a:r>
                    </a:p>
                  </a:txBody>
                  <a:tcPr marL="92936" marR="112780" marT="26553" marB="199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07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26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9C4CC-7B8C-30AC-5121-025A44F2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Interruptible Locks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F9163-128E-27E9-895E-73523E4332DD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When to Use Interruptible Locks?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Time-sensitive tasks, cancelable operations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29E56-82F9-5289-A2BC-ECF2229561A8}"/>
              </a:ext>
            </a:extLst>
          </p:cNvPr>
          <p:cNvSpPr txBox="1"/>
          <p:nvPr/>
        </p:nvSpPr>
        <p:spPr>
          <a:xfrm>
            <a:off x="3863083" y="59898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185B9A-DFED-19A3-A3C6-3457EEB8E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115943"/>
              </p:ext>
            </p:extLst>
          </p:nvPr>
        </p:nvGraphicFramePr>
        <p:xfrm>
          <a:off x="6099048" y="2558270"/>
          <a:ext cx="5458969" cy="17414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03981">
                  <a:extLst>
                    <a:ext uri="{9D8B030D-6E8A-4147-A177-3AD203B41FA5}">
                      <a16:colId xmlns:a16="http://schemas.microsoft.com/office/drawing/2014/main" val="1494038814"/>
                    </a:ext>
                  </a:extLst>
                </a:gridCol>
                <a:gridCol w="1970311">
                  <a:extLst>
                    <a:ext uri="{9D8B030D-6E8A-4147-A177-3AD203B41FA5}">
                      <a16:colId xmlns:a16="http://schemas.microsoft.com/office/drawing/2014/main" val="2076943487"/>
                    </a:ext>
                  </a:extLst>
                </a:gridCol>
                <a:gridCol w="1584677">
                  <a:extLst>
                    <a:ext uri="{9D8B030D-6E8A-4147-A177-3AD203B41FA5}">
                      <a16:colId xmlns:a16="http://schemas.microsoft.com/office/drawing/2014/main" val="273571254"/>
                    </a:ext>
                  </a:extLst>
                </a:gridCol>
              </a:tblGrid>
              <a:tr h="346515"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</a:rPr>
                        <a:t>Scenario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2195" marR="44425" marT="44425" marB="88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</a:rPr>
                        <a:t>Use lockInterruptibly()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2195" marR="44425" marT="44425" marB="88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</a:rPr>
                        <a:t>Use lock()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2195" marR="44425" marT="44425" marB="88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180394"/>
                  </a:ext>
                </a:extLst>
              </a:tr>
              <a:tr h="524215"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</a:rPr>
                        <a:t>Thread needs to abort if waiting too long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2195" marR="44425" marT="44425" marB="88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✅ Yes</a:t>
                      </a:r>
                    </a:p>
                  </a:txBody>
                  <a:tcPr marL="62195" marR="44425" marT="44425" marB="88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❌ No (Thread waits indefinitely)</a:t>
                      </a:r>
                    </a:p>
                  </a:txBody>
                  <a:tcPr marL="62195" marR="44425" marT="44425" marB="88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742627"/>
                  </a:ext>
                </a:extLst>
              </a:tr>
              <a:tr h="346515"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</a:rPr>
                        <a:t>Deadlock Prevention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2195" marR="44425" marT="44425" marB="88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✅ Yes</a:t>
                      </a:r>
                    </a:p>
                  </a:txBody>
                  <a:tcPr marL="62195" marR="44425" marT="44425" marB="88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❌ No</a:t>
                      </a:r>
                    </a:p>
                  </a:txBody>
                  <a:tcPr marL="62195" marR="44425" marT="44425" marB="88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740254"/>
                  </a:ext>
                </a:extLst>
              </a:tr>
              <a:tr h="524215"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</a:rPr>
                        <a:t>Best for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2195" marR="44425" marT="44425" marB="88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Timeout-based operations, user-cancelable tasks</a:t>
                      </a:r>
                    </a:p>
                  </a:txBody>
                  <a:tcPr marL="62195" marR="44425" marT="44425" marB="88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Simple lock management</a:t>
                      </a:r>
                    </a:p>
                  </a:txBody>
                  <a:tcPr marL="62195" marR="44425" marT="44425" marB="88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55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33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06F23-3191-A6C8-7091-1DD43D93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 err="1"/>
              <a:t>ReentrantLock</a:t>
            </a:r>
            <a:endParaRPr lang="en-US" sz="5400" dirty="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D22298D-E02A-18C6-856F-A77843A8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1900" dirty="0"/>
              <a:t>A </a:t>
            </a:r>
            <a:r>
              <a:rPr lang="en-IN" sz="1900" b="1" dirty="0" err="1"/>
              <a:t>ReentrantLock</a:t>
            </a:r>
            <a:r>
              <a:rPr lang="en-IN" sz="1900" dirty="0"/>
              <a:t> is a Lock implementation that allows the same thread to acquire the lock multiple times </a:t>
            </a:r>
            <a:r>
              <a:rPr lang="en-IN" sz="1900" b="1" dirty="0"/>
              <a:t>without blocking itself</a:t>
            </a:r>
            <a:r>
              <a:rPr lang="en-IN" sz="1900" dirty="0"/>
              <a:t>. It is similar to the synchronized keyword but provides more features like fairness and </a:t>
            </a:r>
            <a:r>
              <a:rPr lang="en-IN" sz="1900" dirty="0" err="1"/>
              <a:t>interruptibility</a:t>
            </a:r>
            <a:r>
              <a:rPr lang="en-IN" sz="1900" dirty="0"/>
              <a:t>.</a:t>
            </a:r>
          </a:p>
          <a:p>
            <a:r>
              <a:rPr lang="en-IN" sz="1900" b="1" dirty="0"/>
              <a:t>Key Features:</a:t>
            </a:r>
          </a:p>
          <a:p>
            <a:pPr lvl="1"/>
            <a:r>
              <a:rPr lang="en-IN" sz="1900" dirty="0"/>
              <a:t>Supports </a:t>
            </a:r>
            <a:r>
              <a:rPr lang="en-IN" sz="1900" b="1" dirty="0" err="1"/>
              <a:t>reentrant</a:t>
            </a:r>
            <a:r>
              <a:rPr lang="en-IN" sz="1900" b="1" dirty="0"/>
              <a:t> locking</a:t>
            </a:r>
            <a:r>
              <a:rPr lang="en-IN" sz="1900" dirty="0"/>
              <a:t> (a thread can acquire the lock multiple times).</a:t>
            </a:r>
          </a:p>
          <a:p>
            <a:pPr lvl="1"/>
            <a:r>
              <a:rPr lang="en-IN" sz="1900" dirty="0"/>
              <a:t>Can be </a:t>
            </a:r>
            <a:r>
              <a:rPr lang="en-IN" sz="1900" b="1" dirty="0"/>
              <a:t>fair or non-fair</a:t>
            </a:r>
            <a:r>
              <a:rPr lang="en-IN" sz="1900" dirty="0"/>
              <a:t> (default is non-fair for better performance).</a:t>
            </a:r>
          </a:p>
          <a:p>
            <a:pPr lvl="1"/>
            <a:r>
              <a:rPr lang="en-IN" sz="1900" dirty="0"/>
              <a:t> Supports </a:t>
            </a:r>
            <a:r>
              <a:rPr lang="en-IN" sz="1900" b="1" dirty="0" err="1"/>
              <a:t>tryLock</a:t>
            </a:r>
            <a:r>
              <a:rPr lang="en-IN" sz="1900" b="1" dirty="0"/>
              <a:t>()</a:t>
            </a:r>
            <a:r>
              <a:rPr lang="en-IN" sz="1900" dirty="0"/>
              <a:t> to avoid blocking.</a:t>
            </a:r>
          </a:p>
          <a:p>
            <a:pPr lvl="1"/>
            <a:r>
              <a:rPr lang="en-IN" sz="1900" dirty="0"/>
              <a:t>Allows </a:t>
            </a:r>
            <a:r>
              <a:rPr lang="en-IN" sz="1900" b="1" dirty="0" err="1"/>
              <a:t>lockInterruptibly</a:t>
            </a:r>
            <a:r>
              <a:rPr lang="en-IN" sz="1900" b="1" dirty="0"/>
              <a:t>()</a:t>
            </a:r>
            <a:r>
              <a:rPr lang="en-IN" sz="1900" dirty="0"/>
              <a:t>, which lets a thread be interrupted while waiting for the lock</a:t>
            </a:r>
            <a:endParaRPr lang="en-IN" sz="1900" b="1" dirty="0"/>
          </a:p>
          <a:p>
            <a:pPr lvl="1"/>
            <a:endParaRPr lang="en-IN" sz="1900" b="1" dirty="0"/>
          </a:p>
          <a:p>
            <a:r>
              <a:rPr lang="en-IN" sz="1900" b="1" dirty="0"/>
              <a:t>Why Use </a:t>
            </a:r>
            <a:r>
              <a:rPr lang="en-IN" sz="1900" b="1" dirty="0" err="1"/>
              <a:t>ReentrantLock</a:t>
            </a:r>
            <a:r>
              <a:rPr lang="en-IN" sz="1900" b="1" dirty="0"/>
              <a:t>?</a:t>
            </a:r>
            <a:endParaRPr lang="en-IN" sz="1900" dirty="0"/>
          </a:p>
          <a:p>
            <a:pPr lvl="1"/>
            <a:r>
              <a:rPr lang="en-IN" sz="1900" dirty="0"/>
              <a:t>Allows interruptible locking (</a:t>
            </a:r>
            <a:r>
              <a:rPr lang="en-IN" sz="1900" dirty="0" err="1"/>
              <a:t>lockInterruptibly</a:t>
            </a:r>
            <a:r>
              <a:rPr lang="en-IN" sz="1900" dirty="0"/>
              <a:t>()).</a:t>
            </a:r>
          </a:p>
          <a:p>
            <a:pPr lvl="1"/>
            <a:r>
              <a:rPr lang="en-IN" sz="1900" dirty="0"/>
              <a:t>Can check lock availability without blocking (</a:t>
            </a:r>
            <a:r>
              <a:rPr lang="en-IN" sz="1900" dirty="0" err="1"/>
              <a:t>tryLock</a:t>
            </a:r>
            <a:r>
              <a:rPr lang="en-IN" sz="1900" dirty="0"/>
              <a:t>()).</a:t>
            </a:r>
          </a:p>
          <a:p>
            <a:pPr lvl="1"/>
            <a:r>
              <a:rPr lang="en-IN" sz="1900" dirty="0"/>
              <a:t>Supports fairness (FIFO locking order).</a:t>
            </a:r>
          </a:p>
          <a:p>
            <a:pPr lvl="1"/>
            <a:endParaRPr lang="en-IN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08340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4" name="Rectangle 92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FE2F1-2F7A-46DB-A6D5-91160151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Deadlock</a:t>
            </a:r>
            <a:endParaRPr lang="en-US" sz="5400"/>
          </a:p>
        </p:txBody>
      </p:sp>
      <p:sp>
        <p:nvSpPr>
          <p:cNvPr id="92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7777-458E-C218-4D4E-549387D6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IN" sz="2200" b="1"/>
              <a:t>What is a Deadlock?</a:t>
            </a:r>
          </a:p>
          <a:p>
            <a:endParaRPr lang="en-IN" sz="2200" b="1"/>
          </a:p>
          <a:p>
            <a:r>
              <a:rPr lang="en-IN" sz="2200"/>
              <a:t>A </a:t>
            </a:r>
            <a:r>
              <a:rPr lang="en-IN" sz="2200" b="1"/>
              <a:t>deadlock</a:t>
            </a:r>
            <a:r>
              <a:rPr lang="en-IN" sz="2200"/>
              <a:t> occurs when two or more threads are waiting for </a:t>
            </a:r>
            <a:r>
              <a:rPr lang="en-IN" sz="2200" b="1"/>
              <a:t>each other's resources indefinitely</a:t>
            </a:r>
            <a:r>
              <a:rPr lang="en-IN" sz="2200"/>
              <a:t>, preventing further execution.</a:t>
            </a:r>
            <a:br>
              <a:rPr lang="en-IN" sz="2200"/>
            </a:br>
            <a:endParaRPr lang="en-IN" sz="2200"/>
          </a:p>
          <a:p>
            <a:r>
              <a:rPr lang="en-IN" sz="2200"/>
              <a:t> </a:t>
            </a:r>
            <a:r>
              <a:rPr lang="en-IN" sz="2200" b="1"/>
              <a:t>Example</a:t>
            </a:r>
            <a:r>
              <a:rPr lang="en-IN" sz="2200"/>
              <a:t>: Thread-1 holds </a:t>
            </a:r>
            <a:r>
              <a:rPr lang="en-IN" sz="2200" b="1"/>
              <a:t>Lock-A</a:t>
            </a:r>
            <a:r>
              <a:rPr lang="en-IN" sz="2200"/>
              <a:t> and waits for </a:t>
            </a:r>
            <a:r>
              <a:rPr lang="en-IN" sz="2200" b="1"/>
              <a:t>Lock-B</a:t>
            </a:r>
            <a:r>
              <a:rPr lang="en-IN" sz="2200"/>
              <a:t>, while Thread-2 holds </a:t>
            </a:r>
            <a:r>
              <a:rPr lang="en-IN" sz="2200" b="1"/>
              <a:t>Lock-B</a:t>
            </a:r>
            <a:r>
              <a:rPr lang="en-IN" sz="2200"/>
              <a:t> and waits for </a:t>
            </a:r>
            <a:r>
              <a:rPr lang="en-IN" sz="2200" b="1"/>
              <a:t>Lock-A</a:t>
            </a:r>
            <a:r>
              <a:rPr lang="en-IN" sz="2200"/>
              <a:t> → </a:t>
            </a:r>
            <a:r>
              <a:rPr lang="en-IN" sz="2200" b="1"/>
              <a:t>Neither can proceed</a:t>
            </a:r>
          </a:p>
          <a:p>
            <a:endParaRPr lang="en-IN" sz="2200"/>
          </a:p>
          <a:p>
            <a:endParaRPr lang="en-US" sz="2200"/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B3201265-8851-8666-640E-36BCFDD55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3" r="21028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05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60727-296F-DA27-D4B9-E3F8054C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Avoid Deadlocks?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219858AC-9CA3-3DC0-2A44-E0ABF7681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There are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four major strategies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 to avoid deadlocks in Java: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6BB926DF-869D-3096-0786-1015B4806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805109"/>
              </p:ext>
            </p:extLst>
          </p:nvPr>
        </p:nvGraphicFramePr>
        <p:xfrm>
          <a:off x="6099048" y="1709552"/>
          <a:ext cx="5458968" cy="343889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272931">
                  <a:extLst>
                    <a:ext uri="{9D8B030D-6E8A-4147-A177-3AD203B41FA5}">
                      <a16:colId xmlns:a16="http://schemas.microsoft.com/office/drawing/2014/main" val="514161069"/>
                    </a:ext>
                  </a:extLst>
                </a:gridCol>
                <a:gridCol w="3186037">
                  <a:extLst>
                    <a:ext uri="{9D8B030D-6E8A-4147-A177-3AD203B41FA5}">
                      <a16:colId xmlns:a16="http://schemas.microsoft.com/office/drawing/2014/main" val="665204608"/>
                    </a:ext>
                  </a:extLst>
                </a:gridCol>
              </a:tblGrid>
              <a:tr h="445034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rgbClr val="FF5C12"/>
                          </a:solidFill>
                        </a:rPr>
                        <a:t>Strategy</a:t>
                      </a:r>
                    </a:p>
                  </a:txBody>
                  <a:tcPr marL="101144" marR="101144" marT="50572" marB="50572" anchor="ctr"/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rgbClr val="FF5C12"/>
                          </a:solidFill>
                        </a:rPr>
                        <a:t>How It Works</a:t>
                      </a:r>
                    </a:p>
                  </a:txBody>
                  <a:tcPr marL="101144" marR="101144" marT="50572" marB="50572" anchor="ctr"/>
                </a:tc>
                <a:extLst>
                  <a:ext uri="{0D108BD9-81ED-4DB2-BD59-A6C34878D82A}">
                    <a16:rowId xmlns:a16="http://schemas.microsoft.com/office/drawing/2014/main" val="2865039188"/>
                  </a:ext>
                </a:extLst>
              </a:tr>
              <a:tr h="748466">
                <a:tc>
                  <a:txBody>
                    <a:bodyPr/>
                    <a:lstStyle/>
                    <a:p>
                      <a:r>
                        <a:rPr lang="en-IN" sz="2000" b="1"/>
                        <a:t>Lock Ordering</a:t>
                      </a:r>
                      <a:endParaRPr lang="en-IN" sz="2000"/>
                    </a:p>
                  </a:txBody>
                  <a:tcPr marL="101144" marR="101144" marT="50572" marB="50572"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Always acquire locks in a </a:t>
                      </a:r>
                      <a:r>
                        <a:rPr lang="en-IN" sz="2000" b="1"/>
                        <a:t>fixed, consistent order</a:t>
                      </a:r>
                      <a:r>
                        <a:rPr lang="en-IN" sz="2000"/>
                        <a:t>.</a:t>
                      </a:r>
                    </a:p>
                  </a:txBody>
                  <a:tcPr marL="101144" marR="101144" marT="50572" marB="50572" anchor="ctr"/>
                </a:tc>
                <a:extLst>
                  <a:ext uri="{0D108BD9-81ED-4DB2-BD59-A6C34878D82A}">
                    <a16:rowId xmlns:a16="http://schemas.microsoft.com/office/drawing/2014/main" val="969003163"/>
                  </a:ext>
                </a:extLst>
              </a:tr>
              <a:tr h="748466">
                <a:tc>
                  <a:txBody>
                    <a:bodyPr/>
                    <a:lstStyle/>
                    <a:p>
                      <a:r>
                        <a:rPr lang="en-IN" sz="2000" b="1"/>
                        <a:t> Try-Lock Mechanism</a:t>
                      </a:r>
                      <a:endParaRPr lang="en-IN" sz="2000"/>
                    </a:p>
                  </a:txBody>
                  <a:tcPr marL="101144" marR="101144" marT="50572" marB="50572"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Use tryLock() to avoid indefinite waiting.</a:t>
                      </a:r>
                    </a:p>
                  </a:txBody>
                  <a:tcPr marL="101144" marR="101144" marT="50572" marB="50572" anchor="ctr"/>
                </a:tc>
                <a:extLst>
                  <a:ext uri="{0D108BD9-81ED-4DB2-BD59-A6C34878D82A}">
                    <a16:rowId xmlns:a16="http://schemas.microsoft.com/office/drawing/2014/main" val="1476190299"/>
                  </a:ext>
                </a:extLst>
              </a:tr>
              <a:tr h="748466">
                <a:tc>
                  <a:txBody>
                    <a:bodyPr/>
                    <a:lstStyle/>
                    <a:p>
                      <a:r>
                        <a:rPr lang="en-IN" sz="2000" b="1"/>
                        <a:t>Avoid Nested Locks</a:t>
                      </a:r>
                      <a:endParaRPr lang="en-IN" sz="2000"/>
                    </a:p>
                  </a:txBody>
                  <a:tcPr marL="101144" marR="101144" marT="50572" marB="50572"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Minimize holding multiple locks at once.</a:t>
                      </a:r>
                    </a:p>
                  </a:txBody>
                  <a:tcPr marL="101144" marR="101144" marT="50572" marB="50572" anchor="ctr"/>
                </a:tc>
                <a:extLst>
                  <a:ext uri="{0D108BD9-81ED-4DB2-BD59-A6C34878D82A}">
                    <a16:rowId xmlns:a16="http://schemas.microsoft.com/office/drawing/2014/main" val="4178048554"/>
                  </a:ext>
                </a:extLst>
              </a:tr>
              <a:tr h="748466">
                <a:tc>
                  <a:txBody>
                    <a:bodyPr/>
                    <a:lstStyle/>
                    <a:p>
                      <a:r>
                        <a:rPr lang="en-IN" sz="2000" b="1"/>
                        <a:t>Use Timeout for Locks</a:t>
                      </a:r>
                      <a:endParaRPr lang="en-IN" sz="2000"/>
                    </a:p>
                  </a:txBody>
                  <a:tcPr marL="101144" marR="101144" marT="50572" marB="50572"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Set a time limit to acquire locks.</a:t>
                      </a:r>
                    </a:p>
                  </a:txBody>
                  <a:tcPr marL="101144" marR="101144" marT="50572" marB="50572" anchor="ctr"/>
                </a:tc>
                <a:extLst>
                  <a:ext uri="{0D108BD9-81ED-4DB2-BD59-A6C34878D82A}">
                    <a16:rowId xmlns:a16="http://schemas.microsoft.com/office/drawing/2014/main" val="92417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22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E5F19-FDCD-5067-40C4-03AC49B1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Callable vs Future</a:t>
            </a:r>
            <a:endParaRPr 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CA7F20-D0F7-7AC1-82D0-90382AB27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59327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878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68049-4432-E593-81EC-2EF986FD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0" lang="en-US" altLang="en-US" sz="4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Callable vs Future: Key Differences</a:t>
            </a:r>
            <a:br>
              <a:rPr kumimoji="0" lang="en-US" altLang="en-US" sz="4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n-US" sz="42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1A4238-8A12-17F8-45A0-316644EAE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438527"/>
              </p:ext>
            </p:extLst>
          </p:nvPr>
        </p:nvGraphicFramePr>
        <p:xfrm>
          <a:off x="965661" y="2228087"/>
          <a:ext cx="10260680" cy="3948880"/>
        </p:xfrm>
        <a:graphic>
          <a:graphicData uri="http://schemas.openxmlformats.org/drawingml/2006/table">
            <a:tbl>
              <a:tblPr/>
              <a:tblGrid>
                <a:gridCol w="3449850">
                  <a:extLst>
                    <a:ext uri="{9D8B030D-6E8A-4147-A177-3AD203B41FA5}">
                      <a16:colId xmlns:a16="http://schemas.microsoft.com/office/drawing/2014/main" val="2460339742"/>
                    </a:ext>
                  </a:extLst>
                </a:gridCol>
                <a:gridCol w="3195936">
                  <a:extLst>
                    <a:ext uri="{9D8B030D-6E8A-4147-A177-3AD203B41FA5}">
                      <a16:colId xmlns:a16="http://schemas.microsoft.com/office/drawing/2014/main" val="3367992478"/>
                    </a:ext>
                  </a:extLst>
                </a:gridCol>
                <a:gridCol w="3614894">
                  <a:extLst>
                    <a:ext uri="{9D8B030D-6E8A-4147-A177-3AD203B41FA5}">
                      <a16:colId xmlns:a16="http://schemas.microsoft.com/office/drawing/2014/main" val="2353387078"/>
                    </a:ext>
                  </a:extLst>
                </a:gridCol>
              </a:tblGrid>
              <a:tr h="536268">
                <a:tc>
                  <a:txBody>
                    <a:bodyPr/>
                    <a:lstStyle/>
                    <a:p>
                      <a:r>
                        <a:rPr lang="en-IN" sz="2400">
                          <a:solidFill>
                            <a:srgbClr val="FF5C12"/>
                          </a:solidFill>
                        </a:rPr>
                        <a:t>Feature</a:t>
                      </a:r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solidFill>
                            <a:srgbClr val="FF5C12"/>
                          </a:solidFill>
                        </a:rPr>
                        <a:t>Callable&lt;T&gt;</a:t>
                      </a:r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F5C12"/>
                          </a:solidFill>
                        </a:rPr>
                        <a:t>Future&lt;T&gt;</a:t>
                      </a:r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6581"/>
                  </a:ext>
                </a:extLst>
              </a:tr>
              <a:tr h="901904">
                <a:tc>
                  <a:txBody>
                    <a:bodyPr/>
                    <a:lstStyle/>
                    <a:p>
                      <a:r>
                        <a:rPr lang="en-IN" sz="2400" b="1"/>
                        <a:t>Type</a:t>
                      </a:r>
                      <a:endParaRPr lang="en-IN" sz="2400"/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Functional interface</a:t>
                      </a:r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Interface for handling async results</a:t>
                      </a:r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102178"/>
                  </a:ext>
                </a:extLst>
              </a:tr>
              <a:tr h="536268">
                <a:tc>
                  <a:txBody>
                    <a:bodyPr/>
                    <a:lstStyle/>
                    <a:p>
                      <a:r>
                        <a:rPr lang="en-IN" sz="2400" b="1"/>
                        <a:t>Returns Value?</a:t>
                      </a:r>
                      <a:endParaRPr lang="en-IN" sz="2400"/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✅ Yes</a:t>
                      </a:r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✅ Yes (via get())</a:t>
                      </a:r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161903"/>
                  </a:ext>
                </a:extLst>
              </a:tr>
              <a:tr h="901904">
                <a:tc>
                  <a:txBody>
                    <a:bodyPr/>
                    <a:lstStyle/>
                    <a:p>
                      <a:r>
                        <a:rPr lang="en-IN" sz="2400" b="1"/>
                        <a:t>Exception Handling?</a:t>
                      </a:r>
                      <a:endParaRPr lang="en-IN" sz="2400"/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✅ Yes (can throw checked exceptions)</a:t>
                      </a:r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❌ No (but get() throws ExecutionException)</a:t>
                      </a:r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40745"/>
                  </a:ext>
                </a:extLst>
              </a:tr>
              <a:tr h="536268">
                <a:tc>
                  <a:txBody>
                    <a:bodyPr/>
                    <a:lstStyle/>
                    <a:p>
                      <a:r>
                        <a:rPr lang="en-IN" sz="2400" b="1"/>
                        <a:t>Cancel Task?</a:t>
                      </a:r>
                      <a:endParaRPr lang="en-IN" sz="2400"/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❌ No</a:t>
                      </a:r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✅ Yes (cancel())</a:t>
                      </a:r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094984"/>
                  </a:ext>
                </a:extLst>
              </a:tr>
              <a:tr h="536268">
                <a:tc>
                  <a:txBody>
                    <a:bodyPr/>
                    <a:lstStyle/>
                    <a:p>
                      <a:r>
                        <a:rPr lang="en-IN" sz="2400" b="1"/>
                        <a:t>Check Completion?</a:t>
                      </a:r>
                      <a:endParaRPr lang="en-IN" sz="2400"/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❌ No</a:t>
                      </a:r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✅ Yes (</a:t>
                      </a:r>
                      <a:r>
                        <a:rPr lang="en-IN" sz="2400" dirty="0" err="1"/>
                        <a:t>isDone</a:t>
                      </a:r>
                      <a:r>
                        <a:rPr lang="en-IN" sz="2400" dirty="0"/>
                        <a:t>())</a:t>
                      </a:r>
                    </a:p>
                  </a:txBody>
                  <a:tcPr marL="121879" marR="121879" marT="60939" marB="609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952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593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0E06B-02E6-9DFC-3DF0-553F2A5E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400"/>
              <a:t>ExecutorService</a:t>
            </a:r>
            <a:endParaRPr lang="en-US" sz="5400"/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3933-D926-D1B3-D3C2-7FEEF6B3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N" sz="2000" b="1"/>
              <a:t>What is ExecutorService?</a:t>
            </a:r>
          </a:p>
          <a:p>
            <a:pPr lvl="1"/>
            <a:r>
              <a:rPr lang="en-IN" sz="2000"/>
              <a:t>ExecutorService is an </a:t>
            </a:r>
            <a:r>
              <a:rPr lang="en-IN" sz="2000" b="1"/>
              <a:t>interface</a:t>
            </a:r>
            <a:r>
              <a:rPr lang="en-IN" sz="2000"/>
              <a:t> in Java’s java.util.concurrent package that </a:t>
            </a:r>
            <a:r>
              <a:rPr lang="en-IN" sz="2000" b="1"/>
              <a:t>manages a pool of threads</a:t>
            </a:r>
            <a:r>
              <a:rPr lang="en-IN" sz="2000"/>
              <a:t> to efficiently run asynchronous tasks</a:t>
            </a:r>
          </a:p>
          <a:p>
            <a:endParaRPr lang="en-US" sz="2000"/>
          </a:p>
          <a:p>
            <a:r>
              <a:rPr lang="en-IN" sz="2000" b="1"/>
              <a:t>ExecutorService is better for multi-threading</a:t>
            </a:r>
            <a:r>
              <a:rPr lang="en-IN" sz="2000"/>
              <a:t> because it reuses threads and manages them efficiently.</a:t>
            </a:r>
            <a:endParaRPr lang="en-US" sz="200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3B302BF-C30C-DE1A-E68A-BDDCBD8A0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80587"/>
              </p:ext>
            </p:extLst>
          </p:nvPr>
        </p:nvGraphicFramePr>
        <p:xfrm>
          <a:off x="6099048" y="1016992"/>
          <a:ext cx="5458970" cy="48240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13244">
                  <a:extLst>
                    <a:ext uri="{9D8B030D-6E8A-4147-A177-3AD203B41FA5}">
                      <a16:colId xmlns:a16="http://schemas.microsoft.com/office/drawing/2014/main" val="1407093660"/>
                    </a:ext>
                  </a:extLst>
                </a:gridCol>
                <a:gridCol w="1844612">
                  <a:extLst>
                    <a:ext uri="{9D8B030D-6E8A-4147-A177-3AD203B41FA5}">
                      <a16:colId xmlns:a16="http://schemas.microsoft.com/office/drawing/2014/main" val="2784349431"/>
                    </a:ext>
                  </a:extLst>
                </a:gridCol>
                <a:gridCol w="1901114">
                  <a:extLst>
                    <a:ext uri="{9D8B030D-6E8A-4147-A177-3AD203B41FA5}">
                      <a16:colId xmlns:a16="http://schemas.microsoft.com/office/drawing/2014/main" val="4198709694"/>
                    </a:ext>
                  </a:extLst>
                </a:gridCol>
              </a:tblGrid>
              <a:tr h="53629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218766" marR="131259" marT="131259" marB="131259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</a:p>
                  </a:txBody>
                  <a:tcPr marL="218766" marR="131259" marT="131259" marB="1312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ExecutorService</a:t>
                      </a:r>
                    </a:p>
                  </a:txBody>
                  <a:tcPr marL="218766" marR="131259" marT="131259" marB="1312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803809"/>
                  </a:ext>
                </a:extLst>
              </a:tr>
              <a:tr h="1012416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Thread Management</a:t>
                      </a:r>
                      <a:endParaRPr lang="en-IN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18766" marR="131259" marT="131259" marB="131259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Manual creation of threads</a:t>
                      </a:r>
                    </a:p>
                  </a:txBody>
                  <a:tcPr marL="218766" marR="131259" marT="131259" marB="1312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Manages thread pool automatically</a:t>
                      </a:r>
                    </a:p>
                  </a:txBody>
                  <a:tcPr marL="218766" marR="131259" marT="131259" marB="1312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389854"/>
                  </a:ext>
                </a:extLst>
              </a:tr>
              <a:tr h="1012416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Reusability</a:t>
                      </a:r>
                      <a:endParaRPr lang="en-IN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18766" marR="131259" marT="131259" marB="131259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New thread for every task</a:t>
                      </a:r>
                    </a:p>
                  </a:txBody>
                  <a:tcPr marL="218766" marR="131259" marT="131259" marB="1312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Reuses threads (reduces overhead)</a:t>
                      </a:r>
                    </a:p>
                  </a:txBody>
                  <a:tcPr marL="218766" marR="131259" marT="131259" marB="1312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40210"/>
                  </a:ext>
                </a:extLst>
              </a:tr>
              <a:tr h="1012416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Task Execution</a:t>
                      </a:r>
                      <a:endParaRPr lang="en-IN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18766" marR="131259" marT="131259" marB="131259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start() method</a:t>
                      </a:r>
                    </a:p>
                  </a:txBody>
                  <a:tcPr marL="218766" marR="131259" marT="131259" marB="1312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submit() or execute() methods</a:t>
                      </a:r>
                    </a:p>
                  </a:txBody>
                  <a:tcPr marL="218766" marR="131259" marT="131259" marB="1312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012457"/>
                  </a:ext>
                </a:extLst>
              </a:tr>
              <a:tr h="1250479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Task Handling</a:t>
                      </a:r>
                      <a:endParaRPr lang="en-IN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18766" marR="131259" marT="131259" marB="131259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 automatic task management</a:t>
                      </a:r>
                    </a:p>
                  </a:txBody>
                  <a:tcPr marL="218766" marR="131259" marT="131259" marB="1312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Supports scheduling, shutdown, and futures</a:t>
                      </a:r>
                    </a:p>
                  </a:txBody>
                  <a:tcPr marL="218766" marR="131259" marT="131259" marB="1312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14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71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1DBEF-6B1E-D341-DF2F-BAF360A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 err="1"/>
              <a:t>CompletableFuture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F752-D174-E733-E9E2-27444DCC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 b="1" dirty="0"/>
              <a:t>Why Use </a:t>
            </a:r>
            <a:r>
              <a:rPr lang="en-IN" sz="2200" b="1" dirty="0" err="1"/>
              <a:t>CompletableFuture</a:t>
            </a:r>
            <a:r>
              <a:rPr lang="en-IN" sz="2200" b="1" dirty="0"/>
              <a:t> Instead of Future?</a:t>
            </a:r>
          </a:p>
          <a:p>
            <a:pPr lvl="1"/>
            <a:r>
              <a:rPr lang="en-IN" sz="2200" dirty="0"/>
              <a:t>While Future requires </a:t>
            </a:r>
            <a:r>
              <a:rPr lang="en-IN" sz="2200" b="1" dirty="0"/>
              <a:t>blocking get()</a:t>
            </a:r>
            <a:r>
              <a:rPr lang="en-IN" sz="2200" dirty="0"/>
              <a:t>, </a:t>
            </a:r>
            <a:r>
              <a:rPr lang="en-IN" sz="2200" dirty="0" err="1"/>
              <a:t>CompletableFuture</a:t>
            </a:r>
            <a:r>
              <a:rPr lang="en-IN" sz="2200" dirty="0"/>
              <a:t> allows </a:t>
            </a:r>
            <a:r>
              <a:rPr lang="en-IN" sz="2200" b="1" dirty="0"/>
              <a:t>fully non-blocking, asynchronous execution</a:t>
            </a:r>
            <a:r>
              <a:rPr lang="en-IN" sz="2200" dirty="0"/>
              <a:t> with easy chaining and exception handling.</a:t>
            </a:r>
          </a:p>
          <a:p>
            <a:r>
              <a:rPr lang="en-IN" sz="2200" dirty="0"/>
              <a:t> </a:t>
            </a:r>
            <a:r>
              <a:rPr lang="en-IN" sz="2200" b="1" dirty="0"/>
              <a:t>Key Benefits:</a:t>
            </a:r>
          </a:p>
          <a:p>
            <a:pPr lvl="1"/>
            <a:r>
              <a:rPr lang="en-IN" sz="2200" dirty="0"/>
              <a:t> </a:t>
            </a:r>
            <a:r>
              <a:rPr lang="en-IN" sz="2200" b="1" dirty="0"/>
              <a:t>No blocking (get())</a:t>
            </a:r>
          </a:p>
          <a:p>
            <a:pPr lvl="1"/>
            <a:r>
              <a:rPr lang="en-IN" sz="2200" dirty="0"/>
              <a:t> </a:t>
            </a:r>
            <a:r>
              <a:rPr lang="en-IN" sz="2200" b="1" dirty="0"/>
              <a:t>Easy chaining (</a:t>
            </a:r>
            <a:r>
              <a:rPr lang="en-IN" sz="2200" b="1" dirty="0" err="1"/>
              <a:t>thenApply</a:t>
            </a:r>
            <a:r>
              <a:rPr lang="en-IN" sz="2200" b="1" dirty="0"/>
              <a:t>(), </a:t>
            </a:r>
            <a:r>
              <a:rPr lang="en-IN" sz="2200" b="1" dirty="0" err="1"/>
              <a:t>thenAccept</a:t>
            </a:r>
            <a:r>
              <a:rPr lang="en-IN" sz="2200" b="1" dirty="0"/>
              <a:t>())</a:t>
            </a:r>
          </a:p>
          <a:p>
            <a:pPr lvl="1"/>
            <a:r>
              <a:rPr lang="en-IN" sz="2200" dirty="0"/>
              <a:t> </a:t>
            </a:r>
            <a:r>
              <a:rPr lang="en-IN" sz="2200" b="1" dirty="0"/>
              <a:t>Automatic parallel execution</a:t>
            </a:r>
            <a:endParaRPr lang="en-IN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1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2C887-2D8D-C28F-4D22-098DBBDB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3400" b="1"/>
              <a:t>Introduction to Threads</a:t>
            </a:r>
            <a:br>
              <a:rPr lang="en-IN" sz="3400" b="1"/>
            </a:br>
            <a:endParaRPr lang="en-US" sz="3400"/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1F266-2352-15AF-1A31-733520E3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N" sz="1700"/>
              <a:t>What is a Process?</a:t>
            </a:r>
          </a:p>
          <a:p>
            <a:pPr lvl="1"/>
            <a:r>
              <a:rPr lang="en-IN" sz="1700"/>
              <a:t>A process is an independent program in execution, with its own memory space, resources, and execution context.</a:t>
            </a:r>
          </a:p>
          <a:p>
            <a:pPr lvl="1"/>
            <a:endParaRPr lang="en-IN" sz="1700"/>
          </a:p>
          <a:p>
            <a:r>
              <a:rPr lang="en-IN" sz="1700"/>
              <a:t>What is a Thread?</a:t>
            </a:r>
          </a:p>
          <a:p>
            <a:pPr lvl="1"/>
            <a:r>
              <a:rPr lang="en-IN" sz="1700"/>
              <a:t>A thread, on the other hand, is a smaller unit of execution within a process. Threads within the same process share the same memory space and resources, allowing for efficient communication and data sharing</a:t>
            </a:r>
          </a:p>
          <a:p>
            <a:pPr lvl="1"/>
            <a:endParaRPr lang="en-IN" sz="1700"/>
          </a:p>
          <a:p>
            <a:pPr marL="457200" lvl="1" indent="0">
              <a:buNone/>
            </a:pPr>
            <a:endParaRPr lang="en-IN" sz="170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E879C85-CB17-2F11-3C1F-A73267D2A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381887"/>
            <a:ext cx="5458968" cy="40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813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B6EE2-B5EC-DF22-FA87-D434D5B7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UseFul Link	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7669-1A25-D5F0-DF72-BADB2C81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https://</a:t>
            </a:r>
            <a:r>
              <a:rPr lang="en-US" sz="2200" dirty="0" err="1"/>
              <a:t>thepracticaldeveloper.com</a:t>
            </a:r>
            <a:r>
              <a:rPr lang="en-US" sz="2200" dirty="0"/>
              <a:t>/differences-between-</a:t>
            </a:r>
            <a:r>
              <a:rPr lang="en-US" sz="2200" dirty="0" err="1"/>
              <a:t>completablefuture</a:t>
            </a:r>
            <a:r>
              <a:rPr lang="en-US" sz="2200" dirty="0"/>
              <a:t>-future-and-streams/</a:t>
            </a:r>
          </a:p>
        </p:txBody>
      </p:sp>
    </p:spTree>
    <p:extLst>
      <p:ext uri="{BB962C8B-B14F-4D97-AF65-F5344CB8AC3E}">
        <p14:creationId xmlns:p14="http://schemas.microsoft.com/office/powerpoint/2010/main" val="18990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2999-D973-5315-95F3-72D4ED17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Thread Lifecycle</a:t>
            </a:r>
          </a:p>
        </p:txBody>
      </p:sp>
      <p:sp>
        <p:nvSpPr>
          <p:cNvPr id="206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6EA8BDC-693F-29F6-EF49-33B49AB4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778" y="2642616"/>
            <a:ext cx="4326940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8C9D5E0-D4BE-703A-E1A0-73A71ADA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3147174"/>
            <a:ext cx="5614416" cy="25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60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4279E-5483-90F1-C9BA-FDEDB17E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b="1" kern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Runnable</a:t>
            </a: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</a:t>
            </a:r>
            <a:r>
              <a:rPr lang="en-US" sz="66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Callable</a:t>
            </a: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Java — Callable and Future | Code Factory | by Code Factory | Medium">
            <a:extLst>
              <a:ext uri="{FF2B5EF4-FFF2-40B4-BE49-F238E27FC236}">
                <a16:creationId xmlns:a16="http://schemas.microsoft.com/office/drawing/2014/main" id="{CFEF27DA-65DF-4F42-0346-A740029E70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0208"/>
            <a:ext cx="7214616" cy="387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8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8C6FC-A775-D9C9-D9F6-875F4E2F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Thread Synchronization and Locks</a:t>
            </a:r>
            <a:endParaRPr lang="en-US" sz="5400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D791CA9A-8586-D098-0B3D-A3658166DE5A}"/>
              </a:ext>
            </a:extLst>
          </p:cNvPr>
          <p:cNvSpPr/>
          <p:nvPr/>
        </p:nvSpPr>
        <p:spPr>
          <a:xfrm>
            <a:off x="1195013" y="2120804"/>
            <a:ext cx="1445998" cy="1445998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" name="Rectangle 11" descr="Crawl">
            <a:extLst>
              <a:ext uri="{FF2B5EF4-FFF2-40B4-BE49-F238E27FC236}">
                <a16:creationId xmlns:a16="http://schemas.microsoft.com/office/drawing/2014/main" id="{39E4E081-59AA-8D04-EAEC-388E54A0106B}"/>
              </a:ext>
            </a:extLst>
          </p:cNvPr>
          <p:cNvSpPr/>
          <p:nvPr/>
        </p:nvSpPr>
        <p:spPr>
          <a:xfrm>
            <a:off x="1503177" y="2428968"/>
            <a:ext cx="829671" cy="82967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79ADC9-FABE-52A1-26DB-A1F544897182}"/>
              </a:ext>
            </a:extLst>
          </p:cNvPr>
          <p:cNvGrpSpPr/>
          <p:nvPr/>
        </p:nvGrpSpPr>
        <p:grpSpPr>
          <a:xfrm>
            <a:off x="732768" y="4017196"/>
            <a:ext cx="2370489" cy="720000"/>
            <a:chOff x="100682" y="2684598"/>
            <a:chExt cx="2370489" cy="720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0A35C28-8999-B863-7F55-BF8BDD310C8B}"/>
                </a:ext>
              </a:extLst>
            </p:cNvPr>
            <p:cNvSpPr/>
            <p:nvPr/>
          </p:nvSpPr>
          <p:spPr>
            <a:xfrm>
              <a:off x="100682" y="2684598"/>
              <a:ext cx="2370489" cy="720000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456D8B-9CCB-3E20-1565-0A28FE11776B}"/>
                </a:ext>
              </a:extLst>
            </p:cNvPr>
            <p:cNvSpPr txBox="1"/>
            <p:nvPr/>
          </p:nvSpPr>
          <p:spPr>
            <a:xfrm>
              <a:off x="100682" y="2684598"/>
              <a:ext cx="2370489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kern="1200"/>
                <a:t>Race Condition (Problem with shared resources)</a:t>
              </a:r>
              <a:endParaRPr lang="en-US" sz="1500" kern="1200"/>
            </a:p>
          </p:txBody>
        </p:sp>
      </p:grpSp>
      <p:sp>
        <p:nvSpPr>
          <p:cNvPr id="16" name="Round Diagonal Corner of Rectangle 15">
            <a:extLst>
              <a:ext uri="{FF2B5EF4-FFF2-40B4-BE49-F238E27FC236}">
                <a16:creationId xmlns:a16="http://schemas.microsoft.com/office/drawing/2014/main" id="{8A9748F5-6C03-3CA5-2BB0-5796AA498B2E}"/>
              </a:ext>
            </a:extLst>
          </p:cNvPr>
          <p:cNvSpPr/>
          <p:nvPr/>
        </p:nvSpPr>
        <p:spPr>
          <a:xfrm>
            <a:off x="3980338" y="2120804"/>
            <a:ext cx="1445998" cy="1445998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Lock">
            <a:extLst>
              <a:ext uri="{FF2B5EF4-FFF2-40B4-BE49-F238E27FC236}">
                <a16:creationId xmlns:a16="http://schemas.microsoft.com/office/drawing/2014/main" id="{3C1A3DEE-DAB3-9D75-D5B1-4001ADB26065}"/>
              </a:ext>
            </a:extLst>
          </p:cNvPr>
          <p:cNvSpPr/>
          <p:nvPr/>
        </p:nvSpPr>
        <p:spPr>
          <a:xfrm>
            <a:off x="4288502" y="2428968"/>
            <a:ext cx="829671" cy="82967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DDF6C9-466F-B9BC-F138-69F38C8A2307}"/>
              </a:ext>
            </a:extLst>
          </p:cNvPr>
          <p:cNvGrpSpPr/>
          <p:nvPr/>
        </p:nvGrpSpPr>
        <p:grpSpPr>
          <a:xfrm>
            <a:off x="3518093" y="4017196"/>
            <a:ext cx="2370489" cy="720000"/>
            <a:chOff x="2886007" y="2684598"/>
            <a:chExt cx="2370489" cy="720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E51874-40FA-6107-7FFE-0A67787DAEA0}"/>
                </a:ext>
              </a:extLst>
            </p:cNvPr>
            <p:cNvSpPr/>
            <p:nvPr/>
          </p:nvSpPr>
          <p:spPr>
            <a:xfrm>
              <a:off x="2886007" y="2684598"/>
              <a:ext cx="2370489" cy="720000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3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FCE038-CB38-B7B7-A221-DB9C2EDD030D}"/>
                </a:ext>
              </a:extLst>
            </p:cNvPr>
            <p:cNvSpPr txBox="1"/>
            <p:nvPr/>
          </p:nvSpPr>
          <p:spPr>
            <a:xfrm>
              <a:off x="2886007" y="2684598"/>
              <a:ext cx="2370489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kern="1200"/>
                <a:t>synchronized keyword (Method-level &amp; Block-level locking)</a:t>
              </a:r>
              <a:endParaRPr lang="en-US" sz="1500" kern="1200"/>
            </a:p>
          </p:txBody>
        </p:sp>
      </p:grpSp>
      <p:sp>
        <p:nvSpPr>
          <p:cNvPr id="21" name="Round Diagonal Corner of Rectangle 20">
            <a:extLst>
              <a:ext uri="{FF2B5EF4-FFF2-40B4-BE49-F238E27FC236}">
                <a16:creationId xmlns:a16="http://schemas.microsoft.com/office/drawing/2014/main" id="{A720971A-B8F2-9CAA-E178-4B906E68F5A9}"/>
              </a:ext>
            </a:extLst>
          </p:cNvPr>
          <p:cNvSpPr/>
          <p:nvPr/>
        </p:nvSpPr>
        <p:spPr>
          <a:xfrm>
            <a:off x="6765663" y="2120804"/>
            <a:ext cx="1445998" cy="1445998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Safe">
            <a:extLst>
              <a:ext uri="{FF2B5EF4-FFF2-40B4-BE49-F238E27FC236}">
                <a16:creationId xmlns:a16="http://schemas.microsoft.com/office/drawing/2014/main" id="{FC060444-280A-325B-B920-45569618B4E0}"/>
              </a:ext>
            </a:extLst>
          </p:cNvPr>
          <p:cNvSpPr/>
          <p:nvPr/>
        </p:nvSpPr>
        <p:spPr>
          <a:xfrm>
            <a:off x="7073827" y="2428968"/>
            <a:ext cx="829671" cy="82967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9094DD-4EF4-E762-1B50-F37AEFC9173E}"/>
              </a:ext>
            </a:extLst>
          </p:cNvPr>
          <p:cNvGrpSpPr/>
          <p:nvPr/>
        </p:nvGrpSpPr>
        <p:grpSpPr>
          <a:xfrm>
            <a:off x="6303418" y="4017196"/>
            <a:ext cx="2370489" cy="720000"/>
            <a:chOff x="5671332" y="2684598"/>
            <a:chExt cx="2370489" cy="72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7E1C18-9A45-7E6B-D14E-A0861D5B5024}"/>
                </a:ext>
              </a:extLst>
            </p:cNvPr>
            <p:cNvSpPr/>
            <p:nvPr/>
          </p:nvSpPr>
          <p:spPr>
            <a:xfrm>
              <a:off x="5671332" y="2684598"/>
              <a:ext cx="2370489" cy="720000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4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44E914-D580-491E-C278-A211FEA6E76D}"/>
                </a:ext>
              </a:extLst>
            </p:cNvPr>
            <p:cNvSpPr txBox="1"/>
            <p:nvPr/>
          </p:nvSpPr>
          <p:spPr>
            <a:xfrm>
              <a:off x="5671332" y="2684598"/>
              <a:ext cx="2370489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kern="1200"/>
                <a:t>ReentrantLock (Advanced locking mechanism)</a:t>
              </a:r>
              <a:endParaRPr lang="en-US" sz="1500" kern="1200"/>
            </a:p>
          </p:txBody>
        </p:sp>
      </p:grpSp>
      <p:sp>
        <p:nvSpPr>
          <p:cNvPr id="26" name="Round Diagonal Corner of Rectangle 25">
            <a:extLst>
              <a:ext uri="{FF2B5EF4-FFF2-40B4-BE49-F238E27FC236}">
                <a16:creationId xmlns:a16="http://schemas.microsoft.com/office/drawing/2014/main" id="{16F8EEA0-8B11-8D58-D6B9-F6D279AAFED8}"/>
              </a:ext>
            </a:extLst>
          </p:cNvPr>
          <p:cNvSpPr/>
          <p:nvPr/>
        </p:nvSpPr>
        <p:spPr>
          <a:xfrm>
            <a:off x="9550988" y="2120804"/>
            <a:ext cx="1445998" cy="1445998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" name="Rectangle 27" descr="Unlock">
            <a:extLst>
              <a:ext uri="{FF2B5EF4-FFF2-40B4-BE49-F238E27FC236}">
                <a16:creationId xmlns:a16="http://schemas.microsoft.com/office/drawing/2014/main" id="{22018D6A-19F5-CE12-ABD0-FE1F7B9019A7}"/>
              </a:ext>
            </a:extLst>
          </p:cNvPr>
          <p:cNvSpPr/>
          <p:nvPr/>
        </p:nvSpPr>
        <p:spPr>
          <a:xfrm>
            <a:off x="9859152" y="2428968"/>
            <a:ext cx="829671" cy="829671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82987F-824F-DCE9-8DDE-9D16AF7B6E77}"/>
              </a:ext>
            </a:extLst>
          </p:cNvPr>
          <p:cNvGrpSpPr/>
          <p:nvPr/>
        </p:nvGrpSpPr>
        <p:grpSpPr>
          <a:xfrm>
            <a:off x="9088743" y="4017196"/>
            <a:ext cx="2370489" cy="720000"/>
            <a:chOff x="8456657" y="2684598"/>
            <a:chExt cx="2370489" cy="720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DBB6DFE-51A1-786E-0CD3-2C267351D5F4}"/>
                </a:ext>
              </a:extLst>
            </p:cNvPr>
            <p:cNvSpPr/>
            <p:nvPr/>
          </p:nvSpPr>
          <p:spPr>
            <a:xfrm>
              <a:off x="8456657" y="2684598"/>
              <a:ext cx="2370489" cy="720000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5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BEB687B-268C-FEA9-DDB7-3C887710BE46}"/>
                </a:ext>
              </a:extLst>
            </p:cNvPr>
            <p:cNvSpPr txBox="1"/>
            <p:nvPr/>
          </p:nvSpPr>
          <p:spPr>
            <a:xfrm>
              <a:off x="8456657" y="2684598"/>
              <a:ext cx="2370489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kern="1200"/>
                <a:t>Deadlock &amp; How to avoid it</a:t>
              </a:r>
              <a:endParaRPr lang="en-US" sz="1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83381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5" name="Rectangle 41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37686-41F7-657F-7FA6-9E598E54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400"/>
              <a:t>Race Condition</a:t>
            </a:r>
          </a:p>
        </p:txBody>
      </p:sp>
      <p:sp>
        <p:nvSpPr>
          <p:cNvPr id="41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2742-FB41-F1DD-1855-6BD38A2B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lvl="1"/>
            <a:r>
              <a:rPr lang="en-IN" sz="2200" b="0" i="0">
                <a:effectLst/>
                <a:latin typeface="Arial" panose="020B0604020202020204" pitchFamily="34" charset="0"/>
              </a:rPr>
              <a:t>A race condition occurs when </a:t>
            </a:r>
            <a:r>
              <a:rPr lang="en-IN" sz="2200" b="1" i="0">
                <a:effectLst/>
                <a:latin typeface="Arial" panose="020B0604020202020204" pitchFamily="34" charset="0"/>
              </a:rPr>
              <a:t>two or more threads access shared data concurrently</a:t>
            </a:r>
            <a:r>
              <a:rPr lang="en-IN" sz="2200" b="0" i="0">
                <a:effectLst/>
                <a:latin typeface="Arial" panose="020B0604020202020204" pitchFamily="34" charset="0"/>
              </a:rPr>
              <a:t>, leading to unpredictable and often erroneous behavior</a:t>
            </a:r>
            <a:endParaRPr lang="en-IN" sz="2200"/>
          </a:p>
          <a:p>
            <a:pPr lvl="1"/>
            <a:endParaRPr lang="en-US" sz="22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B854EC-2A06-E02D-A8ED-E1900CFC0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40105"/>
            <a:ext cx="6903720" cy="517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7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1E174-41A0-0171-ED95-BB0063CD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synchronized</a:t>
            </a:r>
          </a:p>
        </p:txBody>
      </p:sp>
      <p:sp>
        <p:nvSpPr>
          <p:cNvPr id="513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65AE-0F1C-3DED-CC78-4DE5F1996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The </a:t>
            </a:r>
            <a:r>
              <a:rPr lang="en-US" sz="2200" b="1"/>
              <a:t>synchronized</a:t>
            </a:r>
            <a:r>
              <a:rPr lang="en-US" sz="2200"/>
              <a:t> keyword is used to achieve thread synchronization, ensuring that only one thread can execute a specific block of code (either a whole method or a designated code block) at a time, preventing race conditions by acquiring a lock on an object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9937AA-AA4D-78AE-5AD5-B04E712F9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5839" y="640080"/>
            <a:ext cx="468538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68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F8DFD-E2FE-D62C-E053-B242960E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Lock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4ED3-1139-204E-BEF6-6D2DF5D0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 dirty="0"/>
              <a:t>A </a:t>
            </a:r>
            <a:r>
              <a:rPr lang="en-IN" sz="2200" b="1" dirty="0"/>
              <a:t>Lock</a:t>
            </a:r>
            <a:r>
              <a:rPr lang="en-IN" sz="2200" dirty="0"/>
              <a:t> in Java is a more flexible and powerful synchronization mechanism introduced in </a:t>
            </a:r>
            <a:r>
              <a:rPr lang="en-IN" sz="2200" b="1" dirty="0"/>
              <a:t>Java 5</a:t>
            </a:r>
            <a:r>
              <a:rPr lang="en-IN" sz="2200" dirty="0"/>
              <a:t> (</a:t>
            </a:r>
            <a:r>
              <a:rPr lang="en-IN" sz="2200" dirty="0" err="1"/>
              <a:t>java.util.concurrent.locks.Lock</a:t>
            </a:r>
            <a:r>
              <a:rPr lang="en-IN" sz="2200" dirty="0"/>
              <a:t>). </a:t>
            </a:r>
          </a:p>
          <a:p>
            <a:r>
              <a:rPr lang="en-IN" sz="2200" dirty="0"/>
              <a:t>It provides explicit control over locking and unlocking, allowing for non-blocking and interruptible operations.</a:t>
            </a:r>
          </a:p>
          <a:p>
            <a:r>
              <a:rPr lang="en-IN" sz="2200" b="1" dirty="0"/>
              <a:t>Key Features of Lock:</a:t>
            </a:r>
          </a:p>
          <a:p>
            <a:pPr lvl="1"/>
            <a:r>
              <a:rPr lang="en-IN" sz="2200" b="1" dirty="0"/>
              <a:t>Explicit Locking &amp; Unlocking</a:t>
            </a:r>
            <a:r>
              <a:rPr lang="en-IN" sz="2200" dirty="0"/>
              <a:t> (lock() &amp; unlock())</a:t>
            </a:r>
          </a:p>
          <a:p>
            <a:pPr lvl="1"/>
            <a:r>
              <a:rPr lang="en-IN" sz="2200" b="1" dirty="0"/>
              <a:t>Fairness Control</a:t>
            </a:r>
            <a:r>
              <a:rPr lang="en-IN" sz="2200" dirty="0"/>
              <a:t> (Fair vs. Non-Fair locks)</a:t>
            </a:r>
          </a:p>
          <a:p>
            <a:pPr lvl="1"/>
            <a:r>
              <a:rPr lang="en-IN" sz="2200" b="1" dirty="0"/>
              <a:t>Try Locking Without Blocking</a:t>
            </a:r>
            <a:r>
              <a:rPr lang="en-IN" sz="2200" dirty="0"/>
              <a:t> (</a:t>
            </a:r>
            <a:r>
              <a:rPr lang="en-IN" sz="2200" dirty="0" err="1"/>
              <a:t>tryLock</a:t>
            </a:r>
            <a:r>
              <a:rPr lang="en-IN" sz="2200" dirty="0"/>
              <a:t>())</a:t>
            </a:r>
          </a:p>
          <a:p>
            <a:pPr lvl="1"/>
            <a:r>
              <a:rPr lang="en-IN" sz="2200" b="1" dirty="0"/>
              <a:t>Interruptible Locking</a:t>
            </a:r>
            <a:r>
              <a:rPr lang="en-IN" sz="2200" dirty="0"/>
              <a:t> (</a:t>
            </a:r>
            <a:r>
              <a:rPr lang="en-IN" sz="2200" dirty="0" err="1"/>
              <a:t>lockInterruptibly</a:t>
            </a:r>
            <a:r>
              <a:rPr lang="en-IN" sz="2200" dirty="0"/>
              <a:t>())</a:t>
            </a:r>
          </a:p>
          <a:p>
            <a:pPr lvl="1"/>
            <a:r>
              <a:rPr lang="en-IN" sz="2200" b="1" dirty="0" err="1"/>
              <a:t>Reentrant</a:t>
            </a:r>
            <a:r>
              <a:rPr lang="en-IN" sz="2200" b="1" dirty="0"/>
              <a:t> &amp; Read-Write Lock Support</a:t>
            </a:r>
            <a:r>
              <a:rPr lang="en-IN" sz="2200" dirty="0"/>
              <a:t> (</a:t>
            </a:r>
            <a:r>
              <a:rPr lang="en-IN" sz="2200" dirty="0" err="1"/>
              <a:t>ReentrantLock</a:t>
            </a:r>
            <a:r>
              <a:rPr lang="en-IN" sz="2200" dirty="0"/>
              <a:t>, </a:t>
            </a:r>
            <a:r>
              <a:rPr lang="en-IN" sz="2200" dirty="0" err="1"/>
              <a:t>ReentrantReadWriteLock</a:t>
            </a:r>
            <a:r>
              <a:rPr lang="en-IN" sz="2200" dirty="0"/>
              <a:t>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7539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C5AE4-8342-AB84-0C0F-96BAB384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Lock vs synchronized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93794F-02D9-68E3-22AF-E57A5F133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47887"/>
              </p:ext>
            </p:extLst>
          </p:nvPr>
        </p:nvGraphicFramePr>
        <p:xfrm>
          <a:off x="1138350" y="2228087"/>
          <a:ext cx="9915300" cy="3948876"/>
        </p:xfrm>
        <a:graphic>
          <a:graphicData uri="http://schemas.openxmlformats.org/drawingml/2006/table">
            <a:tbl>
              <a:tblPr/>
              <a:tblGrid>
                <a:gridCol w="3305100">
                  <a:extLst>
                    <a:ext uri="{9D8B030D-6E8A-4147-A177-3AD203B41FA5}">
                      <a16:colId xmlns:a16="http://schemas.microsoft.com/office/drawing/2014/main" val="3516847260"/>
                    </a:ext>
                  </a:extLst>
                </a:gridCol>
                <a:gridCol w="3305100">
                  <a:extLst>
                    <a:ext uri="{9D8B030D-6E8A-4147-A177-3AD203B41FA5}">
                      <a16:colId xmlns:a16="http://schemas.microsoft.com/office/drawing/2014/main" val="2471900740"/>
                    </a:ext>
                  </a:extLst>
                </a:gridCol>
                <a:gridCol w="3305100">
                  <a:extLst>
                    <a:ext uri="{9D8B030D-6E8A-4147-A177-3AD203B41FA5}">
                      <a16:colId xmlns:a16="http://schemas.microsoft.com/office/drawing/2014/main" val="163585607"/>
                    </a:ext>
                  </a:extLst>
                </a:gridCol>
              </a:tblGrid>
              <a:tr h="379368">
                <a:tc>
                  <a:txBody>
                    <a:bodyPr/>
                    <a:lstStyle/>
                    <a:p>
                      <a:r>
                        <a:rPr lang="en-IN" sz="1700" b="1">
                          <a:solidFill>
                            <a:srgbClr val="FF5C12"/>
                          </a:solidFill>
                        </a:rPr>
                        <a:t>Feature</a:t>
                      </a:r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>
                          <a:solidFill>
                            <a:srgbClr val="FF5C12"/>
                          </a:solidFill>
                        </a:rPr>
                        <a:t>synchronized</a:t>
                      </a:r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 dirty="0">
                          <a:solidFill>
                            <a:srgbClr val="FF5C12"/>
                          </a:solidFill>
                        </a:rPr>
                        <a:t>Lock</a:t>
                      </a:r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426430"/>
                  </a:ext>
                </a:extLst>
              </a:tr>
              <a:tr h="638028">
                <a:tc>
                  <a:txBody>
                    <a:bodyPr/>
                    <a:lstStyle/>
                    <a:p>
                      <a:r>
                        <a:rPr lang="en-IN" sz="1700" b="1" dirty="0"/>
                        <a:t>Locking Mechanism</a:t>
                      </a:r>
                      <a:endParaRPr lang="en-IN" sz="1700" dirty="0"/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Implicit</a:t>
                      </a:r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Explicit (must call lock() and unlock())</a:t>
                      </a:r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398114"/>
                  </a:ext>
                </a:extLst>
              </a:tr>
              <a:tr h="638028">
                <a:tc>
                  <a:txBody>
                    <a:bodyPr/>
                    <a:lstStyle/>
                    <a:p>
                      <a:r>
                        <a:rPr lang="en-IN" sz="1700" b="1" dirty="0"/>
                        <a:t>Blocking </a:t>
                      </a:r>
                      <a:r>
                        <a:rPr lang="en-IN" sz="1700" b="1" dirty="0" err="1"/>
                        <a:t>Behavior</a:t>
                      </a:r>
                      <a:endParaRPr lang="en-IN" sz="1700" dirty="0"/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Always blocks</a:t>
                      </a:r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Can use tryLock() to avoid blocking</a:t>
                      </a:r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405681"/>
                  </a:ext>
                </a:extLst>
              </a:tr>
              <a:tr h="379368">
                <a:tc>
                  <a:txBody>
                    <a:bodyPr/>
                    <a:lstStyle/>
                    <a:p>
                      <a:r>
                        <a:rPr lang="en-IN" sz="1700" b="1"/>
                        <a:t>Interruptibility</a:t>
                      </a:r>
                      <a:endParaRPr lang="en-IN" sz="1700"/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Not interruptible</a:t>
                      </a:r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Supports interruptible locking</a:t>
                      </a:r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30297"/>
                  </a:ext>
                </a:extLst>
              </a:tr>
              <a:tr h="638028">
                <a:tc>
                  <a:txBody>
                    <a:bodyPr/>
                    <a:lstStyle/>
                    <a:p>
                      <a:r>
                        <a:rPr lang="en-IN" sz="1700" b="1"/>
                        <a:t>Fairness Control</a:t>
                      </a:r>
                      <a:endParaRPr lang="en-IN" sz="1700"/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No fairness guarantee</a:t>
                      </a:r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Can create fair locks (new ReentrantLock(true))</a:t>
                      </a:r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22529"/>
                  </a:ext>
                </a:extLst>
              </a:tr>
              <a:tr h="638028">
                <a:tc>
                  <a:txBody>
                    <a:bodyPr/>
                    <a:lstStyle/>
                    <a:p>
                      <a:r>
                        <a:rPr lang="en-IN" sz="1700" b="1"/>
                        <a:t>Condition Variables</a:t>
                      </a:r>
                      <a:endParaRPr lang="en-IN" sz="1700"/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Single implicit condition (wait(), notify())</a:t>
                      </a:r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Multiple conditions using newCondition()</a:t>
                      </a:r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442957"/>
                  </a:ext>
                </a:extLst>
              </a:tr>
              <a:tr h="638028">
                <a:tc>
                  <a:txBody>
                    <a:bodyPr/>
                    <a:lstStyle/>
                    <a:p>
                      <a:r>
                        <a:rPr lang="en-IN" sz="1700" b="1"/>
                        <a:t>Performance</a:t>
                      </a:r>
                      <a:endParaRPr lang="en-IN" sz="1700"/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Simple, but less flexible</a:t>
                      </a:r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More flexible and can be optimized</a:t>
                      </a:r>
                    </a:p>
                  </a:txBody>
                  <a:tcPr marL="86220" marR="86220" marT="43110" marB="43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97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15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1135</Words>
  <Application>Microsoft Macintosh PowerPoint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Java Threading: From Basics to Advanced </vt:lpstr>
      <vt:lpstr>Introduction to Threads </vt:lpstr>
      <vt:lpstr>Thread Lifecycle</vt:lpstr>
      <vt:lpstr>Runnable vs Callable  </vt:lpstr>
      <vt:lpstr>Thread Synchronization and Locks</vt:lpstr>
      <vt:lpstr>Race Condition</vt:lpstr>
      <vt:lpstr>synchronized</vt:lpstr>
      <vt:lpstr>Lock</vt:lpstr>
      <vt:lpstr>Lock vs synchronized</vt:lpstr>
      <vt:lpstr>Monitor Lock</vt:lpstr>
      <vt:lpstr>Fair vs Non-Fair Lock</vt:lpstr>
      <vt:lpstr>Interruptible Locks</vt:lpstr>
      <vt:lpstr>ReentrantLock</vt:lpstr>
      <vt:lpstr>Deadlock</vt:lpstr>
      <vt:lpstr>How to Avoid Deadlocks?</vt:lpstr>
      <vt:lpstr>Callable vs Future</vt:lpstr>
      <vt:lpstr>Callable vs Future: Key Differences </vt:lpstr>
      <vt:lpstr>ExecutorService</vt:lpstr>
      <vt:lpstr>CompletableFuture</vt:lpstr>
      <vt:lpstr>UseFul Link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Thiruvengadam, Vijayabalaji (Development Engineer 4)</dc:creator>
  <cp:lastModifiedBy>Thiruvengadam, Vijayabalaji (Development Engineer 4)</cp:lastModifiedBy>
  <cp:revision>17</cp:revision>
  <dcterms:created xsi:type="dcterms:W3CDTF">2025-01-30T10:22:23Z</dcterms:created>
  <dcterms:modified xsi:type="dcterms:W3CDTF">2025-01-31T08:58:25Z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ca4c2-e50b-486e-8f26-05163b174112_Enabled">
    <vt:lpwstr>true</vt:lpwstr>
  </property>
  <property fmtid="{D5CDD505-2E9C-101B-9397-08002B2CF9AE}" pid="3" name="MSIP_Label_99bca4c2-e50b-486e-8f26-05163b174112_SetDate">
    <vt:lpwstr>2025-01-30T14:00:06Z</vt:lpwstr>
  </property>
  <property fmtid="{D5CDD505-2E9C-101B-9397-08002B2CF9AE}" pid="4" name="MSIP_Label_99bca4c2-e50b-486e-8f26-05163b174112_Method">
    <vt:lpwstr>Privileged</vt:lpwstr>
  </property>
  <property fmtid="{D5CDD505-2E9C-101B-9397-08002B2CF9AE}" pid="5" name="MSIP_Label_99bca4c2-e50b-486e-8f26-05163b174112_Name">
    <vt:lpwstr>General - Prod</vt:lpwstr>
  </property>
  <property fmtid="{D5CDD505-2E9C-101B-9397-08002B2CF9AE}" pid="6" name="MSIP_Label_99bca4c2-e50b-486e-8f26-05163b174112_SiteId">
    <vt:lpwstr>68b865d5-cf18-4b2b-82a4-a4eddb9c5237</vt:lpwstr>
  </property>
  <property fmtid="{D5CDD505-2E9C-101B-9397-08002B2CF9AE}" pid="7" name="MSIP_Label_99bca4c2-e50b-486e-8f26-05163b174112_ActionId">
    <vt:lpwstr>cd11a16d-ffe6-42cd-967d-22c65faefed5</vt:lpwstr>
  </property>
  <property fmtid="{D5CDD505-2E9C-101B-9397-08002B2CF9AE}" pid="8" name="MSIP_Label_99bca4c2-e50b-486e-8f26-05163b174112_ContentBits">
    <vt:lpwstr>0</vt:lpwstr>
  </property>
  <property fmtid="{D5CDD505-2E9C-101B-9397-08002B2CF9AE}" pid="9" name="MSIP_Label_99bca4c2-e50b-486e-8f26-05163b174112_Tag">
    <vt:lpwstr>50, 0, 1, 1</vt:lpwstr>
  </property>
</Properties>
</file>