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58" r:id="rId3"/>
    <p:sldId id="259" r:id="rId4"/>
    <p:sldId id="260" r:id="rId5"/>
    <p:sldId id="261" r:id="rId6"/>
    <p:sldId id="298" r:id="rId7"/>
    <p:sldId id="262" r:id="rId8"/>
    <p:sldId id="269" r:id="rId9"/>
    <p:sldId id="266" r:id="rId10"/>
    <p:sldId id="275" r:id="rId11"/>
    <p:sldId id="268" r:id="rId12"/>
    <p:sldId id="267" r:id="rId13"/>
    <p:sldId id="302" r:id="rId14"/>
    <p:sldId id="301" r:id="rId15"/>
    <p:sldId id="299" r:id="rId16"/>
    <p:sldId id="271" r:id="rId17"/>
    <p:sldId id="272" r:id="rId18"/>
    <p:sldId id="274" r:id="rId19"/>
  </p:sldIdLst>
  <p:sldSz cx="9144000" cy="5143500" type="screen16x9"/>
  <p:notesSz cx="6858000" cy="9144000"/>
  <p:embeddedFontLst>
    <p:embeddedFont>
      <p:font typeface="Exo 2" panose="020B0604020202020204" charset="0"/>
      <p:regular r:id="rId21"/>
      <p:bold r:id="rId22"/>
      <p:italic r:id="rId23"/>
      <p:boldItalic r:id="rId24"/>
    </p:embeddedFont>
    <p:embeddedFont>
      <p:font typeface="Squada One" panose="020B0604020202020204" charset="0"/>
      <p:regular r:id="rId25"/>
    </p:embeddedFont>
    <p:embeddedFont>
      <p:font typeface="Fira Sans Extra Condensed Medium" panose="020B0604020202020204" charset="0"/>
      <p:regular r:id="rId26"/>
      <p:bold r:id="rId27"/>
      <p:italic r:id="rId28"/>
      <p:boldItalic r:id="rId29"/>
    </p:embeddedFont>
    <p:embeddedFont>
      <p:font typeface="Roboto Condensed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809BE2-61E4-4283-B81D-5B675CD86F51}">
  <a:tblStyle styleId="{5E809BE2-61E4-4283-B81D-5B675CD86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4660"/>
  </p:normalViewPr>
  <p:slideViewPr>
    <p:cSldViewPr snapToGrid="0">
      <p:cViewPr varScale="1">
        <p:scale>
          <a:sx n="110" d="100"/>
          <a:sy n="110"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49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1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92" name="Google Shape;92;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_28">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6" name="Google Shape;96;p16"/>
          <p:cNvSpPr txBox="1">
            <a:spLocks noGrp="1"/>
          </p:cNvSpPr>
          <p:nvPr>
            <p:ph type="ctrTitle" idx="2"/>
          </p:nvPr>
        </p:nvSpPr>
        <p:spPr>
          <a:xfrm>
            <a:off x="2285760" y="1652042"/>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7" name="Google Shape;97;p16"/>
          <p:cNvSpPr txBox="1">
            <a:spLocks noGrp="1"/>
          </p:cNvSpPr>
          <p:nvPr>
            <p:ph type="subTitle" idx="1"/>
          </p:nvPr>
        </p:nvSpPr>
        <p:spPr>
          <a:xfrm>
            <a:off x="2285760" y="1946292"/>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8" name="Google Shape;98;p16"/>
          <p:cNvSpPr txBox="1">
            <a:spLocks noGrp="1"/>
          </p:cNvSpPr>
          <p:nvPr>
            <p:ph type="ctrTitle" idx="3"/>
          </p:nvPr>
        </p:nvSpPr>
        <p:spPr>
          <a:xfrm>
            <a:off x="2285760" y="3570573"/>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9" name="Google Shape;99;p16"/>
          <p:cNvSpPr txBox="1">
            <a:spLocks noGrp="1"/>
          </p:cNvSpPr>
          <p:nvPr>
            <p:ph type="subTitle" idx="4"/>
          </p:nvPr>
        </p:nvSpPr>
        <p:spPr>
          <a:xfrm>
            <a:off x="2285760" y="3864823"/>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0" name="Google Shape;100;p16"/>
          <p:cNvSpPr txBox="1">
            <a:spLocks noGrp="1"/>
          </p:cNvSpPr>
          <p:nvPr>
            <p:ph type="ctrTitle" idx="5"/>
          </p:nvPr>
        </p:nvSpPr>
        <p:spPr>
          <a:xfrm>
            <a:off x="5047297" y="1652042"/>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1" name="Google Shape;101;p16"/>
          <p:cNvSpPr txBox="1">
            <a:spLocks noGrp="1"/>
          </p:cNvSpPr>
          <p:nvPr>
            <p:ph type="subTitle" idx="6"/>
          </p:nvPr>
        </p:nvSpPr>
        <p:spPr>
          <a:xfrm>
            <a:off x="5047299" y="1946292"/>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02" name="Google Shape;102;p16"/>
          <p:cNvSpPr txBox="1">
            <a:spLocks noGrp="1"/>
          </p:cNvSpPr>
          <p:nvPr>
            <p:ph type="ctrTitle" idx="7"/>
          </p:nvPr>
        </p:nvSpPr>
        <p:spPr>
          <a:xfrm>
            <a:off x="5047297" y="3570573"/>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3" name="Google Shape;103;p16"/>
          <p:cNvSpPr txBox="1">
            <a:spLocks noGrp="1"/>
          </p:cNvSpPr>
          <p:nvPr>
            <p:ph type="subTitle" idx="8"/>
          </p:nvPr>
        </p:nvSpPr>
        <p:spPr>
          <a:xfrm>
            <a:off x="5047299" y="3864823"/>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5">
  <p:cSld name="CUSTOM_30">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08" name="Google Shape;108;p18"/>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3">
  <p:cSld name="CUSTOM_15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1" name="Google Shape;71;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2" name="Google Shape;72;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3" name="Google Shape;73;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4" name="Google Shape;74;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5" name="Google Shape;75;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6" name="Google Shape;76;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7" name="Google Shape;77;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8" name="Google Shape;78;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9" name="Google Shape;79;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0" name="Google Shape;80;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1" name="Google Shape;81;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 id="2147483659" r:id="rId10"/>
    <p:sldLayoutId id="2147483661" r:id="rId11"/>
    <p:sldLayoutId id="2147483662" r:id="rId12"/>
    <p:sldLayoutId id="2147483664" r:id="rId13"/>
    <p:sldLayoutId id="2147483665"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andexample.com/fcfs-first-come-first-serve-scheduling/"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r>
              <a:rPr lang="vi-VN" dirty="0"/>
              <a:t>Mô phỏng thuật toán</a:t>
            </a:r>
            <a:endParaRPr dirty="0"/>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lvl="0"/>
            <a:r>
              <a:rPr lang="vi-VN" dirty="0" smtClean="0"/>
              <a:t>SJF </a:t>
            </a:r>
            <a:r>
              <a:rPr lang="vi-VN" dirty="0"/>
              <a:t>và SRTF</a:t>
            </a:r>
            <a:endParaRPr dirty="0">
              <a:solidFill>
                <a:srgbClr val="434343"/>
              </a:solidFill>
            </a:endParaRPr>
          </a:p>
        </p:txBody>
      </p:sp>
      <p:cxnSp>
        <p:nvCxnSpPr>
          <p:cNvPr id="138" name="Google Shape;138;p28"/>
          <p:cNvCxnSpPr/>
          <p:nvPr/>
        </p:nvCxnSpPr>
        <p:spPr>
          <a:xfrm>
            <a:off x="6203566" y="3179308"/>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ƯU ĐIỂM</a:t>
            </a:r>
            <a:endParaRPr dirty="0"/>
          </a:p>
        </p:txBody>
      </p:sp>
      <p:grpSp>
        <p:nvGrpSpPr>
          <p:cNvPr id="440" name="Google Shape;440;p47"/>
          <p:cNvGrpSpPr/>
          <p:nvPr/>
        </p:nvGrpSpPr>
        <p:grpSpPr>
          <a:xfrm>
            <a:off x="1356638" y="2879025"/>
            <a:ext cx="1873113" cy="1290901"/>
            <a:chOff x="720000" y="2341741"/>
            <a:chExt cx="2120585" cy="1442831"/>
          </a:xfrm>
        </p:grpSpPr>
        <p:sp>
          <p:nvSpPr>
            <p:cNvPr id="441" name="Google Shape;441;p47"/>
            <p:cNvSpPr/>
            <p:nvPr/>
          </p:nvSpPr>
          <p:spPr>
            <a:xfrm>
              <a:off x="720000" y="2898672"/>
              <a:ext cx="885900" cy="885900"/>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47"/>
            <p:cNvCxnSpPr/>
            <p:nvPr/>
          </p:nvCxnSpPr>
          <p:spPr>
            <a:xfrm>
              <a:off x="1143010" y="3361375"/>
              <a:ext cx="1695900" cy="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47"/>
            <p:cNvCxnSpPr/>
            <p:nvPr/>
          </p:nvCxnSpPr>
          <p:spPr>
            <a:xfrm rot="10800000">
              <a:off x="2840585" y="2341741"/>
              <a:ext cx="0" cy="1023000"/>
            </a:xfrm>
            <a:prstGeom prst="straightConnector1">
              <a:avLst/>
            </a:prstGeom>
            <a:noFill/>
            <a:ln w="9525" cap="flat" cmpd="sng">
              <a:solidFill>
                <a:schemeClr val="dk1"/>
              </a:solidFill>
              <a:prstDash val="solid"/>
              <a:round/>
              <a:headEnd type="none" w="med" len="med"/>
              <a:tailEnd type="none" w="med" len="med"/>
            </a:ln>
          </p:spPr>
        </p:cxnSp>
      </p:grpSp>
      <p:grpSp>
        <p:nvGrpSpPr>
          <p:cNvPr id="444" name="Google Shape;444;p47"/>
          <p:cNvGrpSpPr/>
          <p:nvPr/>
        </p:nvGrpSpPr>
        <p:grpSpPr>
          <a:xfrm rot="10800000" flipH="1">
            <a:off x="2907487" y="2237381"/>
            <a:ext cx="1873113" cy="1304427"/>
            <a:chOff x="720000" y="2341741"/>
            <a:chExt cx="2120585" cy="1457949"/>
          </a:xfrm>
        </p:grpSpPr>
        <p:sp>
          <p:nvSpPr>
            <p:cNvPr id="445" name="Google Shape;445;p47"/>
            <p:cNvSpPr/>
            <p:nvPr/>
          </p:nvSpPr>
          <p:spPr>
            <a:xfrm>
              <a:off x="720000" y="2913790"/>
              <a:ext cx="885900" cy="885900"/>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6" name="Google Shape;446;p47"/>
            <p:cNvCxnSpPr/>
            <p:nvPr/>
          </p:nvCxnSpPr>
          <p:spPr>
            <a:xfrm>
              <a:off x="1143010" y="3361375"/>
              <a:ext cx="1695900" cy="0"/>
            </a:xfrm>
            <a:prstGeom prst="straightConnector1">
              <a:avLst/>
            </a:prstGeom>
            <a:noFill/>
            <a:ln w="9525" cap="flat" cmpd="sng">
              <a:solidFill>
                <a:schemeClr val="dk1"/>
              </a:solidFill>
              <a:prstDash val="solid"/>
              <a:round/>
              <a:headEnd type="none" w="med" len="med"/>
              <a:tailEnd type="none" w="med" len="med"/>
            </a:ln>
          </p:spPr>
        </p:cxnSp>
        <p:cxnSp>
          <p:nvCxnSpPr>
            <p:cNvPr id="447" name="Google Shape;447;p47"/>
            <p:cNvCxnSpPr/>
            <p:nvPr/>
          </p:nvCxnSpPr>
          <p:spPr>
            <a:xfrm rot="10800000">
              <a:off x="2840585" y="2341741"/>
              <a:ext cx="0" cy="1023000"/>
            </a:xfrm>
            <a:prstGeom prst="straightConnector1">
              <a:avLst/>
            </a:prstGeom>
            <a:noFill/>
            <a:ln w="9525" cap="flat" cmpd="sng">
              <a:solidFill>
                <a:schemeClr val="dk1"/>
              </a:solidFill>
              <a:prstDash val="solid"/>
              <a:round/>
              <a:headEnd type="none" w="med" len="med"/>
              <a:tailEnd type="none" w="med" len="med"/>
            </a:ln>
          </p:spPr>
        </p:cxnSp>
      </p:grpSp>
      <p:grpSp>
        <p:nvGrpSpPr>
          <p:cNvPr id="448" name="Google Shape;448;p47"/>
          <p:cNvGrpSpPr/>
          <p:nvPr/>
        </p:nvGrpSpPr>
        <p:grpSpPr>
          <a:xfrm>
            <a:off x="4422902" y="2879025"/>
            <a:ext cx="1873113" cy="1290901"/>
            <a:chOff x="720000" y="2341741"/>
            <a:chExt cx="2120585" cy="1442831"/>
          </a:xfrm>
        </p:grpSpPr>
        <p:sp>
          <p:nvSpPr>
            <p:cNvPr id="449" name="Google Shape;449;p47"/>
            <p:cNvSpPr/>
            <p:nvPr/>
          </p:nvSpPr>
          <p:spPr>
            <a:xfrm>
              <a:off x="720000" y="2898672"/>
              <a:ext cx="885900" cy="885900"/>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0" name="Google Shape;450;p47"/>
            <p:cNvCxnSpPr/>
            <p:nvPr/>
          </p:nvCxnSpPr>
          <p:spPr>
            <a:xfrm>
              <a:off x="1143010" y="3361375"/>
              <a:ext cx="1695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47"/>
            <p:cNvCxnSpPr/>
            <p:nvPr/>
          </p:nvCxnSpPr>
          <p:spPr>
            <a:xfrm rot="10800000">
              <a:off x="2840585" y="2341741"/>
              <a:ext cx="0" cy="1023000"/>
            </a:xfrm>
            <a:prstGeom prst="straightConnector1">
              <a:avLst/>
            </a:prstGeom>
            <a:noFill/>
            <a:ln w="9525" cap="flat" cmpd="sng">
              <a:solidFill>
                <a:schemeClr val="dk1"/>
              </a:solidFill>
              <a:prstDash val="solid"/>
              <a:round/>
              <a:headEnd type="none" w="med" len="med"/>
              <a:tailEnd type="none" w="med" len="med"/>
            </a:ln>
          </p:spPr>
        </p:cxnSp>
      </p:grpSp>
      <p:sp>
        <p:nvSpPr>
          <p:cNvPr id="457" name="Google Shape;457;p47"/>
          <p:cNvSpPr txBox="1"/>
          <p:nvPr/>
        </p:nvSpPr>
        <p:spPr>
          <a:xfrm>
            <a:off x="1344766" y="3601017"/>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1200" b="1" dirty="0" smtClean="0">
                <a:solidFill>
                  <a:srgbClr val="FFFFFF"/>
                </a:solidFill>
                <a:latin typeface="Exo 2"/>
                <a:ea typeface="Exo 2"/>
                <a:cs typeface="Exo 2"/>
                <a:sym typeface="Exo 2"/>
              </a:rPr>
              <a:t>1</a:t>
            </a:r>
            <a:endParaRPr sz="1200" b="1" dirty="0">
              <a:solidFill>
                <a:srgbClr val="FFFFFF"/>
              </a:solidFill>
              <a:latin typeface="Exo 2"/>
              <a:ea typeface="Exo 2"/>
              <a:cs typeface="Exo 2"/>
              <a:sym typeface="Exo 2"/>
            </a:endParaRPr>
          </a:p>
        </p:txBody>
      </p:sp>
      <p:sp>
        <p:nvSpPr>
          <p:cNvPr id="458" name="Google Shape;458;p47"/>
          <p:cNvSpPr txBox="1"/>
          <p:nvPr/>
        </p:nvSpPr>
        <p:spPr>
          <a:xfrm>
            <a:off x="1122620" y="4280642"/>
            <a:ext cx="1233000" cy="606000"/>
          </a:xfrm>
          <a:prstGeom prst="rect">
            <a:avLst/>
          </a:prstGeom>
          <a:noFill/>
          <a:ln>
            <a:noFill/>
          </a:ln>
        </p:spPr>
        <p:txBody>
          <a:bodyPr spcFirstLastPara="1" wrap="square" lIns="91425" tIns="91425" rIns="91425" bIns="91425" anchor="t" anchorCtr="0">
            <a:noAutofit/>
          </a:bodyPr>
          <a:lstStyle/>
          <a:p>
            <a:pPr lvl="0" algn="ctr"/>
            <a:r>
              <a:rPr lang="vi-VN" sz="1300" dirty="0" smtClean="0">
                <a:solidFill>
                  <a:schemeClr val="accent6">
                    <a:lumMod val="65000"/>
                    <a:lumOff val="35000"/>
                  </a:schemeClr>
                </a:solidFill>
                <a:latin typeface="Roboto Condensed Light" panose="020B0604020202020204" charset="0"/>
                <a:ea typeface="Roboto Condensed Light" panose="020B0604020202020204" charset="0"/>
              </a:rPr>
              <a:t>S</a:t>
            </a:r>
            <a:r>
              <a:rPr lang="en-US" sz="1300" dirty="0" smtClean="0">
                <a:solidFill>
                  <a:schemeClr val="accent6">
                    <a:lumMod val="65000"/>
                    <a:lumOff val="35000"/>
                  </a:schemeClr>
                </a:solidFill>
                <a:latin typeface="Roboto Condensed Light" panose="020B0604020202020204" charset="0"/>
                <a:ea typeface="Roboto Condensed Light" panose="020B0604020202020204" charset="0"/>
              </a:rPr>
              <a:t>ử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dụng</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để</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lập</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kế</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hoạch</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dài</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hạn</a:t>
            </a:r>
            <a:endParaRPr sz="1300" dirty="0">
              <a:solidFill>
                <a:schemeClr val="accent6">
                  <a:lumMod val="65000"/>
                  <a:lumOff val="35000"/>
                </a:schemeClr>
              </a:solidFill>
              <a:latin typeface="Roboto Condensed Light" panose="020B0604020202020204" charset="0"/>
              <a:ea typeface="Roboto Condensed Light" panose="020B0604020202020204" charset="0"/>
              <a:cs typeface="Roboto Condensed Light"/>
              <a:sym typeface="Roboto Condensed Light"/>
            </a:endParaRPr>
          </a:p>
        </p:txBody>
      </p:sp>
      <p:sp>
        <p:nvSpPr>
          <p:cNvPr id="459" name="Google Shape;459;p47"/>
          <p:cNvSpPr txBox="1"/>
          <p:nvPr/>
        </p:nvSpPr>
        <p:spPr>
          <a:xfrm>
            <a:off x="2912066" y="2444167"/>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1200" b="1" dirty="0" smtClean="0">
                <a:solidFill>
                  <a:srgbClr val="FFFFFF"/>
                </a:solidFill>
                <a:latin typeface="Exo 2"/>
                <a:ea typeface="Exo 2"/>
                <a:cs typeface="Exo 2"/>
                <a:sym typeface="Exo 2"/>
              </a:rPr>
              <a:t>2</a:t>
            </a:r>
            <a:endParaRPr sz="1200" b="1" dirty="0">
              <a:solidFill>
                <a:srgbClr val="FFFFFF"/>
              </a:solidFill>
              <a:latin typeface="Exo 2"/>
              <a:ea typeface="Exo 2"/>
              <a:cs typeface="Exo 2"/>
              <a:sym typeface="Exo 2"/>
            </a:endParaRPr>
          </a:p>
        </p:txBody>
      </p:sp>
      <p:sp>
        <p:nvSpPr>
          <p:cNvPr id="460" name="Google Shape;460;p47"/>
          <p:cNvSpPr txBox="1"/>
          <p:nvPr/>
        </p:nvSpPr>
        <p:spPr>
          <a:xfrm>
            <a:off x="6217213" y="2623004"/>
            <a:ext cx="788700" cy="394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200" b="1" dirty="0" smtClean="0">
                <a:solidFill>
                  <a:srgbClr val="FFFFFF"/>
                </a:solidFill>
                <a:latin typeface="Exo 2"/>
                <a:ea typeface="Exo 2"/>
                <a:cs typeface="Exo 2"/>
                <a:sym typeface="Exo 2"/>
              </a:rPr>
              <a:t>4</a:t>
            </a:r>
            <a:endParaRPr sz="1200" b="1" dirty="0">
              <a:solidFill>
                <a:srgbClr val="FFFFFF"/>
              </a:solidFill>
              <a:latin typeface="Exo 2"/>
              <a:ea typeface="Exo 2"/>
              <a:cs typeface="Exo 2"/>
              <a:sym typeface="Exo 2"/>
            </a:endParaRPr>
          </a:p>
        </p:txBody>
      </p:sp>
      <p:sp>
        <p:nvSpPr>
          <p:cNvPr id="461" name="Google Shape;461;p47"/>
          <p:cNvSpPr txBox="1"/>
          <p:nvPr/>
        </p:nvSpPr>
        <p:spPr>
          <a:xfrm>
            <a:off x="4415641" y="3601017"/>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1200" b="1" dirty="0" smtClean="0">
                <a:solidFill>
                  <a:srgbClr val="FFFFFF"/>
                </a:solidFill>
                <a:latin typeface="Exo 2"/>
                <a:ea typeface="Exo 2"/>
                <a:cs typeface="Exo 2"/>
                <a:sym typeface="Exo 2"/>
              </a:rPr>
              <a:t>3</a:t>
            </a:r>
            <a:endParaRPr sz="1200" b="1" dirty="0">
              <a:solidFill>
                <a:srgbClr val="FFFFFF"/>
              </a:solidFill>
              <a:latin typeface="Exo 2"/>
              <a:ea typeface="Exo 2"/>
              <a:cs typeface="Exo 2"/>
              <a:sym typeface="Exo 2"/>
            </a:endParaRPr>
          </a:p>
        </p:txBody>
      </p:sp>
      <p:sp>
        <p:nvSpPr>
          <p:cNvPr id="463" name="Google Shape;463;p47"/>
          <p:cNvSpPr txBox="1"/>
          <p:nvPr/>
        </p:nvSpPr>
        <p:spPr>
          <a:xfrm>
            <a:off x="3814054" y="4263288"/>
            <a:ext cx="1731487" cy="606000"/>
          </a:xfrm>
          <a:prstGeom prst="rect">
            <a:avLst/>
          </a:prstGeom>
          <a:noFill/>
          <a:ln>
            <a:noFill/>
          </a:ln>
        </p:spPr>
        <p:txBody>
          <a:bodyPr spcFirstLastPara="1" wrap="square" lIns="91425" tIns="91425" rIns="91425" bIns="91425" anchor="t" anchorCtr="0">
            <a:noAutofit/>
          </a:bodyPr>
          <a:lstStyle/>
          <a:p>
            <a:pPr lvl="0" algn="ctr"/>
            <a:r>
              <a:rPr lang="en-US" sz="1300" dirty="0">
                <a:solidFill>
                  <a:schemeClr val="accent6">
                    <a:lumMod val="65000"/>
                    <a:lumOff val="35000"/>
                  </a:schemeClr>
                </a:solidFill>
                <a:latin typeface="Roboto Condensed Light" panose="020B0604020202020204" charset="0"/>
                <a:ea typeface="Roboto Condensed Light" panose="020B0604020202020204" charset="0"/>
              </a:rPr>
              <a:t>SJF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cung</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cấp</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thời</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gian</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chờ</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trung</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bình</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thấp</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nhất</a:t>
            </a:r>
            <a:endParaRPr sz="1300" dirty="0">
              <a:solidFill>
                <a:schemeClr val="accent6">
                  <a:lumMod val="65000"/>
                  <a:lumOff val="35000"/>
                </a:schemeClr>
              </a:solidFill>
              <a:latin typeface="Roboto Condensed Light" panose="020B0604020202020204" charset="0"/>
              <a:ea typeface="Roboto Condensed Light" panose="020B0604020202020204" charset="0"/>
              <a:cs typeface="Roboto Condensed Light"/>
              <a:sym typeface="Roboto Condensed Light"/>
            </a:endParaRPr>
          </a:p>
        </p:txBody>
      </p:sp>
      <p:sp>
        <p:nvSpPr>
          <p:cNvPr id="465" name="Google Shape;465;p47"/>
          <p:cNvSpPr txBox="1"/>
          <p:nvPr/>
        </p:nvSpPr>
        <p:spPr>
          <a:xfrm>
            <a:off x="6732294" y="2231990"/>
            <a:ext cx="1657817" cy="970841"/>
          </a:xfrm>
          <a:prstGeom prst="rect">
            <a:avLst/>
          </a:prstGeom>
          <a:noFill/>
          <a:ln>
            <a:noFill/>
          </a:ln>
        </p:spPr>
        <p:txBody>
          <a:bodyPr spcFirstLastPara="1" wrap="square" lIns="91425" tIns="91425" rIns="91425" bIns="91425" anchor="t" anchorCtr="0">
            <a:noAutofit/>
          </a:bodyPr>
          <a:lstStyle/>
          <a:p>
            <a:pPr lvl="0" algn="ctr"/>
            <a:r>
              <a:rPr lang="vi-VN" sz="1300" dirty="0">
                <a:solidFill>
                  <a:schemeClr val="accent6">
                    <a:lumMod val="65000"/>
                    <a:lumOff val="35000"/>
                  </a:schemeClr>
                </a:solidFill>
                <a:latin typeface="Roboto Condensed Light" panose="020B0604020202020204" charset="0"/>
                <a:ea typeface="Roboto Condensed Light" panose="020B0604020202020204" charset="0"/>
              </a:rPr>
              <a:t>Xét về thời gian quay vòng tiền trung bình, nó là tối ưu</a:t>
            </a:r>
            <a:endParaRPr sz="1300" dirty="0">
              <a:solidFill>
                <a:schemeClr val="accent6">
                  <a:lumMod val="65000"/>
                  <a:lumOff val="35000"/>
                </a:schemeClr>
              </a:solidFill>
              <a:latin typeface="Roboto Condensed Light" panose="020B0604020202020204" charset="0"/>
              <a:ea typeface="Roboto Condensed Light" panose="020B0604020202020204" charset="0"/>
              <a:cs typeface="Roboto Condensed Light"/>
              <a:sym typeface="Roboto Condensed Light"/>
            </a:endParaRPr>
          </a:p>
        </p:txBody>
      </p:sp>
      <p:sp>
        <p:nvSpPr>
          <p:cNvPr id="466" name="Google Shape;466;p47"/>
          <p:cNvSpPr txBox="1"/>
          <p:nvPr/>
        </p:nvSpPr>
        <p:spPr>
          <a:xfrm>
            <a:off x="2321868" y="1433158"/>
            <a:ext cx="1812807" cy="1035088"/>
          </a:xfrm>
          <a:prstGeom prst="rect">
            <a:avLst/>
          </a:prstGeom>
          <a:noFill/>
          <a:ln>
            <a:noFill/>
          </a:ln>
        </p:spPr>
        <p:txBody>
          <a:bodyPr spcFirstLastPara="1" wrap="square" lIns="91425" tIns="91425" rIns="91425" bIns="91425" anchor="t" anchorCtr="0">
            <a:noAutofit/>
          </a:bodyPr>
          <a:lstStyle/>
          <a:p>
            <a:pPr lvl="0" algn="ctr"/>
            <a:r>
              <a:rPr lang="en-US" sz="1300" dirty="0" err="1">
                <a:solidFill>
                  <a:schemeClr val="accent6">
                    <a:lumMod val="65000"/>
                    <a:lumOff val="35000"/>
                  </a:schemeClr>
                </a:solidFill>
                <a:latin typeface="Roboto Condensed Light" panose="020B0604020202020204" charset="0"/>
                <a:ea typeface="Roboto Condensed Light" panose="020B0604020202020204" charset="0"/>
              </a:rPr>
              <a:t>Thời</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gian</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chờ</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trung</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a:solidFill>
                  <a:schemeClr val="accent6">
                    <a:lumMod val="65000"/>
                    <a:lumOff val="35000"/>
                  </a:schemeClr>
                </a:solidFill>
                <a:latin typeface="Roboto Condensed Light" panose="020B0604020202020204" charset="0"/>
                <a:ea typeface="Roboto Condensed Light" panose="020B0604020202020204" charset="0"/>
              </a:rPr>
              <a:t>bình</a:t>
            </a:r>
            <a:r>
              <a:rPr lang="en-US" sz="1300" dirty="0">
                <a:solidFill>
                  <a:schemeClr val="accent6">
                    <a:lumMod val="65000"/>
                    <a:lumOff val="35000"/>
                  </a:schemeClr>
                </a:solidFill>
                <a:latin typeface="Roboto Condensed Light" panose="020B0604020202020204" charset="0"/>
                <a:ea typeface="Roboto Condensed Light" panose="020B0604020202020204" charset="0"/>
              </a:rPr>
              <a:t> </a:t>
            </a:r>
            <a:r>
              <a:rPr lang="en-US" sz="1300" dirty="0" err="1" smtClean="0">
                <a:solidFill>
                  <a:schemeClr val="accent6">
                    <a:lumMod val="65000"/>
                    <a:lumOff val="35000"/>
                  </a:schemeClr>
                </a:solidFill>
                <a:latin typeface="Roboto Condensed Light" panose="020B0604020202020204" charset="0"/>
                <a:ea typeface="Roboto Condensed Light" panose="020B0604020202020204" charset="0"/>
              </a:rPr>
              <a:t>của</a:t>
            </a:r>
            <a:r>
              <a:rPr lang="vi-VN" sz="1300" dirty="0" smtClean="0">
                <a:solidFill>
                  <a:schemeClr val="accent6">
                    <a:lumMod val="65000"/>
                    <a:lumOff val="35000"/>
                  </a:schemeClr>
                </a:solidFill>
                <a:latin typeface="Roboto Condensed Light" panose="020B0604020202020204" charset="0"/>
                <a:ea typeface="Roboto Condensed Light" panose="020B0604020202020204" charset="0"/>
              </a:rPr>
              <a:t> SJF </a:t>
            </a:r>
            <a:r>
              <a:rPr lang="vi-VN" sz="1300" dirty="0">
                <a:solidFill>
                  <a:schemeClr val="accent6">
                    <a:lumMod val="65000"/>
                    <a:lumOff val="35000"/>
                  </a:schemeClr>
                </a:solidFill>
                <a:latin typeface="Roboto Condensed Light" panose="020B0604020202020204" charset="0"/>
                <a:ea typeface="Roboto Condensed Light" panose="020B0604020202020204" charset="0"/>
              </a:rPr>
              <a:t>ít hơn thuật toán </a:t>
            </a:r>
            <a:r>
              <a:rPr lang="vi-VN" sz="1300" dirty="0">
                <a:solidFill>
                  <a:schemeClr val="accent6">
                    <a:lumMod val="65000"/>
                    <a:lumOff val="35000"/>
                  </a:schemeClr>
                </a:solidFill>
                <a:latin typeface="Roboto Condensed Light" panose="020B0604020202020204" charset="0"/>
                <a:ea typeface="Roboto Condensed Light" panose="020B0604020202020204" charset="0"/>
                <a:hlinkClick r:id="rId3"/>
              </a:rPr>
              <a:t>FCFS</a:t>
            </a:r>
            <a:r>
              <a:rPr lang="vi-VN" sz="1300" dirty="0">
                <a:solidFill>
                  <a:schemeClr val="accent6">
                    <a:lumMod val="65000"/>
                    <a:lumOff val="35000"/>
                  </a:schemeClr>
                </a:solidFill>
                <a:latin typeface="Roboto Condensed Light" panose="020B0604020202020204" charset="0"/>
                <a:ea typeface="Roboto Condensed Light" panose="020B0604020202020204" charset="0"/>
              </a:rPr>
              <a:t> </a:t>
            </a:r>
            <a:endParaRPr sz="1300" dirty="0">
              <a:solidFill>
                <a:schemeClr val="accent6">
                  <a:lumMod val="65000"/>
                  <a:lumOff val="35000"/>
                </a:schemeClr>
              </a:solidFill>
              <a:latin typeface="Roboto Condensed Light" panose="020B0604020202020204" charset="0"/>
              <a:ea typeface="Roboto Condensed Light" panose="020B0604020202020204" charset="0"/>
              <a:cs typeface="Roboto Condensed Light"/>
              <a:sym typeface="Roboto Condensed Light"/>
            </a:endParaRPr>
          </a:p>
        </p:txBody>
      </p:sp>
      <p:sp>
        <p:nvSpPr>
          <p:cNvPr id="48" name="Google Shape;445;p47"/>
          <p:cNvSpPr/>
          <p:nvPr/>
        </p:nvSpPr>
        <p:spPr>
          <a:xfrm rot="10800000" flipH="1">
            <a:off x="5924982" y="2231990"/>
            <a:ext cx="782516" cy="792615"/>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9;p47"/>
          <p:cNvSpPr txBox="1"/>
          <p:nvPr/>
        </p:nvSpPr>
        <p:spPr>
          <a:xfrm>
            <a:off x="5900186" y="2425754"/>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1200" b="1" dirty="0" smtClean="0">
                <a:solidFill>
                  <a:srgbClr val="FFFFFF"/>
                </a:solidFill>
                <a:latin typeface="Exo 2"/>
                <a:ea typeface="Exo 2"/>
                <a:cs typeface="Exo 2"/>
                <a:sym typeface="Exo 2"/>
              </a:rPr>
              <a:t>4</a:t>
            </a:r>
            <a:endParaRPr sz="1200" b="1" dirty="0">
              <a:solidFill>
                <a:srgbClr val="FFFFFF"/>
              </a:solidFill>
              <a:latin typeface="Exo 2"/>
              <a:ea typeface="Exo 2"/>
              <a:cs typeface="Exo 2"/>
              <a:sym typeface="Exo 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barn(outVertical)">
                                      <p:cBhvr>
                                        <p:cTn id="7" dur="500"/>
                                        <p:tgtEl>
                                          <p:spTgt spid="457"/>
                                        </p:tgtEl>
                                      </p:cBhvr>
                                    </p:animEffect>
                                  </p:childTnLst>
                                </p:cTn>
                              </p:par>
                              <p:par>
                                <p:cTn id="8" presetID="16" presetClass="entr" presetSubtype="37" fill="hold" nodeType="withEffect">
                                  <p:stCondLst>
                                    <p:cond delay="0"/>
                                  </p:stCondLst>
                                  <p:childTnLst>
                                    <p:set>
                                      <p:cBhvr>
                                        <p:cTn id="9" dur="1" fill="hold">
                                          <p:stCondLst>
                                            <p:cond delay="0"/>
                                          </p:stCondLst>
                                        </p:cTn>
                                        <p:tgtEl>
                                          <p:spTgt spid="440"/>
                                        </p:tgtEl>
                                        <p:attrNameLst>
                                          <p:attrName>style.visibility</p:attrName>
                                        </p:attrNameLst>
                                      </p:cBhvr>
                                      <p:to>
                                        <p:strVal val="visible"/>
                                      </p:to>
                                    </p:set>
                                    <p:animEffect transition="in" filter="barn(outVertical)">
                                      <p:cBhvr>
                                        <p:cTn id="10" dur="500"/>
                                        <p:tgtEl>
                                          <p:spTgt spid="44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59"/>
                                        </p:tgtEl>
                                        <p:attrNameLst>
                                          <p:attrName>style.visibility</p:attrName>
                                        </p:attrNameLst>
                                      </p:cBhvr>
                                      <p:to>
                                        <p:strVal val="visible"/>
                                      </p:to>
                                    </p:set>
                                    <p:animEffect transition="in" filter="barn(outVertical)">
                                      <p:cBhvr>
                                        <p:cTn id="13" dur="500"/>
                                        <p:tgtEl>
                                          <p:spTgt spid="459"/>
                                        </p:tgtEl>
                                      </p:cBhvr>
                                    </p:animEffect>
                                  </p:childTnLst>
                                </p:cTn>
                              </p:par>
                              <p:par>
                                <p:cTn id="14" presetID="16" presetClass="entr" presetSubtype="37" fill="hold" nodeType="withEffect">
                                  <p:stCondLst>
                                    <p:cond delay="0"/>
                                  </p:stCondLst>
                                  <p:childTnLst>
                                    <p:set>
                                      <p:cBhvr>
                                        <p:cTn id="15" dur="1" fill="hold">
                                          <p:stCondLst>
                                            <p:cond delay="0"/>
                                          </p:stCondLst>
                                        </p:cTn>
                                        <p:tgtEl>
                                          <p:spTgt spid="444"/>
                                        </p:tgtEl>
                                        <p:attrNameLst>
                                          <p:attrName>style.visibility</p:attrName>
                                        </p:attrNameLst>
                                      </p:cBhvr>
                                      <p:to>
                                        <p:strVal val="visible"/>
                                      </p:to>
                                    </p:set>
                                    <p:animEffect transition="in" filter="barn(outVertical)">
                                      <p:cBhvr>
                                        <p:cTn id="16" dur="500"/>
                                        <p:tgtEl>
                                          <p:spTgt spid="444"/>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61"/>
                                        </p:tgtEl>
                                        <p:attrNameLst>
                                          <p:attrName>style.visibility</p:attrName>
                                        </p:attrNameLst>
                                      </p:cBhvr>
                                      <p:to>
                                        <p:strVal val="visible"/>
                                      </p:to>
                                    </p:set>
                                    <p:animEffect transition="in" filter="barn(outVertical)">
                                      <p:cBhvr>
                                        <p:cTn id="19" dur="500"/>
                                        <p:tgtEl>
                                          <p:spTgt spid="461"/>
                                        </p:tgtEl>
                                      </p:cBhvr>
                                    </p:animEffect>
                                  </p:childTnLst>
                                </p:cTn>
                              </p:par>
                              <p:par>
                                <p:cTn id="20" presetID="16" presetClass="entr" presetSubtype="37" fill="hold" nodeType="withEffect">
                                  <p:stCondLst>
                                    <p:cond delay="0"/>
                                  </p:stCondLst>
                                  <p:childTnLst>
                                    <p:set>
                                      <p:cBhvr>
                                        <p:cTn id="21" dur="1" fill="hold">
                                          <p:stCondLst>
                                            <p:cond delay="0"/>
                                          </p:stCondLst>
                                        </p:cTn>
                                        <p:tgtEl>
                                          <p:spTgt spid="448"/>
                                        </p:tgtEl>
                                        <p:attrNameLst>
                                          <p:attrName>style.visibility</p:attrName>
                                        </p:attrNameLst>
                                      </p:cBhvr>
                                      <p:to>
                                        <p:strVal val="visible"/>
                                      </p:to>
                                    </p:set>
                                    <p:animEffect transition="in" filter="barn(outVertical)">
                                      <p:cBhvr>
                                        <p:cTn id="22" dur="500"/>
                                        <p:tgtEl>
                                          <p:spTgt spid="448"/>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outVertical)">
                                      <p:cBhvr>
                                        <p:cTn id="25" dur="500"/>
                                        <p:tgtEl>
                                          <p:spTgt spid="43"/>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outVertical)">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5" fill="hold" grpId="0" nodeType="clickEffect">
                                  <p:stCondLst>
                                    <p:cond delay="0"/>
                                  </p:stCondLst>
                                  <p:childTnLst>
                                    <p:set>
                                      <p:cBhvr>
                                        <p:cTn id="32" dur="1" fill="hold">
                                          <p:stCondLst>
                                            <p:cond delay="0"/>
                                          </p:stCondLst>
                                        </p:cTn>
                                        <p:tgtEl>
                                          <p:spTgt spid="458"/>
                                        </p:tgtEl>
                                        <p:attrNameLst>
                                          <p:attrName>style.visibility</p:attrName>
                                        </p:attrNameLst>
                                      </p:cBhvr>
                                      <p:to>
                                        <p:strVal val="visible"/>
                                      </p:to>
                                    </p:set>
                                    <p:animEffect transition="in" filter="randombar(vertical)">
                                      <p:cBhvr>
                                        <p:cTn id="33" dur="500"/>
                                        <p:tgtEl>
                                          <p:spTgt spid="45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5" fill="hold" grpId="0" nodeType="clickEffect">
                                  <p:stCondLst>
                                    <p:cond delay="0"/>
                                  </p:stCondLst>
                                  <p:childTnLst>
                                    <p:set>
                                      <p:cBhvr>
                                        <p:cTn id="37" dur="1" fill="hold">
                                          <p:stCondLst>
                                            <p:cond delay="0"/>
                                          </p:stCondLst>
                                        </p:cTn>
                                        <p:tgtEl>
                                          <p:spTgt spid="466"/>
                                        </p:tgtEl>
                                        <p:attrNameLst>
                                          <p:attrName>style.visibility</p:attrName>
                                        </p:attrNameLst>
                                      </p:cBhvr>
                                      <p:to>
                                        <p:strVal val="visible"/>
                                      </p:to>
                                    </p:set>
                                    <p:animEffect transition="in" filter="randombar(vertical)">
                                      <p:cBhvr>
                                        <p:cTn id="38" dur="500"/>
                                        <p:tgtEl>
                                          <p:spTgt spid="46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463"/>
                                        </p:tgtEl>
                                        <p:attrNameLst>
                                          <p:attrName>style.visibility</p:attrName>
                                        </p:attrNameLst>
                                      </p:cBhvr>
                                      <p:to>
                                        <p:strVal val="visible"/>
                                      </p:to>
                                    </p:set>
                                    <p:animEffect transition="in" filter="randombar(vertical)">
                                      <p:cBhvr>
                                        <p:cTn id="43" dur="500"/>
                                        <p:tgtEl>
                                          <p:spTgt spid="46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5" fill="hold" grpId="0" nodeType="clickEffect">
                                  <p:stCondLst>
                                    <p:cond delay="0"/>
                                  </p:stCondLst>
                                  <p:childTnLst>
                                    <p:set>
                                      <p:cBhvr>
                                        <p:cTn id="47" dur="1" fill="hold">
                                          <p:stCondLst>
                                            <p:cond delay="0"/>
                                          </p:stCondLst>
                                        </p:cTn>
                                        <p:tgtEl>
                                          <p:spTgt spid="465"/>
                                        </p:tgtEl>
                                        <p:attrNameLst>
                                          <p:attrName>style.visibility</p:attrName>
                                        </p:attrNameLst>
                                      </p:cBhvr>
                                      <p:to>
                                        <p:strVal val="visible"/>
                                      </p:to>
                                    </p:set>
                                    <p:animEffect transition="in" filter="randombar(vertical)">
                                      <p:cBhvr>
                                        <p:cTn id="48"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p:bldP spid="458" grpId="0"/>
      <p:bldP spid="459" grpId="0"/>
      <p:bldP spid="461" grpId="0"/>
      <p:bldP spid="463" grpId="0"/>
      <p:bldP spid="465" grpId="0"/>
      <p:bldP spid="466" grpId="0"/>
      <p:bldP spid="48" grpId="0" animBg="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NHƯỢC ĐIỂM</a:t>
            </a:r>
            <a:endParaRPr dirty="0"/>
          </a:p>
        </p:txBody>
      </p:sp>
      <p:sp>
        <p:nvSpPr>
          <p:cNvPr id="321" name="Google Shape;321;p40"/>
          <p:cNvSpPr txBox="1">
            <a:spLocks noGrp="1"/>
          </p:cNvSpPr>
          <p:nvPr>
            <p:ph type="ctrTitle" idx="2"/>
          </p:nvPr>
        </p:nvSpPr>
        <p:spPr>
          <a:xfrm>
            <a:off x="403229" y="2389590"/>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latin typeface="Roboto Condensed Light" panose="020B0604020202020204" charset="0"/>
                <a:ea typeface="Roboto Condensed Light" panose="020B0604020202020204" charset="0"/>
              </a:rPr>
              <a:t>THỜI GIAN HOÀN THÀNH CẦN  BIẾT SỚM HƠN</a:t>
            </a:r>
            <a:endParaRPr dirty="0">
              <a:latin typeface="Roboto Condensed Light" panose="020B0604020202020204" charset="0"/>
              <a:ea typeface="Roboto Condensed Light" panose="020B0604020202020204" charset="0"/>
            </a:endParaRPr>
          </a:p>
        </p:txBody>
      </p:sp>
      <p:sp>
        <p:nvSpPr>
          <p:cNvPr id="323" name="Google Shape;323;p40"/>
          <p:cNvSpPr txBox="1">
            <a:spLocks noGrp="1"/>
          </p:cNvSpPr>
          <p:nvPr>
            <p:ph type="ctrTitle" idx="3"/>
          </p:nvPr>
        </p:nvSpPr>
        <p:spPr>
          <a:xfrm>
            <a:off x="2143347" y="1759670"/>
            <a:ext cx="1538383" cy="10553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latin typeface="Roboto Condensed Light" panose="020B0604020202020204" charset="0"/>
                <a:ea typeface="Roboto Condensed Light" panose="020B0604020202020204" charset="0"/>
              </a:rPr>
              <a:t>VẤN ĐỀ CHẾT ĐÓI XẢY RA TRONG  SJF</a:t>
            </a:r>
            <a:endParaRPr dirty="0">
              <a:latin typeface="Roboto Condensed Light" panose="020B0604020202020204" charset="0"/>
              <a:ea typeface="Roboto Condensed Light" panose="020B0604020202020204" charset="0"/>
            </a:endParaRPr>
          </a:p>
        </p:txBody>
      </p:sp>
      <p:sp>
        <p:nvSpPr>
          <p:cNvPr id="325" name="Google Shape;325;p40"/>
          <p:cNvSpPr txBox="1">
            <a:spLocks noGrp="1"/>
          </p:cNvSpPr>
          <p:nvPr>
            <p:ph type="ctrTitle" idx="5"/>
          </p:nvPr>
        </p:nvSpPr>
        <p:spPr>
          <a:xfrm>
            <a:off x="4127403" y="1987812"/>
            <a:ext cx="1780500" cy="10596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latin typeface="Roboto Condensed Light" panose="020B0604020202020204" charset="0"/>
                <a:ea typeface="Roboto Condensed Light" panose="020B0604020202020204" charset="0"/>
              </a:rPr>
              <a:t>CẦN KIẾN THỨC  ĐỂ BIẾT QUY TRÌNH CHẠY TRONG BAO LÂU</a:t>
            </a:r>
            <a:endParaRPr dirty="0">
              <a:latin typeface="Roboto Condensed Light" panose="020B0604020202020204" charset="0"/>
              <a:ea typeface="Roboto Condensed Light" panose="020B0604020202020204" charset="0"/>
            </a:endParaRPr>
          </a:p>
        </p:txBody>
      </p:sp>
      <p:sp>
        <p:nvSpPr>
          <p:cNvPr id="329" name="Google Shape;329;p40"/>
          <p:cNvSpPr txBox="1">
            <a:spLocks noGrp="1"/>
          </p:cNvSpPr>
          <p:nvPr>
            <p:ph type="ctrTitle" idx="9"/>
          </p:nvPr>
        </p:nvSpPr>
        <p:spPr>
          <a:xfrm>
            <a:off x="5333818" y="4159993"/>
            <a:ext cx="17805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latin typeface="Roboto Condensed Light" panose="020B0604020202020204" charset="0"/>
                <a:ea typeface="Roboto Condensed Light" panose="020B0604020202020204" charset="0"/>
              </a:rPr>
              <a:t>KHÓ BIẾT ĐỘ</a:t>
            </a:r>
            <a:br>
              <a:rPr lang="vi-VN" dirty="0" smtClean="0">
                <a:latin typeface="Roboto Condensed Light" panose="020B0604020202020204" charset="0"/>
                <a:ea typeface="Roboto Condensed Light" panose="020B0604020202020204" charset="0"/>
              </a:rPr>
            </a:br>
            <a:r>
              <a:rPr lang="vi-VN" dirty="0" smtClean="0">
                <a:latin typeface="Roboto Condensed Light" panose="020B0604020202020204" charset="0"/>
                <a:ea typeface="Roboto Condensed Light" panose="020B0604020202020204" charset="0"/>
              </a:rPr>
              <a:t>DÀI YÊU CẦU </a:t>
            </a:r>
            <a:br>
              <a:rPr lang="vi-VN" dirty="0" smtClean="0">
                <a:latin typeface="Roboto Condensed Light" panose="020B0604020202020204" charset="0"/>
                <a:ea typeface="Roboto Condensed Light" panose="020B0604020202020204" charset="0"/>
              </a:rPr>
            </a:br>
            <a:r>
              <a:rPr lang="vi-VN" dirty="0" smtClean="0">
                <a:latin typeface="Roboto Condensed Light" panose="020B0604020202020204" charset="0"/>
                <a:ea typeface="Roboto Condensed Light" panose="020B0604020202020204" charset="0"/>
              </a:rPr>
              <a:t>CPU SẮP TỚI</a:t>
            </a:r>
            <a:endParaRPr dirty="0">
              <a:latin typeface="Roboto Condensed Light" panose="020B0604020202020204" charset="0"/>
              <a:ea typeface="Roboto Condensed Light" panose="020B0604020202020204" charset="0"/>
            </a:endParaRPr>
          </a:p>
        </p:txBody>
      </p:sp>
      <p:sp>
        <p:nvSpPr>
          <p:cNvPr id="331" name="Google Shape;331;p40"/>
          <p:cNvSpPr txBox="1">
            <a:spLocks noGrp="1"/>
          </p:cNvSpPr>
          <p:nvPr>
            <p:ph type="ctrTitle" idx="14"/>
          </p:nvPr>
        </p:nvSpPr>
        <p:spPr>
          <a:xfrm>
            <a:off x="7079475" y="3734728"/>
            <a:ext cx="1509250" cy="8527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latin typeface="Roboto Condensed Light" panose="020B0604020202020204" charset="0"/>
                <a:ea typeface="Roboto Condensed Light" panose="020B0604020202020204" charset="0"/>
              </a:rPr>
              <a:t>CẦN GHI LẠI THỜI GIAN ĐÃ TRÔI QUA</a:t>
            </a:r>
            <a:endParaRPr dirty="0">
              <a:latin typeface="Roboto Condensed Light" panose="020B0604020202020204" charset="0"/>
              <a:ea typeface="Roboto Condensed Light" panose="020B0604020202020204" charset="0"/>
            </a:endParaRPr>
          </a:p>
        </p:txBody>
      </p:sp>
      <p:cxnSp>
        <p:nvCxnSpPr>
          <p:cNvPr id="333" name="Google Shape;333;p40"/>
          <p:cNvCxnSpPr/>
          <p:nvPr/>
        </p:nvCxnSpPr>
        <p:spPr>
          <a:xfrm flipH="1" flipV="1">
            <a:off x="-100400" y="1892743"/>
            <a:ext cx="5739200" cy="3584"/>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40"/>
          <p:cNvCxnSpPr/>
          <p:nvPr/>
        </p:nvCxnSpPr>
        <p:spPr>
          <a:xfrm flipH="1">
            <a:off x="5307468" y="3630764"/>
            <a:ext cx="3836532" cy="28728"/>
          </a:xfrm>
          <a:prstGeom prst="straightConnector1">
            <a:avLst/>
          </a:prstGeom>
          <a:noFill/>
          <a:ln w="9525" cap="flat" cmpd="sng">
            <a:solidFill>
              <a:schemeClr val="dk2"/>
            </a:solidFill>
            <a:prstDash val="solid"/>
            <a:round/>
            <a:headEnd type="none" w="med" len="med"/>
            <a:tailEnd type="none" w="med" len="med"/>
          </a:ln>
        </p:spPr>
      </p:cxnSp>
      <p:grpSp>
        <p:nvGrpSpPr>
          <p:cNvPr id="335" name="Google Shape;335;p40"/>
          <p:cNvGrpSpPr/>
          <p:nvPr/>
        </p:nvGrpSpPr>
        <p:grpSpPr>
          <a:xfrm>
            <a:off x="2777533" y="1477832"/>
            <a:ext cx="278692" cy="331130"/>
            <a:chOff x="-48233050" y="3569725"/>
            <a:chExt cx="252050" cy="299475"/>
          </a:xfrm>
        </p:grpSpPr>
        <p:sp>
          <p:nvSpPr>
            <p:cNvPr id="336" name="Google Shape;336;p40"/>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0"/>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0"/>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40"/>
          <p:cNvGrpSpPr/>
          <p:nvPr/>
        </p:nvGrpSpPr>
        <p:grpSpPr>
          <a:xfrm>
            <a:off x="1138460" y="1478233"/>
            <a:ext cx="330936" cy="330743"/>
            <a:chOff x="-49764975" y="3183375"/>
            <a:chExt cx="299300" cy="299125"/>
          </a:xfrm>
        </p:grpSpPr>
        <p:sp>
          <p:nvSpPr>
            <p:cNvPr id="340" name="Google Shape;340;p4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40"/>
          <p:cNvGrpSpPr/>
          <p:nvPr/>
        </p:nvGrpSpPr>
        <p:grpSpPr>
          <a:xfrm>
            <a:off x="4830846" y="1485921"/>
            <a:ext cx="332677" cy="330964"/>
            <a:chOff x="-47155575" y="3200500"/>
            <a:chExt cx="300875" cy="299325"/>
          </a:xfrm>
        </p:grpSpPr>
        <p:sp>
          <p:nvSpPr>
            <p:cNvPr id="350" name="Google Shape;350;p40"/>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40"/>
          <p:cNvGrpSpPr/>
          <p:nvPr/>
        </p:nvGrpSpPr>
        <p:grpSpPr>
          <a:xfrm>
            <a:off x="7665873" y="3225712"/>
            <a:ext cx="336507" cy="336507"/>
            <a:chOff x="3271200" y="1435075"/>
            <a:chExt cx="481825" cy="481825"/>
          </a:xfrm>
        </p:grpSpPr>
        <p:sp>
          <p:nvSpPr>
            <p:cNvPr id="362" name="Google Shape;362;p40"/>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3" name="Google Shape;363;p40"/>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64" name="Google Shape;364;p40"/>
          <p:cNvGrpSpPr/>
          <p:nvPr/>
        </p:nvGrpSpPr>
        <p:grpSpPr>
          <a:xfrm>
            <a:off x="6028870" y="3210654"/>
            <a:ext cx="334924" cy="334820"/>
            <a:chOff x="5642475" y="1435075"/>
            <a:chExt cx="481975" cy="481825"/>
          </a:xfrm>
        </p:grpSpPr>
        <p:sp>
          <p:nvSpPr>
            <p:cNvPr id="365" name="Google Shape;365;p40"/>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6" name="Google Shape;366;p40"/>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7" name="Google Shape;367;p40"/>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4065183" y="1789713"/>
            <a:ext cx="5195700" cy="1921200"/>
          </a:xfrm>
          <a:prstGeom prst="rect">
            <a:avLst/>
          </a:prstGeom>
        </p:spPr>
        <p:txBody>
          <a:bodyPr spcFirstLastPara="1" wrap="square" lIns="91425" tIns="91425" rIns="91425" bIns="91425" anchor="ctr" anchorCtr="0">
            <a:noAutofit/>
          </a:bodyPr>
          <a:lstStyle/>
          <a:p>
            <a:pPr lvl="0" algn="ctr"/>
            <a:r>
              <a:rPr lang="vi-VN" dirty="0" smtClean="0"/>
              <a:t/>
            </a:r>
            <a:br>
              <a:rPr lang="vi-VN" dirty="0" smtClean="0"/>
            </a:br>
            <a:r>
              <a:rPr lang="vi-VN" dirty="0" smtClean="0"/>
              <a:t>SHORTEST REMAINING TIME FIRST</a:t>
            </a:r>
            <a:r>
              <a:rPr lang="vi-VN" dirty="0"/>
              <a:t/>
            </a:r>
            <a:br>
              <a:rPr lang="vi-VN" dirty="0"/>
            </a:br>
            <a:r>
              <a:rPr lang="en-US" dirty="0"/>
              <a:t> </a:t>
            </a:r>
            <a:endParaRPr dirty="0"/>
          </a:p>
        </p:txBody>
      </p:sp>
      <p:sp>
        <p:nvSpPr>
          <p:cNvPr id="313" name="Google Shape;313;p39"/>
          <p:cNvSpPr txBox="1">
            <a:spLocks noGrp="1"/>
          </p:cNvSpPr>
          <p:nvPr>
            <p:ph type="title" idx="2"/>
          </p:nvPr>
        </p:nvSpPr>
        <p:spPr>
          <a:xfrm flipH="1">
            <a:off x="560340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314" name="Google Shape;314;p39"/>
          <p:cNvCxnSpPr/>
          <p:nvPr/>
        </p:nvCxnSpPr>
        <p:spPr>
          <a:xfrm>
            <a:off x="7583400" y="2081760"/>
            <a:ext cx="1560600" cy="0"/>
          </a:xfrm>
          <a:prstGeom prst="straightConnector1">
            <a:avLst/>
          </a:prstGeom>
          <a:noFill/>
          <a:ln w="9525" cap="flat" cmpd="sng">
            <a:solidFill>
              <a:schemeClr val="dk1"/>
            </a:solidFill>
            <a:prstDash val="solid"/>
            <a:round/>
            <a:headEnd type="none" w="med" len="med"/>
            <a:tailEnd type="none" w="med" len="med"/>
          </a:ln>
        </p:spPr>
      </p:cxnSp>
      <p:cxnSp>
        <p:nvCxnSpPr>
          <p:cNvPr id="7" name="Google Shape;314;p39"/>
          <p:cNvCxnSpPr/>
          <p:nvPr/>
        </p:nvCxnSpPr>
        <p:spPr>
          <a:xfrm>
            <a:off x="5394960" y="3482340"/>
            <a:ext cx="3749040" cy="9120"/>
          </a:xfrm>
          <a:prstGeom prst="straightConnector1">
            <a:avLst/>
          </a:prstGeom>
          <a:noFill/>
          <a:ln w="9525" cap="flat" cmpd="sng">
            <a:solidFill>
              <a:schemeClr val="dk1"/>
            </a:solidFill>
            <a:prstDash val="solid"/>
            <a:round/>
            <a:headEnd type="none" w="med" len="med"/>
            <a:tailEnd type="none" w="med" len="med"/>
          </a:ln>
        </p:spPr>
      </p:cxnSp>
      <p:sp>
        <p:nvSpPr>
          <p:cNvPr id="5" name="Rectangle 4"/>
          <p:cNvSpPr/>
          <p:nvPr/>
        </p:nvSpPr>
        <p:spPr>
          <a:xfrm>
            <a:off x="4572000" y="3525906"/>
            <a:ext cx="4572000" cy="738664"/>
          </a:xfrm>
          <a:prstGeom prst="rect">
            <a:avLst/>
          </a:prstGeom>
        </p:spPr>
        <p:txBody>
          <a:bodyPr>
            <a:spAutoFit/>
          </a:bodyPr>
          <a:lstStyle/>
          <a:p>
            <a:pPr algn="ctr"/>
            <a:r>
              <a:rPr lang="vi-VN" dirty="0">
                <a:solidFill>
                  <a:srgbClr val="666666"/>
                </a:solidFill>
                <a:latin typeface="Roboto Condensed Light" panose="020B0604020202020204" charset="0"/>
                <a:ea typeface="Roboto Condensed Light" panose="020B0604020202020204" charset="0"/>
              </a:rPr>
              <a:t>Thuật toán lập lịch trước, trong đó hệ điều hành lên lịch công việc, dựa trên thời gian còn lại của quá trình thực hiện. Công việc có thời gian còn lại ngắn nhất được thực hiện trước.</a:t>
            </a:r>
            <a:endParaRPr lang="en-US" dirty="0">
              <a:latin typeface="Roboto Condensed Light" panose="020B0604020202020204" charset="0"/>
              <a:ea typeface="Roboto Condensed Light" panose="020B0604020202020204" charset="0"/>
            </a:endParaRPr>
          </a:p>
        </p:txBody>
      </p:sp>
    </p:spTree>
  </p:cSld>
  <p:clrMapOvr>
    <a:masterClrMapping/>
  </p:clrMapOvr>
  <p:transition spd="slow">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2130" y="603606"/>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ĐẶC ĐIỂM</a:t>
            </a:r>
            <a:endParaRPr dirty="0"/>
          </a:p>
        </p:txBody>
      </p:sp>
      <p:sp>
        <p:nvSpPr>
          <p:cNvPr id="270" name="Google Shape;270;p38"/>
          <p:cNvSpPr txBox="1">
            <a:spLocks noGrp="1"/>
          </p:cNvSpPr>
          <p:nvPr>
            <p:ph type="subTitle" idx="1"/>
          </p:nvPr>
        </p:nvSpPr>
        <p:spPr>
          <a:xfrm>
            <a:off x="878402" y="3038511"/>
            <a:ext cx="2052000" cy="1003200"/>
          </a:xfrm>
          <a:prstGeom prst="rect">
            <a:avLst/>
          </a:prstGeom>
        </p:spPr>
        <p:txBody>
          <a:bodyPr spcFirstLastPara="1" wrap="square" lIns="91425" tIns="91425" rIns="91425" bIns="91425" anchor="t" anchorCtr="0">
            <a:noAutofit/>
          </a:bodyPr>
          <a:lstStyle/>
          <a:p>
            <a:pPr marL="0" lvl="0" indent="0"/>
            <a:r>
              <a:rPr lang="vi-VN" sz="1600" dirty="0" smtClean="0">
                <a:latin typeface="Roboto Condensed Light" panose="020B0604020202020204" charset="0"/>
                <a:ea typeface="Roboto Condensed Light" panose="020B0604020202020204" charset="0"/>
                <a:cs typeface="Times New Roman" panose="02020603050405020304" pitchFamily="18" charset="0"/>
              </a:rPr>
              <a:t>P</a:t>
            </a:r>
            <a:r>
              <a:rPr lang="en-US" sz="1600" dirty="0" err="1" smtClean="0">
                <a:latin typeface="Roboto Condensed Light" panose="020B0604020202020204" charset="0"/>
                <a:ea typeface="Roboto Condensed Light" panose="020B0604020202020204" charset="0"/>
                <a:cs typeface="Times New Roman" panose="02020603050405020304" pitchFamily="18" charset="0"/>
              </a:rPr>
              <a:t>hiên</a:t>
            </a:r>
            <a:r>
              <a:rPr lang="en-US" sz="1600" dirty="0" smtClean="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bản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ưu</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tiên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của</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lập</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lịch</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công</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việc</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tiếp</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theo</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ngắn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nhất</a:t>
            </a:r>
            <a:endParaRPr sz="1600" dirty="0">
              <a:latin typeface="Roboto Condensed Light" panose="020B0604020202020204" charset="0"/>
              <a:ea typeface="Roboto Condensed Light" panose="020B0604020202020204" charset="0"/>
            </a:endParaRPr>
          </a:p>
        </p:txBody>
      </p:sp>
      <p:cxnSp>
        <p:nvCxnSpPr>
          <p:cNvPr id="275" name="Google Shape;275;p38"/>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1576050" y="2200547"/>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1</a:t>
            </a:r>
            <a:endParaRPr sz="2000" dirty="0">
              <a:solidFill>
                <a:schemeClr val="accent1"/>
              </a:solidFill>
            </a:endParaRPr>
          </a:p>
        </p:txBody>
      </p:sp>
      <p:sp>
        <p:nvSpPr>
          <p:cNvPr id="278" name="Google Shape;278;p38"/>
          <p:cNvSpPr/>
          <p:nvPr/>
        </p:nvSpPr>
        <p:spPr>
          <a:xfrm>
            <a:off x="4249650" y="3171786"/>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2</a:t>
            </a:r>
            <a:endParaRPr sz="2000" dirty="0">
              <a:solidFill>
                <a:schemeClr val="accent1"/>
              </a:solidFill>
            </a:endParaRPr>
          </a:p>
        </p:txBody>
      </p:sp>
      <p:sp>
        <p:nvSpPr>
          <p:cNvPr id="279" name="Google Shape;279;p38"/>
          <p:cNvSpPr/>
          <p:nvPr/>
        </p:nvSpPr>
        <p:spPr>
          <a:xfrm>
            <a:off x="6923250" y="2200547"/>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3</a:t>
            </a:r>
            <a:endParaRPr sz="2000" dirty="0">
              <a:solidFill>
                <a:schemeClr val="accent1"/>
              </a:solidFill>
            </a:endParaRPr>
          </a:p>
        </p:txBody>
      </p:sp>
      <p:sp>
        <p:nvSpPr>
          <p:cNvPr id="45" name="Google Shape;270;p38"/>
          <p:cNvSpPr txBox="1">
            <a:spLocks noGrp="1"/>
          </p:cNvSpPr>
          <p:nvPr>
            <p:ph type="subTitle" idx="1"/>
          </p:nvPr>
        </p:nvSpPr>
        <p:spPr>
          <a:xfrm>
            <a:off x="6213599" y="3171786"/>
            <a:ext cx="2052000" cy="1003200"/>
          </a:xfrm>
          <a:prstGeom prst="rect">
            <a:avLst/>
          </a:prstGeom>
        </p:spPr>
        <p:txBody>
          <a:bodyPr spcFirstLastPara="1" wrap="square" lIns="91425" tIns="91425" rIns="91425" bIns="91425" anchor="t" anchorCtr="0">
            <a:noAutofit/>
          </a:bodyPr>
          <a:lstStyle/>
          <a:p>
            <a:pPr marL="0" lvl="0" indent="0"/>
            <a:r>
              <a:rPr lang="vi-VN" sz="1600" dirty="0">
                <a:latin typeface="Roboto Condensed Light" panose="020B0604020202020204" charset="0"/>
                <a:ea typeface="Roboto Condensed Light" panose="020B0604020202020204" charset="0"/>
              </a:rPr>
              <a:t>T</a:t>
            </a:r>
            <a:r>
              <a:rPr lang="en-US" sz="1600" dirty="0" err="1">
                <a:latin typeface="Roboto Condensed Light" panose="020B0604020202020204" charset="0"/>
                <a:ea typeface="Roboto Condensed Light" panose="020B0604020202020204" charset="0"/>
                <a:cs typeface="Times New Roman" panose="02020603050405020304" pitchFamily="18" charset="0"/>
              </a:rPr>
              <a:t>hời</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gian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còn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lại</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ngắn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nhất</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có</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lợi</a:t>
            </a:r>
            <a:endParaRPr sz="1600" dirty="0">
              <a:latin typeface="Roboto Condensed Light" panose="020B0604020202020204" charset="0"/>
              <a:ea typeface="Roboto Condensed Light" panose="020B0604020202020204" charset="0"/>
            </a:endParaRPr>
          </a:p>
        </p:txBody>
      </p:sp>
      <p:sp>
        <p:nvSpPr>
          <p:cNvPr id="49" name="Google Shape;270;p38"/>
          <p:cNvSpPr txBox="1">
            <a:spLocks noGrp="1"/>
          </p:cNvSpPr>
          <p:nvPr>
            <p:ph type="subTitle" idx="1"/>
          </p:nvPr>
        </p:nvSpPr>
        <p:spPr>
          <a:xfrm>
            <a:off x="3605531" y="1859196"/>
            <a:ext cx="2052000" cy="1003200"/>
          </a:xfrm>
          <a:prstGeom prst="rect">
            <a:avLst/>
          </a:prstGeom>
        </p:spPr>
        <p:txBody>
          <a:bodyPr spcFirstLastPara="1" wrap="square" lIns="91425" tIns="91425" rIns="91425" bIns="91425" anchor="t" anchorCtr="0">
            <a:noAutofit/>
          </a:bodyPr>
          <a:lstStyle/>
          <a:p>
            <a:pPr marL="0" lvl="0" indent="0"/>
            <a:r>
              <a:rPr lang="vi-VN" sz="1600" dirty="0" smtClean="0">
                <a:latin typeface="Roboto Condensed Light" panose="020B0604020202020204" charset="0"/>
                <a:ea typeface="Roboto Condensed Light" panose="020B0604020202020204" charset="0"/>
                <a:cs typeface="Times New Roman" panose="02020603050405020304" pitchFamily="18" charset="0"/>
              </a:rPr>
              <a:t>Q</a:t>
            </a:r>
            <a:r>
              <a:rPr lang="en-US" sz="1600" dirty="0" err="1" smtClean="0">
                <a:latin typeface="Roboto Condensed Light" panose="020B0604020202020204" charset="0"/>
                <a:ea typeface="Roboto Condensed Light" panose="020B0604020202020204" charset="0"/>
                <a:cs typeface="Times New Roman" panose="02020603050405020304" pitchFamily="18" charset="0"/>
              </a:rPr>
              <a:t>uá</a:t>
            </a:r>
            <a:r>
              <a:rPr lang="en-US" sz="1600" dirty="0" smtClean="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trình</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có</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khoảng</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thời</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gian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nhỏ</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nhất</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còn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lại</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cho</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đến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khi</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hoàn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thành</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được</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chọn</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để</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thực</a:t>
            </a:r>
            <a:r>
              <a:rPr lang="en-US" sz="1600" dirty="0">
                <a:latin typeface="Roboto Condensed Light" panose="020B0604020202020204" charset="0"/>
                <a:ea typeface="Roboto Condensed Light" panose="020B0604020202020204" charset="0"/>
                <a:cs typeface="Times New Roman" panose="02020603050405020304" pitchFamily="18" charset="0"/>
              </a:rPr>
              <a:t> </a:t>
            </a:r>
            <a:r>
              <a:rPr lang="en-US" sz="1600" dirty="0" err="1">
                <a:latin typeface="Roboto Condensed Light" panose="020B0604020202020204" charset="0"/>
                <a:ea typeface="Roboto Condensed Light" panose="020B0604020202020204" charset="0"/>
                <a:cs typeface="Times New Roman" panose="02020603050405020304" pitchFamily="18" charset="0"/>
              </a:rPr>
              <a:t>thi</a:t>
            </a:r>
            <a:endParaRPr sz="1600" dirty="0">
              <a:latin typeface="Roboto Condensed Light" panose="020B0604020202020204" charset="0"/>
              <a:ea typeface="Roboto Condensed Light" panose="020B0604020202020204" charset="0"/>
            </a:endParaRPr>
          </a:p>
        </p:txBody>
      </p:sp>
    </p:spTree>
    <p:extLst>
      <p:ext uri="{BB962C8B-B14F-4D97-AF65-F5344CB8AC3E}">
        <p14:creationId xmlns:p14="http://schemas.microsoft.com/office/powerpoint/2010/main" val="1391118823"/>
      </p:ext>
    </p:extLst>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77485" y="1367984"/>
            <a:ext cx="2885412" cy="523220"/>
          </a:xfrm>
          <a:prstGeom prst="rect">
            <a:avLst/>
          </a:prstGeom>
        </p:spPr>
        <p:txBody>
          <a:bodyPr wrap="square">
            <a:spAutoFit/>
          </a:bodyPr>
          <a:lstStyle/>
          <a:p>
            <a:pPr algn="ctr"/>
            <a:r>
              <a:rPr lang="vi-VN" dirty="0" smtClean="0">
                <a:latin typeface="Roboto Condensed Light" panose="020B0604020202020204" charset="0"/>
                <a:ea typeface="Roboto Condensed Light" panose="020B0604020202020204" charset="0"/>
                <a:cs typeface="Times New Roman" panose="02020603050405020304" pitchFamily="18" charset="0"/>
              </a:rPr>
              <a:t>T</a:t>
            </a:r>
            <a:r>
              <a:rPr lang="en-US" dirty="0" err="1" smtClean="0">
                <a:latin typeface="Roboto Condensed Light" panose="020B0604020202020204" charset="0"/>
                <a:ea typeface="Roboto Condensed Light" panose="020B0604020202020204" charset="0"/>
                <a:cs typeface="Times New Roman" panose="02020603050405020304" pitchFamily="18" charset="0"/>
              </a:rPr>
              <a:t>ối</a:t>
            </a:r>
            <a:r>
              <a:rPr lang="en-US" dirty="0" smtClean="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ưu</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và</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đảm</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bảo</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thời</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gian</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chờ</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trung</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bình</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tối</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thiểu</a:t>
            </a:r>
            <a:endParaRPr lang="en-US" dirty="0">
              <a:latin typeface="Roboto Condensed Light" panose="020B0604020202020204" charset="0"/>
              <a:ea typeface="Roboto Condensed Light" panose="020B0604020202020204" charset="0"/>
            </a:endParaRPr>
          </a:p>
        </p:txBody>
      </p:sp>
      <p:sp>
        <p:nvSpPr>
          <p:cNvPr id="20" name="Rectangle 19"/>
          <p:cNvSpPr/>
          <p:nvPr/>
        </p:nvSpPr>
        <p:spPr>
          <a:xfrm>
            <a:off x="777485" y="2473367"/>
            <a:ext cx="2757054" cy="523220"/>
          </a:xfrm>
          <a:prstGeom prst="rect">
            <a:avLst/>
          </a:prstGeom>
        </p:spPr>
        <p:txBody>
          <a:bodyPr wrap="square">
            <a:spAutoFit/>
          </a:bodyPr>
          <a:lstStyle/>
          <a:p>
            <a:pPr algn="ctr"/>
            <a:r>
              <a:rPr lang="vi-VN" dirty="0" smtClean="0">
                <a:latin typeface="Roboto Condensed Light" panose="020B0604020202020204" charset="0"/>
                <a:ea typeface="Roboto Condensed Light" panose="020B0604020202020204" charset="0"/>
                <a:cs typeface="Times New Roman" panose="02020603050405020304" pitchFamily="18" charset="0"/>
              </a:rPr>
              <a:t>C</a:t>
            </a:r>
            <a:r>
              <a:rPr lang="en-US" dirty="0" err="1" smtClean="0">
                <a:latin typeface="Roboto Condensed Light" panose="020B0604020202020204" charset="0"/>
                <a:ea typeface="Roboto Condensed Light" panose="020B0604020202020204" charset="0"/>
                <a:cs typeface="Times New Roman" panose="02020603050405020304" pitchFamily="18" charset="0"/>
              </a:rPr>
              <a:t>ung</a:t>
            </a:r>
            <a:r>
              <a:rPr lang="en-US" dirty="0" smtClean="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cấp</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một</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tiêu</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chuẩn</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cho</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các</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thuật</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a:latin typeface="Roboto Condensed Light" panose="020B0604020202020204" charset="0"/>
                <a:ea typeface="Roboto Condensed Light" panose="020B0604020202020204" charset="0"/>
                <a:cs typeface="Times New Roman" panose="02020603050405020304" pitchFamily="18" charset="0"/>
              </a:rPr>
              <a:t>toán</a:t>
            </a:r>
            <a:r>
              <a:rPr lang="en-US" dirty="0">
                <a:latin typeface="Roboto Condensed Light" panose="020B0604020202020204" charset="0"/>
                <a:ea typeface="Roboto Condensed Light" panose="020B0604020202020204" charset="0"/>
                <a:cs typeface="Times New Roman" panose="02020603050405020304" pitchFamily="18" charset="0"/>
              </a:rPr>
              <a:t> </a:t>
            </a:r>
            <a:r>
              <a:rPr lang="en-US" dirty="0" err="1" smtClean="0">
                <a:latin typeface="Roboto Condensed Light" panose="020B0604020202020204" charset="0"/>
                <a:ea typeface="Roboto Condensed Light" panose="020B0604020202020204" charset="0"/>
                <a:cs typeface="Times New Roman" panose="02020603050405020304" pitchFamily="18" charset="0"/>
              </a:rPr>
              <a:t>khác</a:t>
            </a:r>
            <a:endParaRPr lang="en-US" dirty="0">
              <a:latin typeface="Roboto Condensed Light" panose="020B0604020202020204" charset="0"/>
              <a:ea typeface="Roboto Condensed Light" panose="020B0604020202020204" charset="0"/>
            </a:endParaRPr>
          </a:p>
        </p:txBody>
      </p:sp>
      <p:sp>
        <p:nvSpPr>
          <p:cNvPr id="22" name="Snip Diagonal Corner Rectangle 21"/>
          <p:cNvSpPr/>
          <p:nvPr/>
        </p:nvSpPr>
        <p:spPr>
          <a:xfrm>
            <a:off x="557443" y="1291124"/>
            <a:ext cx="3148648" cy="686820"/>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3" name="Snip Diagonal Corner Rectangle 22"/>
          <p:cNvSpPr/>
          <p:nvPr/>
        </p:nvSpPr>
        <p:spPr>
          <a:xfrm>
            <a:off x="605933" y="2385633"/>
            <a:ext cx="3100158" cy="698688"/>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5" name="Straight Connector 24"/>
          <p:cNvCxnSpPr>
            <a:endCxn id="22" idx="2"/>
          </p:cNvCxnSpPr>
          <p:nvPr/>
        </p:nvCxnSpPr>
        <p:spPr>
          <a:xfrm>
            <a:off x="0" y="1629594"/>
            <a:ext cx="557443" cy="4940"/>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Straight Connector 26"/>
          <p:cNvCxnSpPr>
            <a:endCxn id="23" idx="2"/>
          </p:cNvCxnSpPr>
          <p:nvPr/>
        </p:nvCxnSpPr>
        <p:spPr>
          <a:xfrm flipV="1">
            <a:off x="0" y="2734977"/>
            <a:ext cx="605933" cy="1"/>
          </a:xfrm>
          <a:prstGeom prst="line">
            <a:avLst/>
          </a:prstGeom>
        </p:spPr>
        <p:style>
          <a:lnRef idx="2">
            <a:schemeClr val="accent6"/>
          </a:lnRef>
          <a:fillRef idx="0">
            <a:schemeClr val="accent6"/>
          </a:fillRef>
          <a:effectRef idx="1">
            <a:schemeClr val="accent6"/>
          </a:effectRef>
          <a:fontRef idx="minor">
            <a:schemeClr val="tx1"/>
          </a:fontRef>
        </p:style>
      </p:cxnSp>
      <p:sp>
        <p:nvSpPr>
          <p:cNvPr id="29" name="Title 4"/>
          <p:cNvSpPr>
            <a:spLocks noGrp="1"/>
          </p:cNvSpPr>
          <p:nvPr>
            <p:ph type="ctrTitle"/>
          </p:nvPr>
        </p:nvSpPr>
        <p:spPr>
          <a:xfrm>
            <a:off x="2616014" y="-28753"/>
            <a:ext cx="5214300" cy="946200"/>
          </a:xfrm>
        </p:spPr>
        <p:txBody>
          <a:bodyPr/>
          <a:lstStyle/>
          <a:p>
            <a:r>
              <a:rPr lang="vi-VN" sz="2400" dirty="0" smtClean="0"/>
              <a:t>ƯU ĐIỂM</a:t>
            </a:r>
            <a:endParaRPr lang="en-US" sz="2400" dirty="0"/>
          </a:p>
        </p:txBody>
      </p:sp>
    </p:spTree>
    <p:extLst>
      <p:ext uri="{BB962C8B-B14F-4D97-AF65-F5344CB8AC3E}">
        <p14:creationId xmlns:p14="http://schemas.microsoft.com/office/powerpoint/2010/main" val="135793823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vi-VN" dirty="0" smtClean="0"/>
              <a:t>NHƯỢC ĐIỂM</a:t>
            </a:r>
            <a:endParaRPr lang="en-US" dirty="0"/>
          </a:p>
        </p:txBody>
      </p:sp>
      <p:sp>
        <p:nvSpPr>
          <p:cNvPr id="20" name="Snip Diagonal Corner Rectangle 19"/>
          <p:cNvSpPr/>
          <p:nvPr/>
        </p:nvSpPr>
        <p:spPr>
          <a:xfrm>
            <a:off x="806824" y="1416423"/>
            <a:ext cx="3567953" cy="1084730"/>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1" name="Rectangle 20"/>
          <p:cNvSpPr/>
          <p:nvPr/>
        </p:nvSpPr>
        <p:spPr>
          <a:xfrm>
            <a:off x="806824" y="1661318"/>
            <a:ext cx="3567953" cy="738664"/>
          </a:xfrm>
          <a:prstGeom prst="rect">
            <a:avLst/>
          </a:prstGeom>
        </p:spPr>
        <p:txBody>
          <a:bodyPr wrap="square">
            <a:spAutoFit/>
          </a:bodyPr>
          <a:lstStyle/>
          <a:p>
            <a:pPr algn="ctr"/>
            <a:r>
              <a:rPr lang="en-US" dirty="0" err="1"/>
              <a:t>Nó</a:t>
            </a:r>
            <a:r>
              <a:rPr lang="en-US" dirty="0"/>
              <a:t> </a:t>
            </a:r>
            <a:r>
              <a:rPr lang="en-US" dirty="0" err="1"/>
              <a:t>không</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thực</a:t>
            </a:r>
            <a:r>
              <a:rPr lang="en-US" dirty="0"/>
              <a:t> </a:t>
            </a:r>
            <a:r>
              <a:rPr lang="en-US" dirty="0" err="1"/>
              <a:t>tế</a:t>
            </a:r>
            <a:r>
              <a:rPr lang="en-US" dirty="0"/>
              <a:t> </a:t>
            </a:r>
            <a:r>
              <a:rPr lang="en-US" dirty="0" err="1"/>
              <a:t>vì</a:t>
            </a:r>
            <a:r>
              <a:rPr lang="en-US" dirty="0"/>
              <a:t> </a:t>
            </a:r>
            <a:r>
              <a:rPr lang="en-US" dirty="0" err="1"/>
              <a:t>thời</a:t>
            </a:r>
            <a:r>
              <a:rPr lang="en-US" dirty="0"/>
              <a:t> </a:t>
            </a:r>
            <a:r>
              <a:rPr lang="en-US" dirty="0" err="1"/>
              <a:t>gian</a:t>
            </a:r>
            <a:r>
              <a:rPr lang="en-US" dirty="0"/>
              <a:t> </a:t>
            </a:r>
            <a:r>
              <a:rPr lang="en-US" dirty="0" err="1"/>
              <a:t>bùng</a:t>
            </a:r>
            <a:r>
              <a:rPr lang="en-US" dirty="0"/>
              <a:t> </a:t>
            </a:r>
            <a:r>
              <a:rPr lang="en-US" dirty="0" err="1"/>
              <a:t>nổ</a:t>
            </a:r>
            <a:r>
              <a:rPr lang="en-US" dirty="0"/>
              <a:t> </a:t>
            </a:r>
            <a:r>
              <a:rPr lang="en-US" dirty="0" err="1"/>
              <a:t>của</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không</a:t>
            </a:r>
            <a:r>
              <a:rPr lang="en-US" dirty="0"/>
              <a:t> </a:t>
            </a:r>
            <a:r>
              <a:rPr lang="en-US" dirty="0" err="1"/>
              <a:t>thể</a:t>
            </a:r>
            <a:r>
              <a:rPr lang="en-US" dirty="0"/>
              <a:t> </a:t>
            </a:r>
            <a:r>
              <a:rPr lang="en-US" dirty="0" err="1"/>
              <a:t>được</a:t>
            </a:r>
            <a:r>
              <a:rPr lang="en-US" dirty="0"/>
              <a:t> </a:t>
            </a:r>
            <a:r>
              <a:rPr lang="en-US" dirty="0" err="1"/>
              <a:t>biết</a:t>
            </a:r>
            <a:r>
              <a:rPr lang="en-US" dirty="0"/>
              <a:t> </a:t>
            </a:r>
            <a:r>
              <a:rPr lang="en-US" dirty="0" err="1"/>
              <a:t>trước</a:t>
            </a:r>
            <a:endParaRPr lang="en-US" dirty="0"/>
          </a:p>
        </p:txBody>
      </p:sp>
      <p:sp>
        <p:nvSpPr>
          <p:cNvPr id="22" name="Rectangle 21"/>
          <p:cNvSpPr/>
          <p:nvPr/>
        </p:nvSpPr>
        <p:spPr>
          <a:xfrm>
            <a:off x="869576" y="3063175"/>
            <a:ext cx="3505200" cy="523220"/>
          </a:xfrm>
          <a:prstGeom prst="rect">
            <a:avLst/>
          </a:prstGeom>
        </p:spPr>
        <p:txBody>
          <a:bodyPr wrap="square">
            <a:spAutoFit/>
          </a:bodyPr>
          <a:lstStyle/>
          <a:p>
            <a:pPr algn="ctr"/>
            <a:r>
              <a:rPr lang="en-US" dirty="0" err="1"/>
              <a:t>Nó</a:t>
            </a:r>
            <a:r>
              <a:rPr lang="en-US" dirty="0"/>
              <a:t> </a:t>
            </a:r>
            <a:r>
              <a:rPr lang="en-US" dirty="0" err="1"/>
              <a:t>dẫn</a:t>
            </a:r>
            <a:r>
              <a:rPr lang="en-US" dirty="0"/>
              <a:t> </a:t>
            </a:r>
            <a:r>
              <a:rPr lang="en-US" dirty="0" err="1"/>
              <a:t>đến</a:t>
            </a:r>
            <a:r>
              <a:rPr lang="en-US" dirty="0"/>
              <a:t> </a:t>
            </a:r>
            <a:r>
              <a:rPr lang="en-US" dirty="0" err="1"/>
              <a:t>chết</a:t>
            </a:r>
            <a:r>
              <a:rPr lang="en-US" dirty="0"/>
              <a:t> </a:t>
            </a:r>
            <a:r>
              <a:rPr lang="en-US" dirty="0" err="1"/>
              <a:t>đói</a:t>
            </a:r>
            <a:r>
              <a:rPr lang="en-US" dirty="0"/>
              <a:t> </a:t>
            </a:r>
            <a:r>
              <a:rPr lang="en-US" dirty="0" err="1"/>
              <a:t>cho</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bùng</a:t>
            </a:r>
            <a:r>
              <a:rPr lang="en-US" dirty="0"/>
              <a:t> </a:t>
            </a:r>
            <a:r>
              <a:rPr lang="en-US" dirty="0" err="1"/>
              <a:t>nổ</a:t>
            </a:r>
            <a:r>
              <a:rPr lang="en-US" dirty="0"/>
              <a:t> </a:t>
            </a:r>
            <a:r>
              <a:rPr lang="en-US" dirty="0" err="1"/>
              <a:t>lớn</a:t>
            </a:r>
            <a:r>
              <a:rPr lang="en-US" dirty="0"/>
              <a:t> </a:t>
            </a:r>
            <a:r>
              <a:rPr lang="en-US" dirty="0" err="1"/>
              <a:t>hơn</a:t>
            </a:r>
            <a:endParaRPr lang="en-US" dirty="0"/>
          </a:p>
        </p:txBody>
      </p:sp>
      <p:sp>
        <p:nvSpPr>
          <p:cNvPr id="23" name="Snip Diagonal Corner Rectangle 22"/>
          <p:cNvSpPr/>
          <p:nvPr/>
        </p:nvSpPr>
        <p:spPr>
          <a:xfrm>
            <a:off x="806823" y="2852505"/>
            <a:ext cx="3567953" cy="1084730"/>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4" name="Rectangle 23"/>
          <p:cNvSpPr/>
          <p:nvPr/>
        </p:nvSpPr>
        <p:spPr>
          <a:xfrm>
            <a:off x="5091154" y="1719447"/>
            <a:ext cx="3318537" cy="307777"/>
          </a:xfrm>
          <a:prstGeom prst="rect">
            <a:avLst/>
          </a:prstGeom>
        </p:spPr>
        <p:txBody>
          <a:bodyPr wrap="none">
            <a:spAutoFit/>
          </a:bodyPr>
          <a:lstStyle/>
          <a:p>
            <a:r>
              <a:rPr lang="en-US" dirty="0" err="1"/>
              <a:t>Không</a:t>
            </a:r>
            <a:r>
              <a:rPr lang="en-US" dirty="0"/>
              <a:t> </a:t>
            </a:r>
            <a:r>
              <a:rPr lang="en-US" dirty="0" err="1"/>
              <a:t>thể</a:t>
            </a:r>
            <a:r>
              <a:rPr lang="en-US" dirty="0"/>
              <a:t> </a:t>
            </a:r>
            <a:r>
              <a:rPr lang="en-US" dirty="0" err="1"/>
              <a:t>đặt</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các</a:t>
            </a:r>
            <a:r>
              <a:rPr lang="en-US" dirty="0"/>
              <a:t> </a:t>
            </a:r>
            <a:r>
              <a:rPr lang="en-US" dirty="0" err="1"/>
              <a:t>quy</a:t>
            </a:r>
            <a:r>
              <a:rPr lang="en-US" dirty="0"/>
              <a:t> </a:t>
            </a:r>
            <a:r>
              <a:rPr lang="en-US" dirty="0" err="1"/>
              <a:t>trình</a:t>
            </a:r>
            <a:endParaRPr lang="en-US" dirty="0"/>
          </a:p>
        </p:txBody>
      </p:sp>
      <p:sp>
        <p:nvSpPr>
          <p:cNvPr id="25" name="Rectangle 24"/>
          <p:cNvSpPr/>
          <p:nvPr/>
        </p:nvSpPr>
        <p:spPr>
          <a:xfrm>
            <a:off x="4930587" y="3063175"/>
            <a:ext cx="3603813" cy="523220"/>
          </a:xfrm>
          <a:prstGeom prst="rect">
            <a:avLst/>
          </a:prstGeom>
        </p:spPr>
        <p:txBody>
          <a:bodyPr wrap="square">
            <a:spAutoFit/>
          </a:bodyPr>
          <a:lstStyle/>
          <a:p>
            <a:pPr algn="ctr"/>
            <a:r>
              <a:rPr lang="en-US" dirty="0" err="1"/>
              <a:t>Các</a:t>
            </a:r>
            <a:r>
              <a:rPr lang="en-US" dirty="0"/>
              <a:t> </a:t>
            </a:r>
            <a:r>
              <a:rPr lang="en-US" dirty="0" err="1"/>
              <a:t>quy</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bùng</a:t>
            </a:r>
            <a:r>
              <a:rPr lang="en-US" dirty="0"/>
              <a:t> </a:t>
            </a:r>
            <a:r>
              <a:rPr lang="en-US" dirty="0" err="1"/>
              <a:t>nổ</a:t>
            </a:r>
            <a:r>
              <a:rPr lang="en-US" dirty="0"/>
              <a:t> </a:t>
            </a:r>
            <a:r>
              <a:rPr lang="en-US" dirty="0" err="1"/>
              <a:t>lớn</a:t>
            </a:r>
            <a:r>
              <a:rPr lang="en-US" dirty="0"/>
              <a:t> </a:t>
            </a:r>
            <a:r>
              <a:rPr lang="en-US" dirty="0" err="1"/>
              <a:t>hơn</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phản</a:t>
            </a:r>
            <a:r>
              <a:rPr lang="en-US" dirty="0"/>
              <a:t> </a:t>
            </a:r>
            <a:r>
              <a:rPr lang="en-US" dirty="0" err="1"/>
              <a:t>hồi</a:t>
            </a:r>
            <a:r>
              <a:rPr lang="en-US" dirty="0"/>
              <a:t> </a:t>
            </a:r>
            <a:r>
              <a:rPr lang="en-US" dirty="0" err="1"/>
              <a:t>kém</a:t>
            </a:r>
            <a:endParaRPr lang="en-US" dirty="0"/>
          </a:p>
        </p:txBody>
      </p:sp>
      <p:sp>
        <p:nvSpPr>
          <p:cNvPr id="26" name="Snip Diagonal Corner Rectangle 25"/>
          <p:cNvSpPr/>
          <p:nvPr/>
        </p:nvSpPr>
        <p:spPr>
          <a:xfrm>
            <a:off x="4966447" y="1416423"/>
            <a:ext cx="3567953" cy="1084730"/>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7" name="Snip Diagonal Corner Rectangle 26"/>
          <p:cNvSpPr/>
          <p:nvPr/>
        </p:nvSpPr>
        <p:spPr>
          <a:xfrm>
            <a:off x="4966447" y="2897059"/>
            <a:ext cx="3567953" cy="1084730"/>
          </a:xfrm>
          <a:prstGeom prst="snip2Diag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9" name="Straight Connector 28"/>
          <p:cNvCxnSpPr>
            <a:endCxn id="20" idx="3"/>
          </p:cNvCxnSpPr>
          <p:nvPr/>
        </p:nvCxnSpPr>
        <p:spPr>
          <a:xfrm>
            <a:off x="2590799" y="0"/>
            <a:ext cx="2" cy="1416423"/>
          </a:xfrm>
          <a:prstGeom prst="line">
            <a:avLst/>
          </a:prstGeom>
        </p:spPr>
        <p:style>
          <a:lnRef idx="2">
            <a:schemeClr val="accent6"/>
          </a:lnRef>
          <a:fillRef idx="0">
            <a:schemeClr val="accent6"/>
          </a:fillRef>
          <a:effectRef idx="1">
            <a:schemeClr val="accent6"/>
          </a:effectRef>
          <a:fontRef idx="minor">
            <a:schemeClr val="tx1"/>
          </a:fontRef>
        </p:style>
      </p:cxnSp>
      <p:cxnSp>
        <p:nvCxnSpPr>
          <p:cNvPr id="33" name="Straight Connector 32"/>
          <p:cNvCxnSpPr>
            <a:endCxn id="26" idx="3"/>
          </p:cNvCxnSpPr>
          <p:nvPr/>
        </p:nvCxnSpPr>
        <p:spPr>
          <a:xfrm>
            <a:off x="6750422" y="0"/>
            <a:ext cx="2" cy="1416423"/>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20" idx="1"/>
            <a:endCxn id="23" idx="3"/>
          </p:cNvCxnSpPr>
          <p:nvPr/>
        </p:nvCxnSpPr>
        <p:spPr>
          <a:xfrm flipH="1">
            <a:off x="2590800" y="2501153"/>
            <a:ext cx="1" cy="351352"/>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Straight Connector 39"/>
          <p:cNvCxnSpPr>
            <a:stCxn id="26" idx="1"/>
            <a:endCxn id="27" idx="3"/>
          </p:cNvCxnSpPr>
          <p:nvPr/>
        </p:nvCxnSpPr>
        <p:spPr>
          <a:xfrm>
            <a:off x="6750424" y="2501153"/>
            <a:ext cx="0" cy="39590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3072528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DEMO</a:t>
            </a:r>
            <a:endParaRPr dirty="0"/>
          </a:p>
        </p:txBody>
      </p:sp>
      <p:sp>
        <p:nvSpPr>
          <p:cNvPr id="397" name="Google Shape;397;p43"/>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398" name="Google Shape;398;p43"/>
          <p:cNvCxnSpPr/>
          <p:nvPr/>
        </p:nvCxnSpPr>
        <p:spPr>
          <a:xfrm>
            <a:off x="0" y="2737950"/>
            <a:ext cx="2387600" cy="1541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8" name="Google Shape;408;p4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Group 4:</a:t>
            </a:r>
            <a:endParaRPr dirty="0"/>
          </a:p>
        </p:txBody>
      </p:sp>
      <p:cxnSp>
        <p:nvCxnSpPr>
          <p:cNvPr id="409" name="Google Shape;409;p44"/>
          <p:cNvCxnSpPr/>
          <p:nvPr/>
        </p:nvCxnSpPr>
        <p:spPr>
          <a:xfrm>
            <a:off x="2232425" y="0"/>
            <a:ext cx="0" cy="10623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4"/>
          <p:cNvCxnSpPr/>
          <p:nvPr/>
        </p:nvCxnSpPr>
        <p:spPr>
          <a:xfrm>
            <a:off x="6916600" y="4522975"/>
            <a:ext cx="0" cy="620400"/>
          </a:xfrm>
          <a:prstGeom prst="straightConnector1">
            <a:avLst/>
          </a:prstGeom>
          <a:noFill/>
          <a:ln w="9525" cap="flat" cmpd="sng">
            <a:solidFill>
              <a:schemeClr val="dk2"/>
            </a:solidFill>
            <a:prstDash val="solid"/>
            <a:round/>
            <a:headEnd type="none" w="med" len="med"/>
            <a:tailEnd type="none" w="med" len="med"/>
          </a:ln>
        </p:spPr>
      </p:cxnSp>
      <p:sp>
        <p:nvSpPr>
          <p:cNvPr id="10" name="Snip Diagonal Corner Rectangle 9"/>
          <p:cNvSpPr/>
          <p:nvPr/>
        </p:nvSpPr>
        <p:spPr>
          <a:xfrm>
            <a:off x="1016000" y="3413760"/>
            <a:ext cx="1676400" cy="416560"/>
          </a:xfrm>
          <a:prstGeom prst="snip2Diag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vi-VN" sz="1800" dirty="0" smtClean="0">
                <a:solidFill>
                  <a:schemeClr val="tx1"/>
                </a:solidFill>
              </a:rPr>
              <a:t>Võ Tấn Văn</a:t>
            </a:r>
            <a:endParaRPr lang="en-US" sz="1800" dirty="0">
              <a:solidFill>
                <a:schemeClr val="tx1"/>
              </a:solidFill>
            </a:endParaRPr>
          </a:p>
        </p:txBody>
      </p:sp>
      <p:sp>
        <p:nvSpPr>
          <p:cNvPr id="26" name="Snip Diagonal Corner Rectangle 25"/>
          <p:cNvSpPr/>
          <p:nvPr/>
        </p:nvSpPr>
        <p:spPr>
          <a:xfrm>
            <a:off x="3886201" y="3413760"/>
            <a:ext cx="1676400" cy="416560"/>
          </a:xfrm>
          <a:prstGeom prst="snip2Diag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vi-VN" sz="1800" dirty="0" smtClean="0">
                <a:solidFill>
                  <a:schemeClr val="tx1"/>
                </a:solidFill>
              </a:rPr>
              <a:t>Hà Hải Long</a:t>
            </a:r>
            <a:endParaRPr lang="en-US" sz="1800" dirty="0">
              <a:solidFill>
                <a:schemeClr val="tx1"/>
              </a:solidFill>
            </a:endParaRPr>
          </a:p>
        </p:txBody>
      </p:sp>
      <p:sp>
        <p:nvSpPr>
          <p:cNvPr id="27" name="Snip Diagonal Corner Rectangle 26"/>
          <p:cNvSpPr/>
          <p:nvPr/>
        </p:nvSpPr>
        <p:spPr>
          <a:xfrm>
            <a:off x="6858000" y="3413760"/>
            <a:ext cx="1887400" cy="416560"/>
          </a:xfrm>
          <a:prstGeom prst="snip2Diag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vi-VN" sz="1800" dirty="0" smtClean="0">
                <a:solidFill>
                  <a:schemeClr val="tx1"/>
                </a:solidFill>
              </a:rPr>
              <a:t>Nguyễn Lê Viên</a:t>
            </a:r>
            <a:endParaRPr lang="en-US" sz="1800" dirty="0">
              <a:solidFill>
                <a:schemeClr val="tx1"/>
              </a:solidFill>
            </a:endParaRPr>
          </a:p>
        </p:txBody>
      </p:sp>
      <p:pic>
        <p:nvPicPr>
          <p:cNvPr id="1026" name="Picture 2" descr="Không có mô tả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081" y="1291499"/>
            <a:ext cx="1351279" cy="1960678"/>
          </a:xfrm>
          <a:prstGeom prst="snip2Diag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ình ảnh có thể có: 1 người, đang đứng, núi, bầu trời, ngoài trời, nước và thiên nhiê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5" y="1299050"/>
            <a:ext cx="1351279" cy="1967462"/>
          </a:xfrm>
          <a:prstGeom prst="snip2Diag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Snip Diagonal Corner Rectangle 10"/>
          <p:cNvSpPr/>
          <p:nvPr/>
        </p:nvSpPr>
        <p:spPr>
          <a:xfrm>
            <a:off x="7119066" y="1295275"/>
            <a:ext cx="1365267" cy="1975013"/>
          </a:xfrm>
          <a:prstGeom prst="snip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6"/>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KẾT LUẬN</a:t>
            </a:r>
            <a:endParaRPr dirty="0"/>
          </a:p>
        </p:txBody>
      </p:sp>
      <p:sp>
        <p:nvSpPr>
          <p:cNvPr id="432" name="Google Shape;432;p46"/>
          <p:cNvSpPr txBox="1">
            <a:spLocks noGrp="1"/>
          </p:cNvSpPr>
          <p:nvPr>
            <p:ph type="title" idx="2"/>
          </p:nvPr>
        </p:nvSpPr>
        <p:spPr>
          <a:xfrm flipH="1">
            <a:off x="2260329" y="18819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cxnSp>
        <p:nvCxnSpPr>
          <p:cNvPr id="433" name="Google Shape;433;p46"/>
          <p:cNvCxnSpPr/>
          <p:nvPr/>
        </p:nvCxnSpPr>
        <p:spPr>
          <a:xfrm>
            <a:off x="2162075" y="-35700"/>
            <a:ext cx="0" cy="2382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spd="slow">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NỘI</a:t>
            </a:r>
            <a:br>
              <a:rPr lang="vi-VN" dirty="0" smtClean="0"/>
            </a:br>
            <a:r>
              <a:rPr lang="vi-VN" dirty="0" smtClean="0"/>
              <a:t>DUNG</a:t>
            </a:r>
            <a:endParaRPr dirty="0"/>
          </a:p>
        </p:txBody>
      </p:sp>
      <p:sp>
        <p:nvSpPr>
          <p:cNvPr id="151" name="Google Shape;151;p30"/>
          <p:cNvSpPr txBox="1">
            <a:spLocks noGrp="1"/>
          </p:cNvSpPr>
          <p:nvPr>
            <p:ph type="ctrTitle" idx="2"/>
          </p:nvPr>
        </p:nvSpPr>
        <p:spPr>
          <a:xfrm>
            <a:off x="390296" y="641943"/>
            <a:ext cx="1974300" cy="3828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smtClean="0"/>
              <a:t>Giới thiệu chung</a:t>
            </a:r>
            <a:endParaRPr dirty="0"/>
          </a:p>
        </p:txBody>
      </p:sp>
      <p:sp>
        <p:nvSpPr>
          <p:cNvPr id="153" name="Google Shape;153;p30"/>
          <p:cNvSpPr txBox="1">
            <a:spLocks noGrp="1"/>
          </p:cNvSpPr>
          <p:nvPr>
            <p:ph type="ctrTitle" idx="9"/>
          </p:nvPr>
        </p:nvSpPr>
        <p:spPr>
          <a:xfrm>
            <a:off x="390296" y="1682576"/>
            <a:ext cx="1974300" cy="343639"/>
          </a:xfrm>
          <a:prstGeom prst="rect">
            <a:avLst/>
          </a:prstGeom>
        </p:spPr>
        <p:txBody>
          <a:bodyPr spcFirstLastPara="1" wrap="square" lIns="91425" tIns="91425" rIns="91425" bIns="91425" anchor="b" anchorCtr="0">
            <a:noAutofit/>
          </a:bodyPr>
          <a:lstStyle/>
          <a:p>
            <a:r>
              <a:rPr lang="vi-VN" dirty="0"/>
              <a:t>SJF</a:t>
            </a:r>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6" name="Google Shape;156;p30"/>
          <p:cNvSpPr txBox="1">
            <a:spLocks noGrp="1"/>
          </p:cNvSpPr>
          <p:nvPr>
            <p:ph type="title" idx="5"/>
          </p:nvPr>
        </p:nvSpPr>
        <p:spPr>
          <a:xfrm>
            <a:off x="2105406" y="248716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8" name="Google Shape;158;p30"/>
          <p:cNvCxnSpPr/>
          <p:nvPr/>
        </p:nvCxnSpPr>
        <p:spPr>
          <a:xfrm>
            <a:off x="3297225" y="0"/>
            <a:ext cx="27866" cy="31314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8877" y="3204629"/>
            <a:ext cx="0" cy="20301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30"/>
          <p:cNvSpPr txBox="1">
            <a:spLocks noGrp="1"/>
          </p:cNvSpPr>
          <p:nvPr>
            <p:ph type="title" idx="7"/>
          </p:nvPr>
        </p:nvSpPr>
        <p:spPr>
          <a:xfrm>
            <a:off x="5922008" y="311233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04</a:t>
            </a:r>
            <a:endParaRPr dirty="0"/>
          </a:p>
        </p:txBody>
      </p:sp>
      <p:sp>
        <p:nvSpPr>
          <p:cNvPr id="162" name="Google Shape;162;p30"/>
          <p:cNvSpPr txBox="1">
            <a:spLocks noGrp="1"/>
          </p:cNvSpPr>
          <p:nvPr>
            <p:ph type="title" idx="8"/>
          </p:nvPr>
        </p:nvSpPr>
        <p:spPr>
          <a:xfrm>
            <a:off x="5922008" y="413203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05</a:t>
            </a:r>
            <a:endParaRPr dirty="0"/>
          </a:p>
        </p:txBody>
      </p:sp>
      <p:sp>
        <p:nvSpPr>
          <p:cNvPr id="163" name="Google Shape;163;p30"/>
          <p:cNvSpPr txBox="1">
            <a:spLocks noGrp="1"/>
          </p:cNvSpPr>
          <p:nvPr>
            <p:ph type="ctrTitle" idx="14"/>
          </p:nvPr>
        </p:nvSpPr>
        <p:spPr>
          <a:xfrm>
            <a:off x="390296" y="2626387"/>
            <a:ext cx="1974300" cy="2993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smtClean="0"/>
              <a:t>SRTF</a:t>
            </a:r>
            <a:endParaRPr dirty="0"/>
          </a:p>
        </p:txBody>
      </p:sp>
      <p:sp>
        <p:nvSpPr>
          <p:cNvPr id="167" name="Google Shape;167;p30"/>
          <p:cNvSpPr txBox="1">
            <a:spLocks noGrp="1"/>
          </p:cNvSpPr>
          <p:nvPr>
            <p:ph type="ctrTitle" idx="18"/>
          </p:nvPr>
        </p:nvSpPr>
        <p:spPr>
          <a:xfrm>
            <a:off x="6811558" y="3204629"/>
            <a:ext cx="1974300" cy="385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Demo</a:t>
            </a:r>
            <a:endParaRPr dirty="0"/>
          </a:p>
        </p:txBody>
      </p:sp>
      <p:sp>
        <p:nvSpPr>
          <p:cNvPr id="169" name="Google Shape;169;p30"/>
          <p:cNvSpPr txBox="1">
            <a:spLocks noGrp="1"/>
          </p:cNvSpPr>
          <p:nvPr>
            <p:ph type="ctrTitle" idx="20"/>
          </p:nvPr>
        </p:nvSpPr>
        <p:spPr>
          <a:xfrm>
            <a:off x="6811558" y="4242507"/>
            <a:ext cx="1974300" cy="3568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luận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fill="hold"/>
                                        <p:tgtEl>
                                          <p:spTgt spid="158"/>
                                        </p:tgtEl>
                                        <p:attrNameLst>
                                          <p:attrName>ppt_x</p:attrName>
                                        </p:attrNameLst>
                                      </p:cBhvr>
                                      <p:tavLst>
                                        <p:tav tm="0">
                                          <p:val>
                                            <p:strVal val="#ppt_x"/>
                                          </p:val>
                                        </p:tav>
                                        <p:tav tm="100000">
                                          <p:val>
                                            <p:strVal val="#ppt_x"/>
                                          </p:val>
                                        </p:tav>
                                      </p:tavLst>
                                    </p:anim>
                                    <p:anim calcmode="lin" valueType="num">
                                      <p:cBhvr additive="base">
                                        <p:cTn id="8" dur="500" fill="hold"/>
                                        <p:tgtEl>
                                          <p:spTgt spid="1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1000"/>
                                        <p:tgtEl>
                                          <p:spTgt spid="159"/>
                                        </p:tgtEl>
                                      </p:cBhvr>
                                    </p:animEffect>
                                    <p:anim calcmode="lin" valueType="num">
                                      <p:cBhvr>
                                        <p:cTn id="14" dur="1000" fill="hold"/>
                                        <p:tgtEl>
                                          <p:spTgt spid="159"/>
                                        </p:tgtEl>
                                        <p:attrNameLst>
                                          <p:attrName>ppt_x</p:attrName>
                                        </p:attrNameLst>
                                      </p:cBhvr>
                                      <p:tavLst>
                                        <p:tav tm="0">
                                          <p:val>
                                            <p:strVal val="#ppt_x"/>
                                          </p:val>
                                        </p:tav>
                                        <p:tav tm="100000">
                                          <p:val>
                                            <p:strVal val="#ppt_x"/>
                                          </p:val>
                                        </p:tav>
                                      </p:tavLst>
                                    </p:anim>
                                    <p:anim calcmode="lin" valueType="num">
                                      <p:cBhvr>
                                        <p:cTn id="15"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0"/>
                                        </p:tgtEl>
                                        <p:attrNameLst>
                                          <p:attrName>style.visibility</p:attrName>
                                        </p:attrNameLst>
                                      </p:cBhvr>
                                      <p:to>
                                        <p:strVal val="visible"/>
                                      </p:to>
                                    </p:set>
                                    <p:animEffect transition="in" filter="wheel(1)">
                                      <p:cBhvr>
                                        <p:cTn id="20" dur="2000"/>
                                        <p:tgtEl>
                                          <p:spTgt spid="15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5"/>
                                        </p:tgtEl>
                                        <p:attrNameLst>
                                          <p:attrName>style.visibility</p:attrName>
                                        </p:attrNameLst>
                                      </p:cBhvr>
                                      <p:to>
                                        <p:strVal val="visible"/>
                                      </p:to>
                                    </p:set>
                                    <p:animEffect transition="in" filter="fade">
                                      <p:cBhvr>
                                        <p:cTn id="25" dur="1000"/>
                                        <p:tgtEl>
                                          <p:spTgt spid="155"/>
                                        </p:tgtEl>
                                      </p:cBhvr>
                                    </p:animEffect>
                                    <p:anim calcmode="lin" valueType="num">
                                      <p:cBhvr>
                                        <p:cTn id="26" dur="1000" fill="hold"/>
                                        <p:tgtEl>
                                          <p:spTgt spid="155"/>
                                        </p:tgtEl>
                                        <p:attrNameLst>
                                          <p:attrName>ppt_x</p:attrName>
                                        </p:attrNameLst>
                                      </p:cBhvr>
                                      <p:tavLst>
                                        <p:tav tm="0">
                                          <p:val>
                                            <p:strVal val="#ppt_x"/>
                                          </p:val>
                                        </p:tav>
                                        <p:tav tm="100000">
                                          <p:val>
                                            <p:strVal val="#ppt_x"/>
                                          </p:val>
                                        </p:tav>
                                      </p:tavLst>
                                    </p:anim>
                                    <p:anim calcmode="lin" valueType="num">
                                      <p:cBhvr>
                                        <p:cTn id="27" dur="1000" fill="hold"/>
                                        <p:tgtEl>
                                          <p:spTgt spid="15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1"/>
                                        </p:tgtEl>
                                        <p:attrNameLst>
                                          <p:attrName>style.visibility</p:attrName>
                                        </p:attrNameLst>
                                      </p:cBhvr>
                                      <p:to>
                                        <p:strVal val="visible"/>
                                      </p:to>
                                    </p:set>
                                    <p:animEffect transition="in" filter="fade">
                                      <p:cBhvr>
                                        <p:cTn id="30" dur="1000"/>
                                        <p:tgtEl>
                                          <p:spTgt spid="151"/>
                                        </p:tgtEl>
                                      </p:cBhvr>
                                    </p:animEffect>
                                    <p:anim calcmode="lin" valueType="num">
                                      <p:cBhvr>
                                        <p:cTn id="31" dur="1000" fill="hold"/>
                                        <p:tgtEl>
                                          <p:spTgt spid="151"/>
                                        </p:tgtEl>
                                        <p:attrNameLst>
                                          <p:attrName>ppt_x</p:attrName>
                                        </p:attrNameLst>
                                      </p:cBhvr>
                                      <p:tavLst>
                                        <p:tav tm="0">
                                          <p:val>
                                            <p:strVal val="#ppt_x"/>
                                          </p:val>
                                        </p:tav>
                                        <p:tav tm="100000">
                                          <p:val>
                                            <p:strVal val="#ppt_x"/>
                                          </p:val>
                                        </p:tav>
                                      </p:tavLst>
                                    </p:anim>
                                    <p:anim calcmode="lin" valueType="num">
                                      <p:cBhvr>
                                        <p:cTn id="32"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fade">
                                      <p:cBhvr>
                                        <p:cTn id="37" dur="1000"/>
                                        <p:tgtEl>
                                          <p:spTgt spid="153"/>
                                        </p:tgtEl>
                                      </p:cBhvr>
                                    </p:animEffect>
                                    <p:anim calcmode="lin" valueType="num">
                                      <p:cBhvr>
                                        <p:cTn id="38" dur="1000" fill="hold"/>
                                        <p:tgtEl>
                                          <p:spTgt spid="153"/>
                                        </p:tgtEl>
                                        <p:attrNameLst>
                                          <p:attrName>ppt_x</p:attrName>
                                        </p:attrNameLst>
                                      </p:cBhvr>
                                      <p:tavLst>
                                        <p:tav tm="0">
                                          <p:val>
                                            <p:strVal val="#ppt_x"/>
                                          </p:val>
                                        </p:tav>
                                        <p:tav tm="100000">
                                          <p:val>
                                            <p:strVal val="#ppt_x"/>
                                          </p:val>
                                        </p:tav>
                                      </p:tavLst>
                                    </p:anim>
                                    <p:anim calcmode="lin" valueType="num">
                                      <p:cBhvr>
                                        <p:cTn id="39" dur="1000" fill="hold"/>
                                        <p:tgtEl>
                                          <p:spTgt spid="15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7"/>
                                        </p:tgtEl>
                                        <p:attrNameLst>
                                          <p:attrName>style.visibility</p:attrName>
                                        </p:attrNameLst>
                                      </p:cBhvr>
                                      <p:to>
                                        <p:strVal val="visible"/>
                                      </p:to>
                                    </p:set>
                                    <p:animEffect transition="in" filter="fade">
                                      <p:cBhvr>
                                        <p:cTn id="42" dur="1000"/>
                                        <p:tgtEl>
                                          <p:spTgt spid="157"/>
                                        </p:tgtEl>
                                      </p:cBhvr>
                                    </p:animEffect>
                                    <p:anim calcmode="lin" valueType="num">
                                      <p:cBhvr>
                                        <p:cTn id="43" dur="1000" fill="hold"/>
                                        <p:tgtEl>
                                          <p:spTgt spid="157"/>
                                        </p:tgtEl>
                                        <p:attrNameLst>
                                          <p:attrName>ppt_x</p:attrName>
                                        </p:attrNameLst>
                                      </p:cBhvr>
                                      <p:tavLst>
                                        <p:tav tm="0">
                                          <p:val>
                                            <p:strVal val="#ppt_x"/>
                                          </p:val>
                                        </p:tav>
                                        <p:tav tm="100000">
                                          <p:val>
                                            <p:strVal val="#ppt_x"/>
                                          </p:val>
                                        </p:tav>
                                      </p:tavLst>
                                    </p:anim>
                                    <p:anim calcmode="lin" valueType="num">
                                      <p:cBhvr>
                                        <p:cTn id="44"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
                                        </p:tgtEl>
                                        <p:attrNameLst>
                                          <p:attrName>style.visibility</p:attrName>
                                        </p:attrNameLst>
                                      </p:cBhvr>
                                      <p:to>
                                        <p:strVal val="visible"/>
                                      </p:to>
                                    </p:set>
                                    <p:anim calcmode="lin" valueType="num">
                                      <p:cBhvr additive="base">
                                        <p:cTn id="49" dur="500" fill="hold"/>
                                        <p:tgtEl>
                                          <p:spTgt spid="163"/>
                                        </p:tgtEl>
                                        <p:attrNameLst>
                                          <p:attrName>ppt_x</p:attrName>
                                        </p:attrNameLst>
                                      </p:cBhvr>
                                      <p:tavLst>
                                        <p:tav tm="0">
                                          <p:val>
                                            <p:strVal val="#ppt_x"/>
                                          </p:val>
                                        </p:tav>
                                        <p:tav tm="100000">
                                          <p:val>
                                            <p:strVal val="#ppt_x"/>
                                          </p:val>
                                        </p:tav>
                                      </p:tavLst>
                                    </p:anim>
                                    <p:anim calcmode="lin" valueType="num">
                                      <p:cBhvr additive="base">
                                        <p:cTn id="50" dur="500" fill="hold"/>
                                        <p:tgtEl>
                                          <p:spTgt spid="16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6"/>
                                        </p:tgtEl>
                                        <p:attrNameLst>
                                          <p:attrName>style.visibility</p:attrName>
                                        </p:attrNameLst>
                                      </p:cBhvr>
                                      <p:to>
                                        <p:strVal val="visible"/>
                                      </p:to>
                                    </p:set>
                                    <p:anim calcmode="lin" valueType="num">
                                      <p:cBhvr additive="base">
                                        <p:cTn id="53" dur="500" fill="hold"/>
                                        <p:tgtEl>
                                          <p:spTgt spid="156"/>
                                        </p:tgtEl>
                                        <p:attrNameLst>
                                          <p:attrName>ppt_x</p:attrName>
                                        </p:attrNameLst>
                                      </p:cBhvr>
                                      <p:tavLst>
                                        <p:tav tm="0">
                                          <p:val>
                                            <p:strVal val="#ppt_x"/>
                                          </p:val>
                                        </p:tav>
                                        <p:tav tm="100000">
                                          <p:val>
                                            <p:strVal val="#ppt_x"/>
                                          </p:val>
                                        </p:tav>
                                      </p:tavLst>
                                    </p:anim>
                                    <p:anim calcmode="lin" valueType="num">
                                      <p:cBhvr additive="base">
                                        <p:cTn id="54"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7"/>
                                        </p:tgtEl>
                                        <p:attrNameLst>
                                          <p:attrName>style.visibility</p:attrName>
                                        </p:attrNameLst>
                                      </p:cBhvr>
                                      <p:to>
                                        <p:strVal val="visible"/>
                                      </p:to>
                                    </p:set>
                                    <p:animEffect transition="in" filter="fade">
                                      <p:cBhvr>
                                        <p:cTn id="59" dur="1000"/>
                                        <p:tgtEl>
                                          <p:spTgt spid="167"/>
                                        </p:tgtEl>
                                      </p:cBhvr>
                                    </p:animEffect>
                                    <p:anim calcmode="lin" valueType="num">
                                      <p:cBhvr>
                                        <p:cTn id="60" dur="1000" fill="hold"/>
                                        <p:tgtEl>
                                          <p:spTgt spid="167"/>
                                        </p:tgtEl>
                                        <p:attrNameLst>
                                          <p:attrName>ppt_x</p:attrName>
                                        </p:attrNameLst>
                                      </p:cBhvr>
                                      <p:tavLst>
                                        <p:tav tm="0">
                                          <p:val>
                                            <p:strVal val="#ppt_x"/>
                                          </p:val>
                                        </p:tav>
                                        <p:tav tm="100000">
                                          <p:val>
                                            <p:strVal val="#ppt_x"/>
                                          </p:val>
                                        </p:tav>
                                      </p:tavLst>
                                    </p:anim>
                                    <p:anim calcmode="lin" valueType="num">
                                      <p:cBhvr>
                                        <p:cTn id="61" dur="1000" fill="hold"/>
                                        <p:tgtEl>
                                          <p:spTgt spid="16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1"/>
                                        </p:tgtEl>
                                        <p:attrNameLst>
                                          <p:attrName>style.visibility</p:attrName>
                                        </p:attrNameLst>
                                      </p:cBhvr>
                                      <p:to>
                                        <p:strVal val="visible"/>
                                      </p:to>
                                    </p:set>
                                    <p:animEffect transition="in" filter="fade">
                                      <p:cBhvr>
                                        <p:cTn id="64" dur="1000"/>
                                        <p:tgtEl>
                                          <p:spTgt spid="161"/>
                                        </p:tgtEl>
                                      </p:cBhvr>
                                    </p:animEffect>
                                    <p:anim calcmode="lin" valueType="num">
                                      <p:cBhvr>
                                        <p:cTn id="65" dur="1000" fill="hold"/>
                                        <p:tgtEl>
                                          <p:spTgt spid="161"/>
                                        </p:tgtEl>
                                        <p:attrNameLst>
                                          <p:attrName>ppt_x</p:attrName>
                                        </p:attrNameLst>
                                      </p:cBhvr>
                                      <p:tavLst>
                                        <p:tav tm="0">
                                          <p:val>
                                            <p:strVal val="#ppt_x"/>
                                          </p:val>
                                        </p:tav>
                                        <p:tav tm="100000">
                                          <p:val>
                                            <p:strVal val="#ppt_x"/>
                                          </p:val>
                                        </p:tav>
                                      </p:tavLst>
                                    </p:anim>
                                    <p:anim calcmode="lin" valueType="num">
                                      <p:cBhvr>
                                        <p:cTn id="66"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69"/>
                                        </p:tgtEl>
                                        <p:attrNameLst>
                                          <p:attrName>style.visibility</p:attrName>
                                        </p:attrNameLst>
                                      </p:cBhvr>
                                      <p:to>
                                        <p:strVal val="visible"/>
                                      </p:to>
                                    </p:set>
                                    <p:animEffect transition="in" filter="fade">
                                      <p:cBhvr>
                                        <p:cTn id="71" dur="1000"/>
                                        <p:tgtEl>
                                          <p:spTgt spid="169"/>
                                        </p:tgtEl>
                                      </p:cBhvr>
                                    </p:animEffect>
                                    <p:anim calcmode="lin" valueType="num">
                                      <p:cBhvr>
                                        <p:cTn id="72" dur="1000" fill="hold"/>
                                        <p:tgtEl>
                                          <p:spTgt spid="169"/>
                                        </p:tgtEl>
                                        <p:attrNameLst>
                                          <p:attrName>ppt_x</p:attrName>
                                        </p:attrNameLst>
                                      </p:cBhvr>
                                      <p:tavLst>
                                        <p:tav tm="0">
                                          <p:val>
                                            <p:strVal val="#ppt_x"/>
                                          </p:val>
                                        </p:tav>
                                        <p:tav tm="100000">
                                          <p:val>
                                            <p:strVal val="#ppt_x"/>
                                          </p:val>
                                        </p:tav>
                                      </p:tavLst>
                                    </p:anim>
                                    <p:anim calcmode="lin" valueType="num">
                                      <p:cBhvr>
                                        <p:cTn id="73" dur="1000" fill="hold"/>
                                        <p:tgtEl>
                                          <p:spTgt spid="16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62"/>
                                        </p:tgtEl>
                                        <p:attrNameLst>
                                          <p:attrName>style.visibility</p:attrName>
                                        </p:attrNameLst>
                                      </p:cBhvr>
                                      <p:to>
                                        <p:strVal val="visible"/>
                                      </p:to>
                                    </p:set>
                                    <p:animEffect transition="in" filter="fade">
                                      <p:cBhvr>
                                        <p:cTn id="76" dur="1000"/>
                                        <p:tgtEl>
                                          <p:spTgt spid="162"/>
                                        </p:tgtEl>
                                      </p:cBhvr>
                                    </p:animEffect>
                                    <p:anim calcmode="lin" valueType="num">
                                      <p:cBhvr>
                                        <p:cTn id="77" dur="1000" fill="hold"/>
                                        <p:tgtEl>
                                          <p:spTgt spid="162"/>
                                        </p:tgtEl>
                                        <p:attrNameLst>
                                          <p:attrName>ppt_x</p:attrName>
                                        </p:attrNameLst>
                                      </p:cBhvr>
                                      <p:tavLst>
                                        <p:tav tm="0">
                                          <p:val>
                                            <p:strVal val="#ppt_x"/>
                                          </p:val>
                                        </p:tav>
                                        <p:tav tm="100000">
                                          <p:val>
                                            <p:strVal val="#ppt_x"/>
                                          </p:val>
                                        </p:tav>
                                      </p:tavLst>
                                    </p:anim>
                                    <p:anim calcmode="lin" valueType="num">
                                      <p:cBhvr>
                                        <p:cTn id="78"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53" grpId="0"/>
      <p:bldP spid="155" grpId="0"/>
      <p:bldP spid="156" grpId="0"/>
      <p:bldP spid="157" grpId="0"/>
      <p:bldP spid="161" grpId="0"/>
      <p:bldP spid="162" grpId="0"/>
      <p:bldP spid="163" grpId="0"/>
      <p:bldP spid="167" grpId="0"/>
      <p:bldP spid="1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GỚI THIỆU CHUNG</a:t>
            </a: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LẬP LỊCH CPU</a:t>
            </a:r>
            <a:endParaRPr sz="2800" dirty="0"/>
          </a:p>
        </p:txBody>
      </p:sp>
      <p:sp>
        <p:nvSpPr>
          <p:cNvPr id="184" name="Google Shape;184;p32"/>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p>
            <a:pPr marL="0" lvl="0" indent="0"/>
            <a:r>
              <a:rPr lang="vi-VN" b="1" dirty="0">
                <a:latin typeface="Roboto Condensed Light" panose="020B0604020202020204" charset="0"/>
                <a:ea typeface="Roboto Condensed Light" panose="020B0604020202020204" charset="0"/>
              </a:rPr>
              <a:t>Trong các hệ thống Đa</a:t>
            </a:r>
            <a:r>
              <a:rPr lang="vi-VN" dirty="0">
                <a:latin typeface="Roboto Condensed Light" panose="020B0604020202020204" charset="0"/>
                <a:ea typeface="Roboto Condensed Light" panose="020B0604020202020204" charset="0"/>
              </a:rPr>
              <a:t> chương trình, Hệ điều hành lập lịch cho các quá trình trên CPU để sử dụng nó tối đa và thủ tục này được gọi là </a:t>
            </a:r>
            <a:r>
              <a:rPr lang="vi-VN" b="1" dirty="0">
                <a:latin typeface="Roboto Condensed Light" panose="020B0604020202020204" charset="0"/>
                <a:ea typeface="Roboto Condensed Light" panose="020B0604020202020204" charset="0"/>
              </a:rPr>
              <a:t>lập lịch CPU</a:t>
            </a:r>
            <a:r>
              <a:rPr lang="vi-VN" dirty="0">
                <a:latin typeface="Roboto Condensed Light" panose="020B0604020202020204" charset="0"/>
                <a:ea typeface="Roboto Condensed Light" panose="020B0604020202020204" charset="0"/>
              </a:rPr>
              <a:t> . Hệ điều hành sử dụng các thuật toán lập lịch khác nhau để lập lịch cho các quá trình.</a:t>
            </a:r>
            <a:endParaRPr dirty="0">
              <a:latin typeface="Roboto Condensed Light" panose="020B0604020202020204" charset="0"/>
              <a:ea typeface="Roboto Condensed Light" panose="020B0604020202020204" charset="0"/>
            </a:endParaRPr>
          </a:p>
        </p:txBody>
      </p:sp>
      <p:cxnSp>
        <p:nvCxnSpPr>
          <p:cNvPr id="185" name="Google Shape;185;p32"/>
          <p:cNvCxnSpPr/>
          <p:nvPr/>
        </p:nvCxnSpPr>
        <p:spPr>
          <a:xfrm>
            <a:off x="4569600" y="1494500"/>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0" y="3568175"/>
            <a:ext cx="45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barn(inVertical)">
                                      <p:cBhvr>
                                        <p:cTn id="7" dur="500"/>
                                        <p:tgtEl>
                                          <p:spTgt spid="186"/>
                                        </p:tgtEl>
                                      </p:cBhvr>
                                    </p:animEffect>
                                  </p:childTnLst>
                                </p:cTn>
                              </p:par>
                              <p:par>
                                <p:cTn id="8" presetID="16" presetClass="entr" presetSubtype="21"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Effect transition="in" filter="barn(inVertical)">
                                      <p:cBhvr>
                                        <p:cTn id="10" dur="500"/>
                                        <p:tgtEl>
                                          <p:spTgt spid="18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528"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anim calcmode="lin" valueType="num">
                                      <p:cBhvr>
                                        <p:cTn id="18" dur="500" fill="hold"/>
                                        <p:tgtEl>
                                          <p:spTgt spid="183"/>
                                        </p:tgtEl>
                                        <p:attrNameLst>
                                          <p:attrName>ppt_x</p:attrName>
                                        </p:attrNameLst>
                                      </p:cBhvr>
                                      <p:tavLst>
                                        <p:tav tm="0">
                                          <p:val>
                                            <p:fltVal val="0.5"/>
                                          </p:val>
                                        </p:tav>
                                        <p:tav tm="100000">
                                          <p:val>
                                            <p:strVal val="#ppt_x"/>
                                          </p:val>
                                        </p:tav>
                                      </p:tavLst>
                                    </p:anim>
                                    <p:anim calcmode="lin" valueType="num">
                                      <p:cBhvr>
                                        <p:cTn id="19" dur="500" fill="hold"/>
                                        <p:tgtEl>
                                          <p:spTgt spid="183"/>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184">
                                            <p:txEl>
                                              <p:pRg st="0" end="0"/>
                                            </p:txEl>
                                          </p:spTgt>
                                        </p:tgtEl>
                                        <p:attrNameLst>
                                          <p:attrName>style.visibility</p:attrName>
                                        </p:attrNameLst>
                                      </p:cBhvr>
                                      <p:to>
                                        <p:strVal val="visible"/>
                                      </p:to>
                                    </p:set>
                                    <p:anim calcmode="lin" valueType="num">
                                      <p:cBhvr>
                                        <p:cTn id="22" dur="500" fill="hold"/>
                                        <p:tgtEl>
                                          <p:spTgt spid="184">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84">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84">
                                            <p:txEl>
                                              <p:pRg st="0" end="0"/>
                                            </p:txEl>
                                          </p:spTgt>
                                        </p:tgtEl>
                                      </p:cBhvr>
                                    </p:animEffect>
                                    <p:anim calcmode="lin" valueType="num">
                                      <p:cBhvr>
                                        <p:cTn id="25" dur="500" fill="hold"/>
                                        <p:tgtEl>
                                          <p:spTgt spid="184">
                                            <p:txEl>
                                              <p:pRg st="0" end="0"/>
                                            </p:txEl>
                                          </p:spTgt>
                                        </p:tgtEl>
                                        <p:attrNameLst>
                                          <p:attrName>ppt_x</p:attrName>
                                        </p:attrNameLst>
                                      </p:cBhvr>
                                      <p:tavLst>
                                        <p:tav tm="0">
                                          <p:val>
                                            <p:fltVal val="0.5"/>
                                          </p:val>
                                        </p:tav>
                                        <p:tav tm="100000">
                                          <p:val>
                                            <p:strVal val="#ppt_x"/>
                                          </p:val>
                                        </p:tav>
                                      </p:tavLst>
                                    </p:anim>
                                    <p:anim calcmode="lin" valueType="num">
                                      <p:cBhvr>
                                        <p:cTn id="26" dur="500" fill="hold"/>
                                        <p:tgtEl>
                                          <p:spTgt spid="184">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P spid="18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p:nvPr/>
        </p:nvSpPr>
        <p:spPr>
          <a:xfrm>
            <a:off x="1257712" y="2976040"/>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5878219" y="3021126"/>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txBox="1"/>
          <p:nvPr/>
        </p:nvSpPr>
        <p:spPr>
          <a:xfrm>
            <a:off x="5984825" y="3183576"/>
            <a:ext cx="1288500" cy="6213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vi-VN" sz="1300" dirty="0">
                <a:solidFill>
                  <a:schemeClr val="accent1"/>
                </a:solidFill>
                <a:latin typeface="Roboto Condensed Light" panose="020B0604020202020204" charset="0"/>
                <a:ea typeface="Roboto Condensed Light" panose="020B0604020202020204" charset="0"/>
              </a:rPr>
              <a:t>Sử dụng CPU tối đa</a:t>
            </a:r>
            <a:endParaRPr sz="1300" dirty="0">
              <a:solidFill>
                <a:schemeClr val="accent1"/>
              </a:solidFill>
              <a:latin typeface="Roboto Condensed Light" panose="020B0604020202020204" charset="0"/>
              <a:ea typeface="Roboto Condensed Light" panose="020B0604020202020204" charset="0"/>
              <a:cs typeface="Roboto Condensed Light"/>
              <a:sym typeface="Roboto Condensed Light"/>
            </a:endParaRPr>
          </a:p>
        </p:txBody>
      </p:sp>
      <p:cxnSp>
        <p:nvCxnSpPr>
          <p:cNvPr id="198" name="Google Shape;198;p33"/>
          <p:cNvCxnSpPr/>
          <p:nvPr/>
        </p:nvCxnSpPr>
        <p:spPr>
          <a:xfrm rot="-5400000" flipH="1">
            <a:off x="4362294" y="1767271"/>
            <a:ext cx="360900" cy="6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99" name="Google Shape;199;p33"/>
          <p:cNvSpPr/>
          <p:nvPr/>
        </p:nvSpPr>
        <p:spPr>
          <a:xfrm>
            <a:off x="3044914" y="2025096"/>
            <a:ext cx="3055500" cy="833700"/>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3799714" y="563871"/>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33"/>
          <p:cNvCxnSpPr/>
          <p:nvPr/>
        </p:nvCxnSpPr>
        <p:spPr>
          <a:xfrm rot="10800000" flipV="1">
            <a:off x="2922371" y="2924239"/>
            <a:ext cx="514889" cy="348814"/>
          </a:xfrm>
          <a:prstGeom prst="bentConnector3">
            <a:avLst>
              <a:gd name="adj1" fmla="val 1566"/>
            </a:avLst>
          </a:prstGeom>
          <a:noFill/>
          <a:ln w="9525" cap="flat" cmpd="sng">
            <a:solidFill>
              <a:schemeClr val="dk2"/>
            </a:solidFill>
            <a:prstDash val="solid"/>
            <a:round/>
            <a:headEnd type="none" w="med" len="med"/>
            <a:tailEnd type="none" w="med" len="med"/>
          </a:ln>
        </p:spPr>
      </p:cxnSp>
      <p:cxnSp>
        <p:nvCxnSpPr>
          <p:cNvPr id="204" name="Google Shape;204;p33"/>
          <p:cNvCxnSpPr/>
          <p:nvPr/>
        </p:nvCxnSpPr>
        <p:spPr>
          <a:xfrm flipV="1">
            <a:off x="6177114" y="2327564"/>
            <a:ext cx="691257" cy="165457"/>
          </a:xfrm>
          <a:prstGeom prst="bentConnector3">
            <a:avLst>
              <a:gd name="adj1" fmla="val 100106"/>
            </a:avLst>
          </a:prstGeom>
          <a:noFill/>
          <a:ln w="9525" cap="flat" cmpd="sng">
            <a:solidFill>
              <a:schemeClr val="dk2"/>
            </a:solidFill>
            <a:prstDash val="solid"/>
            <a:round/>
            <a:headEnd type="none" w="med" len="med"/>
            <a:tailEnd type="none" w="med" len="med"/>
          </a:ln>
        </p:spPr>
      </p:cxnSp>
      <p:sp>
        <p:nvSpPr>
          <p:cNvPr id="207" name="Google Shape;207;p33"/>
          <p:cNvSpPr txBox="1"/>
          <p:nvPr/>
        </p:nvSpPr>
        <p:spPr>
          <a:xfrm>
            <a:off x="3812871" y="2130905"/>
            <a:ext cx="1448987" cy="73932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b="1" dirty="0" smtClean="0">
                <a:solidFill>
                  <a:schemeClr val="dk1"/>
                </a:solidFill>
                <a:latin typeface="Roboto Condensed Light" panose="020B0604020202020204" charset="0"/>
                <a:ea typeface="Roboto Condensed Light" panose="020B0604020202020204" charset="0"/>
                <a:cs typeface="Exo 2"/>
                <a:sym typeface="Exo 2"/>
              </a:rPr>
              <a:t>MỤC ĐÍCH CỦA THUẬT TOÁN LẬP LỊCH</a:t>
            </a:r>
            <a:endParaRPr b="1" dirty="0">
              <a:solidFill>
                <a:schemeClr val="dk1"/>
              </a:solidFill>
              <a:latin typeface="Roboto Condensed Light" panose="020B0604020202020204" charset="0"/>
              <a:ea typeface="Roboto Condensed Light" panose="020B0604020202020204" charset="0"/>
              <a:cs typeface="Exo 2"/>
              <a:sym typeface="Exo 2"/>
            </a:endParaRPr>
          </a:p>
        </p:txBody>
      </p:sp>
      <p:sp>
        <p:nvSpPr>
          <p:cNvPr id="2" name="Rectangle 1"/>
          <p:cNvSpPr/>
          <p:nvPr/>
        </p:nvSpPr>
        <p:spPr>
          <a:xfrm>
            <a:off x="3848170" y="796376"/>
            <a:ext cx="1448987" cy="523220"/>
          </a:xfrm>
          <a:prstGeom prst="rect">
            <a:avLst/>
          </a:prstGeom>
        </p:spPr>
        <p:txBody>
          <a:bodyPr wrap="square">
            <a:spAutoFit/>
          </a:bodyPr>
          <a:lstStyle/>
          <a:p>
            <a:pPr algn="ctr"/>
            <a:r>
              <a:rPr lang="vi-VN" dirty="0">
                <a:solidFill>
                  <a:schemeClr val="accent1"/>
                </a:solidFill>
                <a:latin typeface="Roboto Condensed Light" panose="020B0604020202020204" charset="0"/>
                <a:ea typeface="Roboto Condensed Light" panose="020B0604020202020204" charset="0"/>
              </a:rPr>
              <a:t>Phân bổ giá vé của CPU</a:t>
            </a:r>
            <a:endParaRPr lang="en-US" dirty="0">
              <a:solidFill>
                <a:schemeClr val="accent1"/>
              </a:solidFill>
              <a:latin typeface="Roboto Condensed Light" panose="020B0604020202020204" charset="0"/>
              <a:ea typeface="Roboto Condensed Light" panose="020B0604020202020204" charset="0"/>
            </a:endParaRPr>
          </a:p>
        </p:txBody>
      </p:sp>
      <p:sp>
        <p:nvSpPr>
          <p:cNvPr id="3" name="Rectangle 2"/>
          <p:cNvSpPr/>
          <p:nvPr/>
        </p:nvSpPr>
        <p:spPr>
          <a:xfrm>
            <a:off x="1376606" y="3021126"/>
            <a:ext cx="1248412" cy="523220"/>
          </a:xfrm>
          <a:prstGeom prst="rect">
            <a:avLst/>
          </a:prstGeom>
        </p:spPr>
        <p:txBody>
          <a:bodyPr wrap="square">
            <a:spAutoFit/>
          </a:bodyPr>
          <a:lstStyle/>
          <a:p>
            <a:pPr algn="ctr"/>
            <a:r>
              <a:rPr lang="vi-VN" dirty="0">
                <a:solidFill>
                  <a:schemeClr val="accent1"/>
                </a:solidFill>
                <a:latin typeface="Roboto Condensed Light" panose="020B0604020202020204" charset="0"/>
                <a:ea typeface="Roboto Condensed Light" panose="020B0604020202020204" charset="0"/>
              </a:rPr>
              <a:t>Thời gian phản hồi tối thiểu</a:t>
            </a:r>
            <a:endParaRPr lang="vi-VN" dirty="0">
              <a:solidFill>
                <a:schemeClr val="accent1"/>
              </a:solidFill>
              <a:latin typeface="Roboto Condensed Light" panose="020B0604020202020204" charset="0"/>
              <a:ea typeface="Roboto Condensed Light" panose="020B0604020202020204" charset="0"/>
            </a:endParaRPr>
          </a:p>
        </p:txBody>
      </p:sp>
      <p:sp>
        <p:nvSpPr>
          <p:cNvPr id="20" name="Google Shape;200;p33"/>
          <p:cNvSpPr/>
          <p:nvPr/>
        </p:nvSpPr>
        <p:spPr>
          <a:xfrm>
            <a:off x="6401415" y="1294471"/>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01;p33"/>
          <p:cNvCxnSpPr/>
          <p:nvPr/>
        </p:nvCxnSpPr>
        <p:spPr>
          <a:xfrm>
            <a:off x="5279864" y="2948231"/>
            <a:ext cx="572427" cy="397781"/>
          </a:xfrm>
          <a:prstGeom prst="bentConnector3">
            <a:avLst>
              <a:gd name="adj1" fmla="val 384"/>
            </a:avLst>
          </a:prstGeom>
          <a:noFill/>
          <a:ln w="9525" cap="flat" cmpd="sng">
            <a:solidFill>
              <a:schemeClr val="dk2"/>
            </a:solidFill>
            <a:prstDash val="solid"/>
            <a:round/>
            <a:headEnd type="none" w="med" len="med"/>
            <a:tailEnd type="none" w="med" len="med"/>
          </a:ln>
        </p:spPr>
      </p:cxnSp>
      <p:cxnSp>
        <p:nvCxnSpPr>
          <p:cNvPr id="30" name="Google Shape;204;p33"/>
          <p:cNvCxnSpPr/>
          <p:nvPr/>
        </p:nvCxnSpPr>
        <p:spPr>
          <a:xfrm rot="10800000">
            <a:off x="2215548" y="2291860"/>
            <a:ext cx="721514" cy="236863"/>
          </a:xfrm>
          <a:prstGeom prst="bentConnector3">
            <a:avLst>
              <a:gd name="adj1" fmla="val 100885"/>
            </a:avLst>
          </a:prstGeom>
          <a:noFill/>
          <a:ln w="9525" cap="flat" cmpd="sng">
            <a:solidFill>
              <a:schemeClr val="dk2"/>
            </a:solidFill>
            <a:prstDash val="solid"/>
            <a:round/>
            <a:headEnd type="none" w="med" len="med"/>
            <a:tailEnd type="none" w="med" len="med"/>
          </a:ln>
        </p:spPr>
      </p:cxnSp>
      <p:sp>
        <p:nvSpPr>
          <p:cNvPr id="31" name="Google Shape;200;p33"/>
          <p:cNvSpPr/>
          <p:nvPr/>
        </p:nvSpPr>
        <p:spPr>
          <a:xfrm>
            <a:off x="1257712" y="1280217"/>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p:nvSpPr>
        <p:spPr>
          <a:xfrm>
            <a:off x="1342721" y="1484487"/>
            <a:ext cx="1316182" cy="523220"/>
          </a:xfrm>
          <a:prstGeom prst="rect">
            <a:avLst/>
          </a:prstGeom>
        </p:spPr>
        <p:txBody>
          <a:bodyPr wrap="square">
            <a:spAutoFit/>
          </a:bodyPr>
          <a:lstStyle/>
          <a:p>
            <a:pPr algn="ctr"/>
            <a:r>
              <a:rPr lang="vi-VN" dirty="0">
                <a:solidFill>
                  <a:schemeClr val="accent1"/>
                </a:solidFill>
                <a:latin typeface="Roboto Condensed Light" panose="020B0604020202020204" charset="0"/>
                <a:ea typeface="Roboto Condensed Light" panose="020B0604020202020204" charset="0"/>
              </a:rPr>
              <a:t>Thông lượng tối </a:t>
            </a:r>
            <a:r>
              <a:rPr lang="vi-VN" dirty="0" smtClean="0">
                <a:solidFill>
                  <a:schemeClr val="accent1"/>
                </a:solidFill>
                <a:latin typeface="Roboto Condensed Light" panose="020B0604020202020204" charset="0"/>
                <a:ea typeface="Roboto Condensed Light" panose="020B0604020202020204" charset="0"/>
              </a:rPr>
              <a:t>đa</a:t>
            </a:r>
            <a:endParaRPr lang="en-US" dirty="0">
              <a:solidFill>
                <a:schemeClr val="accent1"/>
              </a:solidFill>
              <a:latin typeface="Roboto Condensed Light" panose="020B0604020202020204" charset="0"/>
              <a:ea typeface="Roboto Condensed Light" panose="020B0604020202020204" charset="0"/>
            </a:endParaRPr>
          </a:p>
        </p:txBody>
      </p:sp>
      <p:sp>
        <p:nvSpPr>
          <p:cNvPr id="26" name="Rectangle 25"/>
          <p:cNvSpPr/>
          <p:nvPr/>
        </p:nvSpPr>
        <p:spPr>
          <a:xfrm>
            <a:off x="6453190" y="1505961"/>
            <a:ext cx="1434425" cy="523220"/>
          </a:xfrm>
          <a:prstGeom prst="rect">
            <a:avLst/>
          </a:prstGeom>
        </p:spPr>
        <p:txBody>
          <a:bodyPr wrap="square">
            <a:spAutoFit/>
          </a:bodyPr>
          <a:lstStyle/>
          <a:p>
            <a:pPr algn="ctr"/>
            <a:r>
              <a:rPr lang="vi-VN" dirty="0">
                <a:solidFill>
                  <a:schemeClr val="accent1"/>
                </a:solidFill>
                <a:latin typeface="Roboto Condensed Light" panose="020B0604020202020204" charset="0"/>
                <a:ea typeface="Roboto Condensed Light" panose="020B0604020202020204" charset="0"/>
              </a:rPr>
              <a:t>Thời gian quay vòng tối thiểu</a:t>
            </a:r>
            <a:endParaRPr lang="en-US" dirty="0">
              <a:solidFill>
                <a:schemeClr val="accent1"/>
              </a:solidFill>
              <a:latin typeface="Roboto Condensed Light" panose="020B0604020202020204" charset="0"/>
              <a:ea typeface="Roboto Condensed Light" panose="020B0604020202020204" charset="0"/>
            </a:endParaRPr>
          </a:p>
        </p:txBody>
      </p:sp>
      <p:cxnSp>
        <p:nvCxnSpPr>
          <p:cNvPr id="45" name="Google Shape;198;p33"/>
          <p:cNvCxnSpPr/>
          <p:nvPr/>
        </p:nvCxnSpPr>
        <p:spPr>
          <a:xfrm rot="-5400000" flipH="1">
            <a:off x="4356614" y="3214024"/>
            <a:ext cx="360900" cy="6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46" name="Google Shape;200;p33"/>
          <p:cNvSpPr/>
          <p:nvPr/>
        </p:nvSpPr>
        <p:spPr>
          <a:xfrm>
            <a:off x="3793664" y="3477863"/>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Rectangle 26"/>
          <p:cNvSpPr/>
          <p:nvPr/>
        </p:nvSpPr>
        <p:spPr>
          <a:xfrm>
            <a:off x="3888297" y="3689353"/>
            <a:ext cx="1296933" cy="523220"/>
          </a:xfrm>
          <a:prstGeom prst="rect">
            <a:avLst/>
          </a:prstGeom>
        </p:spPr>
        <p:txBody>
          <a:bodyPr wrap="square">
            <a:spAutoFit/>
          </a:bodyPr>
          <a:lstStyle/>
          <a:p>
            <a:pPr algn="ctr"/>
            <a:r>
              <a:rPr lang="vi-VN" dirty="0">
                <a:solidFill>
                  <a:schemeClr val="accent1"/>
                </a:solidFill>
                <a:latin typeface="Roboto Condensed Light" panose="020B0604020202020204" charset="0"/>
                <a:ea typeface="Roboto Condensed Light" panose="020B0604020202020204" charset="0"/>
              </a:rPr>
              <a:t>Thời gian chờ tối thiểu</a:t>
            </a:r>
            <a:endParaRPr lang="en-US" dirty="0">
              <a:solidFill>
                <a:schemeClr val="accent1"/>
              </a:solidFill>
              <a:latin typeface="Roboto Condensed Light" panose="020B0604020202020204" charset="0"/>
              <a:ea typeface="Roboto Condensed Light" panose="020B06040202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wipe(down)">
                                      <p:cBhvr>
                                        <p:cTn id="7" dur="500"/>
                                        <p:tgtEl>
                                          <p:spTgt spid="19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0"/>
                                        </p:tgtEl>
                                        <p:attrNameLst>
                                          <p:attrName>style.visibility</p:attrName>
                                        </p:attrNameLst>
                                      </p:cBhvr>
                                      <p:to>
                                        <p:strVal val="visible"/>
                                      </p:to>
                                    </p:set>
                                    <p:animEffect transition="in" filter="wipe(down)">
                                      <p:cBhvr>
                                        <p:cTn id="13" dur="500"/>
                                        <p:tgtEl>
                                          <p:spTgt spid="20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nodeType="with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wipe(left)">
                                      <p:cBhvr>
                                        <p:cTn id="21" dur="500"/>
                                        <p:tgtEl>
                                          <p:spTgt spid="20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6"/>
                                        </p:tgtEl>
                                        <p:attrNameLst>
                                          <p:attrName>style.visibility</p:attrName>
                                        </p:attrNameLst>
                                      </p:cBhvr>
                                      <p:to>
                                        <p:strVal val="visible"/>
                                      </p:to>
                                    </p:set>
                                    <p:animEffect transition="in" filter="wipe(left)">
                                      <p:cBhvr>
                                        <p:cTn id="32" dur="500"/>
                                        <p:tgtEl>
                                          <p:spTgt spid="19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4"/>
                                        </p:tgtEl>
                                        <p:attrNameLst>
                                          <p:attrName>style.visibility</p:attrName>
                                        </p:attrNameLst>
                                      </p:cBhvr>
                                      <p:to>
                                        <p:strVal val="visible"/>
                                      </p:to>
                                    </p:set>
                                    <p:animEffect transition="in" filter="wipe(left)">
                                      <p:cBhvr>
                                        <p:cTn id="35" dur="500"/>
                                        <p:tgtEl>
                                          <p:spTgt spid="19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up)">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91"/>
                                        </p:tgtEl>
                                        <p:attrNameLst>
                                          <p:attrName>style.visibility</p:attrName>
                                        </p:attrNameLst>
                                      </p:cBhvr>
                                      <p:to>
                                        <p:strVal val="visible"/>
                                      </p:to>
                                    </p:set>
                                    <p:animEffect transition="in" filter="wipe(right)">
                                      <p:cBhvr>
                                        <p:cTn id="54" dur="500"/>
                                        <p:tgtEl>
                                          <p:spTgt spid="191"/>
                                        </p:tgtEl>
                                      </p:cBhvr>
                                    </p:animEffect>
                                  </p:childTnLst>
                                </p:cTn>
                              </p:par>
                              <p:par>
                                <p:cTn id="55" presetID="22" presetClass="entr" presetSubtype="2" fill="hold" nodeType="withEffect">
                                  <p:stCondLst>
                                    <p:cond delay="0"/>
                                  </p:stCondLst>
                                  <p:childTnLst>
                                    <p:set>
                                      <p:cBhvr>
                                        <p:cTn id="56" dur="1" fill="hold">
                                          <p:stCondLst>
                                            <p:cond delay="0"/>
                                          </p:stCondLst>
                                        </p:cTn>
                                        <p:tgtEl>
                                          <p:spTgt spid="201"/>
                                        </p:tgtEl>
                                        <p:attrNameLst>
                                          <p:attrName>style.visibility</p:attrName>
                                        </p:attrNameLst>
                                      </p:cBhvr>
                                      <p:to>
                                        <p:strVal val="visible"/>
                                      </p:to>
                                    </p:set>
                                    <p:animEffect transition="in" filter="wipe(right)">
                                      <p:cBhvr>
                                        <p:cTn id="57" dur="500"/>
                                        <p:tgtEl>
                                          <p:spTgt spid="2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right)">
                                      <p:cBhvr>
                                        <p:cTn id="62" dur="500"/>
                                        <p:tgtEl>
                                          <p:spTgt spid="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right)">
                                      <p:cBhvr>
                                        <p:cTn id="65" dur="500"/>
                                        <p:tgtEl>
                                          <p:spTgt spid="1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right)">
                                      <p:cBhvr>
                                        <p:cTn id="6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4" grpId="0" animBg="1"/>
      <p:bldP spid="196" grpId="0"/>
      <p:bldP spid="200" grpId="0" animBg="1"/>
      <p:bldP spid="2" grpId="0"/>
      <p:bldP spid="3" grpId="0"/>
      <p:bldP spid="20" grpId="0" animBg="1"/>
      <p:bldP spid="31" grpId="0" animBg="1"/>
      <p:bldP spid="14" grpId="0"/>
      <p:bldP spid="26" grpId="0"/>
      <p:bldP spid="46" grpId="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41" name="Google Shape;252;p37"/>
          <p:cNvCxnSpPr/>
          <p:nvPr/>
        </p:nvCxnSpPr>
        <p:spPr>
          <a:xfrm flipH="1">
            <a:off x="-77342" y="2844105"/>
            <a:ext cx="1746565" cy="4612"/>
          </a:xfrm>
          <a:prstGeom prst="straightConnector1">
            <a:avLst/>
          </a:prstGeom>
          <a:noFill/>
          <a:ln w="9525" cap="flat" cmpd="sng">
            <a:solidFill>
              <a:schemeClr val="dk2"/>
            </a:solidFill>
            <a:prstDash val="solid"/>
            <a:round/>
            <a:headEnd type="none" w="med" len="med"/>
            <a:tailEnd type="none" w="med" len="med"/>
          </a:ln>
        </p:spPr>
      </p:cxnSp>
      <p:sp>
        <p:nvSpPr>
          <p:cNvPr id="26" name="Google Shape;251;p37"/>
          <p:cNvSpPr txBox="1">
            <a:spLocks noGrp="1"/>
          </p:cNvSpPr>
          <p:nvPr>
            <p:ph type="ctrTitle"/>
          </p:nvPr>
        </p:nvSpPr>
        <p:spPr>
          <a:xfrm>
            <a:off x="2063986" y="143522"/>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CÁC THUẬT TOÁN</a:t>
            </a:r>
            <a:endParaRPr dirty="0"/>
          </a:p>
        </p:txBody>
      </p:sp>
      <p:cxnSp>
        <p:nvCxnSpPr>
          <p:cNvPr id="27" name="Google Shape;252;p37"/>
          <p:cNvCxnSpPr/>
          <p:nvPr/>
        </p:nvCxnSpPr>
        <p:spPr>
          <a:xfrm rot="10800000">
            <a:off x="4572354" y="2140038"/>
            <a:ext cx="60333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53;p37"/>
          <p:cNvCxnSpPr/>
          <p:nvPr/>
        </p:nvCxnSpPr>
        <p:spPr>
          <a:xfrm rot="10800000">
            <a:off x="5741754" y="3165863"/>
            <a:ext cx="48639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54;p37"/>
          <p:cNvCxnSpPr/>
          <p:nvPr/>
        </p:nvCxnSpPr>
        <p:spPr>
          <a:xfrm rot="10800000">
            <a:off x="6837654" y="4191330"/>
            <a:ext cx="3768000" cy="0"/>
          </a:xfrm>
          <a:prstGeom prst="straightConnector1">
            <a:avLst/>
          </a:prstGeom>
          <a:noFill/>
          <a:ln w="9525" cap="flat" cmpd="sng">
            <a:solidFill>
              <a:schemeClr val="dk2"/>
            </a:solidFill>
            <a:prstDash val="solid"/>
            <a:round/>
            <a:headEnd type="none" w="med" len="med"/>
            <a:tailEnd type="none" w="med" len="med"/>
          </a:ln>
        </p:spPr>
      </p:cxnSp>
      <p:sp>
        <p:nvSpPr>
          <p:cNvPr id="30" name="Google Shape;258;p37"/>
          <p:cNvSpPr/>
          <p:nvPr/>
        </p:nvSpPr>
        <p:spPr>
          <a:xfrm>
            <a:off x="4517287" y="1908137"/>
            <a:ext cx="203040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p37"/>
          <p:cNvSpPr/>
          <p:nvPr/>
        </p:nvSpPr>
        <p:spPr>
          <a:xfrm>
            <a:off x="5741754" y="2919986"/>
            <a:ext cx="203040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1;p37"/>
          <p:cNvSpPr/>
          <p:nvPr/>
        </p:nvSpPr>
        <p:spPr>
          <a:xfrm>
            <a:off x="6837654" y="3945809"/>
            <a:ext cx="203040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Rectangle 34"/>
          <p:cNvSpPr/>
          <p:nvPr/>
        </p:nvSpPr>
        <p:spPr>
          <a:xfrm>
            <a:off x="4738840" y="1987283"/>
            <a:ext cx="1425390"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Shortest Job First</a:t>
            </a:r>
          </a:p>
        </p:txBody>
      </p:sp>
      <p:sp>
        <p:nvSpPr>
          <p:cNvPr id="38" name="Google Shape;258;p37"/>
          <p:cNvSpPr/>
          <p:nvPr/>
        </p:nvSpPr>
        <p:spPr>
          <a:xfrm>
            <a:off x="450977" y="1610264"/>
            <a:ext cx="2444623"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0;p37"/>
          <p:cNvSpPr/>
          <p:nvPr/>
        </p:nvSpPr>
        <p:spPr>
          <a:xfrm>
            <a:off x="1219200" y="2622113"/>
            <a:ext cx="2486645"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p37"/>
          <p:cNvSpPr/>
          <p:nvPr/>
        </p:nvSpPr>
        <p:spPr>
          <a:xfrm>
            <a:off x="2771345" y="3647936"/>
            <a:ext cx="232871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252;p37"/>
          <p:cNvCxnSpPr/>
          <p:nvPr/>
        </p:nvCxnSpPr>
        <p:spPr>
          <a:xfrm flipH="1">
            <a:off x="-1295587" y="1837552"/>
            <a:ext cx="1746565" cy="4612"/>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252;p37"/>
          <p:cNvCxnSpPr/>
          <p:nvPr/>
        </p:nvCxnSpPr>
        <p:spPr>
          <a:xfrm flipH="1" flipV="1">
            <a:off x="0" y="3865862"/>
            <a:ext cx="2771346" cy="11668"/>
          </a:xfrm>
          <a:prstGeom prst="straightConnector1">
            <a:avLst/>
          </a:prstGeom>
          <a:noFill/>
          <a:ln w="9525" cap="flat" cmpd="sng">
            <a:solidFill>
              <a:schemeClr val="dk2"/>
            </a:solidFill>
            <a:prstDash val="solid"/>
            <a:round/>
            <a:headEnd type="none" w="med" len="med"/>
            <a:tailEnd type="none" w="med" len="med"/>
          </a:ln>
        </p:spPr>
      </p:cxnSp>
      <p:sp>
        <p:nvSpPr>
          <p:cNvPr id="46" name="Rectangle 45"/>
          <p:cNvSpPr/>
          <p:nvPr/>
        </p:nvSpPr>
        <p:spPr>
          <a:xfrm>
            <a:off x="5769343" y="2997993"/>
            <a:ext cx="1725152"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First Come First Serve</a:t>
            </a:r>
          </a:p>
        </p:txBody>
      </p:sp>
      <p:sp>
        <p:nvSpPr>
          <p:cNvPr id="47" name="Rectangle 46"/>
          <p:cNvSpPr/>
          <p:nvPr/>
        </p:nvSpPr>
        <p:spPr>
          <a:xfrm>
            <a:off x="7278286" y="4023820"/>
            <a:ext cx="1072730"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Round Robin</a:t>
            </a:r>
          </a:p>
        </p:txBody>
      </p:sp>
      <p:sp>
        <p:nvSpPr>
          <p:cNvPr id="48" name="Rectangle 47"/>
          <p:cNvSpPr/>
          <p:nvPr/>
        </p:nvSpPr>
        <p:spPr>
          <a:xfrm>
            <a:off x="1219200" y="2690216"/>
            <a:ext cx="2207656"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Highest Response Ratio Next</a:t>
            </a:r>
          </a:p>
        </p:txBody>
      </p:sp>
      <p:sp>
        <p:nvSpPr>
          <p:cNvPr id="49" name="Rectangle 48"/>
          <p:cNvSpPr/>
          <p:nvPr/>
        </p:nvSpPr>
        <p:spPr>
          <a:xfrm>
            <a:off x="491715" y="1683663"/>
            <a:ext cx="2121093"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Shortest remaining time firs</a:t>
            </a:r>
          </a:p>
        </p:txBody>
      </p:sp>
      <p:sp>
        <p:nvSpPr>
          <p:cNvPr id="50" name="Rectangle 49"/>
          <p:cNvSpPr/>
          <p:nvPr/>
        </p:nvSpPr>
        <p:spPr>
          <a:xfrm>
            <a:off x="2854862" y="3719462"/>
            <a:ext cx="1938351" cy="307777"/>
          </a:xfrm>
          <a:prstGeom prst="rect">
            <a:avLst/>
          </a:prstGeom>
        </p:spPr>
        <p:txBody>
          <a:bodyPr wrap="none">
            <a:spAutoFit/>
          </a:bodyPr>
          <a:lstStyle/>
          <a:p>
            <a:r>
              <a:rPr lang="en-US" dirty="0">
                <a:solidFill>
                  <a:schemeClr val="accent1"/>
                </a:solidFill>
                <a:latin typeface="Roboto Condensed Light" panose="020B0604020202020204" charset="0"/>
                <a:ea typeface="Roboto Condensed Light" panose="020B0604020202020204" charset="0"/>
              </a:rPr>
              <a:t>Priority based scheduling</a:t>
            </a:r>
          </a:p>
        </p:txBody>
      </p:sp>
    </p:spTree>
    <p:extLst>
      <p:ext uri="{BB962C8B-B14F-4D97-AF65-F5344CB8AC3E}">
        <p14:creationId xmlns:p14="http://schemas.microsoft.com/office/powerpoint/2010/main" val="27107902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0-#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0-#ppt_w/2"/>
                                          </p:val>
                                        </p:tav>
                                        <p:tav tm="100000">
                                          <p:val>
                                            <p:strVal val="#ppt_x"/>
                                          </p:val>
                                        </p:tav>
                                      </p:tavLst>
                                    </p:anim>
                                    <p:anim calcmode="lin" valueType="num">
                                      <p:cBhvr additive="base">
                                        <p:cTn id="22" dur="500" fill="hold"/>
                                        <p:tgtEl>
                                          <p:spTgt spid="4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0-#ppt_w/2"/>
                                          </p:val>
                                        </p:tav>
                                        <p:tav tm="100000">
                                          <p:val>
                                            <p:strVal val="#ppt_x"/>
                                          </p:val>
                                        </p:tav>
                                      </p:tavLst>
                                    </p:anim>
                                    <p:anim calcmode="lin" valueType="num">
                                      <p:cBhvr additive="base">
                                        <p:cTn id="26" dur="500" fill="hold"/>
                                        <p:tgtEl>
                                          <p:spTgt spid="4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0-#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0-#ppt_w/2"/>
                                          </p:val>
                                        </p:tav>
                                        <p:tav tm="100000">
                                          <p:val>
                                            <p:strVal val="#ppt_x"/>
                                          </p:val>
                                        </p:tav>
                                      </p:tavLst>
                                    </p:anim>
                                    <p:anim calcmode="lin" valueType="num">
                                      <p:cBhvr additive="base">
                                        <p:cTn id="36" dur="500" fill="hold"/>
                                        <p:tgtEl>
                                          <p:spTgt spid="44"/>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0-#ppt_w/2"/>
                                          </p:val>
                                        </p:tav>
                                        <p:tav tm="100000">
                                          <p:val>
                                            <p:strVal val="#ppt_x"/>
                                          </p:val>
                                        </p:tav>
                                      </p:tavLst>
                                    </p:anim>
                                    <p:anim calcmode="lin" valueType="num">
                                      <p:cBhvr additive="base">
                                        <p:cTn id="40" dur="500" fill="hold"/>
                                        <p:tgtEl>
                                          <p:spTgt spid="5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0-#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1+#ppt_w/2"/>
                                          </p:val>
                                        </p:tav>
                                        <p:tav tm="100000">
                                          <p:val>
                                            <p:strVal val="#ppt_x"/>
                                          </p:val>
                                        </p:tav>
                                      </p:tavLst>
                                    </p:anim>
                                    <p:anim calcmode="lin" valueType="num">
                                      <p:cBhvr additive="base">
                                        <p:cTn id="50" dur="500" fill="hold"/>
                                        <p:tgtEl>
                                          <p:spTgt spid="35"/>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1+#ppt_w/2"/>
                                          </p:val>
                                        </p:tav>
                                        <p:tav tm="100000">
                                          <p:val>
                                            <p:strVal val="#ppt_x"/>
                                          </p:val>
                                        </p:tav>
                                      </p:tavLst>
                                    </p:anim>
                                    <p:anim calcmode="lin" valueType="num">
                                      <p:cBhvr additive="base">
                                        <p:cTn id="5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1+#ppt_w/2"/>
                                          </p:val>
                                        </p:tav>
                                        <p:tav tm="100000">
                                          <p:val>
                                            <p:strVal val="#ppt_x"/>
                                          </p:val>
                                        </p:tav>
                                      </p:tavLst>
                                    </p:anim>
                                    <p:anim calcmode="lin" valueType="num">
                                      <p:cBhvr additive="base">
                                        <p:cTn id="64" dur="500" fill="hold"/>
                                        <p:tgtEl>
                                          <p:spTgt spid="4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1+#ppt_w/2"/>
                                          </p:val>
                                        </p:tav>
                                        <p:tav tm="100000">
                                          <p:val>
                                            <p:strVal val="#ppt_x"/>
                                          </p:val>
                                        </p:tav>
                                      </p:tavLst>
                                    </p:anim>
                                    <p:anim calcmode="lin" valueType="num">
                                      <p:cBhvr additive="base">
                                        <p:cTn id="68" dur="500" fill="hold"/>
                                        <p:tgtEl>
                                          <p:spTgt spid="31"/>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1+#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1+#ppt_w/2"/>
                                          </p:val>
                                        </p:tav>
                                        <p:tav tm="100000">
                                          <p:val>
                                            <p:strVal val="#ppt_x"/>
                                          </p:val>
                                        </p:tav>
                                      </p:tavLst>
                                    </p:anim>
                                    <p:anim calcmode="lin" valueType="num">
                                      <p:cBhvr additive="base">
                                        <p:cTn id="78" dur="500" fill="hold"/>
                                        <p:tgtEl>
                                          <p:spTgt spid="3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1+#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5" grpId="0"/>
      <p:bldP spid="38" grpId="0" animBg="1"/>
      <p:bldP spid="39" grpId="0" animBg="1"/>
      <p:bldP spid="40" grpId="0" animBg="1"/>
      <p:bldP spid="46" grpId="0"/>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3855979" y="2182940"/>
            <a:ext cx="5195700" cy="1921200"/>
          </a:xfrm>
          <a:prstGeom prst="rect">
            <a:avLst/>
          </a:prstGeom>
        </p:spPr>
        <p:txBody>
          <a:bodyPr spcFirstLastPara="1" wrap="square" lIns="91425" tIns="91425" rIns="91425" bIns="91425" anchor="ctr" anchorCtr="0">
            <a:noAutofit/>
          </a:bodyPr>
          <a:lstStyle/>
          <a:p>
            <a:pPr lvl="0"/>
            <a:r>
              <a:rPr lang="vi-VN" dirty="0" smtClean="0"/>
              <a:t>SHORTEST JOB FIRST</a:t>
            </a:r>
            <a:endParaRPr dirty="0"/>
          </a:p>
        </p:txBody>
      </p:sp>
      <p:sp>
        <p:nvSpPr>
          <p:cNvPr id="216" name="Google Shape;216;p34"/>
          <p:cNvSpPr txBox="1">
            <a:spLocks noGrp="1"/>
          </p:cNvSpPr>
          <p:nvPr>
            <p:ph type="title" idx="2"/>
          </p:nvPr>
        </p:nvSpPr>
        <p:spPr>
          <a:xfrm flipH="1">
            <a:off x="4964179" y="180569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17" name="Google Shape;217;p34"/>
          <p:cNvCxnSpPr/>
          <p:nvPr/>
        </p:nvCxnSpPr>
        <p:spPr>
          <a:xfrm>
            <a:off x="4964179" y="3456940"/>
            <a:ext cx="3921760" cy="0"/>
          </a:xfrm>
          <a:prstGeom prst="straightConnector1">
            <a:avLst/>
          </a:prstGeom>
          <a:noFill/>
          <a:ln w="9525" cap="flat" cmpd="sng">
            <a:solidFill>
              <a:schemeClr val="dk1"/>
            </a:solidFill>
            <a:prstDash val="solid"/>
            <a:round/>
            <a:headEnd type="none" w="med" len="med"/>
            <a:tailEnd type="none" w="med" len="med"/>
          </a:ln>
        </p:spPr>
      </p:cxnSp>
      <p:sp>
        <p:nvSpPr>
          <p:cNvPr id="7" name="Rectangle 6"/>
          <p:cNvSpPr/>
          <p:nvPr/>
        </p:nvSpPr>
        <p:spPr>
          <a:xfrm>
            <a:off x="4572000" y="3527283"/>
            <a:ext cx="4572000" cy="738664"/>
          </a:xfrm>
          <a:prstGeom prst="rect">
            <a:avLst/>
          </a:prstGeom>
        </p:spPr>
        <p:txBody>
          <a:bodyPr>
            <a:spAutoFit/>
          </a:bodyPr>
          <a:lstStyle/>
          <a:p>
            <a:pPr algn="ctr"/>
            <a:r>
              <a:rPr lang="vi-VN" dirty="0" smtClean="0">
                <a:solidFill>
                  <a:srgbClr val="666666"/>
                </a:solidFill>
                <a:latin typeface="Roboto Condensed Light" panose="020B0604020202020204" charset="0"/>
                <a:ea typeface="Roboto Condensed Light" panose="020B0604020202020204" charset="0"/>
              </a:rPr>
              <a:t>Là </a:t>
            </a:r>
            <a:r>
              <a:rPr lang="vi-VN" dirty="0">
                <a:solidFill>
                  <a:srgbClr val="666666"/>
                </a:solidFill>
                <a:latin typeface="Roboto Condensed Light" panose="020B0604020202020204" charset="0"/>
                <a:ea typeface="Roboto Condensed Light" panose="020B0604020202020204" charset="0"/>
              </a:rPr>
              <a:t>một thuật toán không có tính ưu tiên. Trong thuật toán công việc đầu tiên ngắn nhất, công việc có thời gian bùng nổ ngắn nhất hoặc ít hơn sẽ nhận được CPU đầu tiên</a:t>
            </a:r>
            <a:endParaRPr lang="en-US" dirty="0">
              <a:latin typeface="Roboto Condensed Light" panose="020B0604020202020204" charset="0"/>
              <a:ea typeface="Roboto Condensed Light" panose="020B0604020202020204"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2)">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p:nvPr/>
        </p:nvSpPr>
        <p:spPr>
          <a:xfrm rot="-5400000" flipH="1">
            <a:off x="5399608" y="1821475"/>
            <a:ext cx="1975500" cy="26289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1"/>
          <p:cNvCxnSpPr/>
          <p:nvPr/>
        </p:nvCxnSpPr>
        <p:spPr>
          <a:xfrm rot="10800000">
            <a:off x="6682358" y="2949500"/>
            <a:ext cx="2589600" cy="0"/>
          </a:xfrm>
          <a:prstGeom prst="straightConnector1">
            <a:avLst/>
          </a:prstGeom>
          <a:noFill/>
          <a:ln w="9525" cap="flat" cmpd="sng">
            <a:solidFill>
              <a:schemeClr val="dk1"/>
            </a:solidFill>
            <a:prstDash val="solid"/>
            <a:round/>
            <a:headEnd type="none" w="med" len="med"/>
            <a:tailEnd type="none" w="med" len="med"/>
          </a:ln>
        </p:spPr>
      </p:cxnSp>
      <p:sp>
        <p:nvSpPr>
          <p:cNvPr id="374" name="Google Shape;374;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2 LOẠI SJF</a:t>
            </a:r>
            <a:endParaRPr dirty="0"/>
          </a:p>
        </p:txBody>
      </p:sp>
      <p:sp>
        <p:nvSpPr>
          <p:cNvPr id="375" name="Google Shape;375;p41"/>
          <p:cNvSpPr/>
          <p:nvPr/>
        </p:nvSpPr>
        <p:spPr>
          <a:xfrm rot="5400000">
            <a:off x="1759800" y="1039900"/>
            <a:ext cx="1975500" cy="26310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41"/>
          <p:cNvCxnSpPr/>
          <p:nvPr/>
        </p:nvCxnSpPr>
        <p:spPr>
          <a:xfrm rot="10800000">
            <a:off x="-21400" y="2148175"/>
            <a:ext cx="2441100" cy="0"/>
          </a:xfrm>
          <a:prstGeom prst="straightConnector1">
            <a:avLst/>
          </a:prstGeom>
          <a:noFill/>
          <a:ln w="9525" cap="flat" cmpd="sng">
            <a:solidFill>
              <a:schemeClr val="dk1"/>
            </a:solidFill>
            <a:prstDash val="solid"/>
            <a:round/>
            <a:headEnd type="none" w="med" len="med"/>
            <a:tailEnd type="none" w="med" len="med"/>
          </a:ln>
        </p:spPr>
      </p:cxnSp>
      <p:sp>
        <p:nvSpPr>
          <p:cNvPr id="377" name="Google Shape;377;p41"/>
          <p:cNvSpPr txBox="1">
            <a:spLocks noGrp="1"/>
          </p:cNvSpPr>
          <p:nvPr>
            <p:ph type="ctrTitle" idx="2"/>
          </p:nvPr>
        </p:nvSpPr>
        <p:spPr>
          <a:xfrm>
            <a:off x="1832114" y="2915650"/>
            <a:ext cx="1583141"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solidFill>
                  <a:schemeClr val="lt1"/>
                </a:solidFill>
                <a:latin typeface="Roboto Condensed Light" panose="020B0604020202020204" charset="0"/>
                <a:ea typeface="Roboto Condensed Light" panose="020B0604020202020204" charset="0"/>
              </a:rPr>
              <a:t>SJF DỰ PHÒNG</a:t>
            </a:r>
            <a:endParaRPr dirty="0">
              <a:solidFill>
                <a:schemeClr val="lt1"/>
              </a:solidFill>
              <a:latin typeface="Roboto Condensed Light" panose="020B0604020202020204" charset="0"/>
              <a:ea typeface="Roboto Condensed Light" panose="020B0604020202020204" charset="0"/>
            </a:endParaRPr>
          </a:p>
        </p:txBody>
      </p:sp>
      <p:sp>
        <p:nvSpPr>
          <p:cNvPr id="378" name="Google Shape;378;p41"/>
          <p:cNvSpPr txBox="1">
            <a:spLocks noGrp="1"/>
          </p:cNvSpPr>
          <p:nvPr>
            <p:ph type="subTitle" idx="1"/>
          </p:nvPr>
        </p:nvSpPr>
        <p:spPr>
          <a:xfrm>
            <a:off x="5321757" y="2253976"/>
            <a:ext cx="2131201" cy="1391048"/>
          </a:xfrm>
          <a:prstGeom prst="rect">
            <a:avLst/>
          </a:prstGeom>
        </p:spPr>
        <p:txBody>
          <a:bodyPr spcFirstLastPara="1" wrap="square" lIns="91425" tIns="91425" rIns="91425" bIns="91425" anchor="t" anchorCtr="0">
            <a:noAutofit/>
          </a:bodyPr>
          <a:lstStyle/>
          <a:p>
            <a:pPr marL="0" lvl="0" indent="0" algn="ctr"/>
            <a:r>
              <a:rPr lang="en-US" sz="1400" dirty="0" err="1" smtClean="0">
                <a:solidFill>
                  <a:schemeClr val="bg1"/>
                </a:solidFill>
                <a:latin typeface="Roboto Condensed Light" panose="020B0604020202020204" charset="0"/>
                <a:ea typeface="Roboto Condensed Light" panose="020B0604020202020204" charset="0"/>
                <a:cs typeface="Times New Roman" panose="02020603050405020304" pitchFamily="18" charset="0"/>
              </a:rPr>
              <a:t>Trong</a:t>
            </a:r>
            <a:r>
              <a:rPr lang="en-US" sz="1400" dirty="0" smtClean="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lập</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lịch</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không</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ưu</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tiên</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một</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khi</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chu</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trình</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CPU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được</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phân</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bổ</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để</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xử</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lý</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quá</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trình</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sẽ</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giữ</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nó</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cho</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đến</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khi</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nó</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đạt</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đến</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trạng</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thái</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chờ</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hoặc</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kết</a:t>
            </a:r>
            <a:r>
              <a:rPr lang="en-US" sz="1400"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sz="1400"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thúc</a:t>
            </a:r>
            <a:endParaRPr dirty="0">
              <a:solidFill>
                <a:schemeClr val="bg1"/>
              </a:solidFill>
              <a:latin typeface="Roboto Condensed Light" panose="020B0604020202020204" charset="0"/>
              <a:ea typeface="Roboto Condensed Light" panose="020B0604020202020204" charset="0"/>
            </a:endParaRPr>
          </a:p>
        </p:txBody>
      </p:sp>
      <p:sp>
        <p:nvSpPr>
          <p:cNvPr id="379" name="Google Shape;379;p41"/>
          <p:cNvSpPr txBox="1">
            <a:spLocks noGrp="1"/>
          </p:cNvSpPr>
          <p:nvPr>
            <p:ph type="ctrTitle" idx="3"/>
          </p:nvPr>
        </p:nvSpPr>
        <p:spPr>
          <a:xfrm>
            <a:off x="5436397" y="3696175"/>
            <a:ext cx="2059469" cy="4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smtClean="0">
                <a:solidFill>
                  <a:schemeClr val="lt1"/>
                </a:solidFill>
                <a:latin typeface="Roboto Condensed Light" panose="020B0604020202020204" charset="0"/>
                <a:ea typeface="Roboto Condensed Light" panose="020B0604020202020204" charset="0"/>
              </a:rPr>
              <a:t>SJF KHÔNG DỰ PHÒNG</a:t>
            </a:r>
            <a:endParaRPr dirty="0">
              <a:solidFill>
                <a:schemeClr val="lt1"/>
              </a:solidFill>
              <a:latin typeface="Roboto Condensed Light" panose="020B0604020202020204" charset="0"/>
              <a:ea typeface="Roboto Condensed Light" panose="020B0604020202020204" charset="0"/>
            </a:endParaRPr>
          </a:p>
        </p:txBody>
      </p:sp>
      <p:sp>
        <p:nvSpPr>
          <p:cNvPr id="4" name="Rectangle 3"/>
          <p:cNvSpPr/>
          <p:nvPr/>
        </p:nvSpPr>
        <p:spPr>
          <a:xfrm>
            <a:off x="1552193" y="1526320"/>
            <a:ext cx="2390714" cy="1423180"/>
          </a:xfrm>
          <a:prstGeom prst="rect">
            <a:avLst/>
          </a:prstGeom>
        </p:spPr>
        <p:txBody>
          <a:bodyPr wrap="square">
            <a:spAutoFit/>
          </a:bodyPr>
          <a:lstStyle/>
          <a:p>
            <a:pPr algn="ct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Trong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Lập</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lịch</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SJF Preemptive,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các</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công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việc</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được</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đưa</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vào</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hàng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đợi</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sẵn</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sàng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khi</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chúng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đến</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Quá</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trình</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với</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thời</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gian</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bùng</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nổ</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ngắn</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nhất</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bắt</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đầu</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thực</a:t>
            </a:r>
            <a:r>
              <a:rPr lang="en-US" dirty="0">
                <a:solidFill>
                  <a:schemeClr val="bg1"/>
                </a:solidFill>
                <a:latin typeface="Roboto Condensed Light" panose="020B0604020202020204" charset="0"/>
                <a:ea typeface="Roboto Condensed Light" panose="020B0604020202020204" charset="0"/>
                <a:cs typeface="Times New Roman" panose="02020603050405020304" pitchFamily="18" charset="0"/>
              </a:rPr>
              <a:t> </a:t>
            </a:r>
            <a:r>
              <a:rPr lang="en-US" dirty="0" err="1">
                <a:solidFill>
                  <a:schemeClr val="bg1"/>
                </a:solidFill>
                <a:latin typeface="Roboto Condensed Light" panose="020B0604020202020204" charset="0"/>
                <a:ea typeface="Roboto Condensed Light" panose="020B0604020202020204" charset="0"/>
                <a:cs typeface="Times New Roman" panose="02020603050405020304" pitchFamily="18" charset="0"/>
              </a:rPr>
              <a:t>hiện</a:t>
            </a:r>
            <a:endParaRPr lang="en-US" dirty="0">
              <a:solidFill>
                <a:schemeClr val="bg1"/>
              </a:solidFill>
              <a:latin typeface="Roboto Condensed Light" panose="020B0604020202020204" charset="0"/>
              <a:ea typeface="Roboto Condensed Light" panose="020B0604020202020204" charset="0"/>
            </a:endParaRPr>
          </a:p>
        </p:txBody>
      </p:sp>
      <p:cxnSp>
        <p:nvCxnSpPr>
          <p:cNvPr id="8" name="Straight Connector 7"/>
          <p:cNvCxnSpPr/>
          <p:nvPr/>
        </p:nvCxnSpPr>
        <p:spPr>
          <a:xfrm>
            <a:off x="3235960" y="1437640"/>
            <a:ext cx="706947" cy="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01393" y="1437640"/>
            <a:ext cx="0" cy="248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01393" y="1433195"/>
            <a:ext cx="220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1368176" y="2898336"/>
            <a:ext cx="523240" cy="241047"/>
          </a:xfrm>
          <a:prstGeom prst="bentConnector3">
            <a:avLst>
              <a:gd name="adj1" fmla="val 100485"/>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96814" y="2633980"/>
            <a:ext cx="2540" cy="35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04764" y="3018100"/>
            <a:ext cx="263826" cy="274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38815" y="3416300"/>
            <a:ext cx="2540" cy="35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96304" y="3832860"/>
            <a:ext cx="240093" cy="238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7260405" y="3694335"/>
            <a:ext cx="611005" cy="143843"/>
          </a:xfrm>
          <a:prstGeom prst="bentConnector3">
            <a:avLst>
              <a:gd name="adj1" fmla="val 99885"/>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flipV="1">
            <a:off x="5143121" y="2237910"/>
            <a:ext cx="373380" cy="352890"/>
          </a:xfrm>
          <a:prstGeom prst="bentConnector3">
            <a:avLst>
              <a:gd name="adj1" fmla="val 102041"/>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71298" y="2231286"/>
            <a:ext cx="76124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barn(inVertical)">
                                      <p:cBhvr>
                                        <p:cTn id="7" dur="500"/>
                                        <p:tgtEl>
                                          <p:spTgt spid="37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barn(inVertical)">
                                      <p:cBhvr>
                                        <p:cTn id="10" dur="500"/>
                                        <p:tgtEl>
                                          <p:spTgt spid="37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77"/>
                                        </p:tgtEl>
                                        <p:attrNameLst>
                                          <p:attrName>style.visibility</p:attrName>
                                        </p:attrNameLst>
                                      </p:cBhvr>
                                      <p:to>
                                        <p:strVal val="visible"/>
                                      </p:to>
                                    </p:set>
                                    <p:animEffect transition="in" filter="barn(inVertical)">
                                      <p:cBhvr>
                                        <p:cTn id="13" dur="500"/>
                                        <p:tgtEl>
                                          <p:spTgt spid="37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78">
                                            <p:txEl>
                                              <p:pRg st="0" end="0"/>
                                            </p:txEl>
                                          </p:spTgt>
                                        </p:tgtEl>
                                        <p:attrNameLst>
                                          <p:attrName>style.visibility</p:attrName>
                                        </p:attrNameLst>
                                      </p:cBhvr>
                                      <p:to>
                                        <p:strVal val="visible"/>
                                      </p:to>
                                    </p:set>
                                    <p:animEffect transition="in" filter="barn(inVertical)">
                                      <p:cBhvr>
                                        <p:cTn id="21" dur="500"/>
                                        <p:tgtEl>
                                          <p:spTgt spid="378">
                                            <p:txEl>
                                              <p:pRg st="0" end="0"/>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2"/>
                                        </p:tgtEl>
                                        <p:attrNameLst>
                                          <p:attrName>style.visibility</p:attrName>
                                        </p:attrNameLst>
                                      </p:cBhvr>
                                      <p:to>
                                        <p:strVal val="visible"/>
                                      </p:to>
                                    </p:set>
                                    <p:animEffect transition="in" filter="barn(inVertical)">
                                      <p:cBhvr>
                                        <p:cTn id="24" dur="500"/>
                                        <p:tgtEl>
                                          <p:spTgt spid="37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79"/>
                                        </p:tgtEl>
                                        <p:attrNameLst>
                                          <p:attrName>style.visibility</p:attrName>
                                        </p:attrNameLst>
                                      </p:cBhvr>
                                      <p:to>
                                        <p:strVal val="visible"/>
                                      </p:to>
                                    </p:set>
                                    <p:animEffect transition="in" filter="barn(inVertical)">
                                      <p:cBhvr>
                                        <p:cTn id="27" dur="500"/>
                                        <p:tgtEl>
                                          <p:spTgt spid="379"/>
                                        </p:tgtEl>
                                      </p:cBhvr>
                                    </p:animEffect>
                                  </p:childTnLst>
                                </p:cTn>
                              </p:par>
                              <p:par>
                                <p:cTn id="28" presetID="16" presetClass="entr" presetSubtype="21" fill="hold" nodeType="withEffect">
                                  <p:stCondLst>
                                    <p:cond delay="0"/>
                                  </p:stCondLst>
                                  <p:childTnLst>
                                    <p:set>
                                      <p:cBhvr>
                                        <p:cTn id="29" dur="1" fill="hold">
                                          <p:stCondLst>
                                            <p:cond delay="0"/>
                                          </p:stCondLst>
                                        </p:cTn>
                                        <p:tgtEl>
                                          <p:spTgt spid="373"/>
                                        </p:tgtEl>
                                        <p:attrNameLst>
                                          <p:attrName>style.visibility</p:attrName>
                                        </p:attrNameLst>
                                      </p:cBhvr>
                                      <p:to>
                                        <p:strVal val="visible"/>
                                      </p:to>
                                    </p:set>
                                    <p:animEffect transition="in" filter="barn(inVertical)">
                                      <p:cBhvr>
                                        <p:cTn id="30"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animBg="1"/>
      <p:bldP spid="375" grpId="0" animBg="1"/>
      <p:bldP spid="377" grpId="0"/>
      <p:bldP spid="378" grpId="0" build="p"/>
      <p:bldP spid="37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2130" y="603606"/>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ĐẶC ĐIỂM</a:t>
            </a:r>
            <a:endParaRPr dirty="0"/>
          </a:p>
        </p:txBody>
      </p:sp>
      <p:sp>
        <p:nvSpPr>
          <p:cNvPr id="270" name="Google Shape;270;p38"/>
          <p:cNvSpPr txBox="1">
            <a:spLocks noGrp="1"/>
          </p:cNvSpPr>
          <p:nvPr>
            <p:ph type="subTitle" idx="1"/>
          </p:nvPr>
        </p:nvSpPr>
        <p:spPr>
          <a:xfrm>
            <a:off x="872401" y="3171786"/>
            <a:ext cx="2052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dirty="0" smtClean="0"/>
              <a:t>Hữu ích trong  việc vận hành</a:t>
            </a:r>
            <a:endParaRPr sz="1600" dirty="0"/>
          </a:p>
        </p:txBody>
      </p:sp>
      <p:cxnSp>
        <p:nvCxnSpPr>
          <p:cNvPr id="275" name="Google Shape;275;p38"/>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1576050" y="2200547"/>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1</a:t>
            </a:r>
            <a:endParaRPr sz="2000" dirty="0">
              <a:solidFill>
                <a:schemeClr val="accent1"/>
              </a:solidFill>
            </a:endParaRPr>
          </a:p>
        </p:txBody>
      </p:sp>
      <p:sp>
        <p:nvSpPr>
          <p:cNvPr id="278" name="Google Shape;278;p38"/>
          <p:cNvSpPr/>
          <p:nvPr/>
        </p:nvSpPr>
        <p:spPr>
          <a:xfrm>
            <a:off x="4249650" y="3171786"/>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2</a:t>
            </a:r>
            <a:endParaRPr sz="2000" dirty="0">
              <a:solidFill>
                <a:schemeClr val="accent1"/>
              </a:solidFill>
            </a:endParaRPr>
          </a:p>
        </p:txBody>
      </p:sp>
      <p:sp>
        <p:nvSpPr>
          <p:cNvPr id="279" name="Google Shape;279;p38"/>
          <p:cNvSpPr/>
          <p:nvPr/>
        </p:nvSpPr>
        <p:spPr>
          <a:xfrm>
            <a:off x="6923250" y="2200547"/>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accent1"/>
                </a:solidFill>
              </a:rPr>
              <a:t>3</a:t>
            </a:r>
            <a:endParaRPr sz="2000" dirty="0">
              <a:solidFill>
                <a:schemeClr val="accent1"/>
              </a:solidFill>
            </a:endParaRPr>
          </a:p>
        </p:txBody>
      </p:sp>
      <p:sp>
        <p:nvSpPr>
          <p:cNvPr id="45" name="Google Shape;270;p38"/>
          <p:cNvSpPr txBox="1">
            <a:spLocks noGrp="1"/>
          </p:cNvSpPr>
          <p:nvPr>
            <p:ph type="subTitle" idx="1"/>
          </p:nvPr>
        </p:nvSpPr>
        <p:spPr>
          <a:xfrm>
            <a:off x="6213599" y="3171786"/>
            <a:ext cx="2052000" cy="1003200"/>
          </a:xfrm>
          <a:prstGeom prst="rect">
            <a:avLst/>
          </a:prstGeom>
        </p:spPr>
        <p:txBody>
          <a:bodyPr spcFirstLastPara="1" wrap="square" lIns="91425" tIns="91425" rIns="91425" bIns="91425" anchor="t" anchorCtr="0">
            <a:noAutofit/>
          </a:bodyPr>
          <a:lstStyle/>
          <a:p>
            <a:pPr marL="0" lvl="0" indent="0"/>
            <a:r>
              <a:rPr lang="vi-VN" sz="1600" dirty="0" smtClean="0"/>
              <a:t>Nâng cao đầu ra của công việc</a:t>
            </a:r>
            <a:endParaRPr sz="1600" dirty="0"/>
          </a:p>
        </p:txBody>
      </p:sp>
      <p:sp>
        <p:nvSpPr>
          <p:cNvPr id="49" name="Google Shape;270;p38"/>
          <p:cNvSpPr txBox="1">
            <a:spLocks noGrp="1"/>
          </p:cNvSpPr>
          <p:nvPr>
            <p:ph type="subTitle" idx="1"/>
          </p:nvPr>
        </p:nvSpPr>
        <p:spPr>
          <a:xfrm>
            <a:off x="3698400" y="2352947"/>
            <a:ext cx="2052000" cy="1003200"/>
          </a:xfrm>
          <a:prstGeom prst="rect">
            <a:avLst/>
          </a:prstGeom>
        </p:spPr>
        <p:txBody>
          <a:bodyPr spcFirstLastPara="1" wrap="square" lIns="91425" tIns="91425" rIns="91425" bIns="91425" anchor="t" anchorCtr="0">
            <a:noAutofit/>
          </a:bodyPr>
          <a:lstStyle/>
          <a:p>
            <a:pPr marL="0" lvl="0" indent="0"/>
            <a:r>
              <a:rPr lang="vi-VN" sz="1600" dirty="0" smtClean="0"/>
              <a:t>Cải </a:t>
            </a:r>
            <a:r>
              <a:rPr lang="vi-VN" sz="1600" dirty="0"/>
              <a:t>thiện thông lượng của quy trình</a:t>
            </a:r>
            <a:endParaRPr sz="16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barn(outHorizontal)">
                                      <p:cBhvr>
                                        <p:cTn id="7" dur="500"/>
                                        <p:tgtEl>
                                          <p:spTgt spid="277"/>
                                        </p:tgtEl>
                                      </p:cBhvr>
                                    </p:animEffect>
                                  </p:childTnLst>
                                </p:cTn>
                              </p:par>
                              <p:par>
                                <p:cTn id="8" presetID="16" presetClass="entr" presetSubtype="42" fill="hold" nodeType="withEffect">
                                  <p:stCondLst>
                                    <p:cond delay="0"/>
                                  </p:stCondLst>
                                  <p:childTnLst>
                                    <p:set>
                                      <p:cBhvr>
                                        <p:cTn id="9" dur="1" fill="hold">
                                          <p:stCondLst>
                                            <p:cond delay="0"/>
                                          </p:stCondLst>
                                        </p:cTn>
                                        <p:tgtEl>
                                          <p:spTgt spid="275"/>
                                        </p:tgtEl>
                                        <p:attrNameLst>
                                          <p:attrName>style.visibility</p:attrName>
                                        </p:attrNameLst>
                                      </p:cBhvr>
                                      <p:to>
                                        <p:strVal val="visible"/>
                                      </p:to>
                                    </p:set>
                                    <p:animEffect transition="in" filter="barn(outHorizontal)">
                                      <p:cBhvr>
                                        <p:cTn id="10" dur="500"/>
                                        <p:tgtEl>
                                          <p:spTgt spid="275"/>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278"/>
                                        </p:tgtEl>
                                        <p:attrNameLst>
                                          <p:attrName>style.visibility</p:attrName>
                                        </p:attrNameLst>
                                      </p:cBhvr>
                                      <p:to>
                                        <p:strVal val="visible"/>
                                      </p:to>
                                    </p:set>
                                    <p:animEffect transition="in" filter="barn(outHorizontal)">
                                      <p:cBhvr>
                                        <p:cTn id="13" dur="500"/>
                                        <p:tgtEl>
                                          <p:spTgt spid="278"/>
                                        </p:tgtEl>
                                      </p:cBhvr>
                                    </p:animEffect>
                                  </p:childTnLst>
                                </p:cTn>
                              </p:par>
                              <p:par>
                                <p:cTn id="14" presetID="16" presetClass="entr" presetSubtype="42" fill="hold" nodeType="with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barn(outHorizontal)">
                                      <p:cBhvr>
                                        <p:cTn id="16" dur="500"/>
                                        <p:tgtEl>
                                          <p:spTgt spid="276"/>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279"/>
                                        </p:tgtEl>
                                        <p:attrNameLst>
                                          <p:attrName>style.visibility</p:attrName>
                                        </p:attrNameLst>
                                      </p:cBhvr>
                                      <p:to>
                                        <p:strVal val="visible"/>
                                      </p:to>
                                    </p:set>
                                    <p:animEffect transition="in" filter="barn(outHorizontal)">
                                      <p:cBhvr>
                                        <p:cTn id="19" dur="500"/>
                                        <p:tgtEl>
                                          <p:spTgt spid="27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70">
                                            <p:txEl>
                                              <p:pRg st="0" end="0"/>
                                            </p:txEl>
                                          </p:spTgt>
                                        </p:tgtEl>
                                        <p:attrNameLst>
                                          <p:attrName>style.visibility</p:attrName>
                                        </p:attrNameLst>
                                      </p:cBhvr>
                                      <p:to>
                                        <p:strVal val="visible"/>
                                      </p:to>
                                    </p:set>
                                    <p:animEffect transition="in" filter="randombar(horizontal)">
                                      <p:cBhvr>
                                        <p:cTn id="24" dur="500"/>
                                        <p:tgtEl>
                                          <p:spTgt spid="27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9">
                                            <p:txEl>
                                              <p:pRg st="0" end="0"/>
                                            </p:txEl>
                                          </p:spTgt>
                                        </p:tgtEl>
                                        <p:attrNameLst>
                                          <p:attrName>style.visibility</p:attrName>
                                        </p:attrNameLst>
                                      </p:cBhvr>
                                      <p:to>
                                        <p:strVal val="visible"/>
                                      </p:to>
                                    </p:set>
                                    <p:animEffect transition="in" filter="randombar(horizontal)">
                                      <p:cBhvr>
                                        <p:cTn id="29" dur="500"/>
                                        <p:tgtEl>
                                          <p:spTgt spid="4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34"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build="p"/>
      <p:bldP spid="277" grpId="0" animBg="1"/>
      <p:bldP spid="278" grpId="0" animBg="1"/>
      <p:bldP spid="279" grpId="0" animBg="1"/>
      <p:bldP spid="45" grpId="0" build="p"/>
      <p:bldP spid="49" grpId="0" build="p"/>
    </p:bldLst>
  </p:timing>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447</Words>
  <Application>Microsoft Office PowerPoint</Application>
  <PresentationFormat>On-screen Show (16:9)</PresentationFormat>
  <Paragraphs>88</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Exo 2</vt:lpstr>
      <vt:lpstr>Squada One</vt:lpstr>
      <vt:lpstr>Arial</vt:lpstr>
      <vt:lpstr>Fira Sans Extra Condensed Medium</vt:lpstr>
      <vt:lpstr>Roboto Condensed Light</vt:lpstr>
      <vt:lpstr>Times New Roman</vt:lpstr>
      <vt:lpstr>Tech Newsletter by Slidesgo</vt:lpstr>
      <vt:lpstr>SJF và SRTF</vt:lpstr>
      <vt:lpstr>NỘI DUNG</vt:lpstr>
      <vt:lpstr>GỚI THIỆU CHUNG</vt:lpstr>
      <vt:lpstr>LẬP LỊCH CPU</vt:lpstr>
      <vt:lpstr>PowerPoint Presentation</vt:lpstr>
      <vt:lpstr>CÁC THUẬT TOÁN</vt:lpstr>
      <vt:lpstr>SHORTEST JOB FIRST</vt:lpstr>
      <vt:lpstr>2 LOẠI SJF</vt:lpstr>
      <vt:lpstr>ĐẶC ĐIỂM</vt:lpstr>
      <vt:lpstr>ƯU ĐIỂM</vt:lpstr>
      <vt:lpstr>NHƯỢC ĐIỂM</vt:lpstr>
      <vt:lpstr> SHORTEST REMAINING TIME FIRST  </vt:lpstr>
      <vt:lpstr>ĐẶC ĐIỂM</vt:lpstr>
      <vt:lpstr>ƯU ĐIỂM</vt:lpstr>
      <vt:lpstr>NHƯỢC ĐIỂM</vt:lpstr>
      <vt:lpstr>DEMO</vt:lpstr>
      <vt:lpstr>Group 4:</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SJF và SRTF</dc:title>
  <cp:lastModifiedBy>Admin</cp:lastModifiedBy>
  <cp:revision>20</cp:revision>
  <dcterms:modified xsi:type="dcterms:W3CDTF">2021-01-19T10:55:50Z</dcterms:modified>
</cp:coreProperties>
</file>