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7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3" r:id="rId6"/>
    <p:sldId id="257" r:id="rId7"/>
    <p:sldId id="261" r:id="rId8"/>
    <p:sldId id="258" r:id="rId9"/>
    <p:sldId id="262" r:id="rId10"/>
    <p:sldId id="264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B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45E872-1A40-4FE7-986C-59F628C1EA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F5374-08E9-4C85-B7A7-3F19604B53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06F1-B57D-406B-8F09-B1FDC0D0B1F3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FACC5-BCFD-4649-8006-C71939BACE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6B17-7076-4944-A4A2-FD49936A33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EDE44-B1FC-494A-A972-62DC7CABB2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89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7F2BD-238E-42D0-B670-F788A50DBDE8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DF69-FFB1-4D3A-9D8C-5887E79674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7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5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37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8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03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57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61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745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3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B3A824-1A51-4B26-AD58-A6D8E14F6C04}" type="datetimeFigureOut">
              <a:rPr lang="en-US" noProof="0" smtClean="0"/>
              <a:t>7/19/2019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noProof="0" smtClean="0"/>
              <a:t>7/19/2019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noProof="0" smtClean="0"/>
              <a:t>7/19/2019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47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7/19/2019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7/19/2019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7/19/2019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6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7/19/2019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3525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noProof="0" smtClean="0"/>
              <a:t>7/19/2019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54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noProof="0" smtClean="0"/>
              <a:t>7/19/2019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8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noProof="0" smtClean="0"/>
              <a:t>7/19/2019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38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noProof="0" smtClean="0"/>
              <a:t>7/19/2019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CBC1C18-307B-4F68-A007-B5B542270E8D}" type="datetimeFigureOut">
              <a:rPr lang="en-US" noProof="0" smtClean="0"/>
              <a:t>7/19/2019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2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1">
            <a:extLst>
              <a:ext uri="{FF2B5EF4-FFF2-40B4-BE49-F238E27FC236}">
                <a16:creationId xmlns:a16="http://schemas.microsoft.com/office/drawing/2014/main" id="{63FED537-3AF1-4C36-9904-77B6A54D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06240"/>
            <a:ext cx="9966960" cy="1325880"/>
          </a:xfrm>
        </p:spPr>
        <p:txBody>
          <a:bodyPr>
            <a:normAutofit/>
          </a:bodyPr>
          <a:lstStyle/>
          <a:p>
            <a:r>
              <a:rPr lang="en-US" sz="6600" cap="none" dirty="0"/>
              <a:t>NEEDFINDING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0933" y="5530560"/>
            <a:ext cx="8936457" cy="1190045"/>
          </a:xfrm>
        </p:spPr>
        <p:txBody>
          <a:bodyPr>
            <a:normAutofit/>
          </a:bodyPr>
          <a:lstStyle/>
          <a:p>
            <a:r>
              <a:rPr lang="en-US" sz="2000" dirty="0"/>
              <a:t>BY: 	Kristine Cay Cariaga</a:t>
            </a:r>
          </a:p>
          <a:p>
            <a:r>
              <a:rPr lang="en-US" sz="2000" dirty="0"/>
              <a:t>	     Vanessa Mae </a:t>
            </a:r>
            <a:r>
              <a:rPr lang="en-US" sz="2000" dirty="0" err="1"/>
              <a:t>Verzosa</a:t>
            </a:r>
            <a:endParaRPr lang="en-US" sz="2000" dirty="0"/>
          </a:p>
        </p:txBody>
      </p:sp>
      <p:pic>
        <p:nvPicPr>
          <p:cNvPr id="7" name="Picture 6" descr="Man looking at landscape">
            <a:extLst>
              <a:ext uri="{FF2B5EF4-FFF2-40B4-BE49-F238E27FC236}">
                <a16:creationId xmlns:a16="http://schemas.microsoft.com/office/drawing/2014/main" id="{CD9EF39B-AB41-49AB-8163-8B5FD7D283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6193-F9F1-4C54-838F-77350B9F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23" y="459188"/>
            <a:ext cx="6693061" cy="1356360"/>
          </a:xfrm>
          <a:noFill/>
        </p:spPr>
        <p:txBody>
          <a:bodyPr>
            <a:normAutofit/>
          </a:bodyPr>
          <a:lstStyle/>
          <a:p>
            <a:r>
              <a:rPr lang="en-PH" b="1" dirty="0">
                <a:solidFill>
                  <a:srgbClr val="A6B727"/>
                </a:solidFill>
              </a:rPr>
              <a:t>USERS</a:t>
            </a:r>
            <a:endParaRPr lang="en-US" dirty="0">
              <a:solidFill>
                <a:srgbClr val="A6B72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CC31E-3DE4-420F-9AB0-EDC087719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2" y="1815548"/>
            <a:ext cx="4757531" cy="3790122"/>
          </a:xfrm>
        </p:spPr>
        <p:txBody>
          <a:bodyPr numCol="2">
            <a:normAutofit/>
          </a:bodyPr>
          <a:lstStyle/>
          <a:p>
            <a:pPr marL="45720" indent="0">
              <a:buNone/>
            </a:pPr>
            <a:r>
              <a:rPr lang="en-US" dirty="0"/>
              <a:t>USER 1</a:t>
            </a:r>
            <a:endParaRPr lang="en-US" sz="2000" dirty="0"/>
          </a:p>
          <a:p>
            <a:r>
              <a:rPr lang="en-US" dirty="0"/>
              <a:t>Doesn’t care about the labels on the waste containers.</a:t>
            </a:r>
            <a:endParaRPr lang="en-US" sz="2000" dirty="0"/>
          </a:p>
          <a:p>
            <a:r>
              <a:rPr lang="en-US" dirty="0"/>
              <a:t>Doesn’t have an idea about the school’s waste management.</a:t>
            </a:r>
          </a:p>
          <a:p>
            <a:endParaRPr lang="en-US" sz="2000" dirty="0"/>
          </a:p>
          <a:p>
            <a:pPr marL="45720" indent="0">
              <a:buNone/>
            </a:pPr>
            <a:r>
              <a:rPr lang="en-US" dirty="0"/>
              <a:t> USER 2</a:t>
            </a:r>
            <a:endParaRPr lang="en-US" sz="2000" dirty="0"/>
          </a:p>
          <a:p>
            <a:r>
              <a:rPr lang="en-US" dirty="0"/>
              <a:t> Always makes sure to follow the labels everyday</a:t>
            </a:r>
            <a:endParaRPr lang="en-US" sz="2000" dirty="0"/>
          </a:p>
          <a:p>
            <a:r>
              <a:rPr lang="en-US" dirty="0"/>
              <a:t>Always segregate the garbage before throwing them out in the container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2B09F-9F80-44C2-8E34-614FCB4CA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961" y="822560"/>
            <a:ext cx="2944463" cy="5212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4FCFB7-DC5D-407C-A2ED-1C441B0B8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0814" y="822560"/>
            <a:ext cx="2944463" cy="521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4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52972B-A048-474F-A0DD-B73F302922A7}"/>
              </a:ext>
            </a:extLst>
          </p:cNvPr>
          <p:cNvSpPr/>
          <p:nvPr/>
        </p:nvSpPr>
        <p:spPr>
          <a:xfrm>
            <a:off x="8640417" y="119270"/>
            <a:ext cx="3445566" cy="66393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B6193-F9F1-4C54-838F-77350B9F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5469" y="609600"/>
            <a:ext cx="6693061" cy="1356360"/>
          </a:xfrm>
        </p:spPr>
        <p:txBody>
          <a:bodyPr>
            <a:norm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Interviewee </a:t>
            </a:r>
            <a:br>
              <a:rPr lang="en-PH" b="1" dirty="0">
                <a:solidFill>
                  <a:schemeClr val="bg1"/>
                </a:solidFill>
              </a:rPr>
            </a:br>
            <a:r>
              <a:rPr lang="en-PH" b="1" dirty="0">
                <a:solidFill>
                  <a:schemeClr val="bg1"/>
                </a:solidFill>
              </a:rPr>
              <a:t>#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CC31E-3DE4-420F-9AB0-EDC087719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433" y="750627"/>
            <a:ext cx="7902054" cy="5609229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/>
              <a:t>What do you usually notice in our school’s waste management?</a:t>
            </a:r>
          </a:p>
          <a:p>
            <a:pPr marL="45720" indent="0">
              <a:buNone/>
            </a:pPr>
            <a:br>
              <a:rPr lang="en-US" dirty="0"/>
            </a:br>
            <a:r>
              <a:rPr lang="en-US" dirty="0"/>
              <a:t>-Trashes are not thrown in a proper segregation because some waste containers do not have labels on it.</a:t>
            </a:r>
          </a:p>
          <a:p>
            <a:pPr marL="45720" indent="0">
              <a:buNone/>
            </a:pPr>
            <a:br>
              <a:rPr lang="en-US" dirty="0"/>
            </a:br>
            <a:r>
              <a:rPr lang="en-US" dirty="0"/>
              <a:t>Do you know the difference between biodegradable and non-biodegradable materials?</a:t>
            </a:r>
          </a:p>
          <a:p>
            <a:pPr marL="45720" indent="0">
              <a:buNone/>
            </a:pPr>
            <a:br>
              <a:rPr lang="en-US" dirty="0"/>
            </a:br>
            <a:r>
              <a:rPr lang="en-US" dirty="0"/>
              <a:t>-Yes, but sometimes I get confused </a:t>
            </a:r>
          </a:p>
          <a:p>
            <a:pPr marL="45720" indent="0"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Do you think the labels in our waste containers are thoroughly followed?</a:t>
            </a:r>
          </a:p>
          <a:p>
            <a:pPr marL="45720" indent="0">
              <a:buNone/>
            </a:pPr>
            <a:br>
              <a:rPr lang="en-US" dirty="0"/>
            </a:br>
            <a:r>
              <a:rPr lang="en-US" dirty="0"/>
              <a:t>-No, because some students might get confused to where they should throw their trash.</a:t>
            </a:r>
          </a:p>
          <a:p>
            <a:pPr marL="45720" indent="0">
              <a:buNone/>
            </a:pPr>
            <a:br>
              <a:rPr lang="en-US" dirty="0"/>
            </a:b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2847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52972B-A048-474F-A0DD-B73F302922A7}"/>
              </a:ext>
            </a:extLst>
          </p:cNvPr>
          <p:cNvSpPr/>
          <p:nvPr/>
        </p:nvSpPr>
        <p:spPr>
          <a:xfrm>
            <a:off x="8640417" y="119270"/>
            <a:ext cx="3445566" cy="66393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B6193-F9F1-4C54-838F-77350B9F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5469" y="609600"/>
            <a:ext cx="6693061" cy="1356360"/>
          </a:xfrm>
        </p:spPr>
        <p:txBody>
          <a:bodyPr>
            <a:norm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Interviewee </a:t>
            </a:r>
            <a:br>
              <a:rPr lang="en-PH" b="1" dirty="0">
                <a:solidFill>
                  <a:schemeClr val="bg1"/>
                </a:solidFill>
              </a:rPr>
            </a:br>
            <a:r>
              <a:rPr lang="en-PH" b="1" dirty="0">
                <a:solidFill>
                  <a:schemeClr val="bg1"/>
                </a:solidFill>
              </a:rPr>
              <a:t>#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CC31E-3DE4-420F-9AB0-EDC087719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433" y="750627"/>
            <a:ext cx="7902054" cy="560922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dirty="0"/>
              <a:t>What do you usually notice in our school’s waste management?</a:t>
            </a:r>
          </a:p>
          <a:p>
            <a:pPr marL="45720" indent="0">
              <a:buNone/>
            </a:pPr>
            <a:br>
              <a:rPr lang="en-US" sz="2000" dirty="0"/>
            </a:br>
            <a:r>
              <a:rPr lang="en-US" sz="2000" dirty="0"/>
              <a:t>-Lack of label, some floor has the same label on the trash bin.</a:t>
            </a:r>
          </a:p>
          <a:p>
            <a:pPr marL="45720" indent="0">
              <a:buNone/>
            </a:pPr>
            <a:endParaRPr lang="en-US" sz="2000" dirty="0"/>
          </a:p>
          <a:p>
            <a:pPr marL="45720" indent="0">
              <a:buNone/>
            </a:pPr>
            <a:r>
              <a:rPr lang="en-US" sz="2000" dirty="0"/>
              <a:t>Do you know the difference between biodegradable and non-biodegradable materials?</a:t>
            </a:r>
          </a:p>
          <a:p>
            <a:pPr marL="45720" indent="0">
              <a:buNone/>
            </a:pPr>
            <a:br>
              <a:rPr lang="en-US" sz="2000" dirty="0"/>
            </a:br>
            <a:r>
              <a:rPr lang="en-US" sz="2000" dirty="0"/>
              <a:t>-I learned about it back in elementary.</a:t>
            </a:r>
          </a:p>
          <a:p>
            <a:pPr marL="45720" indent="0">
              <a:buNone/>
            </a:pP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Do you think the labels in our waste containers are thoroughly followed?</a:t>
            </a:r>
          </a:p>
          <a:p>
            <a:pPr marL="45720" indent="0">
              <a:buNone/>
            </a:pPr>
            <a:br>
              <a:rPr lang="en-US" sz="2000" dirty="0"/>
            </a:br>
            <a:r>
              <a:rPr lang="en-US" sz="2000" dirty="0"/>
              <a:t>-Some students might not care about the materials they throw in the trash bins.</a:t>
            </a:r>
          </a:p>
        </p:txBody>
      </p:sp>
    </p:spTree>
    <p:extLst>
      <p:ext uri="{BB962C8B-B14F-4D97-AF65-F5344CB8AC3E}">
        <p14:creationId xmlns:p14="http://schemas.microsoft.com/office/powerpoint/2010/main" val="98951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DEC2-3CE6-403C-843D-B88A8A45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PH" b="1" dirty="0"/>
              <a:t>OBSERVATIONS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B4432-9F5F-47D0-901F-8CE22C6ED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Students throw recyclable materials or materials that can be sold per kilo</a:t>
            </a:r>
          </a:p>
          <a:p>
            <a:endParaRPr lang="en-PH" dirty="0"/>
          </a:p>
          <a:p>
            <a:r>
              <a:rPr lang="en-US" dirty="0"/>
              <a:t>The label on the garbage bins are not followed by the students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Not all floors in APC have trash bins that have </a:t>
            </a:r>
            <a:r>
              <a:rPr lang="en-PH" dirty="0"/>
              <a:t>‘BIODEGRADABLE’ and ‘NON-BIODEGRADABLE’ label on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DEC2-3CE6-403C-843D-B88A8A45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PH" b="1" dirty="0"/>
              <a:t>User Needs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B4432-9F5F-47D0-901F-8CE22C6ED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3243470" cy="3574774"/>
          </a:xfrm>
        </p:spPr>
        <p:txBody>
          <a:bodyPr>
            <a:noAutofit/>
          </a:bodyPr>
          <a:lstStyle/>
          <a:p>
            <a:pPr fontAlgn="base"/>
            <a:r>
              <a:rPr lang="en-US" dirty="0"/>
              <a:t>The students should be enlightened about the proper way to segregate different kinds of trash.</a:t>
            </a:r>
          </a:p>
          <a:p>
            <a:pPr fontAlgn="base"/>
            <a:r>
              <a:rPr lang="en-US" dirty="0"/>
              <a:t>Since some recyclable materials can be sold, the school should encourage the students to pile their papers and 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5E01A5-A52A-4410-9AC6-6400A1E505D0}"/>
              </a:ext>
            </a:extLst>
          </p:cNvPr>
          <p:cNvSpPr txBox="1">
            <a:spLocks/>
          </p:cNvSpPr>
          <p:nvPr/>
        </p:nvSpPr>
        <p:spPr>
          <a:xfrm>
            <a:off x="6183796" y="2027583"/>
            <a:ext cx="3243470" cy="35747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The school should encourage the students to throw their trash properly on their designated bin</a:t>
            </a:r>
          </a:p>
          <a:p>
            <a:pPr fontAlgn="base"/>
            <a:r>
              <a:rPr lang="en-US" dirty="0"/>
              <a:t>There should be a punishment if someone is caught not using the bin properly</a:t>
            </a:r>
          </a:p>
        </p:txBody>
      </p:sp>
    </p:spTree>
    <p:extLst>
      <p:ext uri="{BB962C8B-B14F-4D97-AF65-F5344CB8AC3E}">
        <p14:creationId xmlns:p14="http://schemas.microsoft.com/office/powerpoint/2010/main" val="1445432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DEC2-3CE6-403C-843D-B88A8A45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PH" b="1" dirty="0"/>
              <a:t>Point of 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B4432-9F5F-47D0-901F-8CE22C6ED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3243470" cy="3574774"/>
          </a:xfrm>
        </p:spPr>
        <p:txBody>
          <a:bodyPr>
            <a:noAutofit/>
          </a:bodyPr>
          <a:lstStyle/>
          <a:p>
            <a:pPr fontAlgn="base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5E01A5-A52A-4410-9AC6-6400A1E505D0}"/>
              </a:ext>
            </a:extLst>
          </p:cNvPr>
          <p:cNvSpPr txBox="1">
            <a:spLocks/>
          </p:cNvSpPr>
          <p:nvPr/>
        </p:nvSpPr>
        <p:spPr>
          <a:xfrm>
            <a:off x="6183796" y="2027583"/>
            <a:ext cx="3243470" cy="35747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9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3DC42C2-6B58-404C-B339-2C72808A5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81407-D1A6-42DD-AE7A-4FA34ACD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600"/>
            <a:ext cx="5038844" cy="1356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You!!!</a:t>
            </a:r>
          </a:p>
        </p:txBody>
      </p:sp>
      <p:pic>
        <p:nvPicPr>
          <p:cNvPr id="4" name="Picture 3" descr="Two people climbing a mountain">
            <a:extLst>
              <a:ext uri="{FF2B5EF4-FFF2-40B4-BE49-F238E27FC236}">
                <a16:creationId xmlns:a16="http://schemas.microsoft.com/office/drawing/2014/main" id="{629F2A20-8FE1-4EA2-AE83-45314542A6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78" b="2278"/>
          <a:stretch/>
        </p:blipFill>
        <p:spPr>
          <a:xfrm>
            <a:off x="232860" y="243840"/>
            <a:ext cx="5432443" cy="637793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CF82941-5589-49BF-B6B1-76122B2D0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Carlton Dancing">
            <a:extLst>
              <a:ext uri="{FF2B5EF4-FFF2-40B4-BE49-F238E27FC236}">
                <a16:creationId xmlns:a16="http://schemas.microsoft.com/office/drawing/2014/main" id="{6140C319-E2B3-4DCC-A9FF-BB449767C27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790" y="3973829"/>
            <a:ext cx="47434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7669924_Tourism Facet design_SL_V1.potx" id="{D0F5A3CA-A3E0-46A4-842D-54235329B036}" vid="{CC104E13-6C99-493A-BE46-C3FC9EFF07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57C456-CC1D-4991-B397-26B0CCF834E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AD055F-6A08-4727-8DB8-D3FD1D1AA7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D2BE83-DF44-4303-B10A-0916C5AD39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Tourism Facet design</Template>
  <TotalTime>0</TotalTime>
  <Words>175</Words>
  <Application>Microsoft Office PowerPoint</Application>
  <PresentationFormat>Widescreen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Basis</vt:lpstr>
      <vt:lpstr>NEEDFINDING</vt:lpstr>
      <vt:lpstr>USERS</vt:lpstr>
      <vt:lpstr>Interviewee  # 1</vt:lpstr>
      <vt:lpstr>Interviewee  # 2</vt:lpstr>
      <vt:lpstr>OBSERVATIONS</vt:lpstr>
      <vt:lpstr>User Needs</vt:lpstr>
      <vt:lpstr>Point of View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2019-07-19T00:22:49Z</dcterms:created>
  <dcterms:modified xsi:type="dcterms:W3CDTF">2019-07-19T01:09:56Z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