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4"/>
  </p:sldMasterIdLst>
  <p:notesMasterIdLst>
    <p:notesMasterId r:id="rId42"/>
  </p:notesMasterIdLst>
  <p:sldIdLst>
    <p:sldId id="285" r:id="rId5"/>
    <p:sldId id="377" r:id="rId6"/>
    <p:sldId id="379" r:id="rId7"/>
    <p:sldId id="380" r:id="rId8"/>
    <p:sldId id="351" r:id="rId9"/>
    <p:sldId id="352" r:id="rId10"/>
    <p:sldId id="353" r:id="rId11"/>
    <p:sldId id="357" r:id="rId12"/>
    <p:sldId id="356" r:id="rId13"/>
    <p:sldId id="354" r:id="rId14"/>
    <p:sldId id="381" r:id="rId15"/>
    <p:sldId id="355" r:id="rId16"/>
    <p:sldId id="358" r:id="rId17"/>
    <p:sldId id="360" r:id="rId18"/>
    <p:sldId id="359" r:id="rId19"/>
    <p:sldId id="382" r:id="rId20"/>
    <p:sldId id="361" r:id="rId21"/>
    <p:sldId id="383" r:id="rId22"/>
    <p:sldId id="291" r:id="rId23"/>
    <p:sldId id="362" r:id="rId24"/>
    <p:sldId id="363" r:id="rId25"/>
    <p:sldId id="364" r:id="rId26"/>
    <p:sldId id="365" r:id="rId27"/>
    <p:sldId id="366" r:id="rId28"/>
    <p:sldId id="384" r:id="rId29"/>
    <p:sldId id="369" r:id="rId30"/>
    <p:sldId id="367" r:id="rId31"/>
    <p:sldId id="368" r:id="rId32"/>
    <p:sldId id="370" r:id="rId33"/>
    <p:sldId id="372" r:id="rId34"/>
    <p:sldId id="373" r:id="rId35"/>
    <p:sldId id="374" r:id="rId36"/>
    <p:sldId id="371" r:id="rId37"/>
    <p:sldId id="375" r:id="rId38"/>
    <p:sldId id="376" r:id="rId39"/>
    <p:sldId id="385" r:id="rId40"/>
    <p:sldId id="286" r:id="rId4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  <p15:guide id="28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91C"/>
    <a:srgbClr val="FEC46F"/>
    <a:srgbClr val="B719D0"/>
    <a:srgbClr val="07141B"/>
    <a:srgbClr val="FCB64C"/>
    <a:srgbClr val="595A5D"/>
    <a:srgbClr val="414042"/>
    <a:srgbClr val="DCDCDC"/>
    <a:srgbClr val="4F81BD"/>
    <a:srgbClr val="0C9B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4" autoAdjust="0"/>
    <p:restoredTop sz="94343" autoAdjust="0"/>
  </p:normalViewPr>
  <p:slideViewPr>
    <p:cSldViewPr snapToGrid="0" showGuides="1">
      <p:cViewPr varScale="1">
        <p:scale>
          <a:sx n="84" d="100"/>
          <a:sy n="84" d="100"/>
        </p:scale>
        <p:origin x="1048" y="52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07/08/2024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10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3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80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07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55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95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73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78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02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17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08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15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5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463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728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629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211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182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992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12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69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030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7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148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291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651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1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77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47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77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53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9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0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rgbClr val="00B0F0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879E-6EA5-4DBA-A7B2-B8D02661832A}" type="datetimeFigureOut">
              <a:rPr lang="en-US" smtClean="0"/>
              <a:t>07/08/2024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70219DB0-12EC-4BB5-8F67-006C50B5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8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879E-6EA5-4DBA-A7B2-B8D02661832A}" type="datetimeFigureOut">
              <a:rPr lang="en-US" smtClean="0"/>
              <a:t>07/08/2024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9DB0-12EC-4BB5-8F67-006C50B5DDD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6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879E-6EA5-4DBA-A7B2-B8D02661832A}" type="datetimeFigureOut">
              <a:rPr lang="en-US" smtClean="0"/>
              <a:t>07/08/2024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9DB0-12EC-4BB5-8F67-006C50B5DD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075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2544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AFC4-9AE9-02CF-3019-42DC896A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15645-3676-5D60-E618-EC5811C6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879E-6EA5-4DBA-A7B2-B8D02661832A}" type="datetimeFigureOut">
              <a:rPr lang="en-US" smtClean="0"/>
              <a:t>07/08/2024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F28E6-B602-6AB3-D113-E061BA9A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354D0-B717-A1CF-02F1-42E466F6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9DB0-12EC-4BB5-8F67-006C50B5DD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4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24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>
              <a:defRPr sz="2800">
                <a:solidFill>
                  <a:srgbClr val="00B0F0"/>
                </a:solidFill>
              </a:defRPr>
            </a:lvl1pPr>
            <a:lvl2pPr>
              <a:defRPr sz="2400">
                <a:solidFill>
                  <a:srgbClr val="00B0F0"/>
                </a:solidFill>
              </a:defRPr>
            </a:lvl2pPr>
            <a:lvl3pPr>
              <a:defRPr sz="2400">
                <a:solidFill>
                  <a:srgbClr val="00B0F0"/>
                </a:solidFill>
              </a:defRPr>
            </a:lvl3pPr>
            <a:lvl4pPr>
              <a:defRPr sz="1800">
                <a:solidFill>
                  <a:srgbClr val="00B0F0"/>
                </a:solidFill>
              </a:defRPr>
            </a:lvl4pPr>
            <a:lvl5pPr>
              <a:defRPr sz="1400">
                <a:solidFill>
                  <a:srgbClr val="00B0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879E-6EA5-4DBA-A7B2-B8D02661832A}" type="datetimeFigureOut">
              <a:rPr lang="en-US" smtClean="0"/>
              <a:t>07/08/2024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fld id="{70219DB0-12EC-4BB5-8F67-006C50B5DD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734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8"/>
            <a:ext cx="6482366" cy="971756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rgbClr val="00B0F0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879E-6EA5-4DBA-A7B2-B8D02661832A}" type="datetimeFigureOut">
              <a:rPr lang="en-US" smtClean="0"/>
              <a:t>07/08/2024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70219DB0-12EC-4BB5-8F67-006C50B5DD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1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879E-6EA5-4DBA-A7B2-B8D02661832A}" type="datetimeFigureOut">
              <a:rPr lang="en-US" smtClean="0"/>
              <a:t>07/08/2024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9DB0-12EC-4BB5-8F67-006C50B5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9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879E-6EA5-4DBA-A7B2-B8D02661832A}" type="datetimeFigureOut">
              <a:rPr lang="en-US" smtClean="0"/>
              <a:t>07/08/2024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9DB0-12EC-4BB5-8F67-006C50B5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8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879E-6EA5-4DBA-A7B2-B8D02661832A}" type="datetimeFigureOut">
              <a:rPr lang="en-US" smtClean="0"/>
              <a:t>07/08/2024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9DB0-12EC-4BB5-8F67-006C50B5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4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879E-6EA5-4DBA-A7B2-B8D02661832A}" type="datetimeFigureOut">
              <a:rPr lang="en-US" smtClean="0"/>
              <a:t>07/08/2024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9DB0-12EC-4BB5-8F67-006C50B5D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9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879E-6EA5-4DBA-A7B2-B8D02661832A}" type="datetimeFigureOut">
              <a:rPr lang="en-US" smtClean="0"/>
              <a:t>07/08/2024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9DB0-12EC-4BB5-8F67-006C50B5DDD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5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695A879E-6EA5-4DBA-A7B2-B8D02661832A}" type="datetimeFigureOut">
              <a:rPr lang="en-US" smtClean="0"/>
              <a:t>07/08/2024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19DB0-12EC-4BB5-8F67-006C50B5DDD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19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A879E-6EA5-4DBA-A7B2-B8D02661832A}" type="datetimeFigureOut">
              <a:rPr lang="en-US" smtClean="0"/>
              <a:t>07/08/2024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200">
                <a:solidFill>
                  <a:srgbClr val="00B050"/>
                </a:solidFill>
              </a:defRPr>
            </a:lvl1pPr>
          </a:lstStyle>
          <a:p>
            <a:fld id="{70219DB0-12EC-4BB5-8F67-006C50B5DDD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4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5" r:id="rId13"/>
    <p:sldLayoutId id="2147483784" r:id="rId14"/>
    <p:sldLayoutId id="2147483692" r:id="rId15"/>
    <p:sldLayoutId id="2147483679" r:id="rId16"/>
    <p:sldLayoutId id="2147483689" r:id="rId17"/>
    <p:sldLayoutId id="2147483690" r:id="rId18"/>
    <p:sldLayoutId id="2147483691" r:id="rId19"/>
    <p:sldLayoutId id="2147483682" r:id="rId20"/>
    <p:sldLayoutId id="2147483693" r:id="rId21"/>
    <p:sldLayoutId id="2147483694" r:id="rId22"/>
    <p:sldLayoutId id="2147483695" r:id="rId2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rgbClr val="00B050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00" kern="1200">
          <a:solidFill>
            <a:srgbClr val="00B0F0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 cap="none" baseline="0">
          <a:solidFill>
            <a:srgbClr val="00B0F0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rgbClr val="00B0F0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rgbClr val="00B0F0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rgbClr val="00B0F0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7899" y="1458777"/>
            <a:ext cx="7324988" cy="74453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/>
              <a:t>Introduction to React Native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Native API – Device APIs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28C6BD8C-DD07-66EA-9E37-E1AE29E358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617701"/>
              </p:ext>
            </p:extLst>
          </p:nvPr>
        </p:nvGraphicFramePr>
        <p:xfrm>
          <a:off x="3138706" y="1511598"/>
          <a:ext cx="2866587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6587">
                  <a:extLst>
                    <a:ext uri="{9D8B030D-6E8A-4147-A177-3AD203B41FA5}">
                      <a16:colId xmlns:a16="http://schemas.microsoft.com/office/drawing/2014/main" val="1490921925"/>
                    </a:ext>
                  </a:extLst>
                </a:gridCol>
              </a:tblGrid>
              <a:tr h="290479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F8991C"/>
                          </a:solidFill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Device APIs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477565"/>
                  </a:ext>
                </a:extLst>
              </a:tr>
              <a:tr h="1450424">
                <a:tc>
                  <a:txBody>
                    <a:bodyPr/>
                    <a:lstStyle/>
                    <a:p>
                      <a:r>
                        <a:rPr lang="en-US" sz="2400" err="1">
                          <a:solidFill>
                            <a:srgbClr val="00B0F0"/>
                          </a:solidFill>
                          <a:latin typeface="Andale Mono" panose="020B0509000000000004" pitchFamily="49" charset="0"/>
                        </a:rPr>
                        <a:t>CameraRoll</a:t>
                      </a:r>
                      <a:endParaRPr lang="en-US" sz="2400">
                        <a:solidFill>
                          <a:srgbClr val="00B0F0"/>
                        </a:solidFill>
                        <a:latin typeface="Andale Mono" panose="020B0509000000000004" pitchFamily="49" charset="0"/>
                      </a:endParaRPr>
                    </a:p>
                    <a:p>
                      <a:r>
                        <a:rPr lang="en-US" sz="2400">
                          <a:solidFill>
                            <a:srgbClr val="00B0F0"/>
                          </a:solidFill>
                          <a:latin typeface="Andale Mono" panose="020B0509000000000004" pitchFamily="49" charset="0"/>
                        </a:rPr>
                        <a:t>Keyboard</a:t>
                      </a:r>
                    </a:p>
                    <a:p>
                      <a:r>
                        <a:rPr lang="en-US" sz="2400" err="1">
                          <a:solidFill>
                            <a:srgbClr val="00B0F0"/>
                          </a:solidFill>
                          <a:latin typeface="Andale Mono" panose="020B0509000000000004" pitchFamily="49" charset="0"/>
                        </a:rPr>
                        <a:t>NetInfo</a:t>
                      </a:r>
                      <a:endParaRPr lang="en-US" sz="2400">
                        <a:solidFill>
                          <a:srgbClr val="00B0F0"/>
                        </a:solidFill>
                        <a:latin typeface="Andale Mono" panose="020B0509000000000004" pitchFamily="49" charset="0"/>
                      </a:endParaRPr>
                    </a:p>
                    <a:p>
                      <a:r>
                        <a:rPr lang="en-US" sz="2400">
                          <a:solidFill>
                            <a:srgbClr val="00B0F0"/>
                          </a:solidFill>
                          <a:latin typeface="Andale Mono" panose="020B0509000000000004" pitchFamily="49" charset="0"/>
                        </a:rPr>
                        <a:t>Vibration</a:t>
                      </a:r>
                    </a:p>
                    <a:p>
                      <a:r>
                        <a:rPr lang="en-US" sz="2400" err="1">
                          <a:solidFill>
                            <a:srgbClr val="00B0F0"/>
                          </a:solidFill>
                          <a:latin typeface="Andale Mono" panose="020B0509000000000004" pitchFamily="49" charset="0"/>
                        </a:rPr>
                        <a:t>PanResponder</a:t>
                      </a:r>
                      <a:endParaRPr lang="en-US" sz="2400">
                        <a:solidFill>
                          <a:srgbClr val="00B0F0"/>
                        </a:solidFill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995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266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124805"/>
            <a:ext cx="7670800" cy="545741"/>
          </a:xfrm>
        </p:spPr>
        <p:txBody>
          <a:bodyPr/>
          <a:lstStyle/>
          <a:p>
            <a:pPr algn="ctr"/>
            <a:r>
              <a:rPr lang="en-US"/>
              <a:t>React Native     vs     Web</a:t>
            </a:r>
          </a:p>
        </p:txBody>
      </p:sp>
    </p:spTree>
    <p:extLst>
      <p:ext uri="{BB962C8B-B14F-4D97-AF65-F5344CB8AC3E}">
        <p14:creationId xmlns:p14="http://schemas.microsoft.com/office/powerpoint/2010/main" val="240496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423" y="233913"/>
            <a:ext cx="7202456" cy="571263"/>
          </a:xfrm>
        </p:spPr>
        <p:txBody>
          <a:bodyPr/>
          <a:lstStyle/>
          <a:p>
            <a:r>
              <a:rPr lang="en-US"/>
              <a:t>React Native vs Web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A8436-BDE7-7843-9922-01506B606A02}"/>
              </a:ext>
            </a:extLst>
          </p:cNvPr>
          <p:cNvSpPr txBox="1"/>
          <p:nvPr/>
        </p:nvSpPr>
        <p:spPr>
          <a:xfrm>
            <a:off x="565150" y="805176"/>
            <a:ext cx="8108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Different primitives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Most browser APIs do not exist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Some browser APIs </a:t>
            </a:r>
            <a:r>
              <a:rPr lang="en-US" sz="2400" err="1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polyfilled</a:t>
            </a: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(geolocation, fetch, timers, console)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Navigation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Mobile UI / 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Native IDEs / configuration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241147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Native vs Web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A8436-BDE7-7843-9922-01506B606A02}"/>
              </a:ext>
            </a:extLst>
          </p:cNvPr>
          <p:cNvSpPr txBox="1"/>
          <p:nvPr/>
        </p:nvSpPr>
        <p:spPr>
          <a:xfrm>
            <a:off x="839979" y="1859725"/>
            <a:ext cx="75102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Unlike web, not every component has every interaction</a:t>
            </a:r>
          </a:p>
          <a:p>
            <a:pPr marL="457200" indent="-4572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Handful of “touchable” components</a:t>
            </a:r>
          </a:p>
          <a:p>
            <a:pPr marL="914400" lvl="1" indent="-4572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Button, </a:t>
            </a:r>
            <a:r>
              <a:rPr lang="en-US" sz="2400" err="1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TouchableHighlight</a:t>
            </a: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2400" err="1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TouchableOpacity</a:t>
            </a: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2400" err="1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TouchableWithoutFeedback</a:t>
            </a:r>
            <a:endParaRPr lang="en-US" sz="2400">
              <a:solidFill>
                <a:srgbClr val="00B0F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indent="-4572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 custom touchable components with </a:t>
            </a:r>
            <a:r>
              <a:rPr lang="en-US" sz="2400" err="1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PanResponder</a:t>
            </a: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04A7C-AFB5-F44F-A992-4FB2C3038FF2}"/>
              </a:ext>
            </a:extLst>
          </p:cNvPr>
          <p:cNvSpPr txBox="1"/>
          <p:nvPr/>
        </p:nvSpPr>
        <p:spPr>
          <a:xfrm>
            <a:off x="1088685" y="1190894"/>
            <a:ext cx="6504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 handling</a:t>
            </a:r>
          </a:p>
        </p:txBody>
      </p:sp>
    </p:spTree>
    <p:extLst>
      <p:ext uri="{BB962C8B-B14F-4D97-AF65-F5344CB8AC3E}">
        <p14:creationId xmlns:p14="http://schemas.microsoft.com/office/powerpoint/2010/main" val="999629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Native vs Web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A8436-BDE7-7843-9922-01506B606A02}"/>
              </a:ext>
            </a:extLst>
          </p:cNvPr>
          <p:cNvSpPr txBox="1"/>
          <p:nvPr/>
        </p:nvSpPr>
        <p:spPr>
          <a:xfrm>
            <a:off x="1003299" y="2037357"/>
            <a:ext cx="7391401" cy="1696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Based on CSS styles</a:t>
            </a:r>
          </a:p>
          <a:p>
            <a:pPr marL="285750" indent="-285750">
              <a:lnSpc>
                <a:spcPts val="24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Layout is done with </a:t>
            </a:r>
            <a:r>
              <a:rPr lang="en-US" sz="2400" err="1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FlexBox</a:t>
            </a:r>
            <a:endParaRPr lang="en-US" sz="2400">
              <a:solidFill>
                <a:srgbClr val="00B0F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285750" indent="-285750">
              <a:lnSpc>
                <a:spcPts val="24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Style prop can be one style or an array of styles</a:t>
            </a:r>
          </a:p>
          <a:p>
            <a:pPr marL="285750" indent="-285750">
              <a:lnSpc>
                <a:spcPts val="24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Styles can be created &amp; updated dynamically</a:t>
            </a:r>
          </a:p>
          <a:p>
            <a:pPr marL="285750" indent="-285750">
              <a:lnSpc>
                <a:spcPts val="24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Use </a:t>
            </a:r>
            <a:r>
              <a:rPr lang="en-US" sz="2400" err="1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StyleSheet</a:t>
            </a: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API for perf optimization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04A7C-AFB5-F44F-A992-4FB2C3038FF2}"/>
              </a:ext>
            </a:extLst>
          </p:cNvPr>
          <p:cNvSpPr txBox="1"/>
          <p:nvPr/>
        </p:nvSpPr>
        <p:spPr>
          <a:xfrm>
            <a:off x="1003300" y="1269150"/>
            <a:ext cx="5837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Styling</a:t>
            </a:r>
          </a:p>
        </p:txBody>
      </p:sp>
    </p:spTree>
    <p:extLst>
      <p:ext uri="{BB962C8B-B14F-4D97-AF65-F5344CB8AC3E}">
        <p14:creationId xmlns:p14="http://schemas.microsoft.com/office/powerpoint/2010/main" val="223464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Native vs Web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A8436-BDE7-7843-9922-01506B606A02}"/>
              </a:ext>
            </a:extLst>
          </p:cNvPr>
          <p:cNvSpPr txBox="1"/>
          <p:nvPr/>
        </p:nvSpPr>
        <p:spPr>
          <a:xfrm>
            <a:off x="1088685" y="1460339"/>
            <a:ext cx="7080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B05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Inline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04A7C-AFB5-F44F-A992-4FB2C3038FF2}"/>
              </a:ext>
            </a:extLst>
          </p:cNvPr>
          <p:cNvSpPr txBox="1"/>
          <p:nvPr/>
        </p:nvSpPr>
        <p:spPr>
          <a:xfrm>
            <a:off x="1088685" y="1064844"/>
            <a:ext cx="6504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6BB5C-6F9A-E945-A00C-093DD7D03934}"/>
              </a:ext>
            </a:extLst>
          </p:cNvPr>
          <p:cNvSpPr txBox="1"/>
          <p:nvPr/>
        </p:nvSpPr>
        <p:spPr>
          <a:xfrm>
            <a:off x="4072890" y="1721949"/>
            <a:ext cx="4806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&lt;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View</a:t>
            </a:r>
          </a:p>
          <a:p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</a:rPr>
              <a:t>  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style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=</a:t>
            </a:r>
            <a:r>
              <a:rPr lang="en-US" sz="2400">
                <a:solidFill>
                  <a:srgbClr val="00B050"/>
                </a:solidFill>
                <a:latin typeface="Andale Mono" panose="020B0509000000000004" pitchFamily="49" charset="0"/>
              </a:rPr>
              <a:t>{{</a:t>
            </a:r>
          </a:p>
          <a:p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    margin: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20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,</a:t>
            </a:r>
          </a:p>
          <a:p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    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</a:rPr>
              <a:t>backgroundColor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: 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‘red’</a:t>
            </a:r>
            <a:endParaRPr lang="en-US" sz="240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</a:rPr>
              <a:t>  </a:t>
            </a:r>
            <a:r>
              <a:rPr lang="en-US" sz="2400">
                <a:solidFill>
                  <a:srgbClr val="00B050"/>
                </a:solidFill>
                <a:latin typeface="Andale Mono" panose="020B0509000000000004" pitchFamily="49" charset="0"/>
              </a:rPr>
              <a:t>}}</a:t>
            </a:r>
          </a:p>
          <a:p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3097469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099" y="451452"/>
            <a:ext cx="7202456" cy="786926"/>
          </a:xfrm>
        </p:spPr>
        <p:txBody>
          <a:bodyPr/>
          <a:lstStyle/>
          <a:p>
            <a:r>
              <a:rPr lang="en-US"/>
              <a:t>React Native vs Web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A8436-BDE7-7843-9922-01506B606A02}"/>
              </a:ext>
            </a:extLst>
          </p:cNvPr>
          <p:cNvSpPr txBox="1"/>
          <p:nvPr/>
        </p:nvSpPr>
        <p:spPr>
          <a:xfrm>
            <a:off x="1097099" y="1520073"/>
            <a:ext cx="7080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B05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JS 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04A7C-AFB5-F44F-A992-4FB2C3038FF2}"/>
              </a:ext>
            </a:extLst>
          </p:cNvPr>
          <p:cNvSpPr txBox="1"/>
          <p:nvPr/>
        </p:nvSpPr>
        <p:spPr>
          <a:xfrm>
            <a:off x="1097099" y="996853"/>
            <a:ext cx="6504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43449-CF86-7846-8308-32ABD40A545F}"/>
              </a:ext>
            </a:extLst>
          </p:cNvPr>
          <p:cNvSpPr txBox="1"/>
          <p:nvPr/>
        </p:nvSpPr>
        <p:spPr>
          <a:xfrm>
            <a:off x="833107" y="2083463"/>
            <a:ext cx="3939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srgbClr val="F8991C"/>
                </a:solidFill>
                <a:latin typeface="Andale Mono" panose="020B0509000000000004" pitchFamily="49" charset="0"/>
              </a:rPr>
              <a:t>const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styles = 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{</a:t>
            </a:r>
          </a:p>
          <a:p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  container: 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{</a:t>
            </a:r>
          </a:p>
          <a:p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    margin: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20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,</a:t>
            </a:r>
          </a:p>
          <a:p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    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</a:rPr>
              <a:t>backgroundColor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: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‘red’</a:t>
            </a:r>
          </a:p>
          <a:p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  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}</a:t>
            </a:r>
          </a:p>
          <a:p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6BB5C-6F9A-E945-A00C-093DD7D03934}"/>
              </a:ext>
            </a:extLst>
          </p:cNvPr>
          <p:cNvSpPr txBox="1"/>
          <p:nvPr/>
        </p:nvSpPr>
        <p:spPr>
          <a:xfrm>
            <a:off x="5099049" y="2080051"/>
            <a:ext cx="3721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&lt;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View</a:t>
            </a:r>
          </a:p>
          <a:p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  style=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{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</a:rPr>
              <a:t>styles.container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}</a:t>
            </a:r>
          </a:p>
          <a:p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203079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1802"/>
            <a:ext cx="7018020" cy="545741"/>
          </a:xfrm>
        </p:spPr>
        <p:txBody>
          <a:bodyPr>
            <a:normAutofit/>
          </a:bodyPr>
          <a:lstStyle/>
          <a:p>
            <a:r>
              <a:rPr lang="en-US"/>
              <a:t>React Native vs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04A7C-AFB5-F44F-A992-4FB2C3038FF2}"/>
              </a:ext>
            </a:extLst>
          </p:cNvPr>
          <p:cNvSpPr txBox="1"/>
          <p:nvPr/>
        </p:nvSpPr>
        <p:spPr>
          <a:xfrm>
            <a:off x="1295402" y="817543"/>
            <a:ext cx="5036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Styling - </a:t>
            </a:r>
            <a:r>
              <a:rPr lang="en-US" sz="2800" err="1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StyleSheet</a:t>
            </a:r>
            <a:endParaRPr lang="en-US" sz="2800">
              <a:solidFill>
                <a:srgbClr val="F8991C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22C16-9C1A-F44C-A558-3909314171CE}"/>
              </a:ext>
            </a:extLst>
          </p:cNvPr>
          <p:cNvSpPr txBox="1"/>
          <p:nvPr/>
        </p:nvSpPr>
        <p:spPr>
          <a:xfrm>
            <a:off x="1303021" y="1427959"/>
            <a:ext cx="66217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import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{ 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</a:rPr>
              <a:t>StyleSheet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 }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from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‘react-native’</a:t>
            </a:r>
          </a:p>
          <a:p>
            <a:endParaRPr lang="en-US" sz="2400">
              <a:solidFill>
                <a:srgbClr val="F8991C"/>
              </a:solidFill>
              <a:latin typeface="Andale Mono" panose="020B0509000000000004" pitchFamily="49" charset="0"/>
            </a:endParaRPr>
          </a:p>
          <a:p>
            <a:r>
              <a:rPr lang="en-US" sz="2400" err="1">
                <a:solidFill>
                  <a:srgbClr val="F8991C"/>
                </a:solidFill>
                <a:latin typeface="Andale Mono" panose="020B0509000000000004" pitchFamily="49" charset="0"/>
              </a:rPr>
              <a:t>const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styles = 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</a:rPr>
              <a:t>StyleSheet.create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({</a:t>
            </a:r>
          </a:p>
          <a:p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  container: 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{</a:t>
            </a:r>
          </a:p>
          <a:p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    margin: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20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,</a:t>
            </a:r>
          </a:p>
          <a:p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    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</a:rPr>
              <a:t>backgroundColor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: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‘red’</a:t>
            </a:r>
          </a:p>
          <a:p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  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}   })</a:t>
            </a:r>
          </a:p>
          <a:p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&lt;View 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style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={</a:t>
            </a:r>
            <a:r>
              <a:rPr lang="en-US" sz="2400" err="1">
                <a:solidFill>
                  <a:srgbClr val="F8991C"/>
                </a:solidFill>
                <a:latin typeface="Andale Mono" panose="020B0509000000000004" pitchFamily="49" charset="0"/>
              </a:rPr>
              <a:t>styles.container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} /&gt;</a:t>
            </a:r>
          </a:p>
        </p:txBody>
      </p:sp>
    </p:spTree>
    <p:extLst>
      <p:ext uri="{BB962C8B-B14F-4D97-AF65-F5344CB8AC3E}">
        <p14:creationId xmlns:p14="http://schemas.microsoft.com/office/powerpoint/2010/main" val="3781172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747533"/>
            <a:ext cx="6298474" cy="545741"/>
          </a:xfrm>
        </p:spPr>
        <p:txBody>
          <a:bodyPr>
            <a:normAutofit/>
          </a:bodyPr>
          <a:lstStyle/>
          <a:p>
            <a:r>
              <a:rPr lang="en-US"/>
              <a:t>React Native vs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04A7C-AFB5-F44F-A992-4FB2C3038FF2}"/>
              </a:ext>
            </a:extLst>
          </p:cNvPr>
          <p:cNvSpPr txBox="1"/>
          <p:nvPr/>
        </p:nvSpPr>
        <p:spPr>
          <a:xfrm>
            <a:off x="1077686" y="1508501"/>
            <a:ext cx="4254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Styling – Array of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22C16-9C1A-F44C-A558-3909314171CE}"/>
              </a:ext>
            </a:extLst>
          </p:cNvPr>
          <p:cNvSpPr txBox="1"/>
          <p:nvPr/>
        </p:nvSpPr>
        <p:spPr>
          <a:xfrm>
            <a:off x="1077686" y="2511088"/>
            <a:ext cx="706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&lt;View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style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={[</a:t>
            </a:r>
            <a:r>
              <a:rPr lang="en-US" sz="2400" err="1">
                <a:solidFill>
                  <a:srgbClr val="F8991C"/>
                </a:solidFill>
                <a:latin typeface="Andale Mono" panose="020B0509000000000004" pitchFamily="49" charset="0"/>
              </a:rPr>
              <a:t>styles.container</a:t>
            </a:r>
            <a:r>
              <a:rPr lang="en-US" sz="2400">
                <a:solidFill>
                  <a:srgbClr val="00B050"/>
                </a:solidFill>
                <a:latin typeface="Andale Mono" panose="020B0509000000000004" pitchFamily="49" charset="0"/>
              </a:rPr>
              <a:t>,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 </a:t>
            </a:r>
            <a:r>
              <a:rPr lang="en-US" sz="2400" err="1">
                <a:solidFill>
                  <a:srgbClr val="F8991C"/>
                </a:solidFill>
                <a:latin typeface="Andale Mono" panose="020B0509000000000004" pitchFamily="49" charset="0"/>
              </a:rPr>
              <a:t>styles.blueBG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]} /&gt;</a:t>
            </a:r>
          </a:p>
        </p:txBody>
      </p:sp>
    </p:spTree>
    <p:extLst>
      <p:ext uri="{BB962C8B-B14F-4D97-AF65-F5344CB8AC3E}">
        <p14:creationId xmlns:p14="http://schemas.microsoft.com/office/powerpoint/2010/main" val="3861649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603390"/>
            <a:ext cx="7468575" cy="786926"/>
          </a:xfrm>
        </p:spPr>
        <p:txBody>
          <a:bodyPr>
            <a:normAutofit fontScale="90000"/>
          </a:bodyPr>
          <a:lstStyle/>
          <a:p>
            <a:r>
              <a:rPr lang="en-US"/>
              <a:t>Creating a new React Native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6170D-8B3C-9149-9360-2AD8AAEA7B3D}"/>
              </a:ext>
            </a:extLst>
          </p:cNvPr>
          <p:cNvSpPr txBox="1"/>
          <p:nvPr/>
        </p:nvSpPr>
        <p:spPr>
          <a:xfrm>
            <a:off x="1088684" y="1205650"/>
            <a:ext cx="7080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 Main Options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1447800" y="2072085"/>
            <a:ext cx="5461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React Native CLI</a:t>
            </a:r>
          </a:p>
          <a:p>
            <a:endParaRPr lang="en-US" sz="2400">
              <a:solidFill>
                <a:srgbClr val="00B0F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 React Native App CLI</a:t>
            </a:r>
          </a:p>
        </p:txBody>
      </p:sp>
    </p:spTree>
    <p:extLst>
      <p:ext uri="{BB962C8B-B14F-4D97-AF65-F5344CB8AC3E}">
        <p14:creationId xmlns:p14="http://schemas.microsoft.com/office/powerpoint/2010/main" val="185080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React Native?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423901-8D88-D44F-9B55-DEE11EF0A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084" y="78238"/>
            <a:ext cx="2433573" cy="17206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EFF110-F4CC-064E-8D93-BC43294887BB}"/>
              </a:ext>
            </a:extLst>
          </p:cNvPr>
          <p:cNvSpPr txBox="1"/>
          <p:nvPr/>
        </p:nvSpPr>
        <p:spPr>
          <a:xfrm>
            <a:off x="336789" y="1318500"/>
            <a:ext cx="8471931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Built using React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Build cross platform applications using JavaScript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Target not only iOS &amp; Android, but also Apple TV, VR, AR, Windows, &amp; Desktop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Released March 2015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Rapidly gaining in popularity &amp; adoption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Learn once write anywhere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Real world projects typically see 80% – 95% code reuse</a:t>
            </a:r>
          </a:p>
        </p:txBody>
      </p:sp>
    </p:spTree>
    <p:extLst>
      <p:ext uri="{BB962C8B-B14F-4D97-AF65-F5344CB8AC3E}">
        <p14:creationId xmlns:p14="http://schemas.microsoft.com/office/powerpoint/2010/main" val="2428520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481470"/>
            <a:ext cx="7909560" cy="523220"/>
          </a:xfrm>
        </p:spPr>
        <p:txBody>
          <a:bodyPr>
            <a:normAutofit fontScale="90000"/>
          </a:bodyPr>
          <a:lstStyle/>
          <a:p>
            <a:r>
              <a:rPr lang="en-US"/>
              <a:t>Creating a new React Native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6170D-8B3C-9149-9360-2AD8AAEA7B3D}"/>
              </a:ext>
            </a:extLst>
          </p:cNvPr>
          <p:cNvSpPr txBox="1"/>
          <p:nvPr/>
        </p:nvSpPr>
        <p:spPr>
          <a:xfrm>
            <a:off x="792480" y="1004690"/>
            <a:ext cx="8408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 React Native App CLI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899160" y="1661256"/>
            <a:ext cx="7879080" cy="2539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Builds without native projects &amp; code</a:t>
            </a:r>
          </a:p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Native code not configurable</a:t>
            </a:r>
          </a:p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Will run without all SDKs &amp; IDEs installed</a:t>
            </a:r>
          </a:p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Great for newer developers</a:t>
            </a:r>
          </a:p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Includes features like Camera, Location, Push Notifications, Social Authentication, Accelerometer, File System, &amp; Image Picker configured out of the box</a:t>
            </a:r>
          </a:p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Can eject into a native project at any time</a:t>
            </a:r>
          </a:p>
        </p:txBody>
      </p:sp>
    </p:spTree>
    <p:extLst>
      <p:ext uri="{BB962C8B-B14F-4D97-AF65-F5344CB8AC3E}">
        <p14:creationId xmlns:p14="http://schemas.microsoft.com/office/powerpoint/2010/main" val="2547753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96" y="603390"/>
            <a:ext cx="7437445" cy="585330"/>
          </a:xfrm>
        </p:spPr>
        <p:txBody>
          <a:bodyPr>
            <a:normAutofit fontScale="90000"/>
          </a:bodyPr>
          <a:lstStyle/>
          <a:p>
            <a:r>
              <a:rPr lang="en-US"/>
              <a:t>Creating a new React Native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6170D-8B3C-9149-9360-2AD8AAEA7B3D}"/>
              </a:ext>
            </a:extLst>
          </p:cNvPr>
          <p:cNvSpPr txBox="1"/>
          <p:nvPr/>
        </p:nvSpPr>
        <p:spPr>
          <a:xfrm>
            <a:off x="818549" y="1188720"/>
            <a:ext cx="8782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React Native CLI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1089660" y="1934631"/>
            <a:ext cx="69687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Builds with native projects &amp; code</a:t>
            </a:r>
          </a:p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Native code configurable</a:t>
            </a:r>
          </a:p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Needs proper environment setup in order to run</a:t>
            </a:r>
          </a:p>
          <a:p>
            <a:pPr marL="342900" indent="-342900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Does not include some important APIs without additional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070683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09" y="481003"/>
            <a:ext cx="7566660" cy="493890"/>
          </a:xfrm>
        </p:spPr>
        <p:txBody>
          <a:bodyPr>
            <a:normAutofit fontScale="90000"/>
          </a:bodyPr>
          <a:lstStyle/>
          <a:p>
            <a:r>
              <a:rPr lang="en-US"/>
              <a:t>Creating a new React Native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6170D-8B3C-9149-9360-2AD8AAEA7B3D}"/>
              </a:ext>
            </a:extLst>
          </p:cNvPr>
          <p:cNvSpPr txBox="1"/>
          <p:nvPr/>
        </p:nvSpPr>
        <p:spPr>
          <a:xfrm>
            <a:off x="956209" y="1031225"/>
            <a:ext cx="7080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Creating a new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1020816" y="1833086"/>
            <a:ext cx="7437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react-native 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init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MyProjectName</a:t>
            </a:r>
            <a:endParaRPr lang="en-US" sz="2400">
              <a:solidFill>
                <a:srgbClr val="00B0F0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endParaRPr lang="en-US" sz="2400">
              <a:solidFill>
                <a:srgbClr val="00B0F0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cd 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MyProjectName</a:t>
            </a:r>
            <a:endParaRPr lang="en-US" sz="2400">
              <a:solidFill>
                <a:srgbClr val="00B0F0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endParaRPr lang="en-US" sz="2400">
              <a:solidFill>
                <a:srgbClr val="00B0F0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react-native run-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ios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/ run-android</a:t>
            </a:r>
          </a:p>
        </p:txBody>
      </p:sp>
    </p:spTree>
    <p:extLst>
      <p:ext uri="{BB962C8B-B14F-4D97-AF65-F5344CB8AC3E}">
        <p14:creationId xmlns:p14="http://schemas.microsoft.com/office/powerpoint/2010/main" val="3896187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Ideas Behind React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1027725" y="2183330"/>
            <a:ext cx="527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Components, Rendering &amp; Lifecycles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2F598-2115-2749-9B54-6D824CAD8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931" y="196833"/>
            <a:ext cx="2647969" cy="187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80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65" y="603390"/>
            <a:ext cx="7202456" cy="659141"/>
          </a:xfrm>
        </p:spPr>
        <p:txBody>
          <a:bodyPr/>
          <a:lstStyle/>
          <a:p>
            <a:r>
              <a:rPr lang="en-US"/>
              <a:t>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231B0-CE90-0448-9EE3-39E916539CFB}"/>
              </a:ext>
            </a:extLst>
          </p:cNvPr>
          <p:cNvSpPr txBox="1"/>
          <p:nvPr/>
        </p:nvSpPr>
        <p:spPr>
          <a:xfrm>
            <a:off x="1737360" y="2912026"/>
            <a:ext cx="4805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Stateless (function)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err="1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Stateful</a:t>
            </a:r>
            <a:r>
              <a:rPr lang="en-US" sz="20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(class)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D3EF00-3F2E-8445-8418-4F2679974750}"/>
              </a:ext>
            </a:extLst>
          </p:cNvPr>
          <p:cNvSpPr txBox="1"/>
          <p:nvPr/>
        </p:nvSpPr>
        <p:spPr>
          <a:xfrm>
            <a:off x="1271564" y="1627779"/>
            <a:ext cx="6325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Return a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Represent a piece of UI &amp; / or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Can be created in one of two ways:</a:t>
            </a:r>
          </a:p>
        </p:txBody>
      </p:sp>
    </p:spTree>
    <p:extLst>
      <p:ext uri="{BB962C8B-B14F-4D97-AF65-F5344CB8AC3E}">
        <p14:creationId xmlns:p14="http://schemas.microsoft.com/office/powerpoint/2010/main" val="2587324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547230"/>
          </a:xfrm>
        </p:spPr>
        <p:txBody>
          <a:bodyPr/>
          <a:lstStyle/>
          <a:p>
            <a:r>
              <a:rPr lang="en-US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1088684" y="1256575"/>
            <a:ext cx="7438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Stateful Components / Class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231B0-CE90-0448-9EE3-39E916539CFB}"/>
              </a:ext>
            </a:extLst>
          </p:cNvPr>
          <p:cNvSpPr txBox="1"/>
          <p:nvPr/>
        </p:nvSpPr>
        <p:spPr>
          <a:xfrm>
            <a:off x="1392458" y="1976550"/>
            <a:ext cx="6898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May hook into lifecycle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Any update in the props will trigger a </a:t>
            </a:r>
            <a:r>
              <a:rPr lang="en-US" sz="2400" err="1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rerender</a:t>
            </a:r>
            <a:endParaRPr lang="en-US" sz="2400">
              <a:solidFill>
                <a:srgbClr val="00B0F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May contain local state</a:t>
            </a:r>
          </a:p>
        </p:txBody>
      </p:sp>
    </p:spTree>
    <p:extLst>
      <p:ext uri="{BB962C8B-B14F-4D97-AF65-F5344CB8AC3E}">
        <p14:creationId xmlns:p14="http://schemas.microsoft.com/office/powerpoint/2010/main" val="399818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5" y="433816"/>
            <a:ext cx="7202456" cy="523220"/>
          </a:xfrm>
        </p:spPr>
        <p:txBody>
          <a:bodyPr>
            <a:normAutofit fontScale="90000"/>
          </a:bodyPr>
          <a:lstStyle/>
          <a:p>
            <a:r>
              <a:rPr lang="en-US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1088685" y="1048812"/>
            <a:ext cx="527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Class / </a:t>
            </a:r>
            <a:r>
              <a:rPr lang="en-US" sz="2800" err="1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Stateful</a:t>
            </a:r>
            <a:r>
              <a:rPr lang="en-US" sz="280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231B0-CE90-0448-9EE3-39E916539CFB}"/>
              </a:ext>
            </a:extLst>
          </p:cNvPr>
          <p:cNvSpPr txBox="1"/>
          <p:nvPr/>
        </p:nvSpPr>
        <p:spPr>
          <a:xfrm>
            <a:off x="1088685" y="1663809"/>
            <a:ext cx="65572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class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400" err="1">
                <a:solidFill>
                  <a:srgbClr val="00B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MyComponent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extends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React.</a:t>
            </a:r>
            <a:r>
              <a:rPr lang="en-US" sz="2400" err="1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{</a:t>
            </a:r>
          </a:p>
          <a:p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state = { name: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400">
                <a:solidFill>
                  <a:schemeClr val="accent4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‘Khoa’ 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}</a:t>
            </a:r>
          </a:p>
          <a:p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render</a:t>
            </a:r>
            <a:r>
              <a:rPr lang="en-US" sz="240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()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{</a:t>
            </a:r>
          </a:p>
          <a:p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return 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</a:p>
          <a:p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  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&gt;Hello World&lt;/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</a:t>
            </a:r>
            <a:endParaRPr lang="en-US" sz="2400">
              <a:solidFill>
                <a:srgbClr val="F8991C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)</a:t>
            </a:r>
          </a:p>
          <a:p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}    }</a:t>
            </a:r>
          </a:p>
        </p:txBody>
      </p:sp>
    </p:spTree>
    <p:extLst>
      <p:ext uri="{BB962C8B-B14F-4D97-AF65-F5344CB8AC3E}">
        <p14:creationId xmlns:p14="http://schemas.microsoft.com/office/powerpoint/2010/main" val="3802572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1088685" y="1255165"/>
            <a:ext cx="527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Stateless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231B0-CE90-0448-9EE3-39E916539CFB}"/>
              </a:ext>
            </a:extLst>
          </p:cNvPr>
          <p:cNvSpPr txBox="1"/>
          <p:nvPr/>
        </p:nvSpPr>
        <p:spPr>
          <a:xfrm>
            <a:off x="1232438" y="2106994"/>
            <a:ext cx="7058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Don’t need state or lifecycle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Any update in the props will trigger a </a:t>
            </a:r>
            <a:r>
              <a:rPr lang="en-US" sz="2400" err="1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rerender</a:t>
            </a:r>
            <a:endParaRPr lang="en-US" sz="2400">
              <a:solidFill>
                <a:srgbClr val="00B0F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8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1088685" y="1282463"/>
            <a:ext cx="527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Stateless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231B0-CE90-0448-9EE3-39E916539CFB}"/>
              </a:ext>
            </a:extLst>
          </p:cNvPr>
          <p:cNvSpPr txBox="1"/>
          <p:nvPr/>
        </p:nvSpPr>
        <p:spPr>
          <a:xfrm>
            <a:off x="1088685" y="2009705"/>
            <a:ext cx="5682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const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MyComponent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=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()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=&gt;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</a:p>
          <a:p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&gt;Hello World&lt;/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</a:t>
            </a:r>
          </a:p>
          <a:p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275FF-E1D8-8543-B020-1F9D567AFDDB}"/>
              </a:ext>
            </a:extLst>
          </p:cNvPr>
          <p:cNvSpPr txBox="1"/>
          <p:nvPr/>
        </p:nvSpPr>
        <p:spPr>
          <a:xfrm>
            <a:off x="1088685" y="3376770"/>
            <a:ext cx="568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</a:t>
            </a:r>
            <a:r>
              <a:rPr lang="en-US" sz="240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MyComponent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4177099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1088685" y="1262614"/>
            <a:ext cx="527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 types of component lifecycles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294DA-BFA0-8E4F-9C98-D17FEDC4FA64}"/>
              </a:ext>
            </a:extLst>
          </p:cNvPr>
          <p:cNvSpPr txBox="1"/>
          <p:nvPr/>
        </p:nvSpPr>
        <p:spPr>
          <a:xfrm>
            <a:off x="1088685" y="2049540"/>
            <a:ext cx="6303003" cy="1698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Creation / Mounting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Updating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Unmounting</a:t>
            </a:r>
          </a:p>
        </p:txBody>
      </p:sp>
    </p:spTree>
    <p:extLst>
      <p:ext uri="{BB962C8B-B14F-4D97-AF65-F5344CB8AC3E}">
        <p14:creationId xmlns:p14="http://schemas.microsoft.com/office/powerpoint/2010/main" val="57874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Who’s using React Native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EFF110-F4CC-064E-8D93-BC43294887BB}"/>
              </a:ext>
            </a:extLst>
          </p:cNvPr>
          <p:cNvSpPr txBox="1"/>
          <p:nvPr/>
        </p:nvSpPr>
        <p:spPr>
          <a:xfrm>
            <a:off x="1088685" y="1268574"/>
            <a:ext cx="3151955" cy="2738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Facebook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Instagram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Walmart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Salesforce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Skype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Baidu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American Express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AED62C-F851-3F4C-8F68-EFABC61D3E70}"/>
              </a:ext>
            </a:extLst>
          </p:cNvPr>
          <p:cNvSpPr/>
          <p:nvPr/>
        </p:nvSpPr>
        <p:spPr>
          <a:xfrm>
            <a:off x="4178583" y="1268574"/>
            <a:ext cx="4612332" cy="2736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Tesla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Adidas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Discord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Wix</a:t>
            </a:r>
            <a:endParaRPr lang="en-US" sz="2400">
              <a:solidFill>
                <a:srgbClr val="00B0F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Bloomberg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Visa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Microsoft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JD.com</a:t>
            </a: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(266 million active users)</a:t>
            </a:r>
            <a:endParaRPr lang="en-US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235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1088685" y="1205650"/>
            <a:ext cx="527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Creation / Mounting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294DA-BFA0-8E4F-9C98-D17FEDC4FA64}"/>
              </a:ext>
            </a:extLst>
          </p:cNvPr>
          <p:cNvSpPr txBox="1"/>
          <p:nvPr/>
        </p:nvSpPr>
        <p:spPr>
          <a:xfrm>
            <a:off x="1088685" y="1943870"/>
            <a:ext cx="7189204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constructor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static 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getDerivedStateFromProps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nextProps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prevState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render</a:t>
            </a: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componentDidMount</a:t>
            </a:r>
            <a:endParaRPr lang="en-US" sz="2400">
              <a:solidFill>
                <a:srgbClr val="00B0F0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36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5" y="420510"/>
            <a:ext cx="7202456" cy="633419"/>
          </a:xfrm>
        </p:spPr>
        <p:txBody>
          <a:bodyPr/>
          <a:lstStyle/>
          <a:p>
            <a:r>
              <a:rPr lang="en-US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1088685" y="924389"/>
            <a:ext cx="527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Updating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294DA-BFA0-8E4F-9C98-D17FEDC4FA64}"/>
              </a:ext>
            </a:extLst>
          </p:cNvPr>
          <p:cNvSpPr txBox="1"/>
          <p:nvPr/>
        </p:nvSpPr>
        <p:spPr>
          <a:xfrm>
            <a:off x="1088685" y="1512088"/>
            <a:ext cx="745761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static 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getDerivedStateFromProps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nextProps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prevState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shouldComponentUpdate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nextProps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nextState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render</a:t>
            </a: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getSnapshotBeforeUpdate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prevProps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prevState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componentDidUpdate</a:t>
            </a:r>
            <a:endParaRPr lang="en-US" sz="2400">
              <a:solidFill>
                <a:srgbClr val="00B0F0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164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1088685" y="1205650"/>
            <a:ext cx="527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Unmounting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294DA-BFA0-8E4F-9C98-D17FEDC4FA64}"/>
              </a:ext>
            </a:extLst>
          </p:cNvPr>
          <p:cNvSpPr txBox="1"/>
          <p:nvPr/>
        </p:nvSpPr>
        <p:spPr>
          <a:xfrm>
            <a:off x="1088685" y="1992576"/>
            <a:ext cx="630300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componentWillUnmount</a:t>
            </a:r>
            <a:endParaRPr lang="en-US" sz="2400">
              <a:solidFill>
                <a:srgbClr val="00B0F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29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" y="149180"/>
            <a:ext cx="7202456" cy="577710"/>
          </a:xfrm>
        </p:spPr>
        <p:txBody>
          <a:bodyPr/>
          <a:lstStyle/>
          <a:p>
            <a:r>
              <a:rPr lang="en-US"/>
              <a:t>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716280" y="726890"/>
            <a:ext cx="527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Lifecycle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231B0-CE90-0448-9EE3-39E916539CFB}"/>
              </a:ext>
            </a:extLst>
          </p:cNvPr>
          <p:cNvSpPr txBox="1"/>
          <p:nvPr/>
        </p:nvSpPr>
        <p:spPr>
          <a:xfrm>
            <a:off x="2281584" y="832812"/>
            <a:ext cx="66456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class</a:t>
            </a:r>
            <a:r>
              <a:rPr lang="en-US" sz="200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00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MyComponent</a:t>
            </a:r>
            <a:r>
              <a:rPr lang="en-US" sz="200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0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extends</a:t>
            </a:r>
            <a:r>
              <a:rPr lang="en-US" sz="200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00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React.</a:t>
            </a:r>
            <a:r>
              <a:rPr lang="en-US" sz="2000" err="1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</a:t>
            </a:r>
            <a:r>
              <a:rPr lang="en-US" sz="20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{</a:t>
            </a:r>
          </a:p>
          <a:p>
            <a:r>
              <a:rPr lang="en-US" sz="2000">
                <a:latin typeface="Andale Mono" panose="020B0509000000000004" pitchFamily="49" charset="0"/>
              </a:rPr>
              <a:t>  </a:t>
            </a:r>
            <a:r>
              <a:rPr lang="en-US" sz="2000">
                <a:solidFill>
                  <a:srgbClr val="00B0F0"/>
                </a:solidFill>
                <a:latin typeface="Andale Mono" panose="020B0509000000000004" pitchFamily="49" charset="0"/>
              </a:rPr>
              <a:t>constructor</a:t>
            </a:r>
            <a:r>
              <a:rPr lang="en-US" sz="2000">
                <a:solidFill>
                  <a:srgbClr val="92D050"/>
                </a:solidFill>
                <a:latin typeface="Andale Mono" panose="020B0509000000000004" pitchFamily="49" charset="0"/>
              </a:rPr>
              <a:t>()</a:t>
            </a:r>
            <a:r>
              <a:rPr lang="en-US" sz="2000">
                <a:latin typeface="Andale Mono" panose="020B0509000000000004" pitchFamily="49" charset="0"/>
              </a:rPr>
              <a:t> </a:t>
            </a:r>
            <a:r>
              <a:rPr lang="en-US" sz="2000">
                <a:solidFill>
                  <a:srgbClr val="F8991C"/>
                </a:solidFill>
                <a:latin typeface="Andale Mono" panose="020B0509000000000004" pitchFamily="49" charset="0"/>
              </a:rPr>
              <a:t>{ // 1</a:t>
            </a:r>
          </a:p>
          <a:p>
            <a:r>
              <a:rPr lang="en-US" sz="2000">
                <a:latin typeface="Andale Mono" panose="020B0509000000000004" pitchFamily="49" charset="0"/>
              </a:rPr>
              <a:t>    </a:t>
            </a:r>
            <a:r>
              <a:rPr lang="en-US" sz="2000">
                <a:solidFill>
                  <a:srgbClr val="F8991C"/>
                </a:solidFill>
                <a:latin typeface="Andale Mono" panose="020B0509000000000004" pitchFamily="49" charset="0"/>
              </a:rPr>
              <a:t>super</a:t>
            </a:r>
            <a:r>
              <a:rPr lang="en-US" sz="2000">
                <a:solidFill>
                  <a:srgbClr val="00B0F0"/>
                </a:solidFill>
                <a:latin typeface="Andale Mono" panose="020B0509000000000004" pitchFamily="49" charset="0"/>
              </a:rPr>
              <a:t>()</a:t>
            </a:r>
          </a:p>
          <a:p>
            <a:r>
              <a:rPr lang="en-US" sz="2000">
                <a:latin typeface="Andale Mono" panose="020B0509000000000004" pitchFamily="49" charset="0"/>
              </a:rPr>
              <a:t>    </a:t>
            </a:r>
            <a:r>
              <a:rPr lang="en-US" sz="2000" err="1">
                <a:solidFill>
                  <a:srgbClr val="F8991C"/>
                </a:solidFill>
                <a:latin typeface="Andale Mono" panose="020B0509000000000004" pitchFamily="49" charset="0"/>
              </a:rPr>
              <a:t>this.</a:t>
            </a:r>
            <a:r>
              <a:rPr lang="en-US" sz="2000" err="1">
                <a:solidFill>
                  <a:srgbClr val="00B0F0"/>
                </a:solidFill>
                <a:latin typeface="Andale Mono" panose="020B0509000000000004" pitchFamily="49" charset="0"/>
              </a:rPr>
              <a:t>name</a:t>
            </a:r>
            <a:r>
              <a:rPr lang="en-US" sz="2000">
                <a:latin typeface="Andale Mono" panose="020B0509000000000004" pitchFamily="49" charset="0"/>
              </a:rPr>
              <a:t> </a:t>
            </a:r>
            <a:r>
              <a:rPr lang="en-US" sz="2000">
                <a:solidFill>
                  <a:srgbClr val="F8991C"/>
                </a:solidFill>
                <a:latin typeface="Andale Mono" panose="020B0509000000000004" pitchFamily="49" charset="0"/>
              </a:rPr>
              <a:t>=</a:t>
            </a:r>
            <a:r>
              <a:rPr lang="en-US" sz="2000">
                <a:latin typeface="Andale Mono" panose="020B0509000000000004" pitchFamily="49" charset="0"/>
              </a:rPr>
              <a:t> </a:t>
            </a:r>
            <a:r>
              <a:rPr lang="en-US" sz="2000">
                <a:solidFill>
                  <a:srgbClr val="92D050"/>
                </a:solidFill>
                <a:latin typeface="Andale Mono" panose="020B0509000000000004" pitchFamily="49" charset="0"/>
              </a:rPr>
              <a:t>'My Cool Component’</a:t>
            </a:r>
          </a:p>
          <a:p>
            <a:r>
              <a:rPr lang="en-US" sz="2000">
                <a:latin typeface="Andale Mono" panose="020B0509000000000004" pitchFamily="49" charset="0"/>
              </a:rPr>
              <a:t> </a:t>
            </a:r>
            <a:r>
              <a:rPr lang="en-US" sz="2000">
                <a:solidFill>
                  <a:srgbClr val="F8991C"/>
                </a:solidFill>
                <a:latin typeface="Andale Mono" panose="020B0509000000000004" pitchFamily="49" charset="0"/>
              </a:rPr>
              <a:t> }</a:t>
            </a:r>
          </a:p>
          <a:p>
            <a:r>
              <a:rPr lang="en-US" sz="200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</a:t>
            </a:r>
            <a:r>
              <a:rPr lang="en-US" sz="20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static</a:t>
            </a:r>
            <a:r>
              <a:rPr lang="en-US" sz="200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00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getDerivedStateFromProps</a:t>
            </a:r>
            <a:r>
              <a:rPr lang="en-US" sz="200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en-US" sz="2000" err="1">
                <a:solidFill>
                  <a:srgbClr val="B719D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nextProps</a:t>
            </a:r>
            <a:r>
              <a:rPr lang="en-US" sz="200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,</a:t>
            </a:r>
            <a:r>
              <a:rPr lang="en-US" sz="200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000" err="1">
                <a:solidFill>
                  <a:srgbClr val="B719D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prevState</a:t>
            </a:r>
            <a:r>
              <a:rPr lang="en-US" sz="200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  <a:r>
              <a:rPr lang="en-US" sz="200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0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{} </a:t>
            </a:r>
            <a:r>
              <a:rPr lang="en-US" sz="2000">
                <a:solidFill>
                  <a:srgbClr val="F8991C"/>
                </a:solidFill>
                <a:latin typeface="Andale Mono" panose="020B0509000000000004" pitchFamily="49" charset="0"/>
              </a:rPr>
              <a:t>// 2</a:t>
            </a:r>
            <a:endParaRPr lang="en-US" sz="2000">
              <a:solidFill>
                <a:srgbClr val="F8991C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20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</a:t>
            </a:r>
            <a:r>
              <a:rPr lang="en-US" sz="200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componentDidMount</a:t>
            </a:r>
            <a:r>
              <a:rPr lang="en-US" sz="200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()</a:t>
            </a:r>
            <a:r>
              <a:rPr lang="en-US" sz="20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{} // 4</a:t>
            </a:r>
            <a:r>
              <a:rPr lang="en-US" sz="200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</a:p>
          <a:p>
            <a:r>
              <a:rPr lang="en-US" sz="20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</a:t>
            </a:r>
            <a:r>
              <a:rPr lang="en-US" sz="20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render</a:t>
            </a:r>
            <a:r>
              <a:rPr lang="en-US" sz="200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()</a:t>
            </a:r>
            <a:r>
              <a:rPr lang="en-US" sz="20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{ // 3</a:t>
            </a:r>
          </a:p>
          <a:p>
            <a:r>
              <a:rPr lang="en-US" sz="20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return </a:t>
            </a:r>
            <a:r>
              <a:rPr lang="en-US" sz="20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</a:p>
          <a:p>
            <a:r>
              <a:rPr lang="en-US" sz="20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  </a:t>
            </a:r>
            <a:r>
              <a:rPr lang="en-US" sz="20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</a:t>
            </a:r>
            <a:r>
              <a:rPr lang="en-US" sz="20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20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&gt;Hello World&lt;/</a:t>
            </a:r>
            <a:r>
              <a:rPr lang="en-US" sz="20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20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</a:t>
            </a:r>
            <a:endParaRPr lang="en-US" sz="2000">
              <a:solidFill>
                <a:srgbClr val="F8991C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20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</a:t>
            </a:r>
            <a:r>
              <a:rPr lang="en-US" sz="20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)    </a:t>
            </a:r>
            <a:r>
              <a:rPr lang="en-US" sz="20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}     }</a:t>
            </a:r>
            <a:r>
              <a:rPr lang="en-US" sz="200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1384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92" y="208269"/>
            <a:ext cx="7202456" cy="614691"/>
          </a:xfrm>
        </p:spPr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1054592" y="638294"/>
            <a:ext cx="527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B2249-F53D-5245-8D67-D5A026D41155}"/>
              </a:ext>
            </a:extLst>
          </p:cNvPr>
          <p:cNvSpPr txBox="1"/>
          <p:nvPr/>
        </p:nvSpPr>
        <p:spPr>
          <a:xfrm>
            <a:off x="2225040" y="798314"/>
            <a:ext cx="6598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class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MyComponent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extends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React.</a:t>
            </a:r>
            <a:r>
              <a:rPr lang="en-US" sz="2400" err="1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{</a:t>
            </a:r>
          </a:p>
          <a:p>
            <a:r>
              <a:rPr lang="en-US" sz="2400">
                <a:latin typeface="Andale Mono" panose="020B0509000000000004" pitchFamily="49" charset="0"/>
              </a:rPr>
              <a:t>  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state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=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{ name: </a:t>
            </a:r>
            <a:r>
              <a:rPr lang="en-US" sz="2400">
                <a:solidFill>
                  <a:srgbClr val="92D050"/>
                </a:solidFill>
                <a:latin typeface="Andale Mono" panose="020B0509000000000004" pitchFamily="49" charset="0"/>
              </a:rPr>
              <a:t>‘Khoa’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} </a:t>
            </a:r>
          </a:p>
          <a:p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</a:rPr>
              <a:t>  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</a:rPr>
              <a:t>changeName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=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2400">
                <a:solidFill>
                  <a:srgbClr val="92D050"/>
                </a:solidFill>
                <a:latin typeface="Andale Mono" panose="020B0509000000000004" pitchFamily="49" charset="0"/>
              </a:rPr>
              <a:t>()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=&gt;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{</a:t>
            </a:r>
          </a:p>
          <a:p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</a:rPr>
              <a:t>    </a:t>
            </a:r>
            <a:r>
              <a:rPr lang="en-US" sz="2400" err="1">
                <a:solidFill>
                  <a:srgbClr val="F8991C"/>
                </a:solidFill>
                <a:latin typeface="Andale Mono" panose="020B0509000000000004" pitchFamily="49" charset="0"/>
              </a:rPr>
              <a:t>this.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</a:rPr>
              <a:t>setState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({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 name: </a:t>
            </a:r>
            <a:r>
              <a:rPr lang="en-US" sz="2400">
                <a:solidFill>
                  <a:srgbClr val="92D050"/>
                </a:solidFill>
                <a:latin typeface="Andale Mono" panose="020B0509000000000004" pitchFamily="49" charset="0"/>
              </a:rPr>
              <a:t>‘Tung'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})</a:t>
            </a:r>
          </a:p>
          <a:p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</a:rPr>
              <a:t>  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}</a:t>
            </a:r>
          </a:p>
          <a:p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render</a:t>
            </a:r>
            <a:r>
              <a:rPr lang="en-US" sz="240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()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{</a:t>
            </a:r>
          </a:p>
          <a:p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return (</a:t>
            </a:r>
          </a:p>
          <a:p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  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 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onPress</a:t>
            </a:r>
            <a:r>
              <a:rPr lang="en-US" sz="2400">
                <a:solidFill>
                  <a:srgbClr val="B719D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=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{</a:t>
            </a:r>
            <a:r>
              <a:rPr lang="en-US" sz="240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this.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changeName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}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&gt;Hello 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{</a:t>
            </a:r>
            <a:r>
              <a:rPr lang="en-US" sz="240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this.</a:t>
            </a:r>
            <a:r>
              <a:rPr lang="en-US" sz="2400" err="1">
                <a:solidFill>
                  <a:srgbClr val="00B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state</a:t>
            </a:r>
            <a:r>
              <a:rPr lang="en-US" sz="240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name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}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&lt;/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</a:t>
            </a:r>
            <a:endParaRPr lang="en-US" sz="2400">
              <a:solidFill>
                <a:srgbClr val="F8991C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)    }   } </a:t>
            </a:r>
          </a:p>
        </p:txBody>
      </p:sp>
    </p:spTree>
    <p:extLst>
      <p:ext uri="{BB962C8B-B14F-4D97-AF65-F5344CB8AC3E}">
        <p14:creationId xmlns:p14="http://schemas.microsoft.com/office/powerpoint/2010/main" val="4053277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5" y="274319"/>
            <a:ext cx="7202456" cy="718441"/>
          </a:xfrm>
        </p:spPr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1088685" y="777606"/>
            <a:ext cx="527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Props – Class Component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1466A7-6A81-294B-99BA-576FDC07CFCC}"/>
              </a:ext>
            </a:extLst>
          </p:cNvPr>
          <p:cNvSpPr txBox="1"/>
          <p:nvPr/>
        </p:nvSpPr>
        <p:spPr>
          <a:xfrm>
            <a:off x="1088685" y="1373634"/>
            <a:ext cx="72024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class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MyComponent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extends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React.</a:t>
            </a:r>
            <a:r>
              <a:rPr lang="en-US" sz="2400" err="1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Component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{</a:t>
            </a:r>
            <a:r>
              <a:rPr lang="en-US" sz="2400">
                <a:latin typeface="Andale Mono" panose="020B0509000000000004" pitchFamily="49" charset="0"/>
              </a:rPr>
              <a:t>  </a:t>
            </a:r>
            <a:endParaRPr lang="en-US" sz="240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render</a:t>
            </a:r>
            <a:r>
              <a:rPr lang="en-US" sz="2400">
                <a:solidFill>
                  <a:srgbClr val="92D05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()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{</a:t>
            </a:r>
          </a:p>
          <a:p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return (</a:t>
            </a:r>
          </a:p>
          <a:p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  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&gt;Hello 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{</a:t>
            </a:r>
            <a:r>
              <a:rPr lang="en-US" sz="240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this.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props</a:t>
            </a:r>
            <a:r>
              <a:rPr lang="en-US" sz="240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name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}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&lt;/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Text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&gt;</a:t>
            </a:r>
            <a:endParaRPr lang="en-US" sz="2400">
              <a:solidFill>
                <a:srgbClr val="F8991C"/>
              </a:solidFill>
              <a:latin typeface="Andale Mono" panose="020B0509000000000004" pitchFamily="49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  )</a:t>
            </a:r>
          </a:p>
          <a:p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 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}    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AEE85-AB43-8C4A-B9A6-31EBAA5BC265}"/>
              </a:ext>
            </a:extLst>
          </p:cNvPr>
          <p:cNvSpPr txBox="1"/>
          <p:nvPr/>
        </p:nvSpPr>
        <p:spPr>
          <a:xfrm>
            <a:off x="1088685" y="3831999"/>
            <a:ext cx="567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</a:t>
            </a:r>
            <a:r>
              <a:rPr lang="en-US" sz="240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MyComponent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name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=</a:t>
            </a:r>
            <a:r>
              <a:rPr lang="en-US" sz="2400">
                <a:solidFill>
                  <a:srgbClr val="92D050"/>
                </a:solidFill>
                <a:latin typeface="Andale Mono" panose="020B0509000000000004" pitchFamily="49" charset="0"/>
              </a:rPr>
              <a:t>‘Khoa’</a:t>
            </a:r>
            <a:r>
              <a:rPr lang="en-US" sz="2400">
                <a:latin typeface="Andale Mono" panose="020B0509000000000004" pitchFamily="49" charset="0"/>
              </a:rPr>
              <a:t> 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653635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1592-2CF4-AC40-8034-3757624D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58" y="545549"/>
            <a:ext cx="7202456" cy="650333"/>
          </a:xfrm>
        </p:spPr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1EF49-0B48-AB42-B592-18F39ADAA275}"/>
              </a:ext>
            </a:extLst>
          </p:cNvPr>
          <p:cNvSpPr txBox="1"/>
          <p:nvPr/>
        </p:nvSpPr>
        <p:spPr>
          <a:xfrm>
            <a:off x="1057858" y="1256984"/>
            <a:ext cx="527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Props – Functional Component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1466A7-6A81-294B-99BA-576FDC07CFCC}"/>
              </a:ext>
            </a:extLst>
          </p:cNvPr>
          <p:cNvSpPr txBox="1"/>
          <p:nvPr/>
        </p:nvSpPr>
        <p:spPr>
          <a:xfrm>
            <a:off x="1057858" y="2033319"/>
            <a:ext cx="5868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schemeClr val="tx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const</a:t>
            </a:r>
            <a:r>
              <a:rPr lang="en-US" sz="2400">
                <a:latin typeface="Andale Mono" panose="020B0509000000000004" pitchFamily="49" charset="0"/>
              </a:rPr>
              <a:t> 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</a:rPr>
              <a:t>MyComponent</a:t>
            </a:r>
            <a:r>
              <a:rPr lang="en-US" sz="2400">
                <a:latin typeface="Andale Mono" panose="020B0509000000000004" pitchFamily="49" charset="0"/>
              </a:rPr>
              <a:t> </a:t>
            </a:r>
            <a:r>
              <a:rPr lang="en-US" sz="2400">
                <a:solidFill>
                  <a:srgbClr val="B719D0"/>
                </a:solidFill>
                <a:latin typeface="Andale Mono" panose="020B0509000000000004" pitchFamily="49" charset="0"/>
              </a:rPr>
              <a:t>=</a:t>
            </a:r>
            <a:r>
              <a:rPr lang="en-US" sz="2400">
                <a:latin typeface="Andale Mono" panose="020B0509000000000004" pitchFamily="49" charset="0"/>
              </a:rPr>
              <a:t> 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(props)</a:t>
            </a:r>
            <a:r>
              <a:rPr lang="en-US" sz="240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2400">
                <a:solidFill>
                  <a:srgbClr val="FEC46F"/>
                </a:solidFill>
                <a:latin typeface="Andale Mono" panose="020B0509000000000004" pitchFamily="49" charset="0"/>
              </a:rPr>
              <a:t>=&gt;</a:t>
            </a:r>
            <a:r>
              <a:rPr lang="en-US" sz="2400">
                <a:solidFill>
                  <a:srgbClr val="00B050"/>
                </a:solidFill>
                <a:latin typeface="Andale Mono" panose="020B0509000000000004" pitchFamily="49" charset="0"/>
              </a:rPr>
              <a:t> </a:t>
            </a:r>
          </a:p>
          <a:p>
            <a:r>
              <a:rPr lang="en-US" sz="2400">
                <a:solidFill>
                  <a:srgbClr val="00B050"/>
                </a:solidFill>
                <a:latin typeface="Andale Mono" panose="020B0509000000000004" pitchFamily="49" charset="0"/>
              </a:rPr>
              <a:t>  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&lt;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Text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&gt;</a:t>
            </a:r>
            <a:r>
              <a:rPr lang="en-US" sz="2400">
                <a:solidFill>
                  <a:srgbClr val="00B050"/>
                </a:solidFill>
                <a:latin typeface="Andale Mono" panose="020B0509000000000004" pitchFamily="49" charset="0"/>
              </a:rPr>
              <a:t>Hello</a:t>
            </a:r>
            <a:r>
              <a:rPr lang="en-US" sz="2400">
                <a:latin typeface="Andale Mono" panose="020B0509000000000004" pitchFamily="49" charset="0"/>
              </a:rPr>
              <a:t> 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{</a:t>
            </a:r>
            <a:r>
              <a:rPr lang="en-US" sz="2400" err="1">
                <a:solidFill>
                  <a:srgbClr val="F8991C"/>
                </a:solidFill>
                <a:latin typeface="Andale Mono" panose="020B0509000000000004" pitchFamily="49" charset="0"/>
              </a:rPr>
              <a:t>props</a:t>
            </a:r>
            <a:r>
              <a:rPr lang="en-US" sz="2400" err="1">
                <a:solidFill>
                  <a:srgbClr val="00B050"/>
                </a:solidFill>
                <a:latin typeface="Andale Mono" panose="020B0509000000000004" pitchFamily="49" charset="0"/>
              </a:rPr>
              <a:t>.</a:t>
            </a:r>
            <a:r>
              <a:rPr lang="en-US" sz="2400" err="1">
                <a:solidFill>
                  <a:srgbClr val="00B0F0"/>
                </a:solidFill>
                <a:latin typeface="Andale Mono" panose="020B0509000000000004" pitchFamily="49" charset="0"/>
              </a:rPr>
              <a:t>name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}&lt;/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Text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</a:rPr>
              <a:t>&gt;</a:t>
            </a:r>
            <a:endParaRPr lang="en-US" sz="2400">
              <a:solidFill>
                <a:srgbClr val="00B050"/>
              </a:solidFill>
              <a:latin typeface="Andale Mono" panose="020B050900000000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AEE85-AB43-8C4A-B9A6-31EBAA5BC265}"/>
              </a:ext>
            </a:extLst>
          </p:cNvPr>
          <p:cNvSpPr txBox="1"/>
          <p:nvPr/>
        </p:nvSpPr>
        <p:spPr>
          <a:xfrm>
            <a:off x="1057858" y="3178986"/>
            <a:ext cx="593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&lt;</a:t>
            </a:r>
            <a:r>
              <a:rPr lang="en-US" sz="2400" err="1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MyComponent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name</a:t>
            </a:r>
            <a:r>
              <a:rPr lang="en-US" sz="2400">
                <a:solidFill>
                  <a:srgbClr val="F8991C"/>
                </a:solidFill>
                <a:latin typeface="Andale Mono" panose="020B0509000000000004" pitchFamily="49" charset="0"/>
                <a:ea typeface="Amazon Ember" panose="020B0603020204020204" pitchFamily="34" charset="0"/>
                <a:cs typeface="Amazon Ember" panose="020B0603020204020204" pitchFamily="34" charset="0"/>
              </a:rPr>
              <a:t>=</a:t>
            </a:r>
            <a:r>
              <a:rPr lang="en-US" sz="2400">
                <a:solidFill>
                  <a:srgbClr val="92D050"/>
                </a:solidFill>
                <a:latin typeface="Andale Mono" panose="020B0509000000000004" pitchFamily="49" charset="0"/>
              </a:rPr>
              <a:t>‘Khoa’</a:t>
            </a:r>
            <a:r>
              <a:rPr lang="en-US" sz="2400">
                <a:latin typeface="Andale Mono" panose="020B0509000000000004" pitchFamily="49" charset="0"/>
              </a:rPr>
              <a:t> </a:t>
            </a:r>
            <a:r>
              <a:rPr lang="en-US" sz="2400">
                <a:solidFill>
                  <a:srgbClr val="00B0F0"/>
                </a:solidFill>
                <a:latin typeface="Andale Mono" panose="020B05090000000000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3762857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25123"/>
            <a:ext cx="9144000" cy="1021556"/>
          </a:xfrm>
        </p:spPr>
        <p:txBody>
          <a:bodyPr/>
          <a:lstStyle/>
          <a:p>
            <a:pPr algn="ctr"/>
            <a:r>
              <a:rPr lang="en-US" sz="600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" y="2232573"/>
            <a:ext cx="9143999" cy="946317"/>
          </a:xfrm>
        </p:spPr>
        <p:txBody>
          <a:bodyPr>
            <a:normAutofit/>
          </a:bodyPr>
          <a:lstStyle/>
          <a:p>
            <a:pPr algn="ctr"/>
            <a:r>
              <a:rPr lang="en-US" sz="2800"/>
              <a:t>Introduction to React Native</a:t>
            </a:r>
          </a:p>
        </p:txBody>
      </p:sp>
    </p:spTree>
    <p:extLst>
      <p:ext uri="{BB962C8B-B14F-4D97-AF65-F5344CB8AC3E}">
        <p14:creationId xmlns:p14="http://schemas.microsoft.com/office/powerpoint/2010/main" val="304248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React Native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AED62C-F851-3F4C-8F68-EFABC61D3E70}"/>
              </a:ext>
            </a:extLst>
          </p:cNvPr>
          <p:cNvSpPr/>
          <p:nvPr/>
        </p:nvSpPr>
        <p:spPr>
          <a:xfrm>
            <a:off x="532605" y="1432470"/>
            <a:ext cx="7813672" cy="2426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Faster speed of development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Lower cost of development</a:t>
            </a: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Code reuse</a:t>
            </a: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Easier to find developers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Ship across multiple platforms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Possible to ship over the air updates bypassing App Store / Play Store</a:t>
            </a:r>
            <a:endParaRPr lang="en-US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99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275802"/>
            <a:ext cx="8205304" cy="545741"/>
          </a:xfrm>
        </p:spPr>
        <p:txBody>
          <a:bodyPr/>
          <a:lstStyle/>
          <a:p>
            <a:r>
              <a:rPr lang="en-US"/>
              <a:t>How does React Native Work?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EFF110-F4CC-064E-8D93-BC43294887BB}"/>
              </a:ext>
            </a:extLst>
          </p:cNvPr>
          <p:cNvSpPr txBox="1"/>
          <p:nvPr/>
        </p:nvSpPr>
        <p:spPr>
          <a:xfrm>
            <a:off x="817301" y="1173129"/>
            <a:ext cx="7724792" cy="2797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</a:rPr>
              <a:t>Write your application in JavaScript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</a:rPr>
              <a:t>JavaScript is </a:t>
            </a:r>
            <a:r>
              <a:rPr lang="en-US" sz="2400" err="1">
                <a:solidFill>
                  <a:srgbClr val="00B0F0"/>
                </a:solidFill>
              </a:rPr>
              <a:t>transpiled</a:t>
            </a:r>
            <a:r>
              <a:rPr lang="en-US" sz="2400">
                <a:solidFill>
                  <a:srgbClr val="00B0F0"/>
                </a:solidFill>
              </a:rPr>
              <a:t> &amp; minified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</a:rPr>
              <a:t>Separate threads for UI, layout, and JavaScript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</a:rPr>
              <a:t>Threads communicate asynchronously through the native bridge</a:t>
            </a:r>
          </a:p>
        </p:txBody>
      </p:sp>
    </p:spTree>
    <p:extLst>
      <p:ext uri="{BB962C8B-B14F-4D97-AF65-F5344CB8AC3E}">
        <p14:creationId xmlns:p14="http://schemas.microsoft.com/office/powerpoint/2010/main" val="288784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React Native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4A208-ADFE-8942-8729-5FD92E086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62" y="818326"/>
            <a:ext cx="6307515" cy="354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6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Native API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CFBEB0A-5CF8-7A9B-AC68-52B058186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48463"/>
              </p:ext>
            </p:extLst>
          </p:nvPr>
        </p:nvGraphicFramePr>
        <p:xfrm>
          <a:off x="2803963" y="1244266"/>
          <a:ext cx="3771900" cy="300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1490921925"/>
                    </a:ext>
                  </a:extLst>
                </a:gridCol>
              </a:tblGrid>
              <a:tr h="29047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solidFill>
                            <a:srgbClr val="F8991C"/>
                          </a:solidFill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Over 30 UI Primitives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477565"/>
                  </a:ext>
                </a:extLst>
              </a:tr>
              <a:tr h="1450424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  <a:latin typeface="Andale Mono" panose="020B0509000000000004" pitchFamily="49" charset="0"/>
                        </a:rPr>
                        <a:t>View</a:t>
                      </a:r>
                    </a:p>
                    <a:p>
                      <a:r>
                        <a:rPr lang="en-US" sz="2400">
                          <a:solidFill>
                            <a:schemeClr val="bg1"/>
                          </a:solidFill>
                          <a:latin typeface="Andale Mono" panose="020B0509000000000004" pitchFamily="49" charset="0"/>
                        </a:rPr>
                        <a:t>Text</a:t>
                      </a:r>
                    </a:p>
                    <a:p>
                      <a:r>
                        <a:rPr lang="en-US" sz="2400" err="1">
                          <a:solidFill>
                            <a:schemeClr val="bg1"/>
                          </a:solidFill>
                          <a:latin typeface="Andale Mono" panose="020B0509000000000004" pitchFamily="49" charset="0"/>
                        </a:rPr>
                        <a:t>ScrollView</a:t>
                      </a:r>
                      <a:endParaRPr lang="en-US" sz="2400">
                        <a:solidFill>
                          <a:schemeClr val="bg1"/>
                        </a:solidFill>
                        <a:latin typeface="Andale Mono" panose="020B0509000000000004" pitchFamily="49" charset="0"/>
                      </a:endParaRPr>
                    </a:p>
                    <a:p>
                      <a:r>
                        <a:rPr lang="en-US" sz="2400">
                          <a:solidFill>
                            <a:schemeClr val="bg1"/>
                          </a:solidFill>
                          <a:latin typeface="Andale Mono" panose="020B0509000000000004" pitchFamily="49" charset="0"/>
                        </a:rPr>
                        <a:t>Image</a:t>
                      </a:r>
                    </a:p>
                    <a:p>
                      <a:r>
                        <a:rPr lang="en-US" sz="2400" err="1">
                          <a:solidFill>
                            <a:schemeClr val="bg1"/>
                          </a:solidFill>
                          <a:latin typeface="Andale Mono" panose="020B0509000000000004" pitchFamily="49" charset="0"/>
                        </a:rPr>
                        <a:t>TextInput</a:t>
                      </a:r>
                      <a:endParaRPr lang="en-US" sz="2400">
                        <a:solidFill>
                          <a:schemeClr val="bg1"/>
                        </a:solidFill>
                        <a:latin typeface="Andale Mono" panose="020B0509000000000004" pitchFamily="49" charset="0"/>
                      </a:endParaRPr>
                    </a:p>
                    <a:p>
                      <a:r>
                        <a:rPr lang="en-US" sz="2400">
                          <a:solidFill>
                            <a:schemeClr val="bg1"/>
                          </a:solidFill>
                          <a:latin typeface="Andale Mono" panose="020B0509000000000004" pitchFamily="49" charset="0"/>
                        </a:rPr>
                        <a:t>Switch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995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80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Native API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19F963E6-CB86-5F9B-805F-309CCF51BD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949159"/>
              </p:ext>
            </p:extLst>
          </p:nvPr>
        </p:nvGraphicFramePr>
        <p:xfrm>
          <a:off x="2190750" y="1390316"/>
          <a:ext cx="47625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2500">
                  <a:extLst>
                    <a:ext uri="{9D8B030D-6E8A-4147-A177-3AD203B41FA5}">
                      <a16:colId xmlns:a16="http://schemas.microsoft.com/office/drawing/2014/main" val="1490921925"/>
                    </a:ext>
                  </a:extLst>
                </a:gridCol>
              </a:tblGrid>
              <a:tr h="290479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F8991C"/>
                          </a:solidFill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Mapping to Web UI primitives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477565"/>
                  </a:ext>
                </a:extLst>
              </a:tr>
              <a:tr h="1450424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B0F0"/>
                          </a:solidFill>
                          <a:latin typeface="Andale Mono" panose="020B0509000000000004" pitchFamily="49" charset="0"/>
                        </a:rPr>
                        <a:t>View </a:t>
                      </a:r>
                      <a:r>
                        <a:rPr lang="en-US" sz="2400">
                          <a:solidFill>
                            <a:srgbClr val="F8991C"/>
                          </a:solidFill>
                          <a:latin typeface="Andale Mono" panose="020B0509000000000004" pitchFamily="49" charset="0"/>
                        </a:rPr>
                        <a:t>==</a:t>
                      </a:r>
                      <a:r>
                        <a:rPr lang="en-US" sz="2400">
                          <a:solidFill>
                            <a:srgbClr val="00B0F0"/>
                          </a:solidFill>
                          <a:latin typeface="Andale Mono" panose="020B0509000000000004" pitchFamily="49" charset="0"/>
                        </a:rPr>
                        <a:t> div</a:t>
                      </a:r>
                    </a:p>
                    <a:p>
                      <a:r>
                        <a:rPr lang="en-US" sz="2400">
                          <a:solidFill>
                            <a:srgbClr val="00B0F0"/>
                          </a:solidFill>
                          <a:latin typeface="Andale Mono" panose="020B0509000000000004" pitchFamily="49" charset="0"/>
                        </a:rPr>
                        <a:t>Text </a:t>
                      </a:r>
                      <a:r>
                        <a:rPr lang="en-US" sz="2400">
                          <a:solidFill>
                            <a:srgbClr val="F8991C"/>
                          </a:solidFill>
                          <a:latin typeface="Andale Mono" panose="020B0509000000000004" pitchFamily="49" charset="0"/>
                        </a:rPr>
                        <a:t>==</a:t>
                      </a:r>
                      <a:r>
                        <a:rPr lang="en-US" sz="2400">
                          <a:solidFill>
                            <a:srgbClr val="00B0F0"/>
                          </a:solidFill>
                          <a:latin typeface="Andale Mono" panose="020B0509000000000004" pitchFamily="49" charset="0"/>
                        </a:rPr>
                        <a:t> span / p / h*</a:t>
                      </a:r>
                    </a:p>
                    <a:p>
                      <a:r>
                        <a:rPr lang="en-US" sz="2400" err="1">
                          <a:solidFill>
                            <a:srgbClr val="00B0F0"/>
                          </a:solidFill>
                          <a:latin typeface="Andale Mono" panose="020B0509000000000004" pitchFamily="49" charset="0"/>
                        </a:rPr>
                        <a:t>ScrollView</a:t>
                      </a:r>
                      <a:r>
                        <a:rPr lang="en-US" sz="2400">
                          <a:solidFill>
                            <a:srgbClr val="00B0F0"/>
                          </a:solidFill>
                          <a:latin typeface="Andale Mono" panose="020B0509000000000004" pitchFamily="49" charset="0"/>
                        </a:rPr>
                        <a:t> </a:t>
                      </a:r>
                      <a:r>
                        <a:rPr lang="en-US" sz="2400">
                          <a:solidFill>
                            <a:srgbClr val="F8991C"/>
                          </a:solidFill>
                          <a:latin typeface="Andale Mono" panose="020B0509000000000004" pitchFamily="49" charset="0"/>
                        </a:rPr>
                        <a:t>==</a:t>
                      </a:r>
                      <a:r>
                        <a:rPr lang="en-US" sz="2400">
                          <a:solidFill>
                            <a:srgbClr val="00B0F0"/>
                          </a:solidFill>
                          <a:latin typeface="Andale Mono" panose="020B0509000000000004" pitchFamily="49" charset="0"/>
                        </a:rPr>
                        <a:t> div + styling</a:t>
                      </a:r>
                    </a:p>
                    <a:p>
                      <a:r>
                        <a:rPr lang="en-US" sz="2400">
                          <a:solidFill>
                            <a:srgbClr val="00B0F0"/>
                          </a:solidFill>
                          <a:latin typeface="Andale Mono" panose="020B0509000000000004" pitchFamily="49" charset="0"/>
                        </a:rPr>
                        <a:t>Image </a:t>
                      </a:r>
                      <a:r>
                        <a:rPr lang="en-US" sz="2400">
                          <a:solidFill>
                            <a:srgbClr val="F8991C"/>
                          </a:solidFill>
                          <a:latin typeface="Andale Mono" panose="020B0509000000000004" pitchFamily="49" charset="0"/>
                        </a:rPr>
                        <a:t>==</a:t>
                      </a:r>
                      <a:r>
                        <a:rPr lang="en-US" sz="2400">
                          <a:solidFill>
                            <a:srgbClr val="00B0F0"/>
                          </a:solidFill>
                          <a:latin typeface="Andale Mono" panose="020B0509000000000004" pitchFamily="49" charset="0"/>
                        </a:rPr>
                        <a:t> </a:t>
                      </a:r>
                      <a:r>
                        <a:rPr lang="en-US" sz="2400" err="1">
                          <a:solidFill>
                            <a:srgbClr val="00B0F0"/>
                          </a:solidFill>
                          <a:latin typeface="Andale Mono" panose="020B0509000000000004" pitchFamily="49" charset="0"/>
                        </a:rPr>
                        <a:t>img</a:t>
                      </a:r>
                      <a:endParaRPr lang="en-US" sz="2400">
                        <a:solidFill>
                          <a:srgbClr val="00B0F0"/>
                        </a:solidFill>
                        <a:latin typeface="Andale Mono" panose="020B0509000000000004" pitchFamily="49" charset="0"/>
                      </a:endParaRPr>
                    </a:p>
                    <a:p>
                      <a:r>
                        <a:rPr lang="en-US" sz="2400" err="1">
                          <a:solidFill>
                            <a:srgbClr val="00B0F0"/>
                          </a:solidFill>
                          <a:latin typeface="Andale Mono" panose="020B0509000000000004" pitchFamily="49" charset="0"/>
                        </a:rPr>
                        <a:t>TextInput</a:t>
                      </a:r>
                      <a:r>
                        <a:rPr lang="en-US" sz="2400">
                          <a:solidFill>
                            <a:srgbClr val="00B0F0"/>
                          </a:solidFill>
                          <a:latin typeface="Andale Mono" panose="020B0509000000000004" pitchFamily="49" charset="0"/>
                        </a:rPr>
                        <a:t> </a:t>
                      </a:r>
                      <a:r>
                        <a:rPr lang="en-US" sz="2400">
                          <a:solidFill>
                            <a:srgbClr val="F8991C"/>
                          </a:solidFill>
                          <a:latin typeface="Andale Mono" panose="020B0509000000000004" pitchFamily="49" charset="0"/>
                        </a:rPr>
                        <a:t>==</a:t>
                      </a:r>
                      <a:r>
                        <a:rPr lang="en-US" sz="2400">
                          <a:solidFill>
                            <a:srgbClr val="00B0F0"/>
                          </a:solidFill>
                          <a:latin typeface="Andale Mono" panose="020B0509000000000004" pitchFamily="49" charset="0"/>
                        </a:rPr>
                        <a:t> input</a:t>
                      </a:r>
                      <a:endParaRPr lang="en-US" sz="240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995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1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9072-42B4-A646-802C-43F1111B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Native API - Components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7596A-8A03-DE4F-85D8-29A5B074B948}"/>
              </a:ext>
            </a:extLst>
          </p:cNvPr>
          <p:cNvSpPr txBox="1"/>
          <p:nvPr/>
        </p:nvSpPr>
        <p:spPr>
          <a:xfrm>
            <a:off x="1549400" y="1623428"/>
            <a:ext cx="62058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8991C"/>
                </a:solidFill>
                <a:latin typeface="Andale Mono" panose="020B0509000000000004" pitchFamily="49" charset="0"/>
              </a:rPr>
              <a:t>import</a:t>
            </a:r>
            <a:r>
              <a:rPr lang="en-US" sz="200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2000">
                <a:solidFill>
                  <a:srgbClr val="00B050"/>
                </a:solidFill>
                <a:latin typeface="Andale Mono" panose="020B0509000000000004" pitchFamily="49" charset="0"/>
              </a:rPr>
              <a:t>{</a:t>
            </a:r>
          </a:p>
          <a:p>
            <a:r>
              <a:rPr lang="en-US" sz="2000">
                <a:solidFill>
                  <a:srgbClr val="00B0F0"/>
                </a:solidFill>
                <a:latin typeface="Andale Mono" panose="020B0509000000000004" pitchFamily="49" charset="0"/>
              </a:rPr>
              <a:t>  View</a:t>
            </a:r>
          </a:p>
          <a:p>
            <a:r>
              <a:rPr lang="en-US" sz="2000">
                <a:solidFill>
                  <a:srgbClr val="00B0F0"/>
                </a:solidFill>
                <a:latin typeface="Andale Mono" panose="020B0509000000000004" pitchFamily="49" charset="0"/>
              </a:rPr>
              <a:t>  Text</a:t>
            </a:r>
          </a:p>
          <a:p>
            <a:r>
              <a:rPr lang="en-US" sz="2000">
                <a:solidFill>
                  <a:srgbClr val="00B0F0"/>
                </a:solidFill>
                <a:latin typeface="Andale Mono" panose="020B0509000000000004" pitchFamily="49" charset="0"/>
              </a:rPr>
              <a:t>  </a:t>
            </a:r>
            <a:r>
              <a:rPr lang="en-US" sz="2000" err="1">
                <a:solidFill>
                  <a:srgbClr val="00B0F0"/>
                </a:solidFill>
                <a:latin typeface="Andale Mono" panose="020B0509000000000004" pitchFamily="49" charset="0"/>
              </a:rPr>
              <a:t>ScrollView</a:t>
            </a:r>
            <a:endParaRPr lang="en-US" sz="2000">
              <a:solidFill>
                <a:srgbClr val="00B0F0"/>
              </a:solidFill>
              <a:latin typeface="Andale Mono" panose="020B0509000000000004" pitchFamily="49" charset="0"/>
            </a:endParaRPr>
          </a:p>
          <a:p>
            <a:r>
              <a:rPr lang="en-US" sz="2000">
                <a:solidFill>
                  <a:srgbClr val="00B0F0"/>
                </a:solidFill>
                <a:latin typeface="Andale Mono" panose="020B0509000000000004" pitchFamily="49" charset="0"/>
              </a:rPr>
              <a:t>  Image</a:t>
            </a:r>
          </a:p>
          <a:p>
            <a:r>
              <a:rPr lang="en-US" sz="2000">
                <a:solidFill>
                  <a:srgbClr val="00B0F0"/>
                </a:solidFill>
                <a:latin typeface="Andale Mono" panose="020B0509000000000004" pitchFamily="49" charset="0"/>
              </a:rPr>
              <a:t>  </a:t>
            </a:r>
            <a:r>
              <a:rPr lang="en-US" sz="2000" err="1">
                <a:solidFill>
                  <a:srgbClr val="00B0F0"/>
                </a:solidFill>
                <a:latin typeface="Andale Mono" panose="020B0509000000000004" pitchFamily="49" charset="0"/>
              </a:rPr>
              <a:t>TextInput</a:t>
            </a:r>
            <a:endParaRPr lang="en-US" sz="2000">
              <a:solidFill>
                <a:srgbClr val="00B0F0"/>
              </a:solidFill>
              <a:latin typeface="Andale Mono" panose="020B0509000000000004" pitchFamily="49" charset="0"/>
            </a:endParaRPr>
          </a:p>
          <a:p>
            <a:r>
              <a:rPr lang="en-US" sz="2000">
                <a:solidFill>
                  <a:srgbClr val="00B0F0"/>
                </a:solidFill>
                <a:latin typeface="Andale Mono" panose="020B0509000000000004" pitchFamily="49" charset="0"/>
              </a:rPr>
              <a:t>  Switch</a:t>
            </a:r>
          </a:p>
          <a:p>
            <a:r>
              <a:rPr lang="en-US" sz="2000">
                <a:solidFill>
                  <a:srgbClr val="00B050"/>
                </a:solidFill>
                <a:latin typeface="Andale Mono" panose="020B0509000000000004" pitchFamily="49" charset="0"/>
              </a:rPr>
              <a:t>}</a:t>
            </a:r>
            <a:r>
              <a:rPr lang="en-US" sz="200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2000">
                <a:solidFill>
                  <a:srgbClr val="F8991C"/>
                </a:solidFill>
                <a:latin typeface="Andale Mono" panose="020B0509000000000004" pitchFamily="49" charset="0"/>
              </a:rPr>
              <a:t>from</a:t>
            </a:r>
            <a:r>
              <a:rPr lang="en-US" sz="200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en-US" sz="2000">
                <a:solidFill>
                  <a:srgbClr val="00B050"/>
                </a:solidFill>
                <a:latin typeface="Andale Mono" panose="020B0509000000000004" pitchFamily="49" charset="0"/>
              </a:rPr>
              <a:t>‘react-native’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4C1BB-0FD1-8B4D-94A6-CD1638C58C1A}"/>
              </a:ext>
            </a:extLst>
          </p:cNvPr>
          <p:cNvSpPr txBox="1"/>
          <p:nvPr/>
        </p:nvSpPr>
        <p:spPr>
          <a:xfrm>
            <a:off x="1088685" y="1161763"/>
            <a:ext cx="6853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8991C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Primitives not globally in scope, must be imported</a:t>
            </a:r>
          </a:p>
        </p:txBody>
      </p:sp>
    </p:spTree>
    <p:extLst>
      <p:ext uri="{BB962C8B-B14F-4D97-AF65-F5344CB8AC3E}">
        <p14:creationId xmlns:p14="http://schemas.microsoft.com/office/powerpoint/2010/main" val="11814036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2941</TotalTime>
  <Words>1090</Words>
  <Application>Microsoft Office PowerPoint</Application>
  <PresentationFormat>On-screen Show (16:9)</PresentationFormat>
  <Paragraphs>281</Paragraphs>
  <Slides>37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Amazon Ember</vt:lpstr>
      <vt:lpstr>Amazon Ember Light</vt:lpstr>
      <vt:lpstr>Amazon Ember Regular</vt:lpstr>
      <vt:lpstr>Andale Mono</vt:lpstr>
      <vt:lpstr>Arial</vt:lpstr>
      <vt:lpstr>Calibri</vt:lpstr>
      <vt:lpstr>Gill Sans MT</vt:lpstr>
      <vt:lpstr>Lucida Console</vt:lpstr>
      <vt:lpstr>Gallery</vt:lpstr>
      <vt:lpstr>PowerPoint Presentation</vt:lpstr>
      <vt:lpstr>What is React Native?</vt:lpstr>
      <vt:lpstr>Who’s using React Native</vt:lpstr>
      <vt:lpstr>Why React Native</vt:lpstr>
      <vt:lpstr>How does React Native Work?</vt:lpstr>
      <vt:lpstr>How does React Native Work?</vt:lpstr>
      <vt:lpstr>React Native API</vt:lpstr>
      <vt:lpstr>React Native API</vt:lpstr>
      <vt:lpstr>React Native API - Components</vt:lpstr>
      <vt:lpstr>React Native API – Device APIs</vt:lpstr>
      <vt:lpstr>React Native     vs     Web</vt:lpstr>
      <vt:lpstr>React Native vs Web</vt:lpstr>
      <vt:lpstr>React Native vs Web</vt:lpstr>
      <vt:lpstr>React Native vs Web</vt:lpstr>
      <vt:lpstr>React Native vs Web</vt:lpstr>
      <vt:lpstr>React Native vs Web</vt:lpstr>
      <vt:lpstr>React Native vs Web</vt:lpstr>
      <vt:lpstr>React Native vs Web</vt:lpstr>
      <vt:lpstr>Creating a new React Native Project</vt:lpstr>
      <vt:lpstr>Creating a new React Native Project</vt:lpstr>
      <vt:lpstr>Creating a new React Native Project</vt:lpstr>
      <vt:lpstr>Creating a new React Native Project</vt:lpstr>
      <vt:lpstr>Main Ideas Behind React</vt:lpstr>
      <vt:lpstr>Components</vt:lpstr>
      <vt:lpstr>Components</vt:lpstr>
      <vt:lpstr>Components</vt:lpstr>
      <vt:lpstr>Components</vt:lpstr>
      <vt:lpstr>Components</vt:lpstr>
      <vt:lpstr>Components</vt:lpstr>
      <vt:lpstr>Components</vt:lpstr>
      <vt:lpstr>Components</vt:lpstr>
      <vt:lpstr>Components</vt:lpstr>
      <vt:lpstr>Components</vt:lpstr>
      <vt:lpstr>Data</vt:lpstr>
      <vt:lpstr>Data</vt:lpstr>
      <vt:lpstr>Data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Nguyễn Thanh Khoa</cp:lastModifiedBy>
  <cp:revision>143</cp:revision>
  <dcterms:created xsi:type="dcterms:W3CDTF">2018-03-16T17:48:10Z</dcterms:created>
  <dcterms:modified xsi:type="dcterms:W3CDTF">2024-08-07T03:33:55Z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