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8" r:id="rId2"/>
    <p:sldId id="259" r:id="rId3"/>
    <p:sldId id="302" r:id="rId4"/>
    <p:sldId id="409" r:id="rId5"/>
    <p:sldId id="408" r:id="rId6"/>
    <p:sldId id="390" r:id="rId7"/>
    <p:sldId id="389" r:id="rId8"/>
    <p:sldId id="394" r:id="rId9"/>
    <p:sldId id="392" r:id="rId10"/>
    <p:sldId id="405" r:id="rId11"/>
    <p:sldId id="393" r:id="rId12"/>
    <p:sldId id="396" r:id="rId13"/>
    <p:sldId id="397" r:id="rId14"/>
    <p:sldId id="398" r:id="rId15"/>
    <p:sldId id="402" r:id="rId16"/>
    <p:sldId id="403" r:id="rId17"/>
    <p:sldId id="407" r:id="rId18"/>
    <p:sldId id="395" r:id="rId19"/>
    <p:sldId id="391" r:id="rId20"/>
    <p:sldId id="404" r:id="rId21"/>
    <p:sldId id="406" r:id="rId22"/>
    <p:sldId id="365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 Truong" initials="HT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AAE1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0"/>
    <p:restoredTop sz="72352" autoAdjust="0"/>
  </p:normalViewPr>
  <p:slideViewPr>
    <p:cSldViewPr snapToGrid="0" snapToObjects="1">
      <p:cViewPr varScale="1">
        <p:scale>
          <a:sx n="81" d="100"/>
          <a:sy n="81" d="100"/>
        </p:scale>
        <p:origin x="188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76C0E-14EB-48F6-B8DD-C2C6E1CE5186}" type="datetimeFigureOut">
              <a:rPr lang="en-US" smtClean="0"/>
              <a:t>10/13/2016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84A9EB-33F5-4C14-B464-CBA182D857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563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4A9EB-33F5-4C14-B464-CBA182D8576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386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Bjarne </a:t>
            </a:r>
            <a:r>
              <a:rPr lang="en-US" b="1" dirty="0" err="1" smtClean="0"/>
              <a:t>Stroustrup</a:t>
            </a:r>
            <a:r>
              <a:rPr lang="en-US" b="1" dirty="0" smtClean="0"/>
              <a:t>, inventor of C++: </a:t>
            </a:r>
            <a:r>
              <a:rPr lang="en-US" dirty="0" smtClean="0"/>
              <a:t>I like my code to be elegant and efficient.</a:t>
            </a:r>
          </a:p>
          <a:p>
            <a:endParaRPr lang="en-US" dirty="0" smtClean="0"/>
          </a:p>
          <a:p>
            <a:r>
              <a:rPr lang="en-US" b="1" dirty="0" smtClean="0"/>
              <a:t>Grady </a:t>
            </a:r>
            <a:r>
              <a:rPr lang="en-US" b="1" dirty="0" err="1" smtClean="0"/>
              <a:t>Booch</a:t>
            </a:r>
            <a:r>
              <a:rPr lang="en-US" b="1" dirty="0" smtClean="0"/>
              <a:t>: </a:t>
            </a:r>
            <a:r>
              <a:rPr lang="en-US" dirty="0" smtClean="0"/>
              <a:t>Clean code is simple and direct. Clean code reads like well-written prose.</a:t>
            </a:r>
          </a:p>
          <a:p>
            <a:endParaRPr lang="en-US" dirty="0" smtClean="0"/>
          </a:p>
          <a:p>
            <a:r>
              <a:rPr lang="en-US" b="1" dirty="0" smtClean="0"/>
              <a:t>Dave Thomas, Eclipse</a:t>
            </a:r>
            <a:r>
              <a:rPr lang="en-US" dirty="0" smtClean="0"/>
              <a:t>: Clean code can be read, and enhanced by a developer other than its original author.</a:t>
            </a:r>
          </a:p>
          <a:p>
            <a:endParaRPr lang="en-US" dirty="0" smtClean="0"/>
          </a:p>
          <a:p>
            <a:r>
              <a:rPr lang="en-US" b="1" dirty="0" smtClean="0"/>
              <a:t>Michael Feathers</a:t>
            </a:r>
            <a:r>
              <a:rPr lang="en-US" dirty="0" smtClean="0"/>
              <a:t>: Clean code always looks like it was written by someone who cares.</a:t>
            </a:r>
          </a:p>
          <a:p>
            <a:endParaRPr lang="en-US" dirty="0" smtClean="0"/>
          </a:p>
          <a:p>
            <a:r>
              <a:rPr lang="en-US" b="1" dirty="0" smtClean="0"/>
              <a:t>Ward Cunningham</a:t>
            </a:r>
            <a:r>
              <a:rPr lang="en-US" dirty="0" smtClean="0"/>
              <a:t>, inventor of Wiki: You know you are working on clean code when each routine you read turns out to be pretty much what you expected.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4A9EB-33F5-4C14-B464-CBA182D8576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569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 smtClean="0"/>
              <a:t>Use intention-revealing names: </a:t>
            </a:r>
            <a:r>
              <a:rPr lang="en-US" sz="1200" b="0" i="1" dirty="0" smtClean="0"/>
              <a:t>variable in loop such as for (f in files) and for (f in fields)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 smtClean="0"/>
              <a:t>Avoid disinformation: </a:t>
            </a:r>
            <a:r>
              <a:rPr lang="en-US" sz="1200" b="0" i="1" dirty="0" smtClean="0"/>
              <a:t>using</a:t>
            </a:r>
            <a:r>
              <a:rPr lang="en-US" sz="1200" b="0" i="1" baseline="0" dirty="0" smtClean="0"/>
              <a:t> </a:t>
            </a:r>
            <a:r>
              <a:rPr lang="en-US" sz="1200" b="0" i="1" dirty="0" smtClean="0"/>
              <a:t>acronym such as </a:t>
            </a:r>
            <a:r>
              <a:rPr lang="en-US" sz="1200" b="0" i="1" dirty="0" err="1" smtClean="0"/>
              <a:t>cco</a:t>
            </a:r>
            <a:r>
              <a:rPr lang="en-US" sz="1200" b="0" i="1" baseline="0" dirty="0" smtClean="0"/>
              <a:t> (Code Check Out)</a:t>
            </a:r>
            <a:endParaRPr lang="en-US" sz="1200" b="0" i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 smtClean="0"/>
              <a:t>Make meaningful distinctions: </a:t>
            </a:r>
            <a:r>
              <a:rPr lang="en-US" sz="1200" b="0" i="1" dirty="0" smtClean="0"/>
              <a:t>file</a:t>
            </a:r>
            <a:r>
              <a:rPr lang="en-US" sz="1200" b="0" i="1" baseline="0" dirty="0" smtClean="0"/>
              <a:t> and folder in Unix file system are judged the same, but they have different meanings.</a:t>
            </a:r>
            <a:endParaRPr lang="en-US" sz="1200" b="0" i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 smtClean="0"/>
              <a:t>Use pronounceable names: </a:t>
            </a:r>
            <a:r>
              <a:rPr lang="en-US" sz="1200" b="0" i="1" dirty="0" smtClean="0"/>
              <a:t>easier to remember and communicate</a:t>
            </a:r>
            <a:r>
              <a:rPr lang="en-US" sz="1200" b="0" i="1" baseline="0" dirty="0" smtClean="0"/>
              <a:t> to others.</a:t>
            </a:r>
            <a:endParaRPr lang="en-US" sz="1200" b="0" i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 smtClean="0"/>
              <a:t>Use searchable names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 smtClean="0"/>
              <a:t>Classes and objects should have noun or noun phrase names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 smtClean="0"/>
              <a:t>Methods should have verb or verb phase names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 smtClean="0"/>
              <a:t>Fields should have adjective names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4A9EB-33F5-4C14-B464-CBA182D8576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91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Polymorphism over If/Else or Switch:</a:t>
            </a:r>
            <a:r>
              <a:rPr lang="en-US" sz="1200" b="1" baseline="0" dirty="0" smtClean="0"/>
              <a:t> </a:t>
            </a:r>
            <a:r>
              <a:rPr lang="en-US" sz="1200" baseline="0" dirty="0" smtClean="0"/>
              <a:t>make coffee with different recipes (e.g. Latte, Cappuccino, Americano):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/>
              <a:t>Bad code: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baseline="0" dirty="0" smtClean="0">
                <a:solidFill>
                  <a:srgbClr val="00B050"/>
                </a:solidFill>
              </a:rPr>
              <a:t>if type=Latte then follow Latter recipe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baseline="0" dirty="0" smtClean="0">
                <a:solidFill>
                  <a:srgbClr val="00B050"/>
                </a:solidFill>
              </a:rPr>
              <a:t>else if type = Cappuccino then follow Cappuccino recipe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baseline="0" dirty="0" smtClean="0">
                <a:solidFill>
                  <a:srgbClr val="00B050"/>
                </a:solidFill>
              </a:rPr>
              <a:t>else if type = Americano then follow Americano recipe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/>
              <a:t>Good code: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baseline="0" dirty="0" smtClean="0">
                <a:solidFill>
                  <a:srgbClr val="00B050"/>
                </a:solidFill>
              </a:rPr>
              <a:t>coffee = </a:t>
            </a:r>
            <a:r>
              <a:rPr lang="en-US" sz="1200" i="1" baseline="0" dirty="0" err="1" smtClean="0">
                <a:solidFill>
                  <a:srgbClr val="00B050"/>
                </a:solidFill>
              </a:rPr>
              <a:t>RecipeFactory.get</a:t>
            </a:r>
            <a:r>
              <a:rPr lang="en-US" sz="1200" i="1" baseline="0" dirty="0" smtClean="0">
                <a:solidFill>
                  <a:srgbClr val="00B050"/>
                </a:solidFill>
              </a:rPr>
              <a:t>(</a:t>
            </a:r>
            <a:r>
              <a:rPr lang="en-US" sz="1200" i="1" baseline="0" dirty="0" err="1" smtClean="0">
                <a:solidFill>
                  <a:srgbClr val="00B050"/>
                </a:solidFill>
              </a:rPr>
              <a:t>typeName</a:t>
            </a:r>
            <a:r>
              <a:rPr lang="en-US" sz="1200" i="1" baseline="0" dirty="0" smtClean="0">
                <a:solidFill>
                  <a:srgbClr val="00B050"/>
                </a:solidFill>
              </a:rPr>
              <a:t>)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baseline="0" dirty="0" err="1" smtClean="0">
                <a:solidFill>
                  <a:srgbClr val="00B050"/>
                </a:solidFill>
              </a:rPr>
              <a:t>coffee.make</a:t>
            </a:r>
            <a:r>
              <a:rPr lang="en-US" sz="1200" i="1" baseline="0" dirty="0" smtClean="0">
                <a:solidFill>
                  <a:srgbClr val="00B050"/>
                </a:solidFill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Function arguments that more than three should be wrapped into a class of their own: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Telescope: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smtClean="0"/>
              <a:t>f(a) { f(a, null) }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smtClean="0"/>
              <a:t>f(a, b) { f(a, b, null) }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smtClean="0"/>
              <a:t>f(a, b, c) {take action with a,</a:t>
            </a:r>
            <a:r>
              <a:rPr lang="en-US" sz="1200" b="0" baseline="0" dirty="0" smtClean="0"/>
              <a:t> b, c</a:t>
            </a:r>
            <a:r>
              <a:rPr lang="en-US" sz="1200" b="0" dirty="0" smtClean="0"/>
              <a:t>}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i="1" baseline="0" dirty="0" smtClean="0">
              <a:solidFill>
                <a:srgbClr val="00B05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4A9EB-33F5-4C14-B464-CBA182D8576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164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4A9EB-33F5-4C14-B464-CBA182D8576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41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4A9EB-33F5-4C14-B464-CBA182D8576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933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4A9EB-33F5-4C14-B464-CBA182D8576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530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laws of TDD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can't write any production code until you have first written a failing unit test.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can't write more of a unit test than is sufficient to fail, and not compiling is failing.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can't write more production code than is sufficient to pass the currently failing unit test.</a:t>
            </a:r>
          </a:p>
          <a:p>
            <a:pPr marL="228600" lvl="0" indent="-228600">
              <a:buFont typeface="+mj-lt"/>
              <a:buAutoNum type="arabicPeriod"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Font typeface="+mj-lt"/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 test is like a vise when you optimize and add new feature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 Michael Feathers.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4A9EB-33F5-4C14-B464-CBA182D8576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664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kms-technology.com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ms-technology.com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71355" y="-142689"/>
            <a:ext cx="9435633" cy="7043496"/>
          </a:xfrm>
          <a:prstGeom prst="rect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hlinkClick r:id="rId2"/>
          </p:cNvPr>
          <p:cNvSpPr txBox="1"/>
          <p:nvPr userDrawn="1"/>
        </p:nvSpPr>
        <p:spPr>
          <a:xfrm>
            <a:off x="470934" y="6306862"/>
            <a:ext cx="4324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 smtClean="0">
                <a:solidFill>
                  <a:schemeClr val="bg1"/>
                </a:solidFill>
                <a:latin typeface="Calibri"/>
                <a:cs typeface="Calibri"/>
              </a:rPr>
              <a:t>© 2013 KMS Technology </a:t>
            </a:r>
          </a:p>
        </p:txBody>
      </p:sp>
      <p:pic>
        <p:nvPicPr>
          <p:cNvPr id="2" name="Picture 1" descr="logo-big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178" y="914400"/>
            <a:ext cx="2760471" cy="1330443"/>
          </a:xfrm>
          <a:prstGeom prst="rect">
            <a:avLst/>
          </a:prstGeom>
        </p:spPr>
      </p:pic>
      <p:pic>
        <p:nvPicPr>
          <p:cNvPr id="5" name="Picture 4" descr="Screen Shot 2013-10-14 at 3.46.49 PM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666" y="3248791"/>
            <a:ext cx="9448801" cy="272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74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27AAE1"/>
                </a:solidFill>
                <a:latin typeface="+mn-lt"/>
                <a:cs typeface="Gill San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55665"/>
            <a:ext cx="5486400" cy="34719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n-lt"/>
                <a:cs typeface="Gill San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+mn-lt"/>
                <a:cs typeface="Gill San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89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6048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6260768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i="0" cap="all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058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3967"/>
            <a:ext cx="2057400" cy="4642195"/>
          </a:xfrm>
          <a:prstGeom prst="rect">
            <a:avLst/>
          </a:prstGeom>
        </p:spPr>
        <p:txBody>
          <a:bodyPr vert="eaVert"/>
          <a:lstStyle>
            <a:lvl1pPr>
              <a:defRPr sz="2800" b="1" i="0"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3967"/>
            <a:ext cx="6019800" cy="464219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968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97700" y="2130425"/>
            <a:ext cx="5574700" cy="537663"/>
          </a:xfrm>
          <a:prstGeom prst="rect">
            <a:avLst/>
          </a:prstGeom>
        </p:spPr>
        <p:txBody>
          <a:bodyPr anchor="t">
            <a:noAutofit/>
          </a:bodyPr>
          <a:lstStyle>
            <a:lvl1pPr algn="r">
              <a:defRPr sz="3200" b="1" i="0" cap="all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TITLE OF YOUR</a:t>
            </a:r>
            <a:br>
              <a:rPr lang="en-US" dirty="0" smtClean="0"/>
            </a:br>
            <a:r>
              <a:rPr lang="en-US" dirty="0" smtClean="0"/>
              <a:t>PRESENT</a:t>
            </a:r>
            <a:endParaRPr lang="en-US" dirty="0"/>
          </a:p>
        </p:txBody>
      </p:sp>
      <p:sp>
        <p:nvSpPr>
          <p:cNvPr id="12" name="Hexagon 11"/>
          <p:cNvSpPr/>
          <p:nvPr userDrawn="1"/>
        </p:nvSpPr>
        <p:spPr>
          <a:xfrm>
            <a:off x="8410457" y="2130425"/>
            <a:ext cx="1643308" cy="1416644"/>
          </a:xfrm>
          <a:prstGeom prst="hexagon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-37913" y="5587638"/>
            <a:ext cx="9269585" cy="13840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197100" y="3119006"/>
            <a:ext cx="5575300" cy="657225"/>
          </a:xfrm>
          <a:prstGeom prst="rect">
            <a:avLst/>
          </a:prstGeom>
        </p:spPr>
        <p:txBody>
          <a:bodyPr vert="horz"/>
          <a:lstStyle>
            <a:lvl1pPr marL="0" indent="0" algn="r">
              <a:buFontTx/>
              <a:buNone/>
              <a:defRPr sz="28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PRESENT TO</a:t>
            </a:r>
            <a:endParaRPr lang="en-US" dirty="0"/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2197100" y="3547069"/>
            <a:ext cx="5575300" cy="657225"/>
          </a:xfrm>
          <a:prstGeom prst="rect">
            <a:avLst/>
          </a:prstGeom>
        </p:spPr>
        <p:txBody>
          <a:bodyPr vert="horz"/>
          <a:lstStyle>
            <a:lvl1pPr marL="0" indent="0" algn="r">
              <a:buFontTx/>
              <a:buNone/>
              <a:defRPr sz="2800" b="0" i="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smtClean="0"/>
              <a:t>COMPANY</a:t>
            </a:r>
            <a:endParaRPr lang="en-US" dirty="0"/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197100" y="3961295"/>
            <a:ext cx="5575300" cy="657225"/>
          </a:xfrm>
          <a:prstGeom prst="rect">
            <a:avLst/>
          </a:prstGeom>
        </p:spPr>
        <p:txBody>
          <a:bodyPr vert="horz"/>
          <a:lstStyle>
            <a:lvl1pPr marL="0" indent="0" algn="r">
              <a:buFontTx/>
              <a:buNone/>
              <a:defRPr sz="28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err="1" smtClean="0"/>
              <a:t>Dd</a:t>
            </a:r>
            <a:r>
              <a:rPr lang="en-US" dirty="0" smtClean="0"/>
              <a:t> | MM |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671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6260768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i="0" cap="all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317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  <a:lvl2pPr>
              <a:defRPr b="0" i="0">
                <a:latin typeface="Calibri"/>
                <a:cs typeface="Calibri"/>
              </a:defRPr>
            </a:lvl2pPr>
            <a:lvl3pPr>
              <a:defRPr b="0" i="0">
                <a:latin typeface="Calibri"/>
                <a:cs typeface="Calibri"/>
              </a:defRPr>
            </a:lvl3pPr>
            <a:lvl4pPr>
              <a:defRPr b="0" i="0">
                <a:latin typeface="Calibri"/>
                <a:cs typeface="Calibri"/>
              </a:defRPr>
            </a:lvl4pPr>
            <a:lvl5pPr>
              <a:defRPr b="0" i="0">
                <a:latin typeface="Calibri"/>
                <a:cs typeface="Calibri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77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2197700" y="2301653"/>
            <a:ext cx="5574700" cy="537663"/>
          </a:xfrm>
          <a:prstGeom prst="rect">
            <a:avLst/>
          </a:prstGeom>
        </p:spPr>
        <p:txBody>
          <a:bodyPr anchor="t">
            <a:noAutofit/>
          </a:bodyPr>
          <a:lstStyle>
            <a:lvl1pPr algn="r">
              <a:defRPr sz="3600" b="1" i="0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TITLE WILL BE HERE</a:t>
            </a:r>
            <a:endParaRPr lang="en-US" dirty="0"/>
          </a:p>
        </p:txBody>
      </p:sp>
      <p:sp>
        <p:nvSpPr>
          <p:cNvPr id="14" name="Hexagon 13"/>
          <p:cNvSpPr/>
          <p:nvPr userDrawn="1"/>
        </p:nvSpPr>
        <p:spPr>
          <a:xfrm>
            <a:off x="8410457" y="2287384"/>
            <a:ext cx="1054039" cy="908654"/>
          </a:xfrm>
          <a:prstGeom prst="hexagon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/>
              <a:cs typeface="Calibri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27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488129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6048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6260768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i="0" cap="all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216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/>
                <a:cs typeface="Calibri"/>
              </a:defRPr>
            </a:lvl1pPr>
            <a:lvl2pPr>
              <a:defRPr sz="2000">
                <a:latin typeface="Calibri"/>
                <a:cs typeface="Calibri"/>
              </a:defRPr>
            </a:lvl2pPr>
            <a:lvl3pPr>
              <a:defRPr sz="1800">
                <a:latin typeface="Calibri"/>
                <a:cs typeface="Calibri"/>
              </a:defRPr>
            </a:lvl3pPr>
            <a:lvl4pPr>
              <a:defRPr sz="1600">
                <a:latin typeface="Calibri"/>
                <a:cs typeface="Calibri"/>
              </a:defRPr>
            </a:lvl4pPr>
            <a:lvl5pPr>
              <a:defRPr sz="1600">
                <a:latin typeface="Calibri"/>
                <a:cs typeface="Calibr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/>
                <a:cs typeface="Calibri"/>
              </a:defRPr>
            </a:lvl1pPr>
            <a:lvl2pPr>
              <a:defRPr sz="2000">
                <a:latin typeface="Calibri"/>
                <a:cs typeface="Calibri"/>
              </a:defRPr>
            </a:lvl2pPr>
            <a:lvl3pPr>
              <a:defRPr sz="1800">
                <a:latin typeface="Calibri"/>
                <a:cs typeface="Calibri"/>
              </a:defRPr>
            </a:lvl3pPr>
            <a:lvl4pPr>
              <a:defRPr sz="1600">
                <a:latin typeface="Calibri"/>
                <a:cs typeface="Calibri"/>
              </a:defRPr>
            </a:lvl4pPr>
            <a:lvl5pPr>
              <a:defRPr sz="1600">
                <a:latin typeface="Calibri"/>
                <a:cs typeface="Calibr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6260768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i="0" cap="all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81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6260768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i="0" cap="all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270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res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71355" y="-142689"/>
            <a:ext cx="9435633" cy="7043496"/>
          </a:xfrm>
          <a:prstGeom prst="rect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949787" y="2382911"/>
            <a:ext cx="336790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b="0" i="0" dirty="0" smtClean="0">
                <a:solidFill>
                  <a:schemeClr val="bg1"/>
                </a:solidFill>
                <a:latin typeface="Calibri"/>
                <a:cs typeface="Calibri"/>
              </a:rPr>
              <a:t>THANK YOU </a:t>
            </a:r>
            <a:endParaRPr lang="en-US" sz="3800" b="0" i="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6" name="TextBox 5">
            <a:hlinkClick r:id="rId2"/>
          </p:cNvPr>
          <p:cNvSpPr txBox="1"/>
          <p:nvPr userDrawn="1"/>
        </p:nvSpPr>
        <p:spPr>
          <a:xfrm>
            <a:off x="470934" y="6306862"/>
            <a:ext cx="4324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 smtClean="0">
                <a:solidFill>
                  <a:schemeClr val="bg1"/>
                </a:solidFill>
                <a:latin typeface="Calibri"/>
                <a:cs typeface="Calibri"/>
              </a:rPr>
              <a:t>© 2013 KMS Technology </a:t>
            </a:r>
            <a:endParaRPr lang="en-US" sz="1200" b="0" i="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7160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5915"/>
            <a:ext cx="3008313" cy="1129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77908"/>
            <a:ext cx="5111750" cy="4557846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/>
                <a:cs typeface="Calibri"/>
              </a:defRPr>
            </a:lvl1pPr>
            <a:lvl2pPr>
              <a:defRPr sz="2800">
                <a:latin typeface="Calibri"/>
                <a:cs typeface="Calibri"/>
              </a:defRPr>
            </a:lvl2pPr>
            <a:lvl3pPr>
              <a:defRPr sz="2400">
                <a:latin typeface="Calibri"/>
                <a:cs typeface="Calibri"/>
              </a:defRPr>
            </a:lvl3pPr>
            <a:lvl4pPr>
              <a:defRPr sz="2000">
                <a:latin typeface="Calibri"/>
                <a:cs typeface="Calibri"/>
              </a:defRPr>
            </a:lvl4pPr>
            <a:lvl5pPr>
              <a:defRPr sz="2000">
                <a:latin typeface="Calibri"/>
                <a:cs typeface="Calibri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796709"/>
            <a:ext cx="3008313" cy="32390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/>
                <a:cs typeface="Calibri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12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go-noslogan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999" y="274638"/>
            <a:ext cx="1388197" cy="491422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-28434" y="6378847"/>
            <a:ext cx="9222194" cy="597685"/>
          </a:xfrm>
          <a:prstGeom prst="rect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3488267" y="753533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b="0" i="0" dirty="0" smtClean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58477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ntranet.kms-technology.com/pages/viewpage.action?pageId=632471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oracle.com/technetwork/java/index-135089.html" TargetMode="External"/><Relationship Id="rId4" Type="http://schemas.openxmlformats.org/officeDocument/2006/relationships/hyperlink" Target="https://google.github.io/styleguide/javaguide.htm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intranet.kms-technology.com/download/attachments/6324712/KMS%20Java%20Coding%20Standards%20-%20v1.0.docx?api=v2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.kms-technology.com/kms-launch/launch-07-java-code-quality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5333" y="15240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b="0" i="0" dirty="0" smtClean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44760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Meaningful Names - </a:t>
            </a:r>
            <a:r>
              <a:rPr lang="vi-VN" dirty="0" smtClean="0"/>
              <a:t>Sample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Writing Clean Code</a:t>
            </a:r>
            <a:endParaRPr lang="en-US" dirty="0"/>
          </a:p>
        </p:txBody>
      </p:sp>
      <p:sp>
        <p:nvSpPr>
          <p:cNvPr id="7" name="object 2"/>
          <p:cNvSpPr txBox="1"/>
          <p:nvPr/>
        </p:nvSpPr>
        <p:spPr>
          <a:xfrm>
            <a:off x="1125070" y="914400"/>
            <a:ext cx="7115811" cy="22159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r>
              <a:rPr lang="en-US" b="1" dirty="0" smtClean="0">
                <a:latin typeface="Andale Mono" charset="0"/>
                <a:ea typeface="Andale Mono" charset="0"/>
                <a:cs typeface="Andale Mono" charset="0"/>
              </a:rPr>
              <a:t>public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List&lt;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[]&gt;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getThem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() {</a:t>
            </a:r>
          </a:p>
          <a:p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List&lt;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[]&gt;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thm_ls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= new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ArrayList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&lt;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[]&gt;();</a:t>
            </a:r>
          </a:p>
          <a:p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b="1" dirty="0" smtClean="0">
                <a:latin typeface="Andale Mono" charset="0"/>
                <a:ea typeface="Andale Mono" charset="0"/>
                <a:cs typeface="Andale Mono" charset="0"/>
              </a:rPr>
              <a:t>for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[]</a:t>
            </a:r>
            <a:r>
              <a:rPr lang="en-US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x :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m_theList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) {</a:t>
            </a:r>
          </a:p>
          <a:p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  </a:t>
            </a:r>
            <a:r>
              <a:rPr lang="en-US" b="1" dirty="0" smtClean="0">
                <a:latin typeface="Andale Mono" charset="0"/>
                <a:ea typeface="Andale Mono" charset="0"/>
                <a:cs typeface="Andale Mono" charset="0"/>
              </a:rPr>
              <a:t>if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(x[0] == 4)</a:t>
            </a:r>
          </a:p>
          <a:p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		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thm_ls.add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(x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);</a:t>
            </a:r>
          </a:p>
          <a:p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}</a:t>
            </a:r>
          </a:p>
          <a:p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b="1" dirty="0" smtClean="0">
                <a:latin typeface="Andale Mono" charset="0"/>
                <a:ea typeface="Andale Mono" charset="0"/>
                <a:cs typeface="Andale Mono" charset="0"/>
              </a:rPr>
              <a:t>return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thm_ls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;</a:t>
            </a: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</p:txBody>
      </p:sp>
      <p:sp>
        <p:nvSpPr>
          <p:cNvPr id="8" name="object 2"/>
          <p:cNvSpPr txBox="1"/>
          <p:nvPr/>
        </p:nvSpPr>
        <p:spPr>
          <a:xfrm>
            <a:off x="1125070" y="3667901"/>
            <a:ext cx="7162800" cy="24929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r>
              <a:rPr lang="en-US" b="1" dirty="0" smtClean="0">
                <a:latin typeface="Andale Mono" charset="0"/>
                <a:ea typeface="Andale Mono" charset="0"/>
                <a:cs typeface="Andale Mono" charset="0"/>
              </a:rPr>
              <a:t>public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List&lt;Cell&gt;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getFlaggedCells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() {</a:t>
            </a:r>
          </a:p>
          <a:p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List&lt;Cell&gt;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flaggedCells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= new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ArrayList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&lt;Cell&gt;();</a:t>
            </a:r>
          </a:p>
          <a:p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b="1" dirty="0" smtClean="0">
                <a:latin typeface="Andale Mono" charset="0"/>
                <a:ea typeface="Andale Mono" charset="0"/>
                <a:cs typeface="Andale Mono" charset="0"/>
              </a:rPr>
              <a:t>for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(Cell cell :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gameBoard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) {</a:t>
            </a:r>
          </a:p>
          <a:p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  </a:t>
            </a:r>
            <a:r>
              <a:rPr lang="en-US" b="1" dirty="0" smtClean="0">
                <a:latin typeface="Andale Mono" charset="0"/>
                <a:ea typeface="Andale Mono" charset="0"/>
                <a:cs typeface="Andale Mono" charset="0"/>
              </a:rPr>
              <a:t>if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cell.isFlagged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()) </a:t>
            </a:r>
            <a:r>
              <a:rPr lang="vi-VN" dirty="0" smtClean="0">
                <a:latin typeface="Andale Mono" charset="0"/>
                <a:ea typeface="Andale Mono" charset="0"/>
                <a:cs typeface="Andale Mono" charset="0"/>
              </a:rPr>
              <a:t>{</a:t>
            </a: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		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flaggedCells.add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(cell);</a:t>
            </a:r>
          </a:p>
          <a:p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  }</a:t>
            </a:r>
          </a:p>
          <a:p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 }</a:t>
            </a:r>
          </a:p>
          <a:p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b="1" dirty="0" smtClean="0">
                <a:latin typeface="Andale Mono" charset="0"/>
                <a:ea typeface="Andale Mono" charset="0"/>
                <a:cs typeface="Andale Mono" charset="0"/>
              </a:rPr>
              <a:t>return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flaggedCells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;</a:t>
            </a:r>
          </a:p>
          <a:p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}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40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Writing Clean Code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5153" y="5586064"/>
            <a:ext cx="8646459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2400" b="1" dirty="0"/>
              <a:t>The first rule of functions is that they should be small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15153" y="1103407"/>
            <a:ext cx="8646459" cy="4402727"/>
          </a:xfrm>
        </p:spPr>
        <p:txBody>
          <a:bodyPr/>
          <a:lstStyle/>
          <a:p>
            <a:r>
              <a:rPr lang="en-US" sz="2600" dirty="0"/>
              <a:t>Should be </a:t>
            </a:r>
            <a:r>
              <a:rPr lang="en-US" sz="2600" dirty="0" smtClean="0"/>
              <a:t>small (limit in 150 characters per line, 20 lines per function)</a:t>
            </a:r>
          </a:p>
          <a:p>
            <a:r>
              <a:rPr lang="en-US" sz="2600" dirty="0" smtClean="0"/>
              <a:t>Do one thing</a:t>
            </a:r>
          </a:p>
          <a:p>
            <a:r>
              <a:rPr lang="en-US" sz="2600" dirty="0" smtClean="0"/>
              <a:t>Don’t repeat yourself</a:t>
            </a:r>
          </a:p>
          <a:p>
            <a:r>
              <a:rPr lang="en-US" sz="2600" dirty="0" smtClean="0"/>
              <a:t>Polymorphism over If/Else or Switch</a:t>
            </a:r>
          </a:p>
          <a:p>
            <a:r>
              <a:rPr lang="en-US" sz="2600" dirty="0" smtClean="0"/>
              <a:t>Function arguments that more </a:t>
            </a:r>
            <a:r>
              <a:rPr lang="en-US" sz="2600" dirty="0"/>
              <a:t>than three </a:t>
            </a:r>
            <a:r>
              <a:rPr lang="en-US" sz="2600" dirty="0" smtClean="0"/>
              <a:t>should </a:t>
            </a:r>
            <a:r>
              <a:rPr lang="en-US" sz="2600" dirty="0"/>
              <a:t>be wrapped into a class of their own. 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88469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Writing Clean Code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5153" y="5401398"/>
            <a:ext cx="8646459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2400" b="1" dirty="0"/>
              <a:t>Every time you write a comment, you should grimace and feel the failure of your ability of expression.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15153" y="1103407"/>
            <a:ext cx="8646459" cy="4402727"/>
          </a:xfrm>
        </p:spPr>
        <p:txBody>
          <a:bodyPr/>
          <a:lstStyle/>
          <a:p>
            <a:r>
              <a:rPr lang="en-US" sz="2600" dirty="0" smtClean="0"/>
              <a:t>Don’t </a:t>
            </a:r>
            <a:r>
              <a:rPr lang="en-US" sz="2600" dirty="0"/>
              <a:t>comment bad code, rewrite it</a:t>
            </a:r>
            <a:r>
              <a:rPr lang="en-US" sz="2600" dirty="0" smtClean="0"/>
              <a:t>!</a:t>
            </a:r>
          </a:p>
          <a:p>
            <a:r>
              <a:rPr lang="en-US" sz="2600" dirty="0" smtClean="0"/>
              <a:t>Explain yourself </a:t>
            </a:r>
            <a:r>
              <a:rPr lang="en-US" sz="2600" dirty="0"/>
              <a:t>in </a:t>
            </a:r>
            <a:r>
              <a:rPr lang="en-US" sz="2600" dirty="0" smtClean="0"/>
              <a:t>code</a:t>
            </a:r>
          </a:p>
          <a:p>
            <a:r>
              <a:rPr lang="en-US" sz="2600" dirty="0" smtClean="0"/>
              <a:t>Good Comments</a:t>
            </a:r>
          </a:p>
          <a:p>
            <a:pPr lvl="1"/>
            <a:r>
              <a:rPr lang="en-US" sz="2200" dirty="0" smtClean="0"/>
              <a:t>Warning </a:t>
            </a:r>
            <a:r>
              <a:rPr lang="en-US" sz="2200" dirty="0"/>
              <a:t>of </a:t>
            </a:r>
            <a:r>
              <a:rPr lang="en-US" sz="2200" dirty="0" smtClean="0"/>
              <a:t>consequences</a:t>
            </a:r>
          </a:p>
          <a:p>
            <a:pPr lvl="1"/>
            <a:r>
              <a:rPr lang="en-US" sz="2200" dirty="0" smtClean="0"/>
              <a:t>TODO Comment</a:t>
            </a:r>
          </a:p>
          <a:p>
            <a:r>
              <a:rPr lang="en-US" sz="2600" dirty="0" smtClean="0"/>
              <a:t>Bad Comments:</a:t>
            </a:r>
          </a:p>
          <a:p>
            <a:pPr lvl="1"/>
            <a:r>
              <a:rPr lang="en-US" sz="2200" dirty="0"/>
              <a:t>Redundant </a:t>
            </a:r>
            <a:r>
              <a:rPr lang="en-US" sz="2200" dirty="0" smtClean="0"/>
              <a:t>comment</a:t>
            </a:r>
          </a:p>
          <a:p>
            <a:pPr lvl="1"/>
            <a:r>
              <a:rPr lang="en-US" sz="2200" dirty="0" smtClean="0"/>
              <a:t>Closing brace comment</a:t>
            </a:r>
          </a:p>
          <a:p>
            <a:pPr lvl="1"/>
            <a:r>
              <a:rPr lang="en-US" sz="2200" dirty="0" smtClean="0"/>
              <a:t>Commented-out code</a:t>
            </a:r>
          </a:p>
          <a:p>
            <a:pPr marL="914400" lvl="1" indent="-514350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73747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Conventions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Writing Clean Code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5153" y="5401398"/>
            <a:ext cx="8646459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2400" b="1" dirty="0" smtClean="0"/>
              <a:t>Strictly follow your project’s formatting rules to keep everything consistent</a:t>
            </a:r>
            <a:endParaRPr lang="en-US" sz="2400" b="1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15153" y="1103407"/>
            <a:ext cx="8646459" cy="4402727"/>
          </a:xfrm>
        </p:spPr>
        <p:txBody>
          <a:bodyPr/>
          <a:lstStyle/>
          <a:p>
            <a:r>
              <a:rPr lang="en-US" sz="2600" dirty="0" smtClean="0"/>
              <a:t>Team-defined Coding Convention</a:t>
            </a:r>
            <a:endParaRPr lang="en-US" sz="2200" dirty="0" smtClean="0"/>
          </a:p>
          <a:p>
            <a:r>
              <a:rPr lang="en-US" sz="2600" dirty="0" smtClean="0"/>
              <a:t>KMS Coding Standards</a:t>
            </a:r>
          </a:p>
          <a:p>
            <a:pPr marL="457200" lvl="1" indent="0">
              <a:buNone/>
            </a:pPr>
            <a:r>
              <a:rPr lang="en-US" sz="2200" dirty="0">
                <a:hlinkClick r:id="rId3"/>
              </a:rPr>
              <a:t>https://</a:t>
            </a:r>
            <a:r>
              <a:rPr lang="en-US" sz="2200" dirty="0" smtClean="0">
                <a:hlinkClick r:id="rId3"/>
              </a:rPr>
              <a:t>intranet.kms-technology.com/pages/viewpage.action?pageId=6324712</a:t>
            </a:r>
            <a:r>
              <a:rPr lang="en-US" sz="2200" dirty="0" smtClean="0"/>
              <a:t> </a:t>
            </a:r>
          </a:p>
          <a:p>
            <a:r>
              <a:rPr lang="en-US" sz="2600" dirty="0" smtClean="0"/>
              <a:t>Java Coding Standards</a:t>
            </a:r>
          </a:p>
          <a:p>
            <a:pPr lvl="1"/>
            <a:r>
              <a:rPr lang="en-US" sz="2200" dirty="0" smtClean="0">
                <a:hlinkClick r:id="rId4"/>
              </a:rPr>
              <a:t>https</a:t>
            </a:r>
            <a:r>
              <a:rPr lang="en-US" sz="2200" dirty="0">
                <a:hlinkClick r:id="rId4"/>
              </a:rPr>
              <a:t>://</a:t>
            </a:r>
            <a:r>
              <a:rPr lang="en-US" sz="2200" dirty="0" smtClean="0">
                <a:hlinkClick r:id="rId4"/>
              </a:rPr>
              <a:t>google.github.io/styleguide/javaguide.html</a:t>
            </a:r>
            <a:r>
              <a:rPr lang="en-US" sz="2200" dirty="0" smtClean="0"/>
              <a:t> </a:t>
            </a:r>
          </a:p>
          <a:p>
            <a:pPr lvl="1"/>
            <a:r>
              <a:rPr lang="en-US" sz="2200" dirty="0">
                <a:hlinkClick r:id="rId5"/>
              </a:rPr>
              <a:t>http://</a:t>
            </a:r>
            <a:r>
              <a:rPr lang="en-US" sz="2200" dirty="0" smtClean="0">
                <a:hlinkClick r:id="rId5"/>
              </a:rPr>
              <a:t>www.oracle.com/technetwork/java/index-135089.html</a:t>
            </a:r>
            <a:r>
              <a:rPr lang="en-US" sz="22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005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Writing Clean Code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15153" y="1103407"/>
            <a:ext cx="8646459" cy="4402727"/>
          </a:xfrm>
        </p:spPr>
        <p:txBody>
          <a:bodyPr/>
          <a:lstStyle/>
          <a:p>
            <a:pPr marL="514350" indent="-514350"/>
            <a:r>
              <a:rPr lang="en-US" sz="2400" dirty="0"/>
              <a:t>Use </a:t>
            </a:r>
            <a:r>
              <a:rPr lang="en-US" sz="2400" dirty="0" smtClean="0"/>
              <a:t>exceptions rather than return codes</a:t>
            </a:r>
          </a:p>
          <a:p>
            <a:pPr marL="514350" indent="-514350"/>
            <a:r>
              <a:rPr lang="en-US" sz="2400" dirty="0" smtClean="0"/>
              <a:t>Write your try-catch-finally statement first</a:t>
            </a:r>
          </a:p>
          <a:p>
            <a:pPr marL="514350" indent="-514350"/>
            <a:r>
              <a:rPr lang="en-US" sz="2400" dirty="0" smtClean="0"/>
              <a:t>Use unchecked exceptions</a:t>
            </a:r>
          </a:p>
          <a:p>
            <a:pPr marL="514350" indent="-514350"/>
            <a:r>
              <a:rPr lang="en-US" sz="2400" dirty="0" smtClean="0"/>
              <a:t>Provide Context with Exceptions</a:t>
            </a:r>
          </a:p>
          <a:p>
            <a:pPr marL="514350" indent="-514350"/>
            <a:r>
              <a:rPr lang="en-US" sz="2400" dirty="0" smtClean="0"/>
              <a:t>Don't return Null</a:t>
            </a:r>
          </a:p>
          <a:p>
            <a:pPr marL="514350" indent="-514350"/>
            <a:r>
              <a:rPr lang="en-US" sz="2400" dirty="0" smtClean="0"/>
              <a:t>Don't pass </a:t>
            </a:r>
            <a:r>
              <a:rPr lang="en-US" sz="2400" dirty="0"/>
              <a:t>Null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8663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Unit-Testing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Writing Clean Code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5153" y="5401398"/>
            <a:ext cx="8646459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2400" b="1" dirty="0"/>
              <a:t>Test code is just as important as production code. It must be kept as clean as production code.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15153" y="1103407"/>
            <a:ext cx="8646459" cy="3549275"/>
          </a:xfrm>
        </p:spPr>
        <p:txBody>
          <a:bodyPr/>
          <a:lstStyle/>
          <a:p>
            <a:r>
              <a:rPr lang="en-US" sz="2600" dirty="0" smtClean="0"/>
              <a:t>The three laws of TDD</a:t>
            </a:r>
          </a:p>
          <a:p>
            <a:r>
              <a:rPr lang="en-US" sz="2600" dirty="0" smtClean="0"/>
              <a:t>Take care of tests</a:t>
            </a:r>
          </a:p>
          <a:p>
            <a:pPr lvl="1"/>
            <a:r>
              <a:rPr lang="en-US" sz="2200" dirty="0" smtClean="0"/>
              <a:t>Don’t </a:t>
            </a:r>
            <a:r>
              <a:rPr lang="en-US" sz="2200" dirty="0"/>
              <a:t>skip trivial </a:t>
            </a:r>
            <a:r>
              <a:rPr lang="en-US" sz="2200" dirty="0" smtClean="0"/>
              <a:t>tests</a:t>
            </a:r>
          </a:p>
          <a:p>
            <a:pPr lvl="1"/>
            <a:r>
              <a:rPr lang="en-US" sz="2200" dirty="0" smtClean="0"/>
              <a:t>Don’t </a:t>
            </a:r>
            <a:r>
              <a:rPr lang="en-US" sz="2200" dirty="0"/>
              <a:t>do ONLY trivial </a:t>
            </a:r>
            <a:r>
              <a:rPr lang="en-US" sz="2200" dirty="0" smtClean="0"/>
              <a:t>tests</a:t>
            </a:r>
          </a:p>
          <a:p>
            <a:pPr lvl="1"/>
            <a:r>
              <a:rPr lang="en-US" sz="2200" dirty="0" smtClean="0"/>
              <a:t>Tests </a:t>
            </a:r>
            <a:r>
              <a:rPr lang="en-US" sz="2200" dirty="0"/>
              <a:t>the limits/boundaries of the </a:t>
            </a:r>
            <a:r>
              <a:rPr lang="en-US" sz="2200" dirty="0" smtClean="0"/>
              <a:t>conditions</a:t>
            </a:r>
          </a:p>
          <a:p>
            <a:r>
              <a:rPr lang="en-US" sz="2600" dirty="0" smtClean="0"/>
              <a:t>Keep test clean</a:t>
            </a:r>
          </a:p>
        </p:txBody>
      </p:sp>
    </p:spTree>
    <p:extLst>
      <p:ext uri="{BB962C8B-B14F-4D97-AF65-F5344CB8AC3E}">
        <p14:creationId xmlns:p14="http://schemas.microsoft.com/office/powerpoint/2010/main" val="41711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Writing Clean Code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5845" y="2717375"/>
            <a:ext cx="8233720" cy="138499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ctr"/>
            <a:r>
              <a:rPr lang="en-US" sz="2800" b="1" i="1" dirty="0" smtClean="0"/>
              <a:t>“</a:t>
            </a:r>
            <a:r>
              <a:rPr lang="en" sz="2800" b="1" i="1" dirty="0" smtClean="0"/>
              <a:t>Always </a:t>
            </a:r>
            <a:r>
              <a:rPr lang="en" sz="2800" b="1" i="1" dirty="0"/>
              <a:t>code as if the guy who ends up maintaining your code will be a violent psychopath who knows where you live</a:t>
            </a:r>
            <a:r>
              <a:rPr lang="en" sz="2800" b="1" i="1" dirty="0" smtClean="0"/>
              <a:t>.</a:t>
            </a:r>
            <a:r>
              <a:rPr lang="en-US" sz="2800" b="1" i="1" dirty="0" smtClean="0"/>
              <a:t>“ </a:t>
            </a:r>
            <a:r>
              <a:rPr lang="en-US" sz="2800" b="1" dirty="0" smtClean="0"/>
              <a:t>- </a:t>
            </a:r>
            <a:r>
              <a:rPr lang="en" sz="2800" b="1" dirty="0" smtClean="0"/>
              <a:t>John </a:t>
            </a:r>
            <a:r>
              <a:rPr lang="en" sz="2800" b="1" dirty="0"/>
              <a:t>F. Woods </a:t>
            </a:r>
          </a:p>
        </p:txBody>
      </p:sp>
    </p:spTree>
    <p:extLst>
      <p:ext uri="{BB962C8B-B14F-4D97-AF65-F5344CB8AC3E}">
        <p14:creationId xmlns:p14="http://schemas.microsoft.com/office/powerpoint/2010/main" val="83055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Writing Clean Code</a:t>
            </a:r>
            <a:endParaRPr lang="en-US" dirty="0"/>
          </a:p>
        </p:txBody>
      </p:sp>
      <p:pic>
        <p:nvPicPr>
          <p:cNvPr id="5" name="Picture 4" descr="https://eugeneindigo.files.wordpress.com/2015/03/078ee008-4d03-4a49-acd0-f06b3c93f62d-original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779" y="594149"/>
            <a:ext cx="4754880" cy="52898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485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81741" y="2574178"/>
            <a:ext cx="6731000" cy="505199"/>
          </a:xfrm>
        </p:spPr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12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35800" cy="639762"/>
          </a:xfrm>
        </p:spPr>
        <p:txBody>
          <a:bodyPr/>
          <a:lstStyle/>
          <a:p>
            <a:r>
              <a:rPr lang="en-US" dirty="0" smtClean="0"/>
              <a:t>Reading ‘Clean Code’ book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105196"/>
            <a:ext cx="8229600" cy="52475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04800" y="1078945"/>
            <a:ext cx="8229600" cy="556343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endParaRPr lang="en-US" sz="280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85845" y="1231345"/>
            <a:ext cx="1090246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Shape 47"/>
          <p:cNvSpPr>
            <a:spLocks noChangeAspect="1"/>
          </p:cNvSpPr>
          <p:nvPr/>
        </p:nvSpPr>
        <p:spPr>
          <a:xfrm>
            <a:off x="235002" y="1215837"/>
            <a:ext cx="3583782" cy="47625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86199" y="1215837"/>
            <a:ext cx="5149862" cy="4762500"/>
          </a:xfrm>
        </p:spPr>
        <p:txBody>
          <a:bodyPr anchor="ctr"/>
          <a:lstStyle/>
          <a:p>
            <a:pPr marL="0" indent="0">
              <a:buNone/>
            </a:pPr>
            <a:r>
              <a:rPr lang="en-US" sz="2800" dirty="0" smtClean="0"/>
              <a:t>Chapter 2: </a:t>
            </a:r>
            <a:r>
              <a:rPr lang="en-US" sz="2800" b="1" dirty="0" smtClean="0"/>
              <a:t>Meaningful Names</a:t>
            </a:r>
          </a:p>
          <a:p>
            <a:pPr marL="0" indent="0">
              <a:buNone/>
            </a:pPr>
            <a:r>
              <a:rPr lang="en-US" sz="2800" dirty="0" smtClean="0"/>
              <a:t>Chapter 3: </a:t>
            </a:r>
            <a:r>
              <a:rPr lang="en-US" sz="2800" b="1" dirty="0" smtClean="0"/>
              <a:t>Functions</a:t>
            </a:r>
          </a:p>
          <a:p>
            <a:pPr marL="0" indent="0">
              <a:buNone/>
            </a:pPr>
            <a:r>
              <a:rPr lang="en-US" sz="2800" dirty="0" smtClean="0"/>
              <a:t>Chapter 4: </a:t>
            </a:r>
            <a:r>
              <a:rPr lang="en-US" sz="2800" b="1" dirty="0" smtClean="0"/>
              <a:t>Comments</a:t>
            </a:r>
          </a:p>
          <a:p>
            <a:pPr marL="0" indent="0">
              <a:buNone/>
            </a:pPr>
            <a:r>
              <a:rPr lang="en-US" sz="2800" dirty="0" smtClean="0"/>
              <a:t>Chapter 5: </a:t>
            </a:r>
            <a:r>
              <a:rPr lang="en-US" sz="2800" b="1" dirty="0" smtClean="0"/>
              <a:t>Formatting</a:t>
            </a:r>
          </a:p>
          <a:p>
            <a:pPr marL="0" indent="0">
              <a:buNone/>
            </a:pPr>
            <a:r>
              <a:rPr lang="en-US" sz="2800" dirty="0" smtClean="0"/>
              <a:t>Chapter 7: </a:t>
            </a:r>
            <a:r>
              <a:rPr lang="en-US" sz="2800" b="1" dirty="0" smtClean="0"/>
              <a:t>Error Handlings</a:t>
            </a:r>
          </a:p>
          <a:p>
            <a:pPr marL="0" indent="0">
              <a:buNone/>
            </a:pPr>
            <a:r>
              <a:rPr lang="en-US" sz="2800" dirty="0" smtClean="0"/>
              <a:t>Chapter 9: </a:t>
            </a:r>
            <a:r>
              <a:rPr lang="en-US" sz="2800" b="1" dirty="0" smtClean="0"/>
              <a:t>Unit-testing</a:t>
            </a:r>
          </a:p>
          <a:p>
            <a:pPr marL="0" indent="0">
              <a:buNone/>
            </a:pPr>
            <a:r>
              <a:rPr lang="en-US" sz="2800" dirty="0" smtClean="0"/>
              <a:t>Chapter 17: </a:t>
            </a:r>
            <a:r>
              <a:rPr lang="en-US" sz="2800" b="1" dirty="0" smtClean="0"/>
              <a:t>Smells and Heuristics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93201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41400" y="2130425"/>
            <a:ext cx="6731000" cy="1002418"/>
          </a:xfrm>
        </p:spPr>
        <p:txBody>
          <a:bodyPr/>
          <a:lstStyle/>
          <a:p>
            <a:r>
              <a:rPr lang="en-US" dirty="0" smtClean="0"/>
              <a:t>Java Coding Quality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197100" y="3119006"/>
            <a:ext cx="5575300" cy="874770"/>
          </a:xfrm>
        </p:spPr>
        <p:txBody>
          <a:bodyPr/>
          <a:lstStyle/>
          <a:p>
            <a:r>
              <a:rPr lang="en-US" dirty="0" smtClean="0"/>
              <a:t>7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Launch Program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10|01|2016</a:t>
            </a:r>
            <a:endParaRPr lang="en-US" dirty="0"/>
          </a:p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916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19365" cy="639762"/>
          </a:xfrm>
        </p:spPr>
        <p:txBody>
          <a:bodyPr/>
          <a:lstStyle/>
          <a:p>
            <a:r>
              <a:rPr lang="en-US" sz="3000" dirty="0" smtClean="0"/>
              <a:t>Applying KMS Java Coding Standards</a:t>
            </a:r>
            <a:endParaRPr lang="en-US" sz="3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04800" y="1078945"/>
            <a:ext cx="8229600" cy="556343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75587"/>
            <a:ext cx="8229600" cy="209004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https://intranet.kms-technology.com/download/attachments/6324712/KMS%20Java%20Coding%20Standards%20-%</a:t>
            </a:r>
            <a:r>
              <a:rPr lang="en-US" dirty="0" smtClean="0">
                <a:hlinkClick r:id="rId2"/>
              </a:rPr>
              <a:t>20v1.0.docx?api=v2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24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35800" cy="639762"/>
          </a:xfrm>
        </p:spPr>
        <p:txBody>
          <a:bodyPr/>
          <a:lstStyle/>
          <a:p>
            <a:r>
              <a:rPr lang="en-US" dirty="0" smtClean="0"/>
              <a:t>Practice ‘Clean Code’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9104"/>
            <a:ext cx="8229600" cy="3826955"/>
          </a:xfrm>
        </p:spPr>
        <p:txBody>
          <a:bodyPr/>
          <a:lstStyle/>
          <a:p>
            <a:r>
              <a:rPr lang="en-US" sz="2400" dirty="0"/>
              <a:t>Source code</a:t>
            </a:r>
            <a:r>
              <a:rPr lang="en-US" sz="2400" i="1" dirty="0"/>
              <a:t>: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git.kms-technology.com/kms-launch/launch-07-java-code-quality</a:t>
            </a:r>
            <a:endParaRPr lang="en-US" sz="2400" dirty="0"/>
          </a:p>
          <a:p>
            <a:r>
              <a:rPr lang="en-US" sz="2400" dirty="0" smtClean="0"/>
              <a:t>Finding ‘Smell’ code</a:t>
            </a:r>
          </a:p>
          <a:p>
            <a:r>
              <a:rPr lang="en-US" sz="2400" dirty="0" smtClean="0"/>
              <a:t>Refactoring code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105196"/>
            <a:ext cx="8229600" cy="52475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85845" y="1231345"/>
            <a:ext cx="1090246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21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835" y="2762343"/>
            <a:ext cx="6260768" cy="962491"/>
          </a:xfrm>
        </p:spPr>
        <p:txBody>
          <a:bodyPr/>
          <a:lstStyle/>
          <a:p>
            <a:pPr algn="ctr"/>
            <a:r>
              <a:rPr lang="en-US" sz="6000" dirty="0" smtClean="0"/>
              <a:t>Q &amp; A</a:t>
            </a:r>
            <a:endParaRPr lang="en-US" sz="6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Java Coding Quality and Techniques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62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Code Quality for Java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653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What and Why is </a:t>
            </a:r>
            <a:r>
              <a:rPr lang="en-US" sz="2800" dirty="0" smtClean="0"/>
              <a:t>Java?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What and Why is </a:t>
            </a:r>
            <a:r>
              <a:rPr lang="en-US" sz="2800" dirty="0"/>
              <a:t>Java Coding Quality</a:t>
            </a:r>
            <a:r>
              <a:rPr lang="en-US" sz="2800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What and Why is “Clean Code” in Java?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How to write Clean Code</a:t>
            </a:r>
          </a:p>
          <a:p>
            <a:pPr marL="914400" lvl="1" indent="-514350"/>
            <a:r>
              <a:rPr lang="en-US" sz="2400" dirty="0"/>
              <a:t>Meaningful </a:t>
            </a:r>
            <a:r>
              <a:rPr lang="en-US" sz="2400" dirty="0" smtClean="0"/>
              <a:t>Names</a:t>
            </a:r>
          </a:p>
          <a:p>
            <a:pPr marL="914400" lvl="1" indent="-514350"/>
            <a:r>
              <a:rPr lang="en-US" sz="2400" dirty="0" smtClean="0"/>
              <a:t>Functions</a:t>
            </a:r>
          </a:p>
          <a:p>
            <a:pPr marL="914400" lvl="1" indent="-514350"/>
            <a:r>
              <a:rPr lang="en-US" sz="2400" dirty="0" smtClean="0"/>
              <a:t>Comments</a:t>
            </a:r>
          </a:p>
          <a:p>
            <a:pPr marL="914400" lvl="1" indent="-514350"/>
            <a:r>
              <a:rPr lang="en-US" sz="2400" dirty="0" smtClean="0"/>
              <a:t>Coding Conventions</a:t>
            </a:r>
          </a:p>
          <a:p>
            <a:pPr marL="914400" lvl="1" indent="-514350"/>
            <a:r>
              <a:rPr lang="en-US" sz="2400" dirty="0" smtClean="0"/>
              <a:t>Error Handlings</a:t>
            </a:r>
          </a:p>
          <a:p>
            <a:pPr marL="914400" lvl="1" indent="-514350"/>
            <a:r>
              <a:rPr lang="en-US" sz="2400" dirty="0" smtClean="0"/>
              <a:t>Unit-testing</a:t>
            </a:r>
          </a:p>
          <a:p>
            <a:pPr marL="514350" indent="-514350"/>
            <a:r>
              <a:rPr lang="en-US" sz="2800" dirty="0" smtClean="0"/>
              <a:t>Assignment</a:t>
            </a:r>
          </a:p>
          <a:p>
            <a:pPr marL="914400" lvl="1" indent="-514350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16694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Java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0117"/>
            <a:ext cx="8229600" cy="4525963"/>
          </a:xfrm>
        </p:spPr>
        <p:txBody>
          <a:bodyPr/>
          <a:lstStyle/>
          <a:p>
            <a:pPr lvl="1"/>
            <a:r>
              <a:rPr lang="en-US" dirty="0" smtClean="0"/>
              <a:t>Write </a:t>
            </a:r>
            <a:r>
              <a:rPr lang="en-US" dirty="0"/>
              <a:t>one run every</a:t>
            </a:r>
          </a:p>
          <a:p>
            <a:pPr lvl="1"/>
            <a:r>
              <a:rPr lang="en-US" dirty="0" smtClean="0"/>
              <a:t>OOB (Abstraction, Encapsulation, Polymorphism, Inheritance)</a:t>
            </a:r>
            <a:endParaRPr lang="en-US" dirty="0"/>
          </a:p>
          <a:p>
            <a:pPr lvl="1"/>
            <a:r>
              <a:rPr lang="en-US" dirty="0" smtClean="0"/>
              <a:t>C like language -&gt; Easy </a:t>
            </a:r>
            <a:r>
              <a:rPr lang="en-US" dirty="0"/>
              <a:t>to understand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0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274638"/>
            <a:ext cx="7175500" cy="639762"/>
          </a:xfrm>
        </p:spPr>
        <p:txBody>
          <a:bodyPr/>
          <a:lstStyle/>
          <a:p>
            <a:r>
              <a:rPr lang="en-US" dirty="0"/>
              <a:t>What &amp;</a:t>
            </a:r>
            <a:r>
              <a:rPr lang="en-US" dirty="0" smtClean="0"/>
              <a:t> </a:t>
            </a:r>
            <a:r>
              <a:rPr lang="en-US" dirty="0"/>
              <a:t>Why is Java Coding Quality?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Code Quality for Java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65375"/>
          </a:xfrm>
        </p:spPr>
        <p:txBody>
          <a:bodyPr/>
          <a:lstStyle/>
          <a:p>
            <a:r>
              <a:rPr lang="en-US" sz="3600" dirty="0" smtClean="0"/>
              <a:t>What is </a:t>
            </a:r>
            <a:r>
              <a:rPr lang="en-US" sz="3600" dirty="0"/>
              <a:t>Java Coding </a:t>
            </a:r>
            <a:r>
              <a:rPr lang="en-US" sz="3600" dirty="0" smtClean="0"/>
              <a:t>Quality?</a:t>
            </a:r>
          </a:p>
          <a:p>
            <a:pPr lvl="1"/>
            <a:r>
              <a:rPr lang="en-US" sz="3200" dirty="0" smtClean="0"/>
              <a:t>SOLID principles</a:t>
            </a:r>
          </a:p>
          <a:p>
            <a:pPr lvl="1"/>
            <a:r>
              <a:rPr lang="en-US" sz="3200" dirty="0" smtClean="0"/>
              <a:t>Clean </a:t>
            </a:r>
            <a:r>
              <a:rPr lang="en-US" sz="3200" dirty="0" smtClean="0"/>
              <a:t>code</a:t>
            </a:r>
          </a:p>
          <a:p>
            <a:pPr lvl="1"/>
            <a:r>
              <a:rPr lang="en-US" sz="3200" dirty="0" smtClean="0"/>
              <a:t>Secure</a:t>
            </a:r>
            <a:endParaRPr lang="en-US" sz="3200" dirty="0" smtClean="0"/>
          </a:p>
          <a:p>
            <a:r>
              <a:rPr lang="en-US" sz="3600" dirty="0"/>
              <a:t>Why is Java Coding </a:t>
            </a:r>
            <a:r>
              <a:rPr lang="en-US" sz="3600" dirty="0" smtClean="0"/>
              <a:t>Quality?</a:t>
            </a:r>
          </a:p>
          <a:p>
            <a:pPr lvl="1"/>
            <a:r>
              <a:rPr lang="en-US" sz="3200" dirty="0" smtClean="0"/>
              <a:t>Less </a:t>
            </a:r>
            <a:r>
              <a:rPr lang="en-US" sz="3200" dirty="0" smtClean="0"/>
              <a:t>bug </a:t>
            </a:r>
            <a:r>
              <a:rPr lang="en-US" sz="3200" dirty="0" smtClean="0"/>
              <a:t>and easier to </a:t>
            </a:r>
            <a:r>
              <a:rPr lang="en-US" sz="3200" dirty="0" smtClean="0"/>
              <a:t>maintain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57466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‘Clean Code’?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Clean Code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5494" y="1121641"/>
            <a:ext cx="8646459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2400" i="1" dirty="0" smtClean="0"/>
              <a:t>“</a:t>
            </a:r>
            <a:r>
              <a:rPr lang="en-US" sz="2400" b="1" i="1" dirty="0" smtClean="0"/>
              <a:t>Clean </a:t>
            </a:r>
            <a:r>
              <a:rPr lang="en-US" sz="2400" b="1" i="1" dirty="0"/>
              <a:t>code is code that is easy to understand and easy to </a:t>
            </a:r>
            <a:r>
              <a:rPr lang="en-US" sz="2400" b="1" i="1" dirty="0" smtClean="0"/>
              <a:t>change</a:t>
            </a:r>
            <a:r>
              <a:rPr lang="en-US" sz="2400" i="1" dirty="0" smtClean="0"/>
              <a:t>”</a:t>
            </a:r>
            <a:endParaRPr lang="en-US" sz="2400" b="1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583306"/>
            <a:ext cx="8229600" cy="4696469"/>
          </a:xfrm>
        </p:spPr>
        <p:txBody>
          <a:bodyPr/>
          <a:lstStyle/>
          <a:p>
            <a:r>
              <a:rPr lang="vi-VN" sz="2800" dirty="0" smtClean="0"/>
              <a:t>Easy to understand:</a:t>
            </a:r>
            <a:endParaRPr lang="vi-VN" dirty="0" smtClean="0"/>
          </a:p>
          <a:p>
            <a:pPr lvl="1"/>
            <a:r>
              <a:rPr lang="en-US" sz="2000" dirty="0"/>
              <a:t>The execution flow of the entire </a:t>
            </a:r>
            <a:r>
              <a:rPr lang="en-US" sz="2000" dirty="0" smtClean="0"/>
              <a:t>application</a:t>
            </a:r>
          </a:p>
          <a:p>
            <a:pPr lvl="1"/>
            <a:r>
              <a:rPr lang="en-US" sz="2000" dirty="0" smtClean="0"/>
              <a:t>How </a:t>
            </a:r>
            <a:r>
              <a:rPr lang="en-US" sz="2000" dirty="0"/>
              <a:t>the different objects collaborate with each </a:t>
            </a:r>
            <a:r>
              <a:rPr lang="en-US" sz="2000" dirty="0" smtClean="0"/>
              <a:t>other</a:t>
            </a:r>
          </a:p>
          <a:p>
            <a:pPr lvl="1"/>
            <a:r>
              <a:rPr lang="en-US" sz="2000" dirty="0" smtClean="0"/>
              <a:t>The </a:t>
            </a:r>
            <a:r>
              <a:rPr lang="en-US" sz="2000" dirty="0"/>
              <a:t>role and responsibility of each </a:t>
            </a:r>
            <a:r>
              <a:rPr lang="en-US" sz="2000" dirty="0" smtClean="0"/>
              <a:t>class</a:t>
            </a:r>
          </a:p>
          <a:p>
            <a:pPr lvl="1"/>
            <a:r>
              <a:rPr lang="en-US" sz="2000" dirty="0" smtClean="0"/>
              <a:t>What </a:t>
            </a:r>
            <a:r>
              <a:rPr lang="en-US" sz="2000" dirty="0"/>
              <a:t>each method </a:t>
            </a:r>
            <a:r>
              <a:rPr lang="en-US" sz="2000" dirty="0" smtClean="0"/>
              <a:t>does</a:t>
            </a:r>
          </a:p>
          <a:p>
            <a:pPr lvl="1"/>
            <a:r>
              <a:rPr lang="en-US" sz="2000" dirty="0" smtClean="0"/>
              <a:t>The </a:t>
            </a:r>
            <a:r>
              <a:rPr lang="en-US" sz="2000" dirty="0"/>
              <a:t>purpose of each expression and variable</a:t>
            </a:r>
            <a:endParaRPr lang="en-US" dirty="0"/>
          </a:p>
          <a:p>
            <a:r>
              <a:rPr lang="vi-VN" sz="2800" dirty="0" smtClean="0"/>
              <a:t>Easy to change:</a:t>
            </a:r>
          </a:p>
          <a:p>
            <a:pPr lvl="1"/>
            <a:r>
              <a:rPr lang="en-US" sz="2000" dirty="0"/>
              <a:t>Classes and methods are small and only have single </a:t>
            </a:r>
            <a:r>
              <a:rPr lang="en-US" sz="2000" dirty="0" smtClean="0"/>
              <a:t>responsibility</a:t>
            </a:r>
          </a:p>
          <a:p>
            <a:pPr lvl="1"/>
            <a:r>
              <a:rPr lang="en-US" sz="2000" dirty="0" smtClean="0"/>
              <a:t>Classes </a:t>
            </a:r>
            <a:r>
              <a:rPr lang="en-US" sz="2000" dirty="0"/>
              <a:t>have clear and concise public </a:t>
            </a:r>
            <a:r>
              <a:rPr lang="en-US" sz="2000" dirty="0" smtClean="0"/>
              <a:t>APIs</a:t>
            </a:r>
          </a:p>
          <a:p>
            <a:pPr lvl="1"/>
            <a:r>
              <a:rPr lang="en-US" sz="2000" dirty="0" smtClean="0"/>
              <a:t>Classes </a:t>
            </a:r>
            <a:r>
              <a:rPr lang="en-US" sz="2000" dirty="0"/>
              <a:t>and methods are predictable and work as </a:t>
            </a:r>
            <a:r>
              <a:rPr lang="en-US" sz="2000" dirty="0" smtClean="0"/>
              <a:t>expected</a:t>
            </a:r>
          </a:p>
          <a:p>
            <a:pPr lvl="1"/>
            <a:r>
              <a:rPr lang="en-US" sz="2000" dirty="0" smtClean="0"/>
              <a:t>The </a:t>
            </a:r>
            <a:r>
              <a:rPr lang="en-US" sz="2000" dirty="0"/>
              <a:t>code is easily testable and has unit </a:t>
            </a:r>
            <a:r>
              <a:rPr lang="en-US" sz="2000" dirty="0" smtClean="0"/>
              <a:t>tests</a:t>
            </a:r>
          </a:p>
          <a:p>
            <a:pPr lvl="1"/>
            <a:r>
              <a:rPr lang="en-US" sz="2000" dirty="0" smtClean="0"/>
              <a:t>Tests </a:t>
            </a:r>
            <a:r>
              <a:rPr lang="en-US" sz="2000" dirty="0"/>
              <a:t>are easy to understand and easy to change</a:t>
            </a:r>
            <a:endParaRPr lang="en-US" sz="2000" dirty="0" smtClean="0"/>
          </a:p>
          <a:p>
            <a:pPr marL="914400" lvl="1" indent="-514350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883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‘Clean Code’?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Clean Code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94529" y="199016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b="0" i="0" dirty="0" smtClean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1526671"/>
          </a:xfrm>
        </p:spPr>
        <p:txBody>
          <a:bodyPr/>
          <a:lstStyle/>
          <a:p>
            <a:r>
              <a:rPr lang="en-US" sz="2800" dirty="0" smtClean="0">
                <a:latin typeface="+mn-lt"/>
              </a:rPr>
              <a:t>You are a programmer</a:t>
            </a:r>
          </a:p>
          <a:p>
            <a:r>
              <a:rPr lang="en-US" sz="2800" dirty="0" smtClean="0">
                <a:latin typeface="+mn-lt"/>
              </a:rPr>
              <a:t>You want to be a better programmer</a:t>
            </a:r>
          </a:p>
          <a:p>
            <a:r>
              <a:rPr lang="en-US" sz="2800" dirty="0" smtClean="0">
                <a:latin typeface="+mn-lt"/>
              </a:rPr>
              <a:t>You </a:t>
            </a:r>
            <a:r>
              <a:rPr lang="en" sz="2800" dirty="0">
                <a:latin typeface="+mn-lt"/>
                <a:ea typeface="Ubuntu"/>
                <a:cs typeface="Ubuntu"/>
                <a:sym typeface="Ubuntu"/>
              </a:rPr>
              <a:t>like being part of best teams</a:t>
            </a:r>
            <a:r>
              <a:rPr lang="en-US" sz="2800" dirty="0" smtClean="0">
                <a:latin typeface="+mn-lt"/>
              </a:rPr>
              <a:t> </a:t>
            </a:r>
            <a:endParaRPr lang="en-US" dirty="0">
              <a:latin typeface="+mn-lt"/>
            </a:endParaRPr>
          </a:p>
          <a:p>
            <a:pPr marL="400050" lvl="1" indent="0">
              <a:buNone/>
            </a:pPr>
            <a:endParaRPr lang="en-US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07" y="2572699"/>
            <a:ext cx="6024282" cy="317408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Rectangle 10"/>
          <p:cNvSpPr/>
          <p:nvPr/>
        </p:nvSpPr>
        <p:spPr>
          <a:xfrm>
            <a:off x="215153" y="5881898"/>
            <a:ext cx="8646459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2400" b="1" dirty="0" smtClean="0">
                <a:latin typeface="+mj-lt"/>
              </a:rPr>
              <a:t>“Later </a:t>
            </a:r>
            <a:r>
              <a:rPr lang="en-US" sz="2400" b="1" dirty="0">
                <a:latin typeface="+mj-lt"/>
              </a:rPr>
              <a:t>equals </a:t>
            </a:r>
            <a:r>
              <a:rPr lang="en-US" sz="2400" b="1" dirty="0" smtClean="0">
                <a:latin typeface="+mj-lt"/>
              </a:rPr>
              <a:t>never”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3968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81741" y="2574178"/>
            <a:ext cx="6731000" cy="505199"/>
          </a:xfrm>
        </p:spPr>
        <p:txBody>
          <a:bodyPr/>
          <a:lstStyle/>
          <a:p>
            <a:r>
              <a:rPr lang="en-US" dirty="0" smtClean="0"/>
              <a:t>Writing </a:t>
            </a:r>
            <a:r>
              <a:rPr lang="en-US" smtClean="0"/>
              <a:t>Clean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6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Meaningful Names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Writing Clean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5153" y="5401398"/>
            <a:ext cx="8646459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2400" b="1" dirty="0"/>
              <a:t>Professionals use their powers for good and write code that others understand.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15153" y="1103407"/>
            <a:ext cx="8646459" cy="4402727"/>
          </a:xfrm>
        </p:spPr>
        <p:txBody>
          <a:bodyPr/>
          <a:lstStyle/>
          <a:p>
            <a:r>
              <a:rPr lang="en-US" sz="2600" dirty="0" smtClean="0"/>
              <a:t>Use intention-revealing names</a:t>
            </a:r>
          </a:p>
          <a:p>
            <a:r>
              <a:rPr lang="en-US" sz="2600" dirty="0" smtClean="0"/>
              <a:t>Avoid disinformation</a:t>
            </a:r>
          </a:p>
          <a:p>
            <a:r>
              <a:rPr lang="en-US" sz="2600" dirty="0" smtClean="0"/>
              <a:t>Make meaningful distinctions</a:t>
            </a:r>
          </a:p>
          <a:p>
            <a:r>
              <a:rPr lang="en-US" sz="2600" dirty="0" smtClean="0"/>
              <a:t>Use pronounceable names</a:t>
            </a:r>
          </a:p>
          <a:p>
            <a:r>
              <a:rPr lang="en-US" sz="2600" dirty="0" smtClean="0"/>
              <a:t>Use searchable names</a:t>
            </a:r>
          </a:p>
          <a:p>
            <a:r>
              <a:rPr lang="en-US" sz="2600" dirty="0" smtClean="0"/>
              <a:t>Classes and objects should have noun or noun phrase names</a:t>
            </a:r>
          </a:p>
          <a:p>
            <a:r>
              <a:rPr lang="en-US" sz="2600" dirty="0" smtClean="0"/>
              <a:t>Methods should have verb or verb phase names</a:t>
            </a:r>
          </a:p>
          <a:p>
            <a:r>
              <a:rPr lang="en-US" sz="2600" dirty="0" smtClean="0"/>
              <a:t>Fields should have adjective names</a:t>
            </a:r>
          </a:p>
          <a:p>
            <a:pPr marL="914400" lvl="1" indent="-514350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3661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t">
        <a:normAutofit/>
      </a:bodyPr>
      <a:lstStyle>
        <a:defPPr algn="l">
          <a:defRPr b="0" i="0" dirty="0" smtClean="0">
            <a:solidFill>
              <a:schemeClr val="bg1"/>
            </a:solidFill>
            <a:latin typeface="Gill Sans Light"/>
            <a:cs typeface="Gill Sans Ligh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4208</TotalTime>
  <Words>1099</Words>
  <Application>Microsoft Office PowerPoint</Application>
  <PresentationFormat>On-screen Show (4:3)</PresentationFormat>
  <Paragraphs>197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Andale Mono</vt:lpstr>
      <vt:lpstr>Arial</vt:lpstr>
      <vt:lpstr>Calibri</vt:lpstr>
      <vt:lpstr>Gill Sans</vt:lpstr>
      <vt:lpstr>Gill Sans Light</vt:lpstr>
      <vt:lpstr>Times New Roman</vt:lpstr>
      <vt:lpstr>Ubuntu</vt:lpstr>
      <vt:lpstr>Wingdings</vt:lpstr>
      <vt:lpstr>Office Theme</vt:lpstr>
      <vt:lpstr>PowerPoint Presentation</vt:lpstr>
      <vt:lpstr>Java Coding Quality</vt:lpstr>
      <vt:lpstr>AGENDA</vt:lpstr>
      <vt:lpstr>What is Java?</vt:lpstr>
      <vt:lpstr>What &amp; Why is Java Coding Quality? </vt:lpstr>
      <vt:lpstr>What is ‘Clean Code’?</vt:lpstr>
      <vt:lpstr>Why is ‘Clean Code’?</vt:lpstr>
      <vt:lpstr>Writing Clean Code</vt:lpstr>
      <vt:lpstr>Meaningful Names</vt:lpstr>
      <vt:lpstr>Meaningful Names - Sample</vt:lpstr>
      <vt:lpstr>Functions</vt:lpstr>
      <vt:lpstr>Comments</vt:lpstr>
      <vt:lpstr>Coding Conventions</vt:lpstr>
      <vt:lpstr>Error Handling</vt:lpstr>
      <vt:lpstr>Unit-Testing</vt:lpstr>
      <vt:lpstr>PowerPoint Presentation</vt:lpstr>
      <vt:lpstr>PowerPoint Presentation</vt:lpstr>
      <vt:lpstr>Assignment</vt:lpstr>
      <vt:lpstr>Reading ‘Clean Code’ book</vt:lpstr>
      <vt:lpstr>Applying KMS Java Coding Standards</vt:lpstr>
      <vt:lpstr>Practice ‘Clean Code’</vt:lpstr>
      <vt:lpstr>Q &amp; A</vt:lpstr>
    </vt:vector>
  </TitlesOfParts>
  <Company>KMS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Viet Tran</dc:creator>
  <cp:lastModifiedBy>Huan Mai</cp:lastModifiedBy>
  <cp:revision>529</cp:revision>
  <dcterms:created xsi:type="dcterms:W3CDTF">2012-11-26T03:04:13Z</dcterms:created>
  <dcterms:modified xsi:type="dcterms:W3CDTF">2016-10-13T02:44:01Z</dcterms:modified>
</cp:coreProperties>
</file>