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82" r:id="rId2"/>
    <p:sldId id="281" r:id="rId3"/>
    <p:sldId id="258" r:id="rId4"/>
    <p:sldId id="283" r:id="rId5"/>
    <p:sldId id="284" r:id="rId6"/>
    <p:sldId id="285" r:id="rId7"/>
    <p:sldId id="286" r:id="rId8"/>
    <p:sldId id="287" r:id="rId9"/>
    <p:sldId id="289" r:id="rId10"/>
    <p:sldId id="288" r:id="rId11"/>
    <p:sldId id="27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843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41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61c3ed73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61c3ed73e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61c3ed7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61c3ed7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15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4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58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16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80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3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61c3ed7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61c3ed7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8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B1B1F76-78F9-A159-BA0E-7192E6FA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4711"/>
            <a:ext cx="124312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5EDDDAB-089F-A972-D9C8-FF8463D3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75" y="-22394"/>
            <a:ext cx="3487668" cy="20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FF158-B870-788A-D9AA-75C75C30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42" y="1836891"/>
            <a:ext cx="6902506" cy="2998783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Report on pothole detection using CNN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EAI6080: Advance Analytical Utilization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Professor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Mimoza Dimodugno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Presented By: Vineet Upadhyay &amp; Ujwal Kumar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15</a:t>
            </a:r>
            <a:r>
              <a:rPr kumimoji="0" lang="en-US" altLang="en-US" sz="18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May 2023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5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20" dirty="0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6022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Integration with real-time monitoring systems enables automatic and proactive pothole detection in video surveillance or vehicle-mounted cameras.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Development of a user-friendly application or API allows users to upload images or video streams for pothole detection using the trained model.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Continuous learning and improvement of the system can be achieved by incorporating a feedback loop that leverages newly detected potholes.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Further enhancements can include geolocation tagging, user feedback, and reporting mechanisms to enhance user engagement and community participation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</a:t>
            </a:r>
            <a:endParaRPr lang="en-IN" sz="1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0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295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26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en-IN" sz="1100" dirty="0"/>
              <a:t>H., Asad, M. H., Khaliq, S., Yousaf, M. H., Ullah, M. O., &amp; Ahmad, A. (2022, April 20). </a:t>
            </a:r>
            <a:r>
              <a:rPr lang="en-IN" sz="1100" i="1" dirty="0"/>
              <a:t>Pothole Detection Using Deep Learning: A Real-Time and AI-on-the-Edge Perspective</a:t>
            </a:r>
            <a:r>
              <a:rPr lang="en-IN" sz="1100" dirty="0"/>
              <a:t>. Pothole Detection Using Deep Learning: A Real-Time and AI-on-the-Edge Perspective. https://doi.org/10.1155/2022/9221211</a:t>
            </a:r>
          </a:p>
          <a:p>
            <a:r>
              <a:rPr lang="en-IN" sz="1100" i="1" dirty="0"/>
              <a:t>Convolutional neural networks based potholes detection using thermal imaging</a:t>
            </a:r>
            <a:r>
              <a:rPr lang="en-IN" sz="1100" dirty="0"/>
              <a:t>. (2019, February 5). Convolutional Neural Networks Based Potholes Detection Using Thermal Imaging - ScienceDirect. https://doi.org/10.1016/j.jksuci.2019.02.004</a:t>
            </a:r>
          </a:p>
          <a:p>
            <a:r>
              <a:rPr lang="en-IN" sz="1100" dirty="0"/>
              <a:t>H., &amp; Hoang, N. D. (2018, June 6). </a:t>
            </a:r>
            <a:r>
              <a:rPr lang="en-IN" sz="1100" i="1" dirty="0"/>
              <a:t>An Artificial Intelligence Method for Asphalt Pavement Pothole Detection Using Least Squares Support Vector Machine and Neural Network with Steerable Filter-Based Feature Extraction</a:t>
            </a:r>
            <a:r>
              <a:rPr lang="en-IN" sz="1100" dirty="0"/>
              <a:t>. An Artificial Intelligence Method for Asphalt Pavement Pothole Detection Using Least Squares Support Vector Machine and Neural Network With Steerable Filter-Based Feature Extraction. https://doi.org/10.1155/2018/7419058</a:t>
            </a:r>
          </a:p>
          <a:p>
            <a:r>
              <a:rPr lang="en-IN" sz="1100" dirty="0"/>
              <a:t>Sanad, M. (2020, February 18). </a:t>
            </a:r>
            <a:r>
              <a:rPr lang="en-IN" sz="1100" i="1" dirty="0"/>
              <a:t>Image Classification Using CNN (Convolutional Neural Networks)</a:t>
            </a:r>
            <a:r>
              <a:rPr lang="en-IN" sz="1100" dirty="0"/>
              <a:t>. Analytics Vidhya. https://www.analyticsvidhya.com/blog/2020/02/learn-image-classification-cnn-convolutional-neural-networks-3-datasets/</a:t>
            </a:r>
          </a:p>
          <a:p>
            <a:r>
              <a:rPr lang="en-IN" sz="1100" i="1" dirty="0"/>
              <a:t>Potholes caused over 5,000 deaths, shows 2018-2020 road accidents data</a:t>
            </a:r>
            <a:r>
              <a:rPr lang="en-IN" sz="1100" dirty="0"/>
              <a:t>. (2022, August 24). The Federal. https://thefederal.com/news/potholes-caused-over-5000-deaths-shows-2018-2020-road-accidents-data/</a:t>
            </a:r>
          </a:p>
          <a:p>
            <a:r>
              <a:rPr lang="en-IN" sz="1100" i="1" dirty="0"/>
              <a:t>Self-Driving Technology Represented in Art</a:t>
            </a:r>
            <a:r>
              <a:rPr lang="en-IN" sz="1100" dirty="0"/>
              <a:t>. (n.d.). IEEE Potentials Magazine, January/February 2020Self-Driving Technology Represented in Art. https:////read.nxtbook.com/ieee/potentials/january_february_2020/self_driving_technology_repre.html</a:t>
            </a:r>
          </a:p>
          <a:p>
            <a:r>
              <a:rPr lang="en-IN" sz="1100" dirty="0"/>
              <a:t>Ahmed, K. R. (2021, December 16). </a:t>
            </a:r>
            <a:r>
              <a:rPr lang="en-IN" sz="1100" i="1" dirty="0"/>
              <a:t>Smart Pothole Detection Using Deep Learning Based on Dilated Convolution</a:t>
            </a:r>
            <a:r>
              <a:rPr lang="en-IN" sz="1100" dirty="0"/>
              <a:t>. PubMed Central (PMC). https://doi.org/10.3390/s21248406</a:t>
            </a:r>
          </a:p>
          <a:p>
            <a:r>
              <a:rPr lang="en-IN" sz="1100" dirty="0"/>
              <a:t>Mishra, M. (2020, September 2). </a:t>
            </a:r>
            <a:r>
              <a:rPr lang="en-IN" sz="1100" i="1" dirty="0"/>
              <a:t>Convolutional Neural Networks, Explained</a:t>
            </a:r>
            <a:r>
              <a:rPr lang="en-IN" sz="1100" dirty="0"/>
              <a:t>. Medium. https://towardsdatascience.com/convolutional-neural-networks-explained-9cc5188c4939</a:t>
            </a:r>
          </a:p>
          <a:p>
            <a:r>
              <a:rPr lang="en-IN" sz="1100" dirty="0"/>
              <a:t>Sanad, M. (2020, February 18). </a:t>
            </a:r>
            <a:r>
              <a:rPr lang="en-IN" sz="1100" i="1" dirty="0"/>
              <a:t>Image Classification Using CNN (Convolutional Neural Networks)</a:t>
            </a:r>
            <a:r>
              <a:rPr lang="en-IN" sz="1100" dirty="0"/>
              <a:t>. Analytics Vidhya. https://www.analyticsvidhya.com/blog/2020/02/learn-image-classification-cnn-convolutional-neural-networks-3-datasets/</a:t>
            </a:r>
          </a:p>
          <a:p>
            <a:r>
              <a:rPr lang="en-IN" sz="1100" i="1" dirty="0"/>
              <a:t>Conditional probability - Wikipedia</a:t>
            </a:r>
            <a:r>
              <a:rPr lang="en-IN" sz="1100" dirty="0"/>
              <a:t>. (2020, September 11). Conditional Probability - Wikipedia. https://en.wikipedia.org/wiki/Conditional_probability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295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Potholes pose a significant threat to road safety and cause substantial damage to vehicles.</a:t>
            </a:r>
          </a:p>
          <a:p>
            <a:pPr marL="285750" indent="-285750" algn="just"/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aims to address this issue by focusing on the accurate and efficient detection of potholes.</a:t>
            </a:r>
          </a:p>
          <a:p>
            <a:pPr marL="285750" indent="-285750" algn="just"/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leverage deep learning techniques to develop a robust system that can identify potholes with high precision.</a:t>
            </a:r>
          </a:p>
          <a:p>
            <a:pPr marL="285750" indent="-285750" algn="just"/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utilizing deep learning, we can analyze road conditions and proactively detect potholes, minimizing the risk of accidents and reducing vehicle damage.</a:t>
            </a:r>
          </a:p>
          <a:p>
            <a:pPr marL="285750" indent="-285750" algn="just"/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improve road safety by implementing an advanced pothole detection system based on deep learning algorithms.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0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295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>
                <a:latin typeface="Times New Roman"/>
                <a:ea typeface="Times New Roman"/>
                <a:cs typeface="Times New Roman"/>
                <a:sym typeface="Times New Roman"/>
              </a:rPr>
              <a:t>Architecture Overview</a:t>
            </a:r>
            <a:endParaRPr sz="26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CNN architecture used for pothole detection consists of multiple layers, including convolutional layers, pooling layers, and fully connected layers.</a:t>
            </a:r>
          </a:p>
          <a:p>
            <a:pPr marL="285750" indent="-285750" algn="just"/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activation function used in the CNN architecture is the ReLU (Rectified Linear Unit), which introduces non-linearity and helps the network learn complex relationships between the input and output.</a:t>
            </a:r>
          </a:p>
          <a:p>
            <a:pPr marL="285750" indent="-285750" algn="just"/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regularization is applied to reduce overfitting in the model. It randomly drops a fraction of the connections between layers during training, forcing the network to learn more robust features and preventing reliance on specific connections.</a:t>
            </a:r>
          </a:p>
          <a:p>
            <a:pPr marL="285750" indent="-285750" algn="just"/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layer of the CNN architecture uses the softmax activation function for multi-class classification, producing probabilities for each class (positive and negative in this case) and selecting the class with the highest probability as the predicted label.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>
                <a:latin typeface="Times New Roman"/>
                <a:ea typeface="Times New Roman"/>
                <a:cs typeface="Times New Roman"/>
                <a:sym typeface="Times New Roman"/>
              </a:rPr>
              <a:t>Data Information</a:t>
            </a:r>
            <a:endParaRPr sz="26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 algn="just">
              <a:lnSpc>
                <a:spcPct val="200000"/>
              </a:lnSpc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The dataset used for training and testing the pothole detection model consists of images of potholes and normal road surfaces.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Composition: The dataset includes positive samples (potholes) and negative samples (normal road surfaces).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a well-balanced dataset: A balanced dataset ensures equal representation of both classes during training, reducing bias and improving model performance. It helps the model learn meaningful patterns and generalize well to unseen data.</a:t>
            </a:r>
          </a:p>
          <a:p>
            <a:pPr marL="285750" indent="-285750" algn="just">
              <a:lnSpc>
                <a:spcPct val="200000"/>
              </a:lnSpc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/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00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20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Image resizing: The images in the dataset are resized to a fixed size of 128x128 pixels.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Normalization: The color images are loaded and processed using OpenCV's cv2 library. No specific normalization technique is used here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Class imbalance handling: The dataset contains positive samples (potholes) and negative samples (normal road surfaces). The code does not explicitly mention any techniques used to handle class imbalance.</a:t>
            </a:r>
            <a:endParaRPr lang="en-IN"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2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20" dirty="0">
                <a:latin typeface="Times New Roman"/>
                <a:ea typeface="Times New Roman"/>
                <a:cs typeface="Times New Roman"/>
                <a:sym typeface="Times New Roman"/>
              </a:rPr>
              <a:t>Training overview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training process includes 50 epochs and a batch size of 12.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loss function used for training the CNN model is categorical cross-entropy when compiling the model.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optimizer used is Adam, specified as optimizer='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cs typeface="Times New Roman"/>
              </a:rPr>
              <a:t>adam</a:t>
            </a: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' when compiling the model.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evaluation metric used is accuracy, specified as metrics=['accuracy'] when compiling the model.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CNN model is trained with a dropout rate of 0.4, which helps in reducing overfitting.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number of epochs is set to 50, indicating that the training process iterates over the entire training dataset 50 times.</a:t>
            </a:r>
            <a:endParaRPr lang="en-IN" sz="16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05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20" dirty="0">
                <a:latin typeface="Times New Roman"/>
                <a:ea typeface="Times New Roman"/>
                <a:cs typeface="Times New Roman"/>
                <a:sym typeface="Times New Roman"/>
              </a:rPr>
              <a:t>Evaluation Metrices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performance of the CNN model is assessed using the accuracy metric, which measures the overall accuracy of the model's predictions.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code provided includes the implementation of other approaches, such as Random Forest Classifier, Support Vector Machines (SVM), and K-Nearest Neighbors (KNN).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performance of these approaches is also evaluated using accuracy, precision, recall, F1-score, and classification reports.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 direct comparison of the model's performance with these approaches has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beeen</a:t>
            </a: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made based on the accuracy scores and other evaluation metrics obtained.</a:t>
            </a:r>
            <a:endParaRPr lang="en-IN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57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20" dirty="0">
                <a:latin typeface="Times New Roman"/>
                <a:ea typeface="Times New Roman"/>
                <a:cs typeface="Times New Roman"/>
                <a:sym typeface="Times New Roman"/>
              </a:rPr>
              <a:t>Model’s Performance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The test accuracy of the CNN model is 87.65 which is quite good.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Visual Representation of Accuracy and Loss Curves during Training:</a:t>
            </a:r>
          </a:p>
          <a:p>
            <a:pPr marL="285750" indent="-285750" algn="just">
              <a:lnSpc>
                <a:spcPct val="200000"/>
              </a:lnSpc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3AC26-2621-57B5-3E80-9BF4D3C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9" y="2837957"/>
            <a:ext cx="2883048" cy="186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83EB2-DF27-22B8-4DC3-00D910FA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75" y="2837957"/>
            <a:ext cx="2705239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140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20" dirty="0">
                <a:latin typeface="Times New Roman"/>
                <a:ea typeface="Times New Roman"/>
                <a:cs typeface="Times New Roman"/>
                <a:sym typeface="Times New Roman"/>
              </a:rPr>
              <a:t>CNN Vs Machine Learning Models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DC79C3-8A48-83BB-1173-1C8CA91F0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36418"/>
              </p:ext>
            </p:extLst>
          </p:nvPr>
        </p:nvGraphicFramePr>
        <p:xfrm>
          <a:off x="1219200" y="1270861"/>
          <a:ext cx="6096000" cy="25959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155558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6111937"/>
                    </a:ext>
                  </a:extLst>
                </a:gridCol>
              </a:tblGrid>
              <a:tr h="519193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12269"/>
                  </a:ext>
                </a:extLst>
              </a:tr>
              <a:tr h="519193">
                <a:tc>
                  <a:txBody>
                    <a:bodyPr/>
                    <a:lstStyle/>
                    <a:p>
                      <a:r>
                        <a:rPr lang="en-IN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40539"/>
                  </a:ext>
                </a:extLst>
              </a:tr>
              <a:tr h="519193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01803"/>
                  </a:ext>
                </a:extLst>
              </a:tr>
              <a:tr h="51919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78872"/>
                  </a:ext>
                </a:extLst>
              </a:tr>
              <a:tr h="519193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3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5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1179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Calibri</vt:lpstr>
      <vt:lpstr>Simple Light</vt:lpstr>
      <vt:lpstr>PowerPoint Presentation</vt:lpstr>
      <vt:lpstr>Introduction</vt:lpstr>
      <vt:lpstr>Architecture Overview</vt:lpstr>
      <vt:lpstr>Data Information</vt:lpstr>
      <vt:lpstr>Data Preprocessing</vt:lpstr>
      <vt:lpstr>Training overview</vt:lpstr>
      <vt:lpstr>Evaluation Metrices</vt:lpstr>
      <vt:lpstr>Model’s Performance</vt:lpstr>
      <vt:lpstr>CNN Vs Machine Learning Models</vt:lpstr>
      <vt:lpstr>Future Enhancements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</dc:creator>
  <cp:lastModifiedBy>Vineet Upadhyay</cp:lastModifiedBy>
  <cp:revision>11</cp:revision>
  <dcterms:modified xsi:type="dcterms:W3CDTF">2023-05-19T21:32:21Z</dcterms:modified>
</cp:coreProperties>
</file>