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2" r:id="rId6"/>
    <p:sldId id="260" r:id="rId7"/>
    <p:sldId id="261" r:id="rId8"/>
    <p:sldId id="265" r:id="rId9"/>
    <p:sldId id="266" r:id="rId10"/>
    <p:sldId id="262" r:id="rId11"/>
    <p:sldId id="264" r:id="rId12"/>
    <p:sldId id="281" r:id="rId13"/>
    <p:sldId id="268" r:id="rId14"/>
    <p:sldId id="267" r:id="rId15"/>
    <p:sldId id="263" r:id="rId16"/>
    <p:sldId id="277" r:id="rId17"/>
    <p:sldId id="278" r:id="rId18"/>
    <p:sldId id="270" r:id="rId19"/>
    <p:sldId id="280" r:id="rId20"/>
    <p:sldId id="283"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290477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72288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235CDD-DD44-4F9F-A49F-AD4F6126C1D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789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595638-883D-4D9A-8AAA-9B57DD64DFD6}"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201640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595638-883D-4D9A-8AAA-9B57DD64DFD6}"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235CDD-DD44-4F9F-A49F-AD4F6126C1D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718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595638-883D-4D9A-8AAA-9B57DD64DFD6}"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1942864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209720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332775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389711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95638-883D-4D9A-8AAA-9B57DD64DFD6}"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235092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595638-883D-4D9A-8AAA-9B57DD64DFD6}"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118491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95638-883D-4D9A-8AAA-9B57DD64DFD6}"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137691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95638-883D-4D9A-8AAA-9B57DD64DFD6}"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395743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95638-883D-4D9A-8AAA-9B57DD64DFD6}"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212723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95638-883D-4D9A-8AAA-9B57DD64DFD6}"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1765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95638-883D-4D9A-8AAA-9B57DD64DFD6}"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235CDD-DD44-4F9F-A49F-AD4F6126C1D3}" type="slidenum">
              <a:rPr lang="en-US" smtClean="0"/>
              <a:t>‹#›</a:t>
            </a:fld>
            <a:endParaRPr lang="en-US"/>
          </a:p>
        </p:txBody>
      </p:sp>
    </p:spTree>
    <p:extLst>
      <p:ext uri="{BB962C8B-B14F-4D97-AF65-F5344CB8AC3E}">
        <p14:creationId xmlns:p14="http://schemas.microsoft.com/office/powerpoint/2010/main" val="112214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2595638-883D-4D9A-8AAA-9B57DD64DFD6}" type="datetimeFigureOut">
              <a:rPr lang="en-US" smtClean="0"/>
              <a:t>12/31/2022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235CDD-DD44-4F9F-A49F-AD4F6126C1D3}" type="slidenum">
              <a:rPr lang="en-US" smtClean="0"/>
              <a:t>‹#›</a:t>
            </a:fld>
            <a:endParaRPr lang="en-US"/>
          </a:p>
        </p:txBody>
      </p:sp>
    </p:spTree>
    <p:extLst>
      <p:ext uri="{BB962C8B-B14F-4D97-AF65-F5344CB8AC3E}">
        <p14:creationId xmlns:p14="http://schemas.microsoft.com/office/powerpoint/2010/main" val="3777013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vi-vn/dotnet/framework/data/adonet/sql/linq/" TargetMode="External"/><Relationship Id="rId2" Type="http://schemas.openxmlformats.org/officeDocument/2006/relationships/hyperlink" Target="https://www.javatpoint.com/linq-to-sq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10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1FED9-C1B4-F178-B6D9-067D155C583D}"/>
              </a:ext>
            </a:extLst>
          </p:cNvPr>
          <p:cNvSpPr txBox="1"/>
          <p:nvPr/>
        </p:nvSpPr>
        <p:spPr>
          <a:xfrm>
            <a:off x="5791909" y="4291064"/>
            <a:ext cx="6187440" cy="2769989"/>
          </a:xfrm>
          <a:prstGeom prst="rect">
            <a:avLst/>
          </a:prstGeom>
          <a:noFill/>
        </p:spPr>
        <p:txBody>
          <a:bodyPr wrap="square" rtlCol="0">
            <a:spAutoFit/>
          </a:bodyPr>
          <a:lstStyle/>
          <a:p>
            <a:r>
              <a:rPr lang="vi-VN" sz="2200" b="1"/>
              <a:t>Người hướng dẫn :</a:t>
            </a:r>
            <a:r>
              <a:rPr lang="vi-VN" sz="2200"/>
              <a:t> Ths. Trần Xuân Thắng</a:t>
            </a:r>
            <a:endParaRPr lang="vi-VN" sz="2200" b="1"/>
          </a:p>
          <a:p>
            <a:r>
              <a:rPr lang="vi-VN" sz="2200" b="1"/>
              <a:t>Thành viên nhóm :</a:t>
            </a:r>
          </a:p>
          <a:p>
            <a:r>
              <a:rPr lang="vi-VN" sz="2200"/>
              <a:t>						: Vừ A Cu</a:t>
            </a:r>
            <a:r>
              <a:rPr lang="en-US" sz="2200"/>
              <a:t> (</a:t>
            </a:r>
            <a:r>
              <a:rPr lang="vi-VN" sz="2200"/>
              <a:t>NT)</a:t>
            </a:r>
          </a:p>
          <a:p>
            <a:r>
              <a:rPr lang="vi-VN" sz="2200"/>
              <a:t>						: Mã Quốc Hùng</a:t>
            </a:r>
          </a:p>
          <a:p>
            <a:r>
              <a:rPr lang="vi-VN" sz="2200"/>
              <a:t>						: Cù Thế Truyền</a:t>
            </a:r>
          </a:p>
          <a:p>
            <a:r>
              <a:rPr lang="vi-VN" sz="2200"/>
              <a:t>						: Phạm Anh Tú</a:t>
            </a:r>
          </a:p>
          <a:p>
            <a:r>
              <a:rPr lang="vi-VN" sz="2200"/>
              <a:t>						: Ngô Phan Tiến Cường</a:t>
            </a:r>
            <a:endParaRPr lang="en-US" sz="2200"/>
          </a:p>
          <a:p>
            <a:endParaRPr lang="en-US" sz="2000"/>
          </a:p>
        </p:txBody>
      </p:sp>
      <p:sp>
        <p:nvSpPr>
          <p:cNvPr id="7" name="Rectangle 6">
            <a:extLst>
              <a:ext uri="{FF2B5EF4-FFF2-40B4-BE49-F238E27FC236}">
                <a16:creationId xmlns:a16="http://schemas.microsoft.com/office/drawing/2014/main" id="{C47309FE-F182-1F8D-7CEE-0943D9541B25}"/>
              </a:ext>
            </a:extLst>
          </p:cNvPr>
          <p:cNvSpPr/>
          <p:nvPr/>
        </p:nvSpPr>
        <p:spPr>
          <a:xfrm>
            <a:off x="1563280" y="2084004"/>
            <a:ext cx="8882560" cy="193899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vi-VN" sz="6000" b="1">
                <a:ln w="12700">
                  <a:solidFill>
                    <a:schemeClr val="accent1"/>
                  </a:solidFill>
                  <a:prstDash val="solid"/>
                </a:ln>
                <a:solidFill>
                  <a:srgbClr val="00B0F0"/>
                </a:solidFill>
                <a:effectLst>
                  <a:outerShdw dist="38100" dir="2640000" algn="bl" rotWithShape="0">
                    <a:schemeClr val="accent1"/>
                  </a:outerShdw>
                </a:effectLst>
              </a:rPr>
              <a:t>XÂY DỰNG ỨNG DỤNG</a:t>
            </a:r>
          </a:p>
          <a:p>
            <a:pPr algn="ctr"/>
            <a:r>
              <a:rPr lang="vi-VN" sz="6000" b="1" cap="none" spc="0">
                <a:ln w="12700">
                  <a:solidFill>
                    <a:schemeClr val="accent1"/>
                  </a:solidFill>
                  <a:prstDash val="solid"/>
                </a:ln>
                <a:solidFill>
                  <a:srgbClr val="00B0F0"/>
                </a:solidFill>
                <a:effectLst>
                  <a:outerShdw dist="38100" dir="2640000" algn="bl" rotWithShape="0">
                    <a:schemeClr val="accent1"/>
                  </a:outerShdw>
                </a:effectLst>
              </a:rPr>
              <a:t>QUẢN LÝ KHO HÀNG</a:t>
            </a:r>
            <a:endParaRPr lang="en-US" sz="6000" b="1" cap="none" spc="0">
              <a:ln w="12700">
                <a:solidFill>
                  <a:schemeClr val="accent1"/>
                </a:solidFill>
                <a:prstDash val="solid"/>
              </a:ln>
              <a:solidFill>
                <a:srgbClr val="00B0F0"/>
              </a:solidFill>
              <a:effectLst>
                <a:outerShdw dist="38100" dir="2640000" algn="bl" rotWithShape="0">
                  <a:schemeClr val="accent1"/>
                </a:outerShdw>
              </a:effectLst>
            </a:endParaRPr>
          </a:p>
        </p:txBody>
      </p:sp>
      <p:sp>
        <p:nvSpPr>
          <p:cNvPr id="8" name="Rectangle 7">
            <a:extLst>
              <a:ext uri="{FF2B5EF4-FFF2-40B4-BE49-F238E27FC236}">
                <a16:creationId xmlns:a16="http://schemas.microsoft.com/office/drawing/2014/main" id="{124F8090-4FCC-FB4E-2C4A-A0F8ECA98D56}"/>
              </a:ext>
            </a:extLst>
          </p:cNvPr>
          <p:cNvSpPr/>
          <p:nvPr/>
        </p:nvSpPr>
        <p:spPr>
          <a:xfrm>
            <a:off x="3590277" y="617541"/>
            <a:ext cx="4828566" cy="923330"/>
          </a:xfrm>
          <a:prstGeom prst="rect">
            <a:avLst/>
          </a:prstGeom>
          <a:noFill/>
        </p:spPr>
        <p:txBody>
          <a:bodyPr wrap="none" lIns="91440" tIns="45720" rIns="91440" bIns="45720">
            <a:spAutoFit/>
          </a:bodyPr>
          <a:lstStyle/>
          <a:p>
            <a:pPr algn="ctr"/>
            <a:r>
              <a:rPr lang="vi-VN" sz="5400" b="1" cap="none" spc="0">
                <a:ln w="9525">
                  <a:solidFill>
                    <a:schemeClr val="bg1"/>
                  </a:solidFill>
                  <a:prstDash val="solid"/>
                </a:ln>
                <a:solidFill>
                  <a:srgbClr val="00B0F0"/>
                </a:solidFill>
                <a:effectLst>
                  <a:outerShdw blurRad="12700" dist="38100" dir="2700000" algn="tl" rotWithShape="0">
                    <a:schemeClr val="bg1">
                      <a:lumMod val="50000"/>
                    </a:schemeClr>
                  </a:outerShdw>
                </a:effectLst>
              </a:rPr>
              <a:t>BÀI BÁO CÁO</a:t>
            </a:r>
            <a:endParaRPr lang="en-US" sz="5400" b="1" cap="none" spc="0">
              <a:ln w="9525">
                <a:solidFill>
                  <a:schemeClr val="bg1"/>
                </a:solidFill>
                <a:prstDash val="solid"/>
              </a:ln>
              <a:solidFill>
                <a:srgbClr val="00B0F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6430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E45C-DAE9-EF9C-42E2-C0EAA162C471}"/>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906F4E61-CBE4-4B54-9986-356834B985E6}"/>
              </a:ext>
            </a:extLst>
          </p:cNvPr>
          <p:cNvSpPr>
            <a:spLocks noGrp="1"/>
          </p:cNvSpPr>
          <p:nvPr>
            <p:ph idx="1"/>
          </p:nvPr>
        </p:nvSpPr>
        <p:spPr/>
        <p:txBody>
          <a:bodyPr>
            <a:normAutofit/>
          </a:bodyPr>
          <a:lstStyle/>
          <a:p>
            <a:r>
              <a:rPr lang="vi-VN" sz="2400"/>
              <a:t>Sơ đồ ER (</a:t>
            </a:r>
            <a:r>
              <a:rPr lang="en-US" sz="2400">
                <a:effectLst/>
                <a:latin typeface="Tahoma (Body)"/>
                <a:ea typeface="Calibri" panose="020F0502020204030204" pitchFamily="34" charset="0"/>
                <a:cs typeface="Arial" panose="020B0604020202020204" pitchFamily="34" charset="0"/>
              </a:rPr>
              <a:t>Entity Relationship</a:t>
            </a:r>
            <a:r>
              <a:rPr lang="vi-VN" sz="2400"/>
              <a:t>)</a:t>
            </a:r>
          </a:p>
          <a:p>
            <a:pPr marL="0" indent="0">
              <a:buNone/>
            </a:pPr>
            <a:endParaRPr lang="en-US" sz="2400" b="1"/>
          </a:p>
        </p:txBody>
      </p:sp>
      <p:cxnSp>
        <p:nvCxnSpPr>
          <p:cNvPr id="4" name="Straight Connector 3">
            <a:extLst>
              <a:ext uri="{FF2B5EF4-FFF2-40B4-BE49-F238E27FC236}">
                <a16:creationId xmlns:a16="http://schemas.microsoft.com/office/drawing/2014/main" id="{EC335127-62B9-7CAD-F0E0-49BF29F82E2D}"/>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a:extLst>
              <a:ext uri="{FF2B5EF4-FFF2-40B4-BE49-F238E27FC236}">
                <a16:creationId xmlns:a16="http://schemas.microsoft.com/office/drawing/2014/main" id="{610BCBBD-3F4C-2C5A-C51A-3974DBC3D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579" y="2947130"/>
            <a:ext cx="7358665" cy="2614045"/>
          </a:xfrm>
          <a:prstGeom prst="rect">
            <a:avLst/>
          </a:prstGeom>
        </p:spPr>
      </p:pic>
    </p:spTree>
    <p:extLst>
      <p:ext uri="{BB962C8B-B14F-4D97-AF65-F5344CB8AC3E}">
        <p14:creationId xmlns:p14="http://schemas.microsoft.com/office/powerpoint/2010/main" val="161945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7200-8CDC-FA8A-D7A8-1D6C449D759C}"/>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5B4858A-818B-022F-CE3B-60CE59B3B099}"/>
              </a:ext>
            </a:extLst>
          </p:cNvPr>
          <p:cNvSpPr>
            <a:spLocks noGrp="1"/>
          </p:cNvSpPr>
          <p:nvPr>
            <p:ph idx="1"/>
          </p:nvPr>
        </p:nvSpPr>
        <p:spPr>
          <a:xfrm>
            <a:off x="2589212" y="2133599"/>
            <a:ext cx="8915400" cy="4353827"/>
          </a:xfrm>
        </p:spPr>
        <p:txBody>
          <a:bodyPr>
            <a:normAutofit/>
          </a:bodyPr>
          <a:lstStyle/>
          <a:p>
            <a:r>
              <a:rPr lang="vi-VN" sz="2400"/>
              <a:t>Cơ sở dữ liệu</a:t>
            </a:r>
          </a:p>
          <a:p>
            <a:pPr marL="0" indent="0">
              <a:buNone/>
            </a:pPr>
            <a:endParaRPr lang="en-US" sz="2400" b="1"/>
          </a:p>
        </p:txBody>
      </p:sp>
      <p:cxnSp>
        <p:nvCxnSpPr>
          <p:cNvPr id="4" name="Straight Connector 3">
            <a:extLst>
              <a:ext uri="{FF2B5EF4-FFF2-40B4-BE49-F238E27FC236}">
                <a16:creationId xmlns:a16="http://schemas.microsoft.com/office/drawing/2014/main" id="{B27D7E03-CAB0-D7A8-E2AE-7D7E10F9BD65}"/>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5D226072-30B0-F4B8-60D3-F5ED0CC576CC}"/>
              </a:ext>
            </a:extLst>
          </p:cNvPr>
          <p:cNvPicPr>
            <a:picLocks noChangeAspect="1"/>
          </p:cNvPicPr>
          <p:nvPr/>
        </p:nvPicPr>
        <p:blipFill>
          <a:blip r:embed="rId2"/>
          <a:stretch>
            <a:fillRect/>
          </a:stretch>
        </p:blipFill>
        <p:spPr>
          <a:xfrm>
            <a:off x="3306127" y="2708370"/>
            <a:ext cx="8036394" cy="3644304"/>
          </a:xfrm>
          <a:prstGeom prst="rect">
            <a:avLst/>
          </a:prstGeom>
        </p:spPr>
      </p:pic>
    </p:spTree>
    <p:extLst>
      <p:ext uri="{BB962C8B-B14F-4D97-AF65-F5344CB8AC3E}">
        <p14:creationId xmlns:p14="http://schemas.microsoft.com/office/powerpoint/2010/main" val="353634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7200-8CDC-FA8A-D7A8-1D6C449D759C}"/>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5B4858A-818B-022F-CE3B-60CE59B3B099}"/>
              </a:ext>
            </a:extLst>
          </p:cNvPr>
          <p:cNvSpPr>
            <a:spLocks noGrp="1"/>
          </p:cNvSpPr>
          <p:nvPr>
            <p:ph idx="1"/>
          </p:nvPr>
        </p:nvSpPr>
        <p:spPr>
          <a:xfrm>
            <a:off x="2589212" y="2133599"/>
            <a:ext cx="8915400" cy="4353827"/>
          </a:xfrm>
        </p:spPr>
        <p:txBody>
          <a:bodyPr>
            <a:normAutofit/>
          </a:bodyPr>
          <a:lstStyle/>
          <a:p>
            <a:r>
              <a:rPr lang="vi-VN" sz="2400"/>
              <a:t>Giao diện quản lý kho hàng</a:t>
            </a:r>
          </a:p>
          <a:p>
            <a:pPr marL="0" indent="0">
              <a:buNone/>
            </a:pPr>
            <a:endParaRPr lang="vi-VN" sz="2400"/>
          </a:p>
          <a:p>
            <a:pPr marL="0" indent="0">
              <a:buNone/>
            </a:pPr>
            <a:endParaRPr lang="en-US" sz="2400" b="1"/>
          </a:p>
        </p:txBody>
      </p:sp>
      <p:cxnSp>
        <p:nvCxnSpPr>
          <p:cNvPr id="4" name="Straight Connector 3">
            <a:extLst>
              <a:ext uri="{FF2B5EF4-FFF2-40B4-BE49-F238E27FC236}">
                <a16:creationId xmlns:a16="http://schemas.microsoft.com/office/drawing/2014/main" id="{B27D7E03-CAB0-D7A8-E2AE-7D7E10F9BD65}"/>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6" name="Picture 5" descr="Table&#10;&#10;Description automatically generated with low confidence">
            <a:extLst>
              <a:ext uri="{FF2B5EF4-FFF2-40B4-BE49-F238E27FC236}">
                <a16:creationId xmlns:a16="http://schemas.microsoft.com/office/drawing/2014/main" id="{4A0326CB-3AA1-21BE-DC10-FA61285AC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302" y="2708371"/>
            <a:ext cx="5828779" cy="3779055"/>
          </a:xfrm>
          <a:prstGeom prst="rect">
            <a:avLst/>
          </a:prstGeom>
        </p:spPr>
      </p:pic>
    </p:spTree>
    <p:extLst>
      <p:ext uri="{BB962C8B-B14F-4D97-AF65-F5344CB8AC3E}">
        <p14:creationId xmlns:p14="http://schemas.microsoft.com/office/powerpoint/2010/main" val="111132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7200-8CDC-FA8A-D7A8-1D6C449D759C}"/>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5B4858A-818B-022F-CE3B-60CE59B3B099}"/>
              </a:ext>
            </a:extLst>
          </p:cNvPr>
          <p:cNvSpPr>
            <a:spLocks noGrp="1"/>
          </p:cNvSpPr>
          <p:nvPr>
            <p:ph idx="1"/>
          </p:nvPr>
        </p:nvSpPr>
        <p:spPr>
          <a:xfrm>
            <a:off x="2589212" y="2133599"/>
            <a:ext cx="8915400" cy="4353827"/>
          </a:xfrm>
        </p:spPr>
        <p:txBody>
          <a:bodyPr>
            <a:normAutofit/>
          </a:bodyPr>
          <a:lstStyle/>
          <a:p>
            <a:r>
              <a:rPr lang="vi-VN" sz="2400"/>
              <a:t>Cơ sở dữ liệu </a:t>
            </a:r>
            <a:r>
              <a:rPr lang="en-US" sz="2400">
                <a:effectLst/>
                <a:latin typeface="Tahoma (Body)"/>
                <a:ea typeface="Calibri" panose="020F0502020204030204" pitchFamily="34" charset="0"/>
                <a:cs typeface="Arial" panose="020B0604020202020204" pitchFamily="34" charset="0"/>
              </a:rPr>
              <a:t>trong file DBML</a:t>
            </a:r>
            <a:endParaRPr lang="vi-VN" sz="2400">
              <a:latin typeface="Tahoma (Body)"/>
            </a:endParaRPr>
          </a:p>
          <a:p>
            <a:pPr marL="0" indent="0">
              <a:buNone/>
            </a:pPr>
            <a:endParaRPr lang="en-US" sz="2400" b="1"/>
          </a:p>
        </p:txBody>
      </p:sp>
      <p:cxnSp>
        <p:nvCxnSpPr>
          <p:cNvPr id="4" name="Straight Connector 3">
            <a:extLst>
              <a:ext uri="{FF2B5EF4-FFF2-40B4-BE49-F238E27FC236}">
                <a16:creationId xmlns:a16="http://schemas.microsoft.com/office/drawing/2014/main" id="{B27D7E03-CAB0-D7A8-E2AE-7D7E10F9BD65}"/>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a:extLst>
              <a:ext uri="{FF2B5EF4-FFF2-40B4-BE49-F238E27FC236}">
                <a16:creationId xmlns:a16="http://schemas.microsoft.com/office/drawing/2014/main" id="{1EDFD55C-CCDF-6EAC-CC88-5C654E171175}"/>
              </a:ext>
            </a:extLst>
          </p:cNvPr>
          <p:cNvPicPr>
            <a:picLocks noChangeAspect="1"/>
          </p:cNvPicPr>
          <p:nvPr/>
        </p:nvPicPr>
        <p:blipFill>
          <a:blip r:embed="rId2"/>
          <a:stretch>
            <a:fillRect/>
          </a:stretch>
        </p:blipFill>
        <p:spPr>
          <a:xfrm>
            <a:off x="3173230" y="2708371"/>
            <a:ext cx="6729116" cy="3397300"/>
          </a:xfrm>
          <a:prstGeom prst="rect">
            <a:avLst/>
          </a:prstGeom>
        </p:spPr>
      </p:pic>
    </p:spTree>
    <p:extLst>
      <p:ext uri="{BB962C8B-B14F-4D97-AF65-F5344CB8AC3E}">
        <p14:creationId xmlns:p14="http://schemas.microsoft.com/office/powerpoint/2010/main" val="33097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7200-8CDC-FA8A-D7A8-1D6C449D759C}"/>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5B4858A-818B-022F-CE3B-60CE59B3B099}"/>
              </a:ext>
            </a:extLst>
          </p:cNvPr>
          <p:cNvSpPr>
            <a:spLocks noGrp="1"/>
          </p:cNvSpPr>
          <p:nvPr>
            <p:ph idx="1"/>
          </p:nvPr>
        </p:nvSpPr>
        <p:spPr>
          <a:xfrm>
            <a:off x="2589212" y="2133599"/>
            <a:ext cx="8915400" cy="4353827"/>
          </a:xfrm>
        </p:spPr>
        <p:txBody>
          <a:bodyPr>
            <a:normAutofit/>
          </a:bodyPr>
          <a:lstStyle/>
          <a:p>
            <a:r>
              <a:rPr lang="vi-VN" sz="2400"/>
              <a:t>Kết nối tới sql server</a:t>
            </a:r>
          </a:p>
          <a:p>
            <a:pPr marL="0" indent="0">
              <a:buNone/>
            </a:pPr>
            <a:endParaRPr lang="vi-VN" sz="2400" b="1"/>
          </a:p>
          <a:p>
            <a:pPr marL="0" indent="0">
              <a:buNone/>
            </a:pPr>
            <a:endParaRPr lang="en-US" sz="2400" b="1"/>
          </a:p>
        </p:txBody>
      </p:sp>
      <p:cxnSp>
        <p:nvCxnSpPr>
          <p:cNvPr id="4" name="Straight Connector 3">
            <a:extLst>
              <a:ext uri="{FF2B5EF4-FFF2-40B4-BE49-F238E27FC236}">
                <a16:creationId xmlns:a16="http://schemas.microsoft.com/office/drawing/2014/main" id="{B27D7E03-CAB0-D7A8-E2AE-7D7E10F9BD65}"/>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a:extLst>
              <a:ext uri="{FF2B5EF4-FFF2-40B4-BE49-F238E27FC236}">
                <a16:creationId xmlns:a16="http://schemas.microsoft.com/office/drawing/2014/main" id="{3C48C800-B110-3285-1174-580FB2ABF665}"/>
              </a:ext>
            </a:extLst>
          </p:cNvPr>
          <p:cNvPicPr>
            <a:picLocks noChangeAspect="1"/>
          </p:cNvPicPr>
          <p:nvPr/>
        </p:nvPicPr>
        <p:blipFill>
          <a:blip r:embed="rId2"/>
          <a:stretch>
            <a:fillRect/>
          </a:stretch>
        </p:blipFill>
        <p:spPr>
          <a:xfrm>
            <a:off x="2997378" y="2630937"/>
            <a:ext cx="2457450" cy="3359150"/>
          </a:xfrm>
          <a:prstGeom prst="rect">
            <a:avLst/>
          </a:prstGeom>
        </p:spPr>
      </p:pic>
    </p:spTree>
    <p:extLst>
      <p:ext uri="{BB962C8B-B14F-4D97-AF65-F5344CB8AC3E}">
        <p14:creationId xmlns:p14="http://schemas.microsoft.com/office/powerpoint/2010/main" val="270399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77C0-A906-969E-AF89-A7ED58AE58FD}"/>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Giao diện hệ thống</a:t>
            </a:r>
            <a:br>
              <a:rPr lang="vi-VN" sz="4400">
                <a:latin typeface="Times New Roman" panose="02020603050405020304" pitchFamily="18" charset="0"/>
                <a:cs typeface="Times New Roman" panose="02020603050405020304" pitchFamily="18" charset="0"/>
              </a:rPr>
            </a:br>
            <a:endParaRPr lang="en-US" sz="4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153672-96DD-D2E7-37BD-309D4A335016}"/>
              </a:ext>
            </a:extLst>
          </p:cNvPr>
          <p:cNvSpPr>
            <a:spLocks noGrp="1"/>
          </p:cNvSpPr>
          <p:nvPr>
            <p:ph idx="1"/>
          </p:nvPr>
        </p:nvSpPr>
        <p:spPr>
          <a:xfrm>
            <a:off x="2589212" y="2133600"/>
            <a:ext cx="8915400" cy="4632960"/>
          </a:xfrm>
        </p:spPr>
        <p:txBody>
          <a:bodyPr>
            <a:normAutofit/>
          </a:bodyPr>
          <a:lstStyle/>
          <a:p>
            <a:r>
              <a:rPr lang="vi-VN" sz="2400"/>
              <a:t>Xin mời các bạn cùng nhóm mình đi demo phần mềm “Quản Lí Kho Hàng”.</a:t>
            </a:r>
            <a:endParaRPr lang="en-US" sz="2400"/>
          </a:p>
        </p:txBody>
      </p:sp>
      <p:cxnSp>
        <p:nvCxnSpPr>
          <p:cNvPr id="4" name="Straight Connector 3">
            <a:extLst>
              <a:ext uri="{FF2B5EF4-FFF2-40B4-BE49-F238E27FC236}">
                <a16:creationId xmlns:a16="http://schemas.microsoft.com/office/drawing/2014/main" id="{36283FA4-0B38-83C3-FD84-413B76EB922C}"/>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2757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77C0-A906-969E-AF89-A7ED58AE58FD}"/>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KẾT LUẬN</a:t>
            </a:r>
            <a:br>
              <a:rPr lang="vi-VN" sz="4400">
                <a:latin typeface="Times New Roman" panose="02020603050405020304" pitchFamily="18" charset="0"/>
                <a:cs typeface="Times New Roman" panose="02020603050405020304" pitchFamily="18" charset="0"/>
              </a:rPr>
            </a:br>
            <a:endParaRPr lang="en-US" sz="4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153672-96DD-D2E7-37BD-309D4A335016}"/>
              </a:ext>
            </a:extLst>
          </p:cNvPr>
          <p:cNvSpPr>
            <a:spLocks noGrp="1"/>
          </p:cNvSpPr>
          <p:nvPr>
            <p:ph idx="1"/>
          </p:nvPr>
        </p:nvSpPr>
        <p:spPr>
          <a:xfrm>
            <a:off x="2592925" y="1984744"/>
            <a:ext cx="8915400" cy="4632960"/>
          </a:xfrm>
        </p:spPr>
        <p:txBody>
          <a:bodyPr>
            <a:noAutofit/>
          </a:bodyPr>
          <a:lstStyle/>
          <a:p>
            <a:pPr marL="0" marR="0" indent="457200">
              <a:lnSpc>
                <a:spcPct val="150000"/>
              </a:lnSpc>
              <a:spcBef>
                <a:spcPts val="0"/>
              </a:spcBef>
              <a:spcAft>
                <a:spcPts val="800"/>
              </a:spcAft>
            </a:pPr>
            <a:r>
              <a:rPr lang="vi-VN" sz="2400">
                <a:effectLst/>
                <a:ea typeface="Calibri" panose="020F0502020204030204" pitchFamily="34" charset="0"/>
                <a:cs typeface="Arial" panose="020B0604020202020204" pitchFamily="34" charset="0"/>
              </a:rPr>
              <a:t>Phần mềm quản lý kho hàng đã phần nào giúp ích cho người dùng trong khâu quản lý hệ thống cửa hàng của mình. Trong đó bao gồm quản lý được đầy đủ thông tin sản phẩm hàng hóa, nhân viên,...một cách đơn giản và thuận tiện nhất.</a:t>
            </a:r>
          </a:p>
          <a:p>
            <a:pPr marL="0" indent="0">
              <a:buNone/>
            </a:pPr>
            <a:endParaRPr lang="en-US" sz="2400" b="1"/>
          </a:p>
        </p:txBody>
      </p:sp>
      <p:cxnSp>
        <p:nvCxnSpPr>
          <p:cNvPr id="4" name="Straight Connector 3">
            <a:extLst>
              <a:ext uri="{FF2B5EF4-FFF2-40B4-BE49-F238E27FC236}">
                <a16:creationId xmlns:a16="http://schemas.microsoft.com/office/drawing/2014/main" id="{36283FA4-0B38-83C3-FD84-413B76EB922C}"/>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2291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77C0-A906-969E-AF89-A7ED58AE58FD}"/>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KẾT LUẬN</a:t>
            </a:r>
            <a:br>
              <a:rPr lang="vi-VN" sz="4400">
                <a:latin typeface="Times New Roman" panose="02020603050405020304" pitchFamily="18" charset="0"/>
                <a:cs typeface="Times New Roman" panose="02020603050405020304" pitchFamily="18" charset="0"/>
              </a:rPr>
            </a:br>
            <a:endParaRPr lang="en-US" sz="4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153672-96DD-D2E7-37BD-309D4A335016}"/>
              </a:ext>
            </a:extLst>
          </p:cNvPr>
          <p:cNvSpPr>
            <a:spLocks noGrp="1"/>
          </p:cNvSpPr>
          <p:nvPr>
            <p:ph idx="1"/>
          </p:nvPr>
        </p:nvSpPr>
        <p:spPr>
          <a:xfrm>
            <a:off x="2592925" y="1984744"/>
            <a:ext cx="8915400" cy="4632960"/>
          </a:xfrm>
        </p:spPr>
        <p:txBody>
          <a:bodyPr>
            <a:noAutofit/>
          </a:bodyPr>
          <a:lstStyle/>
          <a:p>
            <a:pPr marL="0" marR="0" indent="457200">
              <a:lnSpc>
                <a:spcPct val="150000"/>
              </a:lnSpc>
              <a:spcBef>
                <a:spcPts val="0"/>
              </a:spcBef>
              <a:spcAft>
                <a:spcPts val="800"/>
              </a:spcAft>
            </a:pPr>
            <a:r>
              <a:rPr lang="vi-VN" sz="2400">
                <a:ea typeface="Calibri" panose="020F0502020204030204" pitchFamily="34" charset="0"/>
                <a:cs typeface="Arial" panose="020B0604020202020204" pitchFamily="34" charset="0"/>
              </a:rPr>
              <a:t>Xây dựng được phần mềm quản lý kho với các chức năng cho phép nhân viên đăng nhập, quản lý sản phẩm cập nhật profile nhân viên.</a:t>
            </a:r>
          </a:p>
          <a:p>
            <a:pPr marL="0" marR="0" indent="457200">
              <a:lnSpc>
                <a:spcPct val="150000"/>
              </a:lnSpc>
              <a:spcBef>
                <a:spcPts val="0"/>
              </a:spcBef>
              <a:spcAft>
                <a:spcPts val="800"/>
              </a:spcAft>
            </a:pPr>
            <a:r>
              <a:rPr lang="vi-VN" sz="2400">
                <a:effectLst/>
                <a:ea typeface="Calibri" panose="020F0502020204030204" pitchFamily="34" charset="0"/>
                <a:cs typeface="Arial" panose="020B0604020202020204" pitchFamily="34" charset="0"/>
              </a:rPr>
              <a:t>Trong thời gian tới em sẽ bổ sung thêm các chức nắng và thiế kế giao diện phù hợp đáp ứng đúng yêu cầu của một phần mềm quản lý.</a:t>
            </a:r>
          </a:p>
          <a:p>
            <a:pPr marL="0" indent="0">
              <a:buNone/>
            </a:pPr>
            <a:endParaRPr lang="en-US" sz="2400" b="1"/>
          </a:p>
        </p:txBody>
      </p:sp>
      <p:cxnSp>
        <p:nvCxnSpPr>
          <p:cNvPr id="4" name="Straight Connector 3">
            <a:extLst>
              <a:ext uri="{FF2B5EF4-FFF2-40B4-BE49-F238E27FC236}">
                <a16:creationId xmlns:a16="http://schemas.microsoft.com/office/drawing/2014/main" id="{36283FA4-0B38-83C3-FD84-413B76EB922C}"/>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069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2251-2A92-B20C-06F7-CA4401D7BC59}"/>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Tài liệu tham khảo</a:t>
            </a:r>
            <a:br>
              <a:rPr lang="vi-VN" sz="4400" b="1">
                <a:latin typeface="Times New Roman" panose="02020603050405020304" pitchFamily="18" charset="0"/>
                <a:cs typeface="Times New Roman" panose="02020603050405020304" pitchFamily="18" charset="0"/>
              </a:rPr>
            </a:br>
            <a:endParaRPr lang="en-US" sz="4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EBD1B2-6BA1-2836-91F2-40960CC83AC4}"/>
              </a:ext>
            </a:extLst>
          </p:cNvPr>
          <p:cNvSpPr>
            <a:spLocks noGrp="1"/>
          </p:cNvSpPr>
          <p:nvPr>
            <p:ph idx="1"/>
          </p:nvPr>
        </p:nvSpPr>
        <p:spPr/>
        <p:txBody>
          <a:bodyPr>
            <a:noAutofit/>
          </a:bodyPr>
          <a:lstStyle/>
          <a:p>
            <a:pPr marL="0" marR="0">
              <a:lnSpc>
                <a:spcPct val="150000"/>
              </a:lnSpc>
              <a:spcBef>
                <a:spcPts val="0"/>
              </a:spcBef>
              <a:spcAft>
                <a:spcPts val="800"/>
              </a:spcAft>
            </a:pPr>
            <a:r>
              <a:rPr lang="en-US" sz="2400" b="1">
                <a:effectLst/>
                <a:latin typeface="Tahoma (Body)"/>
                <a:ea typeface="Calibri" panose="020F0502020204030204" pitchFamily="34" charset="0"/>
                <a:cs typeface="Arial" panose="020B0604020202020204" pitchFamily="34" charset="0"/>
              </a:rPr>
              <a:t>Tài liệu Tiếng Việt</a:t>
            </a:r>
          </a:p>
          <a:p>
            <a:pPr marL="342900" marR="0" lvl="0" indent="-342900">
              <a:lnSpc>
                <a:spcPct val="150000"/>
              </a:lnSpc>
              <a:spcBef>
                <a:spcPts val="0"/>
              </a:spcBef>
              <a:spcAft>
                <a:spcPts val="0"/>
              </a:spcAft>
              <a:buFont typeface="+mj-lt"/>
              <a:buAutoNum type="arabicPeriod"/>
            </a:pPr>
            <a:r>
              <a:rPr lang="en-US" sz="2400">
                <a:effectLst/>
                <a:latin typeface="Tahoma (Body)"/>
                <a:ea typeface="Calibri" panose="020F0502020204030204" pitchFamily="34" charset="0"/>
                <a:cs typeface="Arial" panose="020B0604020202020204" pitchFamily="34" charset="0"/>
              </a:rPr>
              <a:t>Bài giảng Lập trình .Net, ThS. Trần Xuân Thắng, Đại học Tây Nguyên</a:t>
            </a:r>
          </a:p>
          <a:p>
            <a:pPr marL="342900" marR="0" lvl="0" indent="-342900">
              <a:lnSpc>
                <a:spcPct val="150000"/>
              </a:lnSpc>
              <a:spcBef>
                <a:spcPts val="0"/>
              </a:spcBef>
              <a:spcAft>
                <a:spcPts val="800"/>
              </a:spcAft>
              <a:buFont typeface="+mj-lt"/>
              <a:buAutoNum type="arabicPeriod"/>
            </a:pPr>
            <a:r>
              <a:rPr lang="en-US" sz="2400">
                <a:effectLst/>
                <a:latin typeface="Tahoma (Body)"/>
                <a:ea typeface="Calibri" panose="020F0502020204030204" pitchFamily="34" charset="0"/>
                <a:cs typeface="Arial" panose="020B0604020202020204" pitchFamily="34" charset="0"/>
              </a:rPr>
              <a:t>Video Hướng dẫn lập trình Windows Form, ThS. Trần Xuân Thắng</a:t>
            </a:r>
          </a:p>
        </p:txBody>
      </p:sp>
      <p:cxnSp>
        <p:nvCxnSpPr>
          <p:cNvPr id="4" name="Straight Connector 3">
            <a:extLst>
              <a:ext uri="{FF2B5EF4-FFF2-40B4-BE49-F238E27FC236}">
                <a16:creationId xmlns:a16="http://schemas.microsoft.com/office/drawing/2014/main" id="{478233B4-D64D-58F1-E1E5-1F8604D0FEE3}"/>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3611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2251-2A92-B20C-06F7-CA4401D7BC59}"/>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Tài liệu tham khảo</a:t>
            </a:r>
            <a:br>
              <a:rPr lang="vi-VN" sz="4400" b="1">
                <a:latin typeface="Times New Roman" panose="02020603050405020304" pitchFamily="18" charset="0"/>
                <a:cs typeface="Times New Roman" panose="02020603050405020304" pitchFamily="18" charset="0"/>
              </a:rPr>
            </a:br>
            <a:endParaRPr lang="en-US" sz="4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EBD1B2-6BA1-2836-91F2-40960CC83AC4}"/>
              </a:ext>
            </a:extLst>
          </p:cNvPr>
          <p:cNvSpPr>
            <a:spLocks noGrp="1"/>
          </p:cNvSpPr>
          <p:nvPr>
            <p:ph idx="1"/>
          </p:nvPr>
        </p:nvSpPr>
        <p:spPr/>
        <p:txBody>
          <a:bodyPr>
            <a:noAutofit/>
          </a:bodyPr>
          <a:lstStyle/>
          <a:p>
            <a:pPr marL="0" marR="0">
              <a:lnSpc>
                <a:spcPct val="150000"/>
              </a:lnSpc>
              <a:spcBef>
                <a:spcPts val="0"/>
              </a:spcBef>
              <a:spcAft>
                <a:spcPts val="800"/>
              </a:spcAft>
            </a:pPr>
            <a:r>
              <a:rPr lang="en-US" sz="2400" b="1">
                <a:effectLst/>
                <a:latin typeface="Tahoma (Body)"/>
                <a:ea typeface="Calibri" panose="020F0502020204030204" pitchFamily="34" charset="0"/>
                <a:cs typeface="Arial" panose="020B0604020202020204" pitchFamily="34" charset="0"/>
              </a:rPr>
              <a:t>Tài liệu Tiếng Anh</a:t>
            </a:r>
            <a:endParaRPr lang="en-US" sz="2400">
              <a:effectLst/>
              <a:latin typeface="Tahoma (Body)"/>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pPr>
            <a:r>
              <a:rPr lang="en-US" sz="2400">
                <a:effectLst/>
                <a:latin typeface="Tahoma (Body)"/>
                <a:ea typeface="Calibri" panose="020F0502020204030204" pitchFamily="34" charset="0"/>
                <a:cs typeface="Arial" panose="020B0604020202020204" pitchFamily="34" charset="0"/>
              </a:rPr>
              <a:t>LINQ to SQL, </a:t>
            </a:r>
            <a:r>
              <a:rPr lang="en-US" sz="2400" u="sng">
                <a:solidFill>
                  <a:srgbClr val="0563C1"/>
                </a:solidFill>
                <a:effectLst/>
                <a:latin typeface="Tahoma (Body)"/>
                <a:ea typeface="Calibri" panose="020F0502020204030204" pitchFamily="34" charset="0"/>
                <a:cs typeface="Arial" panose="020B0604020202020204" pitchFamily="34" charset="0"/>
                <a:hlinkClick r:id="rId2"/>
              </a:rPr>
              <a:t>https://www.javatpoint.com/linq-to-sql</a:t>
            </a:r>
            <a:r>
              <a:rPr lang="en-US" sz="2400">
                <a:effectLst/>
                <a:latin typeface="Tahoma (Body)"/>
                <a:ea typeface="Calibri" panose="020F0502020204030204" pitchFamily="34" charset="0"/>
                <a:cs typeface="Arial" panose="020B0604020202020204" pitchFamily="34" charset="0"/>
              </a:rPr>
              <a:t>, ngày truy cập 07/01/2022</a:t>
            </a:r>
          </a:p>
          <a:p>
            <a:pPr marL="342900" marR="0" lvl="0" indent="-342900">
              <a:lnSpc>
                <a:spcPct val="150000"/>
              </a:lnSpc>
              <a:spcBef>
                <a:spcPts val="0"/>
              </a:spcBef>
              <a:spcAft>
                <a:spcPts val="800"/>
              </a:spcAft>
              <a:buFont typeface="+mj-lt"/>
              <a:buAutoNum type="arabicPeriod"/>
            </a:pPr>
            <a:r>
              <a:rPr lang="en-US" sz="2400">
                <a:effectLst/>
                <a:latin typeface="Tahoma (Body)"/>
                <a:ea typeface="Calibri" panose="020F0502020204030204" pitchFamily="34" charset="0"/>
                <a:cs typeface="Arial" panose="020B0604020202020204" pitchFamily="34" charset="0"/>
              </a:rPr>
              <a:t>Microsoft Docs LINQ to SQL, </a:t>
            </a:r>
            <a:r>
              <a:rPr lang="en-US" sz="2400" u="sng">
                <a:solidFill>
                  <a:srgbClr val="0563C1"/>
                </a:solidFill>
                <a:effectLst/>
                <a:latin typeface="Tahoma (Body)"/>
                <a:ea typeface="Calibri" panose="020F0502020204030204" pitchFamily="34" charset="0"/>
                <a:cs typeface="Arial" panose="020B0604020202020204" pitchFamily="34" charset="0"/>
                <a:hlinkClick r:id="rId3"/>
              </a:rPr>
              <a:t>https://docs.microsoft.com/vi-vn/dotnet/framework/data/adonet/sql/linq/</a:t>
            </a:r>
            <a:r>
              <a:rPr lang="en-US" sz="2400">
                <a:effectLst/>
                <a:latin typeface="Tahoma (Body)"/>
                <a:ea typeface="Calibri" panose="020F0502020204030204" pitchFamily="34" charset="0"/>
                <a:cs typeface="Arial" panose="020B0604020202020204" pitchFamily="34" charset="0"/>
              </a:rPr>
              <a:t>, ngày truy cập 07/01/2022</a:t>
            </a:r>
          </a:p>
        </p:txBody>
      </p:sp>
      <p:cxnSp>
        <p:nvCxnSpPr>
          <p:cNvPr id="4" name="Straight Connector 3">
            <a:extLst>
              <a:ext uri="{FF2B5EF4-FFF2-40B4-BE49-F238E27FC236}">
                <a16:creationId xmlns:a16="http://schemas.microsoft.com/office/drawing/2014/main" id="{478233B4-D64D-58F1-E1E5-1F8604D0FEE3}"/>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984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9CC2-A19E-A20A-70CD-3164B751C03F}"/>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NỘI DUNG BÁO CÁO</a:t>
            </a:r>
            <a:br>
              <a:rPr lang="vi-VN" sz="4400" b="1">
                <a:latin typeface="Times New Roman" panose="02020603050405020304" pitchFamily="18" charset="0"/>
                <a:cs typeface="Times New Roman" panose="02020603050405020304" pitchFamily="18" charset="0"/>
              </a:rPr>
            </a:br>
            <a:endParaRPr lang="en-US" sz="4400" b="1">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28BE975-07E8-058A-A2A4-9B25F7E6FE7C}"/>
              </a:ext>
            </a:extLst>
          </p:cNvPr>
          <p:cNvSpPr>
            <a:spLocks noGrp="1"/>
          </p:cNvSpPr>
          <p:nvPr>
            <p:ph idx="1"/>
          </p:nvPr>
        </p:nvSpPr>
        <p:spPr/>
        <p:txBody>
          <a:bodyPr>
            <a:normAutofit/>
          </a:bodyPr>
          <a:lstStyle/>
          <a:p>
            <a:r>
              <a:rPr lang="vi-VN" sz="3200" b="1">
                <a:latin typeface="Times New Roman" panose="02020603050405020304" pitchFamily="18" charset="0"/>
                <a:cs typeface="Times New Roman" panose="02020603050405020304" pitchFamily="18" charset="0"/>
                <a:sym typeface="Wingdings" panose="05000000000000000000" pitchFamily="2" charset="2"/>
              </a:rPr>
              <a:t>   </a:t>
            </a:r>
            <a:r>
              <a:rPr lang="en-US" sz="2800" b="1">
                <a:latin typeface="Times New Roman" panose="02020603050405020304" pitchFamily="18" charset="0"/>
                <a:cs typeface="Times New Roman" panose="02020603050405020304" pitchFamily="18" charset="0"/>
                <a:sym typeface="Wingdings" panose="05000000000000000000" pitchFamily="2" charset="2"/>
              </a:rPr>
              <a:t></a:t>
            </a:r>
            <a:r>
              <a:rPr lang="vi-VN" sz="2800">
                <a:latin typeface="Times New Roman" panose="02020603050405020304" pitchFamily="18" charset="0"/>
                <a:cs typeface="Times New Roman" panose="02020603050405020304" pitchFamily="18" charset="0"/>
                <a:sym typeface="Wingdings" panose="05000000000000000000" pitchFamily="2" charset="2"/>
              </a:rPr>
              <a:t> </a:t>
            </a:r>
            <a:r>
              <a:rPr lang="vi-VN" sz="2800">
                <a:latin typeface="Tahoma (Body)"/>
                <a:cs typeface="Times New Roman" panose="02020603050405020304" pitchFamily="18" charset="0"/>
                <a:sym typeface="Wingdings" panose="05000000000000000000" pitchFamily="2" charset="2"/>
              </a:rPr>
              <a:t>Mục đích và yêu cầu của đề tài</a:t>
            </a:r>
          </a:p>
          <a:p>
            <a:r>
              <a:rPr lang="vi-VN" sz="2800" b="1">
                <a:latin typeface="Tahoma (Body)"/>
                <a:cs typeface="Times New Roman" panose="02020603050405020304" pitchFamily="18" charset="0"/>
                <a:sym typeface="Wingdings" panose="05000000000000000000" pitchFamily="2" charset="2"/>
              </a:rPr>
              <a:t>   </a:t>
            </a:r>
            <a:r>
              <a:rPr lang="en-US" sz="2800" b="1">
                <a:latin typeface="Tahoma (Body)"/>
                <a:cs typeface="Times New Roman" panose="02020603050405020304" pitchFamily="18" charset="0"/>
                <a:sym typeface="Wingdings" panose="05000000000000000000" pitchFamily="2" charset="2"/>
              </a:rPr>
              <a:t></a:t>
            </a:r>
            <a:r>
              <a:rPr lang="vi-VN" sz="2800">
                <a:latin typeface="Tahoma (Body)"/>
                <a:cs typeface="Times New Roman" panose="02020603050405020304" pitchFamily="18" charset="0"/>
                <a:sym typeface="Wingdings" panose="05000000000000000000" pitchFamily="2" charset="2"/>
              </a:rPr>
              <a:t> Phía người dùng</a:t>
            </a:r>
          </a:p>
          <a:p>
            <a:r>
              <a:rPr lang="vi-VN" sz="2800" b="1">
                <a:latin typeface="Tahoma (Body)"/>
                <a:cs typeface="Times New Roman" panose="02020603050405020304" pitchFamily="18" charset="0"/>
                <a:sym typeface="Wingdings" panose="05000000000000000000" pitchFamily="2" charset="2"/>
              </a:rPr>
              <a:t>   </a:t>
            </a:r>
            <a:r>
              <a:rPr lang="en-US" sz="2800" b="1">
                <a:latin typeface="Tahoma (Body)"/>
                <a:cs typeface="Times New Roman" panose="02020603050405020304" pitchFamily="18" charset="0"/>
                <a:sym typeface="Wingdings" panose="05000000000000000000" pitchFamily="2" charset="2"/>
              </a:rPr>
              <a:t></a:t>
            </a:r>
            <a:r>
              <a:rPr lang="vi-VN" sz="2800">
                <a:latin typeface="Tahoma (Body)"/>
                <a:cs typeface="Times New Roman" panose="02020603050405020304" pitchFamily="18" charset="0"/>
                <a:sym typeface="Wingdings" panose="05000000000000000000" pitchFamily="2" charset="2"/>
              </a:rPr>
              <a:t> Phân tích hệ thống</a:t>
            </a:r>
          </a:p>
          <a:p>
            <a:r>
              <a:rPr lang="vi-VN" sz="2800" b="1">
                <a:latin typeface="Tahoma (Body)"/>
                <a:cs typeface="Times New Roman" panose="02020603050405020304" pitchFamily="18" charset="0"/>
                <a:sym typeface="Wingdings" panose="05000000000000000000" pitchFamily="2" charset="2"/>
              </a:rPr>
              <a:t>   </a:t>
            </a:r>
            <a:r>
              <a:rPr lang="en-US" sz="2800" b="1">
                <a:latin typeface="Tahoma (Body)"/>
                <a:cs typeface="Times New Roman" panose="02020603050405020304" pitchFamily="18" charset="0"/>
                <a:sym typeface="Wingdings" panose="05000000000000000000" pitchFamily="2" charset="2"/>
              </a:rPr>
              <a:t></a:t>
            </a:r>
            <a:r>
              <a:rPr lang="vi-VN" sz="2800">
                <a:latin typeface="Tahoma (Body)"/>
                <a:cs typeface="Times New Roman" panose="02020603050405020304" pitchFamily="18" charset="0"/>
                <a:sym typeface="Wingdings" panose="05000000000000000000" pitchFamily="2" charset="2"/>
              </a:rPr>
              <a:t> Giao diện hệ thống ứng dụng</a:t>
            </a:r>
          </a:p>
          <a:p>
            <a:r>
              <a:rPr lang="vi-VN" sz="2800" b="1">
                <a:latin typeface="Tahoma (Body)"/>
                <a:cs typeface="Times New Roman" panose="02020603050405020304" pitchFamily="18" charset="0"/>
                <a:sym typeface="Wingdings" panose="05000000000000000000" pitchFamily="2" charset="2"/>
              </a:rPr>
              <a:t>   </a:t>
            </a:r>
            <a:r>
              <a:rPr lang="en-US" sz="2800" b="1">
                <a:latin typeface="Tahoma (Body)"/>
                <a:cs typeface="Times New Roman" panose="02020603050405020304" pitchFamily="18" charset="0"/>
                <a:sym typeface="Wingdings" panose="05000000000000000000" pitchFamily="2" charset="2"/>
              </a:rPr>
              <a:t></a:t>
            </a:r>
            <a:r>
              <a:rPr lang="vi-VN" sz="2800">
                <a:latin typeface="Tahoma (Body)"/>
                <a:cs typeface="Times New Roman" panose="02020603050405020304" pitchFamily="18" charset="0"/>
                <a:sym typeface="Wingdings" panose="05000000000000000000" pitchFamily="2" charset="2"/>
              </a:rPr>
              <a:t> Kết luận</a:t>
            </a:r>
            <a:endParaRPr lang="en-US" sz="2800">
              <a:latin typeface="Tahoma (Body)"/>
              <a:cs typeface="Times New Roman" panose="02020603050405020304" pitchFamily="18" charset="0"/>
            </a:endParaRPr>
          </a:p>
        </p:txBody>
      </p:sp>
      <p:cxnSp>
        <p:nvCxnSpPr>
          <p:cNvPr id="6" name="Straight Connector 5">
            <a:extLst>
              <a:ext uri="{FF2B5EF4-FFF2-40B4-BE49-F238E27FC236}">
                <a16:creationId xmlns:a16="http://schemas.microsoft.com/office/drawing/2014/main" id="{CB0428FA-C323-F3D0-A7E6-A5040615DAD4}"/>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4243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2251-2A92-B20C-06F7-CA4401D7BC59}"/>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Phân Công Nhiệm Vụ</a:t>
            </a:r>
            <a:br>
              <a:rPr lang="vi-VN" sz="4400" b="1">
                <a:latin typeface="Times New Roman" panose="02020603050405020304" pitchFamily="18" charset="0"/>
                <a:cs typeface="Times New Roman" panose="02020603050405020304" pitchFamily="18" charset="0"/>
              </a:rPr>
            </a:br>
            <a:endParaRPr lang="en-US" sz="4400" b="1">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A1DA7D6-4C61-8A38-96E2-25980531ACBD}"/>
              </a:ext>
            </a:extLst>
          </p:cNvPr>
          <p:cNvGraphicFramePr>
            <a:graphicFrameLocks noGrp="1"/>
          </p:cNvGraphicFramePr>
          <p:nvPr>
            <p:ph idx="1"/>
            <p:extLst>
              <p:ext uri="{D42A27DB-BD31-4B8C-83A1-F6EECF244321}">
                <p14:modId xmlns:p14="http://schemas.microsoft.com/office/powerpoint/2010/main" val="1900804036"/>
              </p:ext>
            </p:extLst>
          </p:nvPr>
        </p:nvGraphicFramePr>
        <p:xfrm>
          <a:off x="2589213" y="2167846"/>
          <a:ext cx="8915400" cy="3566348"/>
        </p:xfrm>
        <a:graphic>
          <a:graphicData uri="http://schemas.openxmlformats.org/drawingml/2006/table">
            <a:tbl>
              <a:tblPr firstRow="1" bandRow="1">
                <a:tableStyleId>{5C22544A-7EE6-4342-B048-85BDC9FD1C3A}</a:tableStyleId>
              </a:tblPr>
              <a:tblGrid>
                <a:gridCol w="2393753">
                  <a:extLst>
                    <a:ext uri="{9D8B030D-6E8A-4147-A177-3AD203B41FA5}">
                      <a16:colId xmlns:a16="http://schemas.microsoft.com/office/drawing/2014/main" val="148033081"/>
                    </a:ext>
                  </a:extLst>
                </a:gridCol>
                <a:gridCol w="6521647">
                  <a:extLst>
                    <a:ext uri="{9D8B030D-6E8A-4147-A177-3AD203B41FA5}">
                      <a16:colId xmlns:a16="http://schemas.microsoft.com/office/drawing/2014/main" val="2211896898"/>
                    </a:ext>
                  </a:extLst>
                </a:gridCol>
              </a:tblGrid>
              <a:tr h="365948">
                <a:tc>
                  <a:txBody>
                    <a:bodyPr/>
                    <a:lstStyle/>
                    <a:p>
                      <a:r>
                        <a:rPr lang="vi-VN"/>
                        <a:t>Sinh Viên</a:t>
                      </a:r>
                      <a:endParaRPr lang="en-US"/>
                    </a:p>
                  </a:txBody>
                  <a:tcPr/>
                </a:tc>
                <a:tc>
                  <a:txBody>
                    <a:bodyPr/>
                    <a:lstStyle/>
                    <a:p>
                      <a:r>
                        <a:rPr lang="vi-VN"/>
                        <a:t>Nhiệm Vụ</a:t>
                      </a:r>
                      <a:endParaRPr lang="en-US"/>
                    </a:p>
                  </a:txBody>
                  <a:tcPr/>
                </a:tc>
                <a:extLst>
                  <a:ext uri="{0D108BD9-81ED-4DB2-BD59-A6C34878D82A}">
                    <a16:rowId xmlns:a16="http://schemas.microsoft.com/office/drawing/2014/main" val="1097173569"/>
                  </a:ext>
                </a:extLst>
              </a:tr>
              <a:tr h="365948">
                <a:tc>
                  <a:txBody>
                    <a:bodyPr/>
                    <a:lstStyle/>
                    <a:p>
                      <a:r>
                        <a:rPr lang="vi-VN"/>
                        <a:t>Vừ A Cu</a:t>
                      </a:r>
                      <a:endParaRPr lang="en-US"/>
                    </a:p>
                  </a:txBody>
                  <a:tcPr/>
                </a:tc>
                <a:tc>
                  <a:txBody>
                    <a:bodyPr/>
                    <a:lstStyle/>
                    <a:p>
                      <a:pPr marL="285750" indent="-285750">
                        <a:buFontTx/>
                        <a:buChar char="-"/>
                      </a:pPr>
                      <a:r>
                        <a:rPr lang="vi-VN"/>
                        <a:t>Thiết kế, xây  dựng phần mềm</a:t>
                      </a:r>
                    </a:p>
                    <a:p>
                      <a:pPr marL="285750" indent="-285750">
                        <a:buFontTx/>
                        <a:buChar char="-"/>
                      </a:pPr>
                      <a:r>
                        <a:rPr lang="vi-VN"/>
                        <a:t>Thiết kế, xây dựng cơ sở dữ liệu</a:t>
                      </a:r>
                    </a:p>
                  </a:txBody>
                  <a:tcPr/>
                </a:tc>
                <a:extLst>
                  <a:ext uri="{0D108BD9-81ED-4DB2-BD59-A6C34878D82A}">
                    <a16:rowId xmlns:a16="http://schemas.microsoft.com/office/drawing/2014/main" val="709485349"/>
                  </a:ext>
                </a:extLst>
              </a:tr>
              <a:tr h="365948">
                <a:tc>
                  <a:txBody>
                    <a:bodyPr/>
                    <a:lstStyle/>
                    <a:p>
                      <a:r>
                        <a:rPr lang="vi-VN"/>
                        <a:t>Mã Quốc Hùng</a:t>
                      </a:r>
                      <a:endParaRPr lang="en-US"/>
                    </a:p>
                  </a:txBody>
                  <a:tcPr/>
                </a:tc>
                <a:tc>
                  <a:txBody>
                    <a:bodyPr/>
                    <a:lstStyle/>
                    <a:p>
                      <a:pPr marL="285750" indent="-285750">
                        <a:buFontTx/>
                        <a:buChar char="-"/>
                      </a:pPr>
                      <a:r>
                        <a:rPr lang="vi-VN"/>
                        <a:t>Viết báo cáo</a:t>
                      </a:r>
                    </a:p>
                    <a:p>
                      <a:pPr marL="285750" indent="-285750">
                        <a:buFontTx/>
                        <a:buChar char="-"/>
                      </a:pPr>
                      <a:r>
                        <a:rPr lang="vi-VN"/>
                        <a:t>Tham gia phân tích, thiết kế hệ thống</a:t>
                      </a:r>
                      <a:endParaRPr lang="en-US"/>
                    </a:p>
                  </a:txBody>
                  <a:tcPr/>
                </a:tc>
                <a:extLst>
                  <a:ext uri="{0D108BD9-81ED-4DB2-BD59-A6C34878D82A}">
                    <a16:rowId xmlns:a16="http://schemas.microsoft.com/office/drawing/2014/main" val="4059226451"/>
                  </a:ext>
                </a:extLst>
              </a:tr>
              <a:tr h="365948">
                <a:tc>
                  <a:txBody>
                    <a:bodyPr/>
                    <a:lstStyle/>
                    <a:p>
                      <a:r>
                        <a:rPr lang="vi-VN"/>
                        <a:t>Cù Thế Truyền</a:t>
                      </a:r>
                      <a:endParaRPr lang="en-US"/>
                    </a:p>
                  </a:txBody>
                  <a:tcPr/>
                </a:tc>
                <a:tc>
                  <a:txBody>
                    <a:bodyPr/>
                    <a:lstStyle/>
                    <a:p>
                      <a:pPr marL="285750" indent="-285750">
                        <a:buFontTx/>
                        <a:buChar char="-"/>
                      </a:pPr>
                      <a:r>
                        <a:rPr lang="vi-VN"/>
                        <a:t>Viết tiểu luận</a:t>
                      </a:r>
                    </a:p>
                    <a:p>
                      <a:pPr marL="285750" indent="-285750">
                        <a:buFontTx/>
                        <a:buChar char="-"/>
                      </a:pPr>
                      <a:r>
                        <a:rPr lang="vi-VN"/>
                        <a:t>Tham gia phân tích, thiết kế hệ thống</a:t>
                      </a:r>
                      <a:endParaRPr lang="en-US"/>
                    </a:p>
                  </a:txBody>
                  <a:tcPr/>
                </a:tc>
                <a:extLst>
                  <a:ext uri="{0D108BD9-81ED-4DB2-BD59-A6C34878D82A}">
                    <a16:rowId xmlns:a16="http://schemas.microsoft.com/office/drawing/2014/main" val="325764950"/>
                  </a:ext>
                </a:extLst>
              </a:tr>
              <a:tr h="365948">
                <a:tc>
                  <a:txBody>
                    <a:bodyPr/>
                    <a:lstStyle/>
                    <a:p>
                      <a:r>
                        <a:rPr lang="vi-VN"/>
                        <a:t>Ngô Phan Tiến Cường</a:t>
                      </a:r>
                      <a:endParaRPr lang="en-US"/>
                    </a:p>
                  </a:txBody>
                  <a:tcPr/>
                </a:tc>
                <a:tc>
                  <a:txBody>
                    <a:bodyPr/>
                    <a:lstStyle/>
                    <a:p>
                      <a:pPr marL="285750" indent="-285750">
                        <a:buFontTx/>
                        <a:buChar char="-"/>
                      </a:pPr>
                      <a:r>
                        <a:rPr lang="vi-VN"/>
                        <a:t>Tham gia phân tích, thiết kế hệ thống</a:t>
                      </a:r>
                      <a:endParaRPr lang="en-US"/>
                    </a:p>
                    <a:p>
                      <a:pPr marL="285750" indent="-285750">
                        <a:buFontTx/>
                        <a:buChar char="-"/>
                      </a:pPr>
                      <a:r>
                        <a:rPr lang="vi-VN"/>
                        <a:t>Hỗ trợ viết tiểu luận</a:t>
                      </a:r>
                      <a:endParaRPr lang="en-US"/>
                    </a:p>
                  </a:txBody>
                  <a:tcPr/>
                </a:tc>
                <a:extLst>
                  <a:ext uri="{0D108BD9-81ED-4DB2-BD59-A6C34878D82A}">
                    <a16:rowId xmlns:a16="http://schemas.microsoft.com/office/drawing/2014/main" val="765599071"/>
                  </a:ext>
                </a:extLst>
              </a:tr>
              <a:tr h="0">
                <a:tc>
                  <a:txBody>
                    <a:bodyPr/>
                    <a:lstStyle/>
                    <a:p>
                      <a:r>
                        <a:rPr lang="vi-VN"/>
                        <a:t>Phạm Anh Tu</a:t>
                      </a:r>
                      <a:endParaRPr lang="en-US"/>
                    </a:p>
                  </a:txBody>
                  <a:tcPr/>
                </a:tc>
                <a:tc>
                  <a:txBody>
                    <a:bodyPr/>
                    <a:lstStyle/>
                    <a:p>
                      <a:pPr marL="285750" indent="-285750">
                        <a:buFontTx/>
                        <a:buChar char="-"/>
                      </a:pPr>
                      <a:r>
                        <a:rPr lang="vi-VN"/>
                        <a:t>Hỗ trợ xây dựng phần mềm</a:t>
                      </a:r>
                    </a:p>
                    <a:p>
                      <a:pPr marL="285750" indent="-285750">
                        <a:buFontTx/>
                        <a:buChar char="-"/>
                      </a:pPr>
                      <a:r>
                        <a:rPr lang="vi-VN"/>
                        <a:t>Tham gia phân tích, thiết kế hệ thống</a:t>
                      </a:r>
                      <a:endParaRPr lang="en-US"/>
                    </a:p>
                  </a:txBody>
                  <a:tcPr/>
                </a:tc>
                <a:extLst>
                  <a:ext uri="{0D108BD9-81ED-4DB2-BD59-A6C34878D82A}">
                    <a16:rowId xmlns:a16="http://schemas.microsoft.com/office/drawing/2014/main" val="2227834715"/>
                  </a:ext>
                </a:extLst>
              </a:tr>
            </a:tbl>
          </a:graphicData>
        </a:graphic>
      </p:graphicFrame>
      <p:cxnSp>
        <p:nvCxnSpPr>
          <p:cNvPr id="4" name="Straight Connector 3">
            <a:extLst>
              <a:ext uri="{FF2B5EF4-FFF2-40B4-BE49-F238E27FC236}">
                <a16:creationId xmlns:a16="http://schemas.microsoft.com/office/drawing/2014/main" id="{478233B4-D64D-58F1-E1E5-1F8604D0FEE3}"/>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138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6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F2CB6F-5605-70AC-F7DC-559D93BE12DD}"/>
              </a:ext>
            </a:extLst>
          </p:cNvPr>
          <p:cNvSpPr/>
          <p:nvPr/>
        </p:nvSpPr>
        <p:spPr>
          <a:xfrm>
            <a:off x="4207017" y="577633"/>
            <a:ext cx="3969356" cy="1107996"/>
          </a:xfrm>
          <a:prstGeom prst="rect">
            <a:avLst/>
          </a:prstGeom>
          <a:solidFill>
            <a:schemeClr val="bg1"/>
          </a:solidFill>
        </p:spPr>
        <p:txBody>
          <a:bodyPr wrap="none" lIns="91440" tIns="45720" rIns="91440" bIns="45720">
            <a:spAutoFit/>
          </a:bodyPr>
          <a:lstStyle/>
          <a:p>
            <a:pPr algn="ctr"/>
            <a:r>
              <a:rPr lang="vi-VN" sz="6600" b="1" cap="none" spc="0">
                <a:ln w="12700">
                  <a:solidFill>
                    <a:schemeClr val="accent1"/>
                  </a:solidFill>
                  <a:prstDash val="solid"/>
                </a:ln>
                <a:solidFill>
                  <a:srgbClr val="00B05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THE END</a:t>
            </a:r>
            <a:endParaRPr lang="en-US" sz="6600" b="1" cap="none" spc="0">
              <a:ln w="12700">
                <a:solidFill>
                  <a:schemeClr val="accent1"/>
                </a:solidFill>
                <a:prstDash val="solid"/>
              </a:ln>
              <a:solidFill>
                <a:srgbClr val="00B05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7C165E3-C420-4B28-5D20-596FDF15A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71807">
            <a:off x="1642512" y="2203653"/>
            <a:ext cx="9730254" cy="4454815"/>
          </a:xfrm>
          <a:prstGeom prst="rect">
            <a:avLst/>
          </a:prstGeom>
        </p:spPr>
      </p:pic>
    </p:spTree>
    <p:extLst>
      <p:ext uri="{BB962C8B-B14F-4D97-AF65-F5344CB8AC3E}">
        <p14:creationId xmlns:p14="http://schemas.microsoft.com/office/powerpoint/2010/main" val="355810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A837-E37F-670B-08F9-7A49CD37A82F}"/>
              </a:ext>
            </a:extLst>
          </p:cNvPr>
          <p:cNvSpPr>
            <a:spLocks noGrp="1"/>
          </p:cNvSpPr>
          <p:nvPr>
            <p:ph type="title"/>
          </p:nvPr>
        </p:nvSpPr>
        <p:spPr/>
        <p:txBody>
          <a:bodyPr>
            <a:normAutofit fontScale="90000"/>
          </a:bodyPr>
          <a:lstStyle/>
          <a:p>
            <a:pPr algn="ctr"/>
            <a:r>
              <a:rPr lang="vi-VN" sz="4900" b="1">
                <a:latin typeface="Times New Roman" panose="02020603050405020304" pitchFamily="18" charset="0"/>
                <a:cs typeface="Times New Roman" panose="02020603050405020304" pitchFamily="18" charset="0"/>
              </a:rPr>
              <a:t>MỤC ĐÍCH </a:t>
            </a:r>
            <a:br>
              <a:rPr lang="vi-VN" sz="4900" b="1">
                <a:latin typeface="Times New Roman" panose="02020603050405020304" pitchFamily="18" charset="0"/>
                <a:cs typeface="Times New Roman" panose="02020603050405020304" pitchFamily="18" charset="0"/>
              </a:rPr>
            </a:br>
            <a:endParaRPr lang="en-US" sz="49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BC765-D877-5F3C-F580-8C62A638C159}"/>
              </a:ext>
            </a:extLst>
          </p:cNvPr>
          <p:cNvSpPr>
            <a:spLocks noGrp="1"/>
          </p:cNvSpPr>
          <p:nvPr>
            <p:ph idx="1"/>
          </p:nvPr>
        </p:nvSpPr>
        <p:spPr/>
        <p:txBody>
          <a:bodyPr>
            <a:normAutofit/>
          </a:bodyPr>
          <a:lstStyle/>
          <a:p>
            <a:r>
              <a:rPr lang="vi-VN" sz="2400"/>
              <a:t>Ứng dụng giúp giảm thiểu khối lượng công việc quản lý thủ công.</a:t>
            </a:r>
          </a:p>
          <a:p>
            <a:r>
              <a:rPr lang="vi-VN" sz="2400"/>
              <a:t>Nâng cao chất lượng và hiệu quả trong công việc quản lý và lưu trữ hàng hóa.</a:t>
            </a:r>
          </a:p>
          <a:p>
            <a:r>
              <a:rPr lang="vi-VN" sz="2400"/>
              <a:t>Đảm bảo an toàn về thông tin sản phẩm và tiết kiệm thời gian quản lý.</a:t>
            </a:r>
          </a:p>
          <a:p>
            <a:r>
              <a:rPr lang="vi-VN" sz="2400"/>
              <a:t>Dễ dàng nắm được thông tin về hàng hóa cũng như nhân viên của của hàng. </a:t>
            </a:r>
            <a:endParaRPr lang="en-US" sz="2400"/>
          </a:p>
        </p:txBody>
      </p:sp>
      <p:cxnSp>
        <p:nvCxnSpPr>
          <p:cNvPr id="4" name="Straight Connector 3">
            <a:extLst>
              <a:ext uri="{FF2B5EF4-FFF2-40B4-BE49-F238E27FC236}">
                <a16:creationId xmlns:a16="http://schemas.microsoft.com/office/drawing/2014/main" id="{403B05BC-16F7-E0F0-0735-FDDA855F2389}"/>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4379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92CC-35D7-16C7-C147-EE465C5B7E25}"/>
              </a:ext>
            </a:extLst>
          </p:cNvPr>
          <p:cNvSpPr>
            <a:spLocks noGrp="1"/>
          </p:cNvSpPr>
          <p:nvPr>
            <p:ph type="title"/>
          </p:nvPr>
        </p:nvSpPr>
        <p:spPr/>
        <p:txBody>
          <a:bodyPr>
            <a:normAutofit/>
          </a:bodyPr>
          <a:lstStyle/>
          <a:p>
            <a:pPr algn="ctr"/>
            <a:r>
              <a:rPr lang="vi-VN" sz="4400" b="1">
                <a:latin typeface="Times New Roman" panose="02020603050405020304" pitchFamily="18" charset="0"/>
                <a:cs typeface="Times New Roman" panose="02020603050405020304" pitchFamily="18" charset="0"/>
              </a:rPr>
              <a:t>Yêu cầu</a:t>
            </a:r>
            <a:endParaRPr lang="en-US" sz="4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049891-0BF0-EF1D-AC83-1431AE2481EA}"/>
              </a:ext>
            </a:extLst>
          </p:cNvPr>
          <p:cNvSpPr>
            <a:spLocks noGrp="1"/>
          </p:cNvSpPr>
          <p:nvPr>
            <p:ph idx="1"/>
          </p:nvPr>
        </p:nvSpPr>
        <p:spPr>
          <a:xfrm>
            <a:off x="2589212" y="2133599"/>
            <a:ext cx="8915400" cy="4012019"/>
          </a:xfrm>
        </p:spPr>
        <p:txBody>
          <a:bodyPr>
            <a:noAutofit/>
          </a:bodyPr>
          <a:lstStyle/>
          <a:p>
            <a:r>
              <a:rPr lang="vi-VN" sz="2400"/>
              <a:t>Phần mềm có thể lưu trữ thông tin hàng hóa với số lượng lớn không giới hạn.</a:t>
            </a:r>
          </a:p>
          <a:p>
            <a:r>
              <a:rPr lang="vi-VN" sz="2400"/>
              <a:t>Hệ thống cập nhật thông tin và số lượng hàng hóa đã bán định kỳ.</a:t>
            </a:r>
          </a:p>
          <a:p>
            <a:r>
              <a:rPr lang="vi-VN" sz="2400"/>
              <a:t>Người quản lý có thể chỉnh sửa thông tin và cập nhật liên tục.</a:t>
            </a:r>
          </a:p>
          <a:p>
            <a:r>
              <a:rPr lang="vi-VN" sz="2400"/>
              <a:t>Giao diện của phần mềm đơn giản dễ sử dụng, bố cục sắp xếp hợp lí rõ ràng, thuận tiện nhất cho người dùng.</a:t>
            </a:r>
          </a:p>
          <a:p>
            <a:r>
              <a:rPr lang="vi-VN" sz="2400"/>
              <a:t>Có những ưu điểm vượt trội hơn so với những ứng ụng tương tự khác.</a:t>
            </a:r>
          </a:p>
        </p:txBody>
      </p:sp>
      <p:cxnSp>
        <p:nvCxnSpPr>
          <p:cNvPr id="5" name="Straight Connector 4">
            <a:extLst>
              <a:ext uri="{FF2B5EF4-FFF2-40B4-BE49-F238E27FC236}">
                <a16:creationId xmlns:a16="http://schemas.microsoft.com/office/drawing/2014/main" id="{53BCE5CA-02CA-20B1-BDB3-0AE980B3CB6B}"/>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5162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92CC-35D7-16C7-C147-EE465C5B7E25}"/>
              </a:ext>
            </a:extLst>
          </p:cNvPr>
          <p:cNvSpPr>
            <a:spLocks noGrp="1"/>
          </p:cNvSpPr>
          <p:nvPr>
            <p:ph type="title"/>
          </p:nvPr>
        </p:nvSpPr>
        <p:spPr/>
        <p:txBody>
          <a:bodyPr>
            <a:normAutofit/>
          </a:bodyPr>
          <a:lstStyle/>
          <a:p>
            <a:pPr algn="ctr"/>
            <a:r>
              <a:rPr lang="vi-VN" sz="4400" b="1">
                <a:latin typeface="Times New Roman" panose="02020603050405020304" pitchFamily="18" charset="0"/>
                <a:cs typeface="Times New Roman" panose="02020603050405020304" pitchFamily="18" charset="0"/>
              </a:rPr>
              <a:t>Yêu cầu</a:t>
            </a:r>
            <a:endParaRPr lang="en-US" sz="4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049891-0BF0-EF1D-AC83-1431AE2481EA}"/>
              </a:ext>
            </a:extLst>
          </p:cNvPr>
          <p:cNvSpPr>
            <a:spLocks noGrp="1"/>
          </p:cNvSpPr>
          <p:nvPr>
            <p:ph idx="1"/>
          </p:nvPr>
        </p:nvSpPr>
        <p:spPr>
          <a:xfrm>
            <a:off x="2589212" y="2133599"/>
            <a:ext cx="8915400" cy="4012019"/>
          </a:xfrm>
        </p:spPr>
        <p:txBody>
          <a:bodyPr>
            <a:noAutofit/>
          </a:bodyPr>
          <a:lstStyle/>
          <a:p>
            <a:r>
              <a:rPr lang="vi-VN" sz="2400"/>
              <a:t>Hệ thống có 2 loại tài khoản truy cập:</a:t>
            </a:r>
          </a:p>
          <a:p>
            <a:pPr lvl="1"/>
            <a:r>
              <a:rPr lang="vi-VN" sz="2200"/>
              <a:t>ADMIN: Có toàn quyền trong hệ thống.</a:t>
            </a:r>
          </a:p>
          <a:p>
            <a:pPr lvl="1"/>
            <a:r>
              <a:rPr lang="vi-VN" sz="2200"/>
              <a:t>Nhân viên: Không có quyền quản lí nhân viên, truy cập Form “quản lí nhân viên”, sửa thông tin nhân viên.</a:t>
            </a:r>
          </a:p>
        </p:txBody>
      </p:sp>
      <p:cxnSp>
        <p:nvCxnSpPr>
          <p:cNvPr id="5" name="Straight Connector 4">
            <a:extLst>
              <a:ext uri="{FF2B5EF4-FFF2-40B4-BE49-F238E27FC236}">
                <a16:creationId xmlns:a16="http://schemas.microsoft.com/office/drawing/2014/main" id="{53BCE5CA-02CA-20B1-BDB3-0AE980B3CB6B}"/>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9074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CA6C-C4F1-DB82-D0D2-23C4971A4054}"/>
              </a:ext>
            </a:extLst>
          </p:cNvPr>
          <p:cNvSpPr>
            <a:spLocks noGrp="1"/>
          </p:cNvSpPr>
          <p:nvPr>
            <p:ph type="title"/>
          </p:nvPr>
        </p:nvSpPr>
        <p:spPr/>
        <p:txBody>
          <a:bodyPr>
            <a:normAutofit fontScale="90000"/>
          </a:bodyPr>
          <a:lstStyle/>
          <a:p>
            <a:pPr algn="ctr"/>
            <a:r>
              <a:rPr lang="vi-VN" sz="4400" b="1">
                <a:latin typeface="Times New Roman" panose="02020603050405020304" pitchFamily="18" charset="0"/>
                <a:cs typeface="Times New Roman" panose="02020603050405020304" pitchFamily="18" charset="0"/>
              </a:rPr>
              <a:t>NGƯỜI DÙNG</a:t>
            </a:r>
            <a:br>
              <a:rPr lang="vi-VN"/>
            </a:br>
            <a:endParaRPr lang="en-US"/>
          </a:p>
        </p:txBody>
      </p:sp>
      <p:sp>
        <p:nvSpPr>
          <p:cNvPr id="3" name="Content Placeholder 2">
            <a:extLst>
              <a:ext uri="{FF2B5EF4-FFF2-40B4-BE49-F238E27FC236}">
                <a16:creationId xmlns:a16="http://schemas.microsoft.com/office/drawing/2014/main" id="{56AA0CBC-2164-7A6C-3E7F-8690208AF602}"/>
              </a:ext>
            </a:extLst>
          </p:cNvPr>
          <p:cNvSpPr>
            <a:spLocks noGrp="1"/>
          </p:cNvSpPr>
          <p:nvPr>
            <p:ph idx="1"/>
          </p:nvPr>
        </p:nvSpPr>
        <p:spPr/>
        <p:txBody>
          <a:bodyPr/>
          <a:lstStyle/>
          <a:p>
            <a:r>
              <a:rPr lang="vi-VN" sz="2400"/>
              <a:t>Ứng dụng dành cho các khách hàng dùng để quản lý cửa hàng. Tùy thuộc vào từng cửa hàng mà thay đổi sản phẩm cho phù hợp.</a:t>
            </a:r>
          </a:p>
          <a:p>
            <a:endParaRPr lang="en-US"/>
          </a:p>
        </p:txBody>
      </p:sp>
      <p:cxnSp>
        <p:nvCxnSpPr>
          <p:cNvPr id="4" name="Straight Connector 3">
            <a:extLst>
              <a:ext uri="{FF2B5EF4-FFF2-40B4-BE49-F238E27FC236}">
                <a16:creationId xmlns:a16="http://schemas.microsoft.com/office/drawing/2014/main" id="{33628103-6BA5-D7D2-9DEF-44E1BA38A0D1}"/>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5767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44A0-228B-8828-3D96-EAAEAB5A28D3}"/>
              </a:ext>
            </a:extLst>
          </p:cNvPr>
          <p:cNvSpPr>
            <a:spLocks noGrp="1"/>
          </p:cNvSpPr>
          <p:nvPr>
            <p:ph type="title"/>
          </p:nvPr>
        </p:nvSpPr>
        <p:spPr/>
        <p:txBody>
          <a:bodyPr>
            <a:normAutofit fontScale="90000"/>
          </a:bodyPr>
          <a:lstStyle/>
          <a:p>
            <a:r>
              <a:rPr lang="vi-VN" sz="4400" b="1">
                <a:latin typeface="Times New Roman" panose="02020603050405020304" pitchFamily="18" charset="0"/>
                <a:cs typeface="Times New Roman" panose="02020603050405020304" pitchFamily="18" charset="0"/>
              </a:rPr>
              <a:t>PHÂN TÍCH THIẾT KẾ HỆ THỐNG</a:t>
            </a:r>
            <a:br>
              <a:rPr lang="vi-VN" sz="4400" b="1">
                <a:latin typeface="Times New Roman" panose="02020603050405020304" pitchFamily="18" charset="0"/>
                <a:cs typeface="Times New Roman" panose="02020603050405020304" pitchFamily="18" charset="0"/>
              </a:rPr>
            </a:br>
            <a:endParaRPr lang="en-US" sz="4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12B03-63BE-5C13-6966-8FBF8388F1A3}"/>
              </a:ext>
            </a:extLst>
          </p:cNvPr>
          <p:cNvSpPr>
            <a:spLocks noGrp="1"/>
          </p:cNvSpPr>
          <p:nvPr>
            <p:ph idx="1"/>
          </p:nvPr>
        </p:nvSpPr>
        <p:spPr/>
        <p:txBody>
          <a:bodyPr/>
          <a:lstStyle/>
          <a:p>
            <a:r>
              <a:rPr lang="vi-VN" sz="2400"/>
              <a:t>Sơ đồ hoạt động của hệ thống</a:t>
            </a:r>
          </a:p>
          <a:p>
            <a:pPr marL="0" indent="0">
              <a:buNone/>
            </a:pPr>
            <a:endParaRPr lang="en-US" b="1"/>
          </a:p>
        </p:txBody>
      </p:sp>
      <p:cxnSp>
        <p:nvCxnSpPr>
          <p:cNvPr id="4" name="Straight Connector 3">
            <a:extLst>
              <a:ext uri="{FF2B5EF4-FFF2-40B4-BE49-F238E27FC236}">
                <a16:creationId xmlns:a16="http://schemas.microsoft.com/office/drawing/2014/main" id="{2652E945-9A97-6831-F52C-370D7D149167}"/>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5D12E3FE-8A5B-D7B2-9EF7-62506893D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837" y="2708371"/>
            <a:ext cx="6566813" cy="3366461"/>
          </a:xfrm>
          <a:prstGeom prst="rect">
            <a:avLst/>
          </a:prstGeom>
        </p:spPr>
      </p:pic>
    </p:spTree>
    <p:extLst>
      <p:ext uri="{BB962C8B-B14F-4D97-AF65-F5344CB8AC3E}">
        <p14:creationId xmlns:p14="http://schemas.microsoft.com/office/powerpoint/2010/main" val="136279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E45C-DAE9-EF9C-42E2-C0EAA162C471}"/>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906F4E61-CBE4-4B54-9986-356834B985E6}"/>
              </a:ext>
            </a:extLst>
          </p:cNvPr>
          <p:cNvSpPr>
            <a:spLocks noGrp="1"/>
          </p:cNvSpPr>
          <p:nvPr>
            <p:ph idx="1"/>
          </p:nvPr>
        </p:nvSpPr>
        <p:spPr>
          <a:xfrm>
            <a:off x="2589212" y="2133600"/>
            <a:ext cx="8915400" cy="4555958"/>
          </a:xfrm>
        </p:spPr>
        <p:txBody>
          <a:bodyPr>
            <a:normAutofit/>
          </a:bodyPr>
          <a:lstStyle/>
          <a:p>
            <a:r>
              <a:rPr lang="vi-VN" sz="2400"/>
              <a:t>Sơ đồ phân rã chức năng</a:t>
            </a:r>
          </a:p>
          <a:p>
            <a:pPr marL="0" indent="0">
              <a:buNone/>
            </a:pPr>
            <a:endParaRPr lang="en-US" sz="2400" b="1"/>
          </a:p>
        </p:txBody>
      </p:sp>
      <p:cxnSp>
        <p:nvCxnSpPr>
          <p:cNvPr id="4" name="Straight Connector 3">
            <a:extLst>
              <a:ext uri="{FF2B5EF4-FFF2-40B4-BE49-F238E27FC236}">
                <a16:creationId xmlns:a16="http://schemas.microsoft.com/office/drawing/2014/main" id="{EC335127-62B9-7CAD-F0E0-49BF29F82E2D}"/>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1968BAF5-34A9-34ED-3116-1BC9A761C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637" y="2708371"/>
            <a:ext cx="6628549" cy="3827183"/>
          </a:xfrm>
          <a:prstGeom prst="rect">
            <a:avLst/>
          </a:prstGeom>
        </p:spPr>
      </p:pic>
    </p:spTree>
    <p:extLst>
      <p:ext uri="{BB962C8B-B14F-4D97-AF65-F5344CB8AC3E}">
        <p14:creationId xmlns:p14="http://schemas.microsoft.com/office/powerpoint/2010/main" val="124463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E45C-DAE9-EF9C-42E2-C0EAA162C471}"/>
              </a:ext>
            </a:extLst>
          </p:cNvPr>
          <p:cNvSpPr>
            <a:spLocks noGrp="1"/>
          </p:cNvSpPr>
          <p:nvPr>
            <p:ph type="title"/>
          </p:nvPr>
        </p:nvSpPr>
        <p:spPr/>
        <p:txBody>
          <a:bodyPr/>
          <a:lstStyle/>
          <a:p>
            <a:r>
              <a:rPr lang="vi-VN" sz="3600" b="1">
                <a:latin typeface="Times New Roman" panose="02020603050405020304" pitchFamily="18" charset="0"/>
                <a:cs typeface="Times New Roman" panose="02020603050405020304" pitchFamily="18" charset="0"/>
              </a:rPr>
              <a:t>PHÂN TÍCH THIẾT KẾ HỆ THỐNG</a:t>
            </a:r>
            <a:br>
              <a:rPr lang="vi-VN" sz="3600" b="1">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906F4E61-CBE4-4B54-9986-356834B985E6}"/>
              </a:ext>
            </a:extLst>
          </p:cNvPr>
          <p:cNvSpPr>
            <a:spLocks noGrp="1"/>
          </p:cNvSpPr>
          <p:nvPr>
            <p:ph idx="1"/>
          </p:nvPr>
        </p:nvSpPr>
        <p:spPr>
          <a:xfrm>
            <a:off x="2589212" y="2133599"/>
            <a:ext cx="8915400" cy="4363453"/>
          </a:xfrm>
        </p:spPr>
        <p:txBody>
          <a:bodyPr>
            <a:normAutofit/>
          </a:bodyPr>
          <a:lstStyle/>
          <a:p>
            <a:r>
              <a:rPr lang="vi-VN" sz="2400"/>
              <a:t>Sơ đồ luồng dữ liệu</a:t>
            </a:r>
          </a:p>
          <a:p>
            <a:pPr marL="0" indent="0">
              <a:buNone/>
            </a:pPr>
            <a:endParaRPr lang="en-US" sz="2400" b="1"/>
          </a:p>
        </p:txBody>
      </p:sp>
      <p:cxnSp>
        <p:nvCxnSpPr>
          <p:cNvPr id="4" name="Straight Connector 3">
            <a:extLst>
              <a:ext uri="{FF2B5EF4-FFF2-40B4-BE49-F238E27FC236}">
                <a16:creationId xmlns:a16="http://schemas.microsoft.com/office/drawing/2014/main" id="{EC335127-62B9-7CAD-F0E0-49BF29F82E2D}"/>
              </a:ext>
            </a:extLst>
          </p:cNvPr>
          <p:cNvCxnSpPr>
            <a:cxnSpLocks/>
          </p:cNvCxnSpPr>
          <p:nvPr/>
        </p:nvCxnSpPr>
        <p:spPr>
          <a:xfrm>
            <a:off x="2702560" y="1666240"/>
            <a:ext cx="8575040" cy="0"/>
          </a:xfrm>
          <a:prstGeom prst="line">
            <a:avLst/>
          </a:prstGeom>
          <a:ln cmpd="sng">
            <a:solidFill>
              <a:srgbClr val="00B050"/>
            </a:solidFill>
            <a:headEnd w="sm" len="med"/>
          </a:ln>
          <a:scene3d>
            <a:camera prst="orthographicFront"/>
            <a:lightRig rig="threePt" dir="t"/>
          </a:scene3d>
          <a:sp3d>
            <a:bevelT w="165100" prst="coolSlant"/>
          </a:sp3d>
        </p:spPr>
        <p:style>
          <a:lnRef idx="3">
            <a:schemeClr val="accent6"/>
          </a:lnRef>
          <a:fillRef idx="0">
            <a:schemeClr val="accent6"/>
          </a:fillRef>
          <a:effectRef idx="2">
            <a:schemeClr val="accent6"/>
          </a:effectRef>
          <a:fontRef idx="minor">
            <a:schemeClr val="tx1"/>
          </a:fontRef>
        </p:style>
      </p:cxnSp>
      <p:pic>
        <p:nvPicPr>
          <p:cNvPr id="5" name="Picture 4">
            <a:extLst>
              <a:ext uri="{FF2B5EF4-FFF2-40B4-BE49-F238E27FC236}">
                <a16:creationId xmlns:a16="http://schemas.microsoft.com/office/drawing/2014/main" id="{4C0A867D-C453-8118-64E4-93A2AEAE6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15" y="2804861"/>
            <a:ext cx="6414253" cy="3692192"/>
          </a:xfrm>
          <a:prstGeom prst="rect">
            <a:avLst/>
          </a:prstGeom>
        </p:spPr>
      </p:pic>
    </p:spTree>
    <p:extLst>
      <p:ext uri="{BB962C8B-B14F-4D97-AF65-F5344CB8AC3E}">
        <p14:creationId xmlns:p14="http://schemas.microsoft.com/office/powerpoint/2010/main" val="986378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196</TotalTime>
  <Words>796</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Tahoma</vt:lpstr>
      <vt:lpstr>Tahoma (Body)</vt:lpstr>
      <vt:lpstr>Times New Roman</vt:lpstr>
      <vt:lpstr>Wingdings 3</vt:lpstr>
      <vt:lpstr>Wisp</vt:lpstr>
      <vt:lpstr>PowerPoint Presentation</vt:lpstr>
      <vt:lpstr>NỘI DUNG BÁO CÁO </vt:lpstr>
      <vt:lpstr>MỤC ĐÍCH  </vt:lpstr>
      <vt:lpstr>Yêu cầu</vt:lpstr>
      <vt:lpstr>Yêu cầu</vt:lpstr>
      <vt:lpstr>NGƯỜI DÙNG </vt:lpstr>
      <vt:lpstr>PHÂN TÍCH THIẾT KẾ HỆ THỐNG </vt:lpstr>
      <vt:lpstr>PHÂN TÍCH THIẾT KẾ HỆ THỐNG </vt:lpstr>
      <vt:lpstr>PHÂN TÍCH THIẾT KẾ HỆ THỐNG </vt:lpstr>
      <vt:lpstr>PHÂN TÍCH THIẾT KẾ HỆ THỐNG </vt:lpstr>
      <vt:lpstr>PHÂN TÍCH THIẾT KẾ HỆ THỐNG </vt:lpstr>
      <vt:lpstr>PHÂN TÍCH THIẾT KẾ HỆ THỐNG </vt:lpstr>
      <vt:lpstr>PHÂN TÍCH THIẾT KẾ HỆ THỐNG </vt:lpstr>
      <vt:lpstr>PHÂN TÍCH THIẾT KẾ HỆ THỐNG </vt:lpstr>
      <vt:lpstr>Giao diện hệ thống </vt:lpstr>
      <vt:lpstr>KẾT LUẬN </vt:lpstr>
      <vt:lpstr>KẾT LUẬN </vt:lpstr>
      <vt:lpstr>Tài liệu tham khảo </vt:lpstr>
      <vt:lpstr>Tài liệu tham khảo </vt:lpstr>
      <vt:lpstr>Phân Công Nhiệm Vụ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Nark Laid</dc:creator>
  <cp:lastModifiedBy>Nark Laid</cp:lastModifiedBy>
  <cp:revision>6</cp:revision>
  <dcterms:created xsi:type="dcterms:W3CDTF">2022-12-30T12:55:57Z</dcterms:created>
  <dcterms:modified xsi:type="dcterms:W3CDTF">2022-12-31T03:42:15Z</dcterms:modified>
</cp:coreProperties>
</file>