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6" r:id="rId4"/>
    <p:sldId id="284" r:id="rId5"/>
    <p:sldId id="267" r:id="rId6"/>
    <p:sldId id="283" r:id="rId7"/>
    <p:sldId id="27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 noEditPoints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" name="Заголовокзаголовок"/>
          <p:cNvSpPr>
            <a:spLocks noGrp="1" noEditPoints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6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6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7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5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8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1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2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3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4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9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0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 noEditPoints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 noEditPoints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4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5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7" name="Рисунок 3"/>
          <p:cNvSpPr>
            <a:spLocks noGrp="1" noEditPoints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9" name="Рисунок 3"/>
          <p:cNvSpPr>
            <a:spLocks noGrp="1" noEditPoints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8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9" name="Рисунок 9"/>
          <p:cNvSpPr>
            <a:spLocks noGrp="1" noEditPoints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9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Уровень текста 1…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0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0" name="Рисунок 6"/>
          <p:cNvSpPr>
            <a:spLocks noGrp="1" noEditPoints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3" name="Рисунок 6"/>
          <p:cNvSpPr>
            <a:spLocks noGrp="1" noEditPoints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4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36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8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49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50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5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4" name="Рисунок 2"/>
          <p:cNvSpPr>
            <a:spLocks noGrp="1" noEditPoints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7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9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4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 noEditPoints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93" name="Образец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2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41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4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5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6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8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60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61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2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3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4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8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 noEditPoints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74" name="Рисунок 2"/>
          <p:cNvSpPr>
            <a:spLocks noGrp="1" noEditPoints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6" name="Текст 2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Pct val="100000"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7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78" name="Текст 2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Pct val="100000"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6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64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81" name="Рисунок 6"/>
          <p:cNvSpPr>
            <a:spLocks noGrp="1" noEditPoints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" name="Рисунок 7"/>
          <p:cNvSpPr>
            <a:spLocks noGrp="1" noEditPoints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0" name="Рисунок 7"/>
          <p:cNvSpPr>
            <a:spLocks noGrp="1" noEditPoints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1" name="Рисунок 7"/>
          <p:cNvSpPr>
            <a:spLocks noGrp="1" noEditPoints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04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 noEditPoints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2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 b="1"/>
            </a:lvl1pPr>
            <a:lvl2pPr marL="0" indent="457200">
              <a:buSzPct val="100000"/>
              <a:buFontTx/>
              <a:buNone/>
              <a:defRPr sz="2400" b="1"/>
            </a:lvl2pPr>
            <a:lvl3pPr marL="0" indent="914400">
              <a:buSzPct val="100000"/>
              <a:buFontTx/>
              <a:buNone/>
              <a:defRPr sz="2400" b="1"/>
            </a:lvl3pPr>
            <a:lvl4pPr marL="0" indent="1371600">
              <a:buSzPct val="100000"/>
              <a:buFontTx/>
              <a:buNone/>
              <a:defRPr sz="2400" b="1"/>
            </a:lvl4pPr>
            <a:lvl5pPr marL="0" indent="1828800">
              <a:buSzPct val="100000"/>
              <a:buFontTx/>
              <a:buNone/>
              <a:defRPr sz="2400" b="1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8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1243208" y="3188639"/>
            <a:ext cx="9680049" cy="1915038"/>
          </a:xfrm>
        </p:spPr>
        <p:txBody>
          <a:bodyPr>
            <a:normAutofit fontScale="90000"/>
          </a:bodyPr>
          <a:lstStyle/>
          <a:p>
            <a:endParaRPr lang="ru-RU" sz="3600" dirty="0"/>
          </a:p>
          <a:p>
            <a:endParaRPr lang="ru-RU" sz="3600" dirty="0"/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4400" dirty="0">
              <a:solidFill>
                <a:schemeClr val="tx1"/>
              </a:solidFill>
            </a:endParaRPr>
          </a:p>
          <a:p>
            <a:pPr algn="l"/>
            <a:r>
              <a:rPr sz="4400" dirty="0">
                <a:solidFill>
                  <a:schemeClr val="tx1"/>
                </a:solidFill>
              </a:rPr>
              <a:t>ИНДИВИДУАЛЬНОЕ ЗАДАНИЕ </a:t>
            </a:r>
            <a:r>
              <a:rPr lang="ru-RU" sz="4400" dirty="0" smtClean="0">
                <a:solidFill>
                  <a:schemeClr val="tx1"/>
                </a:solidFill>
              </a:rPr>
              <a:t/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sz="4400" dirty="0" smtClean="0">
                <a:solidFill>
                  <a:schemeClr val="tx1"/>
                </a:solidFill>
              </a:rPr>
              <a:t>«</a:t>
            </a:r>
            <a:r>
              <a:rPr lang="ru-RU" sz="4400" dirty="0" smtClean="0">
                <a:solidFill>
                  <a:schemeClr val="tx1"/>
                </a:solidFill>
              </a:rPr>
              <a:t>Калькулятор выражений</a:t>
            </a:r>
            <a:r>
              <a:rPr sz="4400" dirty="0" smtClean="0">
                <a:solidFill>
                  <a:schemeClr val="tx1"/>
                </a:solidFill>
              </a:rPr>
              <a:t>»</a:t>
            </a:r>
            <a:endParaRPr lang="ru-RU" sz="4400" dirty="0">
              <a:solidFill>
                <a:schemeClr val="tx1"/>
              </a:solidFill>
            </a:endParaRPr>
          </a:p>
          <a:p>
            <a:pPr algn="l"/>
            <a:r>
              <a:rPr lang="ru-RU" sz="3100" dirty="0">
                <a:solidFill>
                  <a:schemeClr val="tx1"/>
                </a:solidFill>
              </a:rPr>
              <a:t>Вариант </a:t>
            </a:r>
            <a:r>
              <a:rPr lang="ru-RU" sz="3100" dirty="0" smtClean="0">
                <a:solidFill>
                  <a:schemeClr val="tx1"/>
                </a:solidFill>
              </a:rPr>
              <a:t>1</a:t>
            </a:r>
            <a:endParaRPr lang="ru-RU" sz="3100" dirty="0">
              <a:solidFill>
                <a:schemeClr val="tx1"/>
              </a:solidFill>
            </a:endParaRPr>
          </a:p>
          <a:p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sz="quarter" idx="1"/>
          </p:nvPr>
        </p:nvSpPr>
        <p:spPr>
          <a:xfrm>
            <a:off x="1243208" y="4843605"/>
            <a:ext cx="9144001" cy="678713"/>
          </a:xfrm>
        </p:spPr>
        <p:txBody>
          <a:bodyPr/>
          <a:lstStyle/>
          <a:p>
            <a:r>
              <a:rPr lang="ru-RU" dirty="0"/>
              <a:t>Выполнила: </a:t>
            </a:r>
            <a:r>
              <a:rPr lang="ru-RU" dirty="0" smtClean="0"/>
              <a:t>Булгакова Юлия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b="1" i="0" u="none" strike="noStrike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Постановка задачи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53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 smtClean="0"/>
              <a:t>Необходимо </a:t>
            </a:r>
            <a:r>
              <a:rPr lang="ru-RU" sz="2100" dirty="0"/>
              <a:t>разработать программу "Калькулятор выражений", которая будет вычислять математические выражения с операциями</a:t>
            </a:r>
            <a:r>
              <a:rPr lang="ru-RU" sz="2100" dirty="0" smtClean="0"/>
              <a:t>:</a:t>
            </a:r>
          </a:p>
          <a:p>
            <a:pPr marL="0" indent="0">
              <a:buNone/>
            </a:pPr>
            <a:r>
              <a:rPr lang="en-US" sz="2100" dirty="0" smtClean="0"/>
              <a:t>m(a, b) – </a:t>
            </a:r>
            <a:r>
              <a:rPr lang="ru-RU" sz="2100" dirty="0" smtClean="0"/>
              <a:t>минимум из двух чисел</a:t>
            </a:r>
            <a:br>
              <a:rPr lang="ru-RU" sz="2100" dirty="0" smtClean="0"/>
            </a:br>
            <a:r>
              <a:rPr lang="en-US" sz="2100" dirty="0" smtClean="0"/>
              <a:t>M</a:t>
            </a:r>
            <a:r>
              <a:rPr lang="ru-RU" sz="2100" dirty="0" smtClean="0"/>
              <a:t>(</a:t>
            </a:r>
            <a:r>
              <a:rPr lang="en-US" sz="2100" dirty="0" smtClean="0"/>
              <a:t>a, b) – </a:t>
            </a:r>
            <a:r>
              <a:rPr lang="ru-RU" sz="2100" dirty="0" smtClean="0"/>
              <a:t>максимум из двух чисел</a:t>
            </a:r>
            <a:br>
              <a:rPr lang="ru-RU" sz="2100" dirty="0" smtClean="0"/>
            </a:br>
            <a:endParaRPr lang="ru-RU" sz="2100" dirty="0" smtClean="0"/>
          </a:p>
          <a:p>
            <a:pPr marL="0" indent="0">
              <a:buNone/>
            </a:pPr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ru-RU" sz="2100" dirty="0" smtClean="0"/>
              <a:t>Требования:</a:t>
            </a:r>
            <a:endParaRPr lang="ru-RU" sz="2100" dirty="0"/>
          </a:p>
          <a:p>
            <a:r>
              <a:rPr lang="ru-RU" sz="2100" dirty="0" smtClean="0"/>
              <a:t>Поддержка вложенных выражений</a:t>
            </a:r>
            <a:endParaRPr lang="ru-RU" sz="2100" dirty="0"/>
          </a:p>
          <a:p>
            <a:r>
              <a:rPr lang="ru-RU" sz="2100" dirty="0" smtClean="0"/>
              <a:t>Ограничения входных данных</a:t>
            </a:r>
            <a:endParaRPr lang="ru-RU" sz="2100" dirty="0"/>
          </a:p>
          <a:p>
            <a:r>
              <a:rPr lang="ru-RU" sz="2100" dirty="0" smtClean="0"/>
              <a:t>Обязательное использование структуры стек</a:t>
            </a:r>
            <a:endParaRPr lang="ru-RU" sz="2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Алгоритм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933" y="1930400"/>
            <a:ext cx="10862734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SzTx/>
            </a:pPr>
            <a:r>
              <a:rPr lang="ru-RU" sz="2000" dirty="0"/>
              <a:t>Основные компоненты программы: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Чтение и обработка ввода пользователя</a:t>
            </a:r>
          </a:p>
          <a:p>
            <a:pPr>
              <a:buSzTx/>
            </a:pPr>
            <a:r>
              <a:rPr lang="ru-RU" sz="2000" dirty="0" err="1" smtClean="0"/>
              <a:t>Парсинг</a:t>
            </a:r>
            <a:r>
              <a:rPr lang="ru-RU" sz="2000" dirty="0" smtClean="0"/>
              <a:t> </a:t>
            </a:r>
            <a:r>
              <a:rPr lang="ru-RU" sz="2000" dirty="0"/>
              <a:t>выражения с использованием </a:t>
            </a:r>
            <a:r>
              <a:rPr lang="ru-RU" sz="2000" dirty="0" smtClean="0"/>
              <a:t>стека</a:t>
            </a:r>
            <a:endParaRPr lang="ru-RU" sz="2000" dirty="0"/>
          </a:p>
          <a:p>
            <a:pPr>
              <a:buSzTx/>
            </a:pPr>
            <a:r>
              <a:rPr lang="ru-RU" sz="2000" dirty="0" smtClean="0"/>
              <a:t>Вычисление </a:t>
            </a:r>
            <a:r>
              <a:rPr lang="ru-RU" sz="2000" dirty="0"/>
              <a:t>результата</a:t>
            </a:r>
          </a:p>
          <a:p>
            <a:pPr>
              <a:buSzTx/>
            </a:pPr>
            <a:r>
              <a:rPr lang="ru-RU" sz="2000" dirty="0" smtClean="0"/>
              <a:t>Вывод </a:t>
            </a:r>
            <a:r>
              <a:rPr lang="ru-RU" sz="2000" dirty="0"/>
              <a:t>результата или сообщения об ошибке</a:t>
            </a:r>
          </a:p>
          <a:p>
            <a:pPr>
              <a:buSzTx/>
            </a:pPr>
            <a:endParaRPr lang="ru-RU" sz="2000" dirty="0" smtClean="0"/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Используемые функции: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b="1" dirty="0" err="1"/>
              <a:t>Stack</a:t>
            </a:r>
            <a:r>
              <a:rPr lang="ru-RU" sz="2000" dirty="0"/>
              <a:t> </a:t>
            </a:r>
            <a:r>
              <a:rPr lang="ru-RU" sz="2000" dirty="0" smtClean="0"/>
              <a:t>– реализация на основе односвязного списка</a:t>
            </a:r>
            <a:br>
              <a:rPr lang="ru-RU" sz="2000" dirty="0" smtClean="0"/>
            </a:br>
            <a:r>
              <a:rPr lang="en-US" sz="2000" b="1" dirty="0" err="1" smtClean="0"/>
              <a:t>StackNode</a:t>
            </a:r>
            <a:r>
              <a:rPr lang="en-US" sz="2000" dirty="0" smtClean="0"/>
              <a:t> – </a:t>
            </a:r>
            <a:r>
              <a:rPr lang="ru-RU" sz="2000" dirty="0" smtClean="0"/>
              <a:t>класс узла списка</a:t>
            </a:r>
            <a:endParaRPr lang="ru-RU" sz="2000" dirty="0"/>
          </a:p>
          <a:p>
            <a:pPr>
              <a:buSzTx/>
            </a:pPr>
            <a:r>
              <a:rPr lang="ru-RU" sz="2000" b="1" dirty="0" err="1" smtClean="0"/>
              <a:t>ExpressionCalculator</a:t>
            </a:r>
            <a:r>
              <a:rPr lang="ru-RU" sz="2000" dirty="0" smtClean="0"/>
              <a:t> – основной </a:t>
            </a:r>
            <a:r>
              <a:rPr lang="ru-RU" sz="2000" dirty="0"/>
              <a:t>класс для вычислений</a:t>
            </a:r>
          </a:p>
          <a:p>
            <a:pPr>
              <a:buSzTx/>
            </a:pPr>
            <a:r>
              <a:rPr lang="ru-RU" sz="2000" b="1" dirty="0" err="1" smtClean="0"/>
              <a:t>main</a:t>
            </a:r>
            <a:r>
              <a:rPr lang="ru-RU" sz="2000" dirty="0" smtClean="0"/>
              <a:t> – интерфейс пользователя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Релизация</a:t>
            </a:r>
            <a:r>
              <a:rPr lang="ru-RU" sz="4400" b="1" i="0" u="none" strike="noStrike" dirty="0" smtClean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 стека</a:t>
            </a:r>
            <a:endParaRPr lang="ru-RU" sz="4400" b="1" i="0" u="none" strike="noStrike" dirty="0">
              <a:solidFill>
                <a:schemeClr val="dk1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933" y="1930400"/>
            <a:ext cx="10862734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SzTx/>
            </a:pPr>
            <a:r>
              <a:rPr lang="ru-RU" sz="2000" dirty="0" smtClean="0"/>
              <a:t>Реализация стека через односвязный список:</a:t>
            </a:r>
          </a:p>
          <a:p>
            <a:pPr>
              <a:buSzTx/>
            </a:pPr>
            <a:endParaRPr lang="ru-RU" sz="2000" dirty="0" smtClean="0"/>
          </a:p>
          <a:p>
            <a:pPr>
              <a:buSzTx/>
            </a:pPr>
            <a:r>
              <a:rPr lang="en-US" sz="2000" dirty="0" err="1" smtClean="0"/>
              <a:t>StackNode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value – </a:t>
            </a:r>
            <a:r>
              <a:rPr lang="ru-RU" sz="2000" dirty="0" smtClean="0"/>
              <a:t>хранимое значение</a:t>
            </a:r>
            <a:br>
              <a:rPr lang="ru-RU" sz="2000" dirty="0" smtClean="0"/>
            </a:br>
            <a:r>
              <a:rPr lang="en-US" sz="2000" dirty="0" smtClean="0"/>
              <a:t>next – </a:t>
            </a:r>
            <a:r>
              <a:rPr lang="ru-RU" sz="2000" dirty="0" smtClean="0"/>
              <a:t>ссылка на следующий узел</a:t>
            </a:r>
          </a:p>
          <a:p>
            <a:pPr>
              <a:buSzTx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Stack:</a:t>
            </a:r>
            <a:br>
              <a:rPr lang="en-US" sz="2000" dirty="0" smtClean="0"/>
            </a:br>
            <a:r>
              <a:rPr lang="en-US" sz="2000" dirty="0" smtClean="0"/>
              <a:t>top – </a:t>
            </a:r>
            <a:r>
              <a:rPr lang="ru-RU" sz="2000" dirty="0" smtClean="0"/>
              <a:t>указатель на вершину стека</a:t>
            </a:r>
            <a:br>
              <a:rPr lang="ru-RU" sz="2000" dirty="0" smtClean="0"/>
            </a:br>
            <a:r>
              <a:rPr lang="en-US" sz="2000" dirty="0" err="1" smtClean="0"/>
              <a:t>get_size</a:t>
            </a:r>
            <a:r>
              <a:rPr lang="en-US" sz="2000" dirty="0" smtClean="0"/>
              <a:t>() – </a:t>
            </a:r>
            <a:r>
              <a:rPr lang="ru-RU" sz="2000" dirty="0" smtClean="0"/>
              <a:t>метод для получения количества элементов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Операции:</a:t>
            </a:r>
            <a:br>
              <a:rPr lang="ru-RU" sz="2000" dirty="0" smtClean="0"/>
            </a:br>
            <a:r>
              <a:rPr lang="en-US" sz="2000" dirty="0" smtClean="0"/>
              <a:t>push(item) </a:t>
            </a:r>
            <a:r>
              <a:rPr lang="ru-RU" sz="2000" dirty="0" smtClean="0"/>
              <a:t>– создаём новый узел, который становится новой вершиной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pop()</a:t>
            </a:r>
            <a:r>
              <a:rPr lang="ru-RU" sz="2000" dirty="0" smtClean="0"/>
              <a:t> – возвращаем значение вершины и перемещаем </a:t>
            </a:r>
            <a:r>
              <a:rPr lang="en-US" sz="2000" dirty="0" smtClean="0"/>
              <a:t>top </a:t>
            </a:r>
            <a:r>
              <a:rPr lang="ru-RU" sz="2000" dirty="0" smtClean="0"/>
              <a:t>на следующий узел</a:t>
            </a:r>
            <a:endParaRPr lang="ru-RU" sz="2000" dirty="0"/>
          </a:p>
          <a:p>
            <a:pPr>
              <a:buSzTx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47586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Алгоритм программы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1753985"/>
            <a:ext cx="10382596" cy="4093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SzTx/>
            </a:pPr>
            <a:r>
              <a:rPr lang="ru-RU" sz="2000" dirty="0"/>
              <a:t>Основная программа: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Ввод </a:t>
            </a:r>
            <a:r>
              <a:rPr lang="ru-RU" sz="2000" dirty="0" smtClean="0"/>
              <a:t>данных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Вывод приветственного </a:t>
            </a:r>
            <a:r>
              <a:rPr lang="ru-RU" sz="2000" dirty="0" smtClean="0"/>
              <a:t>меню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Обработка выбора пользователя</a:t>
            </a:r>
            <a:r>
              <a:rPr lang="ru-RU" sz="2000" dirty="0" smtClean="0"/>
              <a:t>: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Вычисление </a:t>
            </a:r>
            <a:r>
              <a:rPr lang="ru-RU" sz="2000" dirty="0" smtClean="0"/>
              <a:t>выражения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Выход из программы</a:t>
            </a:r>
          </a:p>
          <a:p>
            <a:pPr>
              <a:buSzTx/>
            </a:pPr>
            <a:endParaRPr lang="ru-RU" sz="2000" dirty="0" smtClean="0"/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Ключевые функции</a:t>
            </a:r>
            <a:r>
              <a:rPr lang="ru-RU" sz="2000" dirty="0" smtClean="0"/>
              <a:t>:</a:t>
            </a:r>
            <a:endParaRPr lang="ru-RU" sz="2000" dirty="0"/>
          </a:p>
          <a:p>
            <a:pPr>
              <a:buSzTx/>
            </a:pPr>
            <a:r>
              <a:rPr lang="ru-RU" sz="2000" b="1" dirty="0" err="1"/>
              <a:t>calculate</a:t>
            </a:r>
            <a:r>
              <a:rPr lang="ru-RU" sz="2000" dirty="0"/>
              <a:t> - вычисление </a:t>
            </a:r>
            <a:r>
              <a:rPr lang="ru-RU" sz="2000" dirty="0" smtClean="0"/>
              <a:t>выражения</a:t>
            </a:r>
            <a:endParaRPr lang="ru-RU" sz="2000" dirty="0"/>
          </a:p>
          <a:p>
            <a:pPr>
              <a:buSzTx/>
            </a:pPr>
            <a:r>
              <a:rPr lang="ru-RU" sz="2000" b="1" dirty="0" err="1" smtClean="0"/>
              <a:t>apply_operation</a:t>
            </a:r>
            <a:r>
              <a:rPr lang="ru-RU" sz="2000" b="1" dirty="0" smtClean="0"/>
              <a:t> </a:t>
            </a:r>
            <a:r>
              <a:rPr lang="ru-RU" sz="2000" dirty="0"/>
              <a:t>- применение операций </a:t>
            </a:r>
            <a:r>
              <a:rPr lang="ru-RU" sz="2000" dirty="0" err="1" smtClean="0"/>
              <a:t>min</a:t>
            </a:r>
            <a:r>
              <a:rPr lang="ru-RU" sz="2000" dirty="0" smtClean="0"/>
              <a:t>/</a:t>
            </a:r>
            <a:r>
              <a:rPr lang="ru-RU" sz="2000" dirty="0" err="1" smtClean="0"/>
              <a:t>max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Обработка ошибок с использованием </a:t>
            </a:r>
            <a:r>
              <a:rPr lang="ru-RU" sz="2000" dirty="0" err="1"/>
              <a:t>try</a:t>
            </a:r>
            <a:r>
              <a:rPr lang="ru-RU" sz="2000" dirty="0"/>
              <a:t>/</a:t>
            </a:r>
            <a:r>
              <a:rPr lang="ru-RU" sz="2000" dirty="0" err="1"/>
              <a:t>except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390" y="315941"/>
            <a:ext cx="10515600" cy="132556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Схема работы стека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9152" y="174426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14332"/>
              </p:ext>
            </p:extLst>
          </p:nvPr>
        </p:nvGraphicFramePr>
        <p:xfrm>
          <a:off x="3133726" y="1735924"/>
          <a:ext cx="8839200" cy="509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698">
                  <a:extLst>
                    <a:ext uri="{9D8B030D-6E8A-4147-A177-3AD203B41FA5}">
                      <a16:colId xmlns:a16="http://schemas.microsoft.com/office/drawing/2014/main" val="3697098491"/>
                    </a:ext>
                  </a:extLst>
                </a:gridCol>
                <a:gridCol w="1338752">
                  <a:extLst>
                    <a:ext uri="{9D8B030D-6E8A-4147-A177-3AD203B41FA5}">
                      <a16:colId xmlns:a16="http://schemas.microsoft.com/office/drawing/2014/main" val="2906985572"/>
                    </a:ext>
                  </a:extLst>
                </a:gridCol>
                <a:gridCol w="3331375">
                  <a:extLst>
                    <a:ext uri="{9D8B030D-6E8A-4147-A177-3AD203B41FA5}">
                      <a16:colId xmlns:a16="http://schemas.microsoft.com/office/drawing/2014/main" val="2029618416"/>
                    </a:ext>
                  </a:extLst>
                </a:gridCol>
                <a:gridCol w="3331375">
                  <a:extLst>
                    <a:ext uri="{9D8B030D-6E8A-4147-A177-3AD203B41FA5}">
                      <a16:colId xmlns:a16="http://schemas.microsoft.com/office/drawing/2014/main" val="1098789967"/>
                    </a:ext>
                  </a:extLst>
                </a:gridCol>
              </a:tblGrid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Шаг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Стек (снизу вверх)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61797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операции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43104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скобки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64978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12435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Игнорируем разделитель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02569"/>
                  </a:ext>
                </a:extLst>
              </a:tr>
              <a:tr h="427483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effectLst/>
                          <a:latin typeface="quote-cjk-patch"/>
                        </a:rPr>
                        <a:t>[m] → </a:t>
                      </a:r>
                      <a:r>
                        <a:rPr lang="en-US" b="0" dirty="0">
                          <a:effectLst/>
                          <a:latin typeface="quote-cjk-patch"/>
                        </a:rPr>
                        <a:t>[5] → [(] → [M] → None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операции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9664"/>
                  </a:ext>
                </a:extLst>
              </a:tr>
              <a:tr h="569977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[(] → [m] → 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скобки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75746"/>
                  </a:ext>
                </a:extLst>
              </a:tr>
              <a:tr h="569977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[3] → [(] → [m] → 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0909"/>
                  </a:ext>
                </a:extLst>
              </a:tr>
              <a:tr h="569977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[3] → [(] → [m] → 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Игнорируем разделитель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76373"/>
                  </a:ext>
                </a:extLst>
              </a:tr>
              <a:tr h="569977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[4] → [3] → [(] → [m] → [5] → [(] → [M] →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PermianSansTypeface"/>
                        </a:rPr>
                        <a:t>Создаем узел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2957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 → [5] → [(] → [M] → None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</a:t>
                      </a:r>
                      <a:r>
                        <a:rPr lang="en-US" dirty="0" smtClean="0"/>
                        <a:t>m(3,4) →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5524"/>
                  </a:ext>
                </a:extLst>
              </a:tr>
              <a:tr h="329987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[5] → None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</a:t>
                      </a:r>
                      <a:r>
                        <a:rPr lang="en-US" dirty="0" smtClean="0"/>
                        <a:t>M(5,3) →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643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152" y="1790429"/>
            <a:ext cx="31428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Схема работы стека для выражения </a:t>
            </a:r>
            <a:r>
              <a:rPr lang="en-US" b="1" dirty="0" smtClean="0"/>
              <a:t>M(5, m(3, 4))</a:t>
            </a:r>
            <a:endParaRPr kumimoji="0" lang="ru-RU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uFillTx/>
              <a:sym typeface="PermianSansTypeface"/>
            </a:endParaRPr>
          </a:p>
        </p:txBody>
      </p:sp>
    </p:spTree>
    <p:extLst>
      <p:ext uri="{BB962C8B-B14F-4D97-AF65-F5344CB8AC3E}">
        <p14:creationId xmlns:p14="http://schemas.microsoft.com/office/powerpoint/2010/main" val="274594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Пример работы программы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2098837"/>
            <a:ext cx="4085908" cy="44393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24" y="2098837"/>
            <a:ext cx="4982270" cy="23625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324" y="4709179"/>
            <a:ext cx="3524742" cy="18290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350</Words>
  <Application>Microsoft Office PowerPoint</Application>
  <PresentationFormat>Широкоэкранный</PresentationFormat>
  <Paragraphs>104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Helvetica</vt:lpstr>
      <vt:lpstr>PermianSansTypeface</vt:lpstr>
      <vt:lpstr>PermianSerifTypeface</vt:lpstr>
      <vt:lpstr>quote-cjk-patch</vt:lpstr>
      <vt:lpstr>Times New Roman</vt:lpstr>
      <vt:lpstr>Тема Office</vt:lpstr>
      <vt:lpstr>       ИНДИВИДУАЛЬНОЕ ЗАДАНИЕ  «Калькулятор выражений» Вариант 1 </vt:lpstr>
      <vt:lpstr>Постановка задачи</vt:lpstr>
      <vt:lpstr>Алгоритм решения</vt:lpstr>
      <vt:lpstr>Релизация стека</vt:lpstr>
      <vt:lpstr>Алгоритм программы</vt:lpstr>
      <vt:lpstr>Схема работы стека</vt:lpstr>
      <vt:lpstr>Пример работы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«Учебный план» Вариант 4</dc:title>
  <dc:creator>User</dc:creator>
  <cp:lastModifiedBy>User</cp:lastModifiedBy>
  <cp:revision>28</cp:revision>
  <dcterms:modified xsi:type="dcterms:W3CDTF">2025-10-20T22:19:17Z</dcterms:modified>
</cp:coreProperties>
</file>