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7"/>
  </p:notesMasterIdLst>
  <p:handoutMasterIdLst>
    <p:handoutMasterId r:id="rId18"/>
  </p:handoutMasterIdLst>
  <p:sldIdLst>
    <p:sldId id="257" r:id="rId5"/>
    <p:sldId id="287" r:id="rId6"/>
    <p:sldId id="299" r:id="rId7"/>
    <p:sldId id="303" r:id="rId8"/>
    <p:sldId id="304" r:id="rId9"/>
    <p:sldId id="305" r:id="rId10"/>
    <p:sldId id="310" r:id="rId11"/>
    <p:sldId id="306" r:id="rId12"/>
    <p:sldId id="307" r:id="rId13"/>
    <p:sldId id="309" r:id="rId14"/>
    <p:sldId id="308" r:id="rId15"/>
    <p:sldId id="289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00"/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2"/>
    <p:restoredTop sz="86085"/>
  </p:normalViewPr>
  <p:slideViewPr>
    <p:cSldViewPr snapToGrid="0" snapToObjects="1">
      <p:cViewPr varScale="1">
        <p:scale>
          <a:sx n="57" d="100"/>
          <a:sy n="57" d="100"/>
        </p:scale>
        <p:origin x="1312" y="24"/>
      </p:cViewPr>
      <p:guideLst>
        <p:guide orient="horz" pos="233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6" d="100"/>
          <a:sy n="106" d="100"/>
        </p:scale>
        <p:origin x="3272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504000" y="36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/>
          <a:lstStyle>
            <a:lvl1pPr algn="l">
              <a:defRPr sz="1200"/>
            </a:lvl1pPr>
          </a:lstStyle>
          <a:p>
            <a:r>
              <a:rPr lang="nl-NL" dirty="0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rPr>
              <a:t>Kop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601800" y="36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1200"/>
            </a:lvl1pPr>
          </a:lstStyle>
          <a:p>
            <a:fld id="{C4CD8FED-05CD-E64B-9968-2D08B3C82605}" type="datetime1">
              <a:rPr lang="nl-BE" smtClean="0">
                <a:solidFill>
                  <a:srgbClr val="FF5000"/>
                </a:solidFill>
              </a:rPr>
              <a:t>1/12/2021</a:t>
            </a:fld>
            <a:endParaRPr lang="nl-NL" dirty="0">
              <a:solidFill>
                <a:srgbClr val="FF5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504000" y="8508775"/>
            <a:ext cx="2971800" cy="3600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/>
            </a:lvl1pPr>
          </a:lstStyle>
          <a:p>
            <a:r>
              <a:rPr lang="nl-NL" dirty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Voet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601800" y="8506800"/>
            <a:ext cx="2700000" cy="3600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/>
            </a:lvl1pPr>
          </a:lstStyle>
          <a:p>
            <a:fld id="{B2B4E666-D715-AD48-99EC-80D1C3222789}" type="slidenum">
              <a:rPr lang="nl-NL" smtClean="0">
                <a:solidFill>
                  <a:srgbClr val="0033A0"/>
                </a:solidFill>
              </a:rPr>
              <a:t>‹#›</a:t>
            </a:fld>
            <a:endParaRPr lang="nl-NL" dirty="0">
              <a:solidFill>
                <a:srgbClr val="0033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3963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684000" y="540000"/>
            <a:ext cx="2700000" cy="360000"/>
          </a:xfrm>
          <a:prstGeom prst="rect">
            <a:avLst/>
          </a:prstGeom>
          <a:solidFill>
            <a:srgbClr val="0033A0"/>
          </a:solidFill>
        </p:spPr>
        <p:txBody>
          <a:bodyPr vert="horz" lIns="90000" tIns="45720" rIns="91440" bIns="45720" rtlCol="0" anchor="ctr" anchorCtr="0"/>
          <a:lstStyle>
            <a:lvl1pPr algn="l"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Kop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37000" y="54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90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ECBD4361-0679-254E-8386-CB90F2692ABF}" type="datetime1">
              <a:rPr lang="nl-BE" smtClean="0"/>
              <a:t>1/12/2021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720000" y="828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l">
              <a:defRPr sz="1000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 dirty="0"/>
              <a:t>Voet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37000" y="828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900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9FDDC29C-F309-0C44-B1DF-48E28FDE6E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68988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C4C1A21-712E-4041-B8F8-EBAA8AEA8BB9}" type="datetime1">
              <a:rPr lang="nl-BE" smtClean="0"/>
              <a:t>1/12/2021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Voet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048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(31)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Kop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1/12/2021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Voet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887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(32)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Kop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1/12/2021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Voet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01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Kop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1/12/2021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Voet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796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(6)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Kop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1/12/2021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Voet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05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(10)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Kop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1/12/2021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Voet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517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(14)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Kop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1/12/2021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Voet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24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(21)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Kop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1/12/2021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Voet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287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(22)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Kop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1/12/2021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Voet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371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(26)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Kop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1/12/2021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Voet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060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(28)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smtClean="0"/>
              <a:t>Kop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1/12/2021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Voet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44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1" y="0"/>
            <a:ext cx="9150687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050" baseline="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 rot="10800000">
            <a:off x="4137754" y="-49672"/>
            <a:ext cx="5065685" cy="6962462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080048 w 5456238"/>
              <a:gd name="connsiteY2" fmla="*/ 539314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766438 w 5456238"/>
              <a:gd name="connsiteY2" fmla="*/ 704112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800758 w 5456238"/>
              <a:gd name="connsiteY2" fmla="*/ 7144121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00758 w 5456238"/>
              <a:gd name="connsiteY2" fmla="*/ 105873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35077 w 5456238"/>
              <a:gd name="connsiteY2" fmla="*/ 174539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053586 h 7053586"/>
              <a:gd name="connsiteX1" fmla="*/ 34320 w 5456238"/>
              <a:gd name="connsiteY1" fmla="*/ 0 h 7053586"/>
              <a:gd name="connsiteX2" fmla="*/ 2835077 w 5456238"/>
              <a:gd name="connsiteY2" fmla="*/ 105873 h 7053586"/>
              <a:gd name="connsiteX3" fmla="*/ 5456238 w 5456238"/>
              <a:gd name="connsiteY3" fmla="*/ 7053586 h 7053586"/>
              <a:gd name="connsiteX4" fmla="*/ 0 w 5456238"/>
              <a:gd name="connsiteY4" fmla="*/ 7053586 h 7053586"/>
              <a:gd name="connsiteX0" fmla="*/ 68638 w 5524876"/>
              <a:gd name="connsiteY0" fmla="*/ 7019253 h 7019253"/>
              <a:gd name="connsiteX1" fmla="*/ 0 w 5524876"/>
              <a:gd name="connsiteY1" fmla="*/ 0 h 7019253"/>
              <a:gd name="connsiteX2" fmla="*/ 2903715 w 5524876"/>
              <a:gd name="connsiteY2" fmla="*/ 71540 h 7019253"/>
              <a:gd name="connsiteX3" fmla="*/ 5524876 w 5524876"/>
              <a:gd name="connsiteY3" fmla="*/ 7019253 h 7019253"/>
              <a:gd name="connsiteX4" fmla="*/ 68638 w 5524876"/>
              <a:gd name="connsiteY4" fmla="*/ 7019253 h 7019253"/>
              <a:gd name="connsiteX0" fmla="*/ 0 w 5456238"/>
              <a:gd name="connsiteY0" fmla="*/ 6950587 h 6950587"/>
              <a:gd name="connsiteX1" fmla="*/ 34320 w 5456238"/>
              <a:gd name="connsiteY1" fmla="*/ 0 h 6950587"/>
              <a:gd name="connsiteX2" fmla="*/ 2835077 w 5456238"/>
              <a:gd name="connsiteY2" fmla="*/ 2874 h 6950587"/>
              <a:gd name="connsiteX3" fmla="*/ 5456238 w 5456238"/>
              <a:gd name="connsiteY3" fmla="*/ 6950587 h 6950587"/>
              <a:gd name="connsiteX4" fmla="*/ 0 w 5456238"/>
              <a:gd name="connsiteY4" fmla="*/ 6950587 h 6950587"/>
              <a:gd name="connsiteX0" fmla="*/ 219888 w 5421918"/>
              <a:gd name="connsiteY0" fmla="*/ 6950587 h 6950587"/>
              <a:gd name="connsiteX1" fmla="*/ 0 w 5421918"/>
              <a:gd name="connsiteY1" fmla="*/ 0 h 6950587"/>
              <a:gd name="connsiteX2" fmla="*/ 2800757 w 5421918"/>
              <a:gd name="connsiteY2" fmla="*/ 2874 h 6950587"/>
              <a:gd name="connsiteX3" fmla="*/ 5421918 w 5421918"/>
              <a:gd name="connsiteY3" fmla="*/ 6950587 h 6950587"/>
              <a:gd name="connsiteX4" fmla="*/ 219888 w 5421918"/>
              <a:gd name="connsiteY4" fmla="*/ 6950587 h 6950587"/>
              <a:gd name="connsiteX0" fmla="*/ 3811 w 5205841"/>
              <a:gd name="connsiteY0" fmla="*/ 6962462 h 6962462"/>
              <a:gd name="connsiteX1" fmla="*/ 0 w 5205841"/>
              <a:gd name="connsiteY1" fmla="*/ 0 h 6962462"/>
              <a:gd name="connsiteX2" fmla="*/ 2584680 w 5205841"/>
              <a:gd name="connsiteY2" fmla="*/ 14749 h 6962462"/>
              <a:gd name="connsiteX3" fmla="*/ 5205841 w 5205841"/>
              <a:gd name="connsiteY3" fmla="*/ 6962462 h 6962462"/>
              <a:gd name="connsiteX4" fmla="*/ 3811 w 5205841"/>
              <a:gd name="connsiteY4" fmla="*/ 6962462 h 696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841" h="6962462">
                <a:moveTo>
                  <a:pt x="3811" y="6962462"/>
                </a:moveTo>
                <a:cubicBezTo>
                  <a:pt x="2541" y="4641641"/>
                  <a:pt x="1270" y="2320821"/>
                  <a:pt x="0" y="0"/>
                </a:cubicBezTo>
                <a:lnTo>
                  <a:pt x="2584680" y="14749"/>
                </a:lnTo>
                <a:lnTo>
                  <a:pt x="5205841" y="6962462"/>
                </a:lnTo>
                <a:lnTo>
                  <a:pt x="3811" y="6962462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9" y="2532948"/>
            <a:ext cx="325287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48879" y="2154110"/>
            <a:ext cx="4028816" cy="327200"/>
          </a:xfrm>
        </p:spPr>
        <p:txBody>
          <a:bodyPr tIns="36000" rIns="90000" bIns="0"/>
          <a:lstStyle>
            <a:lvl1pPr>
              <a:defRPr sz="21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48879" y="3861985"/>
            <a:ext cx="1844244" cy="248136"/>
          </a:xfrm>
          <a:solidFill>
            <a:schemeClr val="bg1">
              <a:lumMod val="85000"/>
              <a:alpha val="92000"/>
            </a:schemeClr>
          </a:solidFill>
        </p:spPr>
        <p:txBody>
          <a:bodyPr wrap="none" tIns="36000" bIns="3600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5888455" y="-88986"/>
            <a:ext cx="3314984" cy="6993230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080048 w 5456238"/>
              <a:gd name="connsiteY2" fmla="*/ 539314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766438 w 5456238"/>
              <a:gd name="connsiteY2" fmla="*/ 704112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800758 w 5456238"/>
              <a:gd name="connsiteY2" fmla="*/ 7144121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00758 w 5456238"/>
              <a:gd name="connsiteY2" fmla="*/ 105873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35077 w 5456238"/>
              <a:gd name="connsiteY2" fmla="*/ 174539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053586 h 7053586"/>
              <a:gd name="connsiteX1" fmla="*/ 34320 w 5456238"/>
              <a:gd name="connsiteY1" fmla="*/ 0 h 7053586"/>
              <a:gd name="connsiteX2" fmla="*/ 2835077 w 5456238"/>
              <a:gd name="connsiteY2" fmla="*/ 105873 h 7053586"/>
              <a:gd name="connsiteX3" fmla="*/ 5456238 w 5456238"/>
              <a:gd name="connsiteY3" fmla="*/ 7053586 h 7053586"/>
              <a:gd name="connsiteX4" fmla="*/ 0 w 5456238"/>
              <a:gd name="connsiteY4" fmla="*/ 7053586 h 7053586"/>
              <a:gd name="connsiteX0" fmla="*/ 68638 w 5524876"/>
              <a:gd name="connsiteY0" fmla="*/ 7019253 h 7019253"/>
              <a:gd name="connsiteX1" fmla="*/ 0 w 5524876"/>
              <a:gd name="connsiteY1" fmla="*/ 0 h 7019253"/>
              <a:gd name="connsiteX2" fmla="*/ 2903715 w 5524876"/>
              <a:gd name="connsiteY2" fmla="*/ 71540 h 7019253"/>
              <a:gd name="connsiteX3" fmla="*/ 5524876 w 5524876"/>
              <a:gd name="connsiteY3" fmla="*/ 7019253 h 7019253"/>
              <a:gd name="connsiteX4" fmla="*/ 68638 w 5524876"/>
              <a:gd name="connsiteY4" fmla="*/ 7019253 h 7019253"/>
              <a:gd name="connsiteX0" fmla="*/ 0 w 5456238"/>
              <a:gd name="connsiteY0" fmla="*/ 6950587 h 6950587"/>
              <a:gd name="connsiteX1" fmla="*/ 34320 w 5456238"/>
              <a:gd name="connsiteY1" fmla="*/ 0 h 6950587"/>
              <a:gd name="connsiteX2" fmla="*/ 2835077 w 5456238"/>
              <a:gd name="connsiteY2" fmla="*/ 2874 h 6950587"/>
              <a:gd name="connsiteX3" fmla="*/ 5456238 w 5456238"/>
              <a:gd name="connsiteY3" fmla="*/ 6950587 h 6950587"/>
              <a:gd name="connsiteX4" fmla="*/ 0 w 5456238"/>
              <a:gd name="connsiteY4" fmla="*/ 6950587 h 6950587"/>
              <a:gd name="connsiteX0" fmla="*/ 2048480 w 5421918"/>
              <a:gd name="connsiteY0" fmla="*/ 6975987 h 6975987"/>
              <a:gd name="connsiteX1" fmla="*/ 0 w 5421918"/>
              <a:gd name="connsiteY1" fmla="*/ 0 h 6975987"/>
              <a:gd name="connsiteX2" fmla="*/ 2800757 w 5421918"/>
              <a:gd name="connsiteY2" fmla="*/ 2874 h 6975987"/>
              <a:gd name="connsiteX3" fmla="*/ 5421918 w 5421918"/>
              <a:gd name="connsiteY3" fmla="*/ 6950587 h 6975987"/>
              <a:gd name="connsiteX4" fmla="*/ 2048480 w 5421918"/>
              <a:gd name="connsiteY4" fmla="*/ 6975987 h 6975987"/>
              <a:gd name="connsiteX0" fmla="*/ 92680 w 3466118"/>
              <a:gd name="connsiteY0" fmla="*/ 7026787 h 7026787"/>
              <a:gd name="connsiteX1" fmla="*/ 0 w 3466118"/>
              <a:gd name="connsiteY1" fmla="*/ 0 h 7026787"/>
              <a:gd name="connsiteX2" fmla="*/ 844957 w 3466118"/>
              <a:gd name="connsiteY2" fmla="*/ 53674 h 7026787"/>
              <a:gd name="connsiteX3" fmla="*/ 3466118 w 3466118"/>
              <a:gd name="connsiteY3" fmla="*/ 7001387 h 7026787"/>
              <a:gd name="connsiteX4" fmla="*/ 92680 w 3466118"/>
              <a:gd name="connsiteY4" fmla="*/ 7026787 h 7026787"/>
              <a:gd name="connsiteX0" fmla="*/ 67280 w 3440718"/>
              <a:gd name="connsiteY0" fmla="*/ 6973113 h 6973113"/>
              <a:gd name="connsiteX1" fmla="*/ 0 w 3440718"/>
              <a:gd name="connsiteY1" fmla="*/ 47926 h 6973113"/>
              <a:gd name="connsiteX2" fmla="*/ 819557 w 3440718"/>
              <a:gd name="connsiteY2" fmla="*/ 0 h 6973113"/>
              <a:gd name="connsiteX3" fmla="*/ 3440718 w 3440718"/>
              <a:gd name="connsiteY3" fmla="*/ 6947713 h 6973113"/>
              <a:gd name="connsiteX4" fmla="*/ 67280 w 3440718"/>
              <a:gd name="connsiteY4" fmla="*/ 6973113 h 6973113"/>
              <a:gd name="connsiteX0" fmla="*/ 759956 w 4133394"/>
              <a:gd name="connsiteY0" fmla="*/ 7146810 h 7146810"/>
              <a:gd name="connsiteX1" fmla="*/ 0 w 4133394"/>
              <a:gd name="connsiteY1" fmla="*/ 0 h 7146810"/>
              <a:gd name="connsiteX2" fmla="*/ 692676 w 4133394"/>
              <a:gd name="connsiteY2" fmla="*/ 221623 h 7146810"/>
              <a:gd name="connsiteX3" fmla="*/ 1512233 w 4133394"/>
              <a:gd name="connsiteY3" fmla="*/ 173697 h 7146810"/>
              <a:gd name="connsiteX4" fmla="*/ 4133394 w 4133394"/>
              <a:gd name="connsiteY4" fmla="*/ 7121410 h 7146810"/>
              <a:gd name="connsiteX5" fmla="*/ 759956 w 4133394"/>
              <a:gd name="connsiteY5" fmla="*/ 7146810 h 7146810"/>
              <a:gd name="connsiteX0" fmla="*/ 307545 w 3680983"/>
              <a:gd name="connsiteY0" fmla="*/ 6973113 h 6973113"/>
              <a:gd name="connsiteX1" fmla="*/ 240265 w 3680983"/>
              <a:gd name="connsiteY1" fmla="*/ 47926 h 6973113"/>
              <a:gd name="connsiteX2" fmla="*/ 1059822 w 3680983"/>
              <a:gd name="connsiteY2" fmla="*/ 0 h 6973113"/>
              <a:gd name="connsiteX3" fmla="*/ 3680983 w 3680983"/>
              <a:gd name="connsiteY3" fmla="*/ 6947713 h 6973113"/>
              <a:gd name="connsiteX4" fmla="*/ 307545 w 3680983"/>
              <a:gd name="connsiteY4" fmla="*/ 6973113 h 6973113"/>
              <a:gd name="connsiteX0" fmla="*/ 303537 w 3688314"/>
              <a:gd name="connsiteY0" fmla="*/ 6984454 h 6984454"/>
              <a:gd name="connsiteX1" fmla="*/ 247596 w 3688314"/>
              <a:gd name="connsiteY1" fmla="*/ 47926 h 6984454"/>
              <a:gd name="connsiteX2" fmla="*/ 1067153 w 3688314"/>
              <a:gd name="connsiteY2" fmla="*/ 0 h 6984454"/>
              <a:gd name="connsiteX3" fmla="*/ 3688314 w 3688314"/>
              <a:gd name="connsiteY3" fmla="*/ 6947713 h 6984454"/>
              <a:gd name="connsiteX4" fmla="*/ 303537 w 3688314"/>
              <a:gd name="connsiteY4" fmla="*/ 6984454 h 6984454"/>
              <a:gd name="connsiteX0" fmla="*/ 104578 w 3489355"/>
              <a:gd name="connsiteY0" fmla="*/ 6984454 h 6984454"/>
              <a:gd name="connsiteX1" fmla="*/ 48637 w 3489355"/>
              <a:gd name="connsiteY1" fmla="*/ 47926 h 6984454"/>
              <a:gd name="connsiteX2" fmla="*/ 868194 w 3489355"/>
              <a:gd name="connsiteY2" fmla="*/ 0 h 6984454"/>
              <a:gd name="connsiteX3" fmla="*/ 3489355 w 3489355"/>
              <a:gd name="connsiteY3" fmla="*/ 6947713 h 6984454"/>
              <a:gd name="connsiteX4" fmla="*/ 104578 w 3489355"/>
              <a:gd name="connsiteY4" fmla="*/ 6984454 h 6984454"/>
              <a:gd name="connsiteX0" fmla="*/ 55941 w 3440718"/>
              <a:gd name="connsiteY0" fmla="*/ 6984454 h 6984454"/>
              <a:gd name="connsiteX1" fmla="*/ 0 w 3440718"/>
              <a:gd name="connsiteY1" fmla="*/ 47926 h 6984454"/>
              <a:gd name="connsiteX2" fmla="*/ 819557 w 3440718"/>
              <a:gd name="connsiteY2" fmla="*/ 0 h 6984454"/>
              <a:gd name="connsiteX3" fmla="*/ 3440718 w 3440718"/>
              <a:gd name="connsiteY3" fmla="*/ 6947713 h 6984454"/>
              <a:gd name="connsiteX4" fmla="*/ 55941 w 3440718"/>
              <a:gd name="connsiteY4" fmla="*/ 6984454 h 6984454"/>
              <a:gd name="connsiteX0" fmla="*/ 55941 w 3440718"/>
              <a:gd name="connsiteY0" fmla="*/ 7004570 h 7004570"/>
              <a:gd name="connsiteX1" fmla="*/ 0 w 3440718"/>
              <a:gd name="connsiteY1" fmla="*/ 0 h 7004570"/>
              <a:gd name="connsiteX2" fmla="*/ 819557 w 3440718"/>
              <a:gd name="connsiteY2" fmla="*/ 20116 h 7004570"/>
              <a:gd name="connsiteX3" fmla="*/ 3440718 w 3440718"/>
              <a:gd name="connsiteY3" fmla="*/ 6967829 h 7004570"/>
              <a:gd name="connsiteX4" fmla="*/ 55941 w 3440718"/>
              <a:gd name="connsiteY4" fmla="*/ 7004570 h 7004570"/>
              <a:gd name="connsiteX0" fmla="*/ 21925 w 3406702"/>
              <a:gd name="connsiteY0" fmla="*/ 6984454 h 6984454"/>
              <a:gd name="connsiteX1" fmla="*/ 0 w 3406702"/>
              <a:gd name="connsiteY1" fmla="*/ 36585 h 6984454"/>
              <a:gd name="connsiteX2" fmla="*/ 785541 w 3406702"/>
              <a:gd name="connsiteY2" fmla="*/ 0 h 6984454"/>
              <a:gd name="connsiteX3" fmla="*/ 3406702 w 3406702"/>
              <a:gd name="connsiteY3" fmla="*/ 6947713 h 6984454"/>
              <a:gd name="connsiteX4" fmla="*/ 21925 w 3406702"/>
              <a:gd name="connsiteY4" fmla="*/ 6984454 h 6984454"/>
              <a:gd name="connsiteX0" fmla="*/ 21925 w 3406702"/>
              <a:gd name="connsiteY0" fmla="*/ 7004570 h 7004570"/>
              <a:gd name="connsiteX1" fmla="*/ 0 w 3406702"/>
              <a:gd name="connsiteY1" fmla="*/ 0 h 7004570"/>
              <a:gd name="connsiteX2" fmla="*/ 785541 w 3406702"/>
              <a:gd name="connsiteY2" fmla="*/ 20116 h 7004570"/>
              <a:gd name="connsiteX3" fmla="*/ 3406702 w 3406702"/>
              <a:gd name="connsiteY3" fmla="*/ 6967829 h 7004570"/>
              <a:gd name="connsiteX4" fmla="*/ 21925 w 3406702"/>
              <a:gd name="connsiteY4" fmla="*/ 7004570 h 7004570"/>
              <a:gd name="connsiteX0" fmla="*/ 21925 w 3406702"/>
              <a:gd name="connsiteY0" fmla="*/ 6993230 h 6993230"/>
              <a:gd name="connsiteX1" fmla="*/ 0 w 3406702"/>
              <a:gd name="connsiteY1" fmla="*/ 0 h 6993230"/>
              <a:gd name="connsiteX2" fmla="*/ 785541 w 3406702"/>
              <a:gd name="connsiteY2" fmla="*/ 8776 h 6993230"/>
              <a:gd name="connsiteX3" fmla="*/ 3406702 w 3406702"/>
              <a:gd name="connsiteY3" fmla="*/ 6956489 h 6993230"/>
              <a:gd name="connsiteX4" fmla="*/ 21925 w 3406702"/>
              <a:gd name="connsiteY4" fmla="*/ 6993230 h 699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6702" h="6993230">
                <a:moveTo>
                  <a:pt x="21925" y="6993230"/>
                </a:moveTo>
                <a:cubicBezTo>
                  <a:pt x="14617" y="4677274"/>
                  <a:pt x="7308" y="2315956"/>
                  <a:pt x="0" y="0"/>
                </a:cubicBezTo>
                <a:lnTo>
                  <a:pt x="785541" y="8776"/>
                </a:lnTo>
                <a:lnTo>
                  <a:pt x="3406702" y="6956489"/>
                </a:lnTo>
                <a:lnTo>
                  <a:pt x="21925" y="699323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7944592" y="709339"/>
            <a:ext cx="1211424" cy="3112446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93345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446441" y="268585"/>
            <a:ext cx="2800961" cy="98875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60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éé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6" y="1990141"/>
            <a:ext cx="4674128" cy="33648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5553636" y="683763"/>
            <a:ext cx="3095065" cy="4671220"/>
          </a:xfrm>
        </p:spPr>
        <p:txBody>
          <a:bodyPr tIns="144000"/>
          <a:lstStyle>
            <a:lvl1pPr algn="ctr">
              <a:defRPr sz="9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6" y="1990141"/>
            <a:ext cx="4674128" cy="33648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5553636" y="683764"/>
            <a:ext cx="3133165" cy="2241177"/>
          </a:xfrm>
        </p:spPr>
        <p:txBody>
          <a:bodyPr tIns="144000"/>
          <a:lstStyle>
            <a:lvl1pPr algn="ctr">
              <a:defRPr sz="9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5553635" y="3113807"/>
            <a:ext cx="3133165" cy="2241177"/>
          </a:xfrm>
        </p:spPr>
        <p:txBody>
          <a:bodyPr tIns="144000"/>
          <a:lstStyle>
            <a:lvl1pPr algn="ctr">
              <a:defRPr sz="9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drieho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7" y="1990140"/>
            <a:ext cx="5981854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7583962" y="2198072"/>
            <a:ext cx="1562400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93345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achtergro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3220" y="1"/>
            <a:ext cx="9147221" cy="5984875"/>
          </a:xfrm>
        </p:spPr>
        <p:txBody>
          <a:bodyPr lIns="2880000" tIns="1475999" rIns="2880000" anchor="t" anchorCtr="0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7" y="1990140"/>
            <a:ext cx="2664619" cy="3467100"/>
          </a:xfrm>
        </p:spPr>
        <p:txBody>
          <a:bodyPr/>
          <a:lstStyle>
            <a:lvl1pPr>
              <a:buClr>
                <a:schemeClr val="bg1"/>
              </a:buClr>
              <a:defRPr sz="105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9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7583962" y="2198072"/>
            <a:ext cx="1562400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93345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6" y="1990141"/>
            <a:ext cx="3278940" cy="33648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jdelijke aanduiding voor grafiek 4"/>
          <p:cNvSpPr>
            <a:spLocks noGrp="1"/>
          </p:cNvSpPr>
          <p:nvPr>
            <p:ph type="chart" sz="quarter" idx="14"/>
          </p:nvPr>
        </p:nvSpPr>
        <p:spPr>
          <a:xfrm>
            <a:off x="4227226" y="1990726"/>
            <a:ext cx="4288124" cy="336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sz="quarter" idx="15"/>
          </p:nvPr>
        </p:nvSpPr>
        <p:spPr>
          <a:xfrm>
            <a:off x="548880" y="1843089"/>
            <a:ext cx="6309121" cy="36882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017978" y="2169434"/>
            <a:ext cx="219986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350">
                <a:solidFill>
                  <a:schemeClr val="accent1"/>
                </a:solidFill>
              </a:defRPr>
            </a:lvl1pPr>
            <a:lvl2pPr marL="13097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3097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3097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3097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3485512" y="2169434"/>
            <a:ext cx="219986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350">
                <a:solidFill>
                  <a:schemeClr val="accent1"/>
                </a:solidFill>
              </a:defRPr>
            </a:lvl1pPr>
            <a:lvl2pPr marL="13097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3097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3097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3097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5953047" y="2169434"/>
            <a:ext cx="219986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350">
                <a:solidFill>
                  <a:schemeClr val="accent1"/>
                </a:solidFill>
              </a:defRPr>
            </a:lvl1pPr>
            <a:lvl2pPr marL="13097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3097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3097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3097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017978" y="2169434"/>
            <a:ext cx="219986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3485512" y="2169434"/>
            <a:ext cx="219986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5953047" y="2169434"/>
            <a:ext cx="219986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548879" y="782971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 noChangeAspect="1"/>
          </p:cNvSpPr>
          <p:nvPr>
            <p:ph type="body" sz="quarter" idx="13"/>
          </p:nvPr>
        </p:nvSpPr>
        <p:spPr>
          <a:xfrm>
            <a:off x="1017978" y="2169442"/>
            <a:ext cx="2268000" cy="226778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 noChangeAspect="1"/>
          </p:cNvSpPr>
          <p:nvPr>
            <p:ph type="body" sz="quarter" idx="14"/>
          </p:nvPr>
        </p:nvSpPr>
        <p:spPr>
          <a:xfrm>
            <a:off x="3485513" y="2169442"/>
            <a:ext cx="2268000" cy="226778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 noChangeAspect="1"/>
          </p:cNvSpPr>
          <p:nvPr>
            <p:ph type="body" sz="quarter" idx="15"/>
          </p:nvPr>
        </p:nvSpPr>
        <p:spPr>
          <a:xfrm>
            <a:off x="5953047" y="2169442"/>
            <a:ext cx="2268000" cy="226778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B613244-53B9-E04F-90FE-CDB90578C6E3}"/>
              </a:ext>
            </a:extLst>
          </p:cNvPr>
          <p:cNvSpPr>
            <a:spLocks noGrp="1" noChangeAspect="1"/>
          </p:cNvSpPr>
          <p:nvPr>
            <p:ph type="body" sz="quarter" idx="13"/>
          </p:nvPr>
        </p:nvSpPr>
        <p:spPr>
          <a:xfrm>
            <a:off x="1017978" y="2169442"/>
            <a:ext cx="2268000" cy="2267788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ACD4F77C-9936-FA4D-9EAD-2B09AFAC5012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3485513" y="2169442"/>
            <a:ext cx="2268000" cy="2267788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38CA0D94-C0E5-0A43-A7DC-F4E0A388698E}"/>
              </a:ext>
            </a:extLst>
          </p:cNvPr>
          <p:cNvSpPr>
            <a:spLocks noGrp="1" noChangeAspect="1"/>
          </p:cNvSpPr>
          <p:nvPr>
            <p:ph type="body" sz="quarter" idx="15"/>
          </p:nvPr>
        </p:nvSpPr>
        <p:spPr>
          <a:xfrm>
            <a:off x="5953047" y="2169442"/>
            <a:ext cx="2268000" cy="2267788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88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grijz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9" y="2532948"/>
            <a:ext cx="3252878" cy="270065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48879" y="3592298"/>
            <a:ext cx="3102769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548878" y="2154110"/>
            <a:ext cx="4083344" cy="327200"/>
          </a:xfrm>
        </p:spPr>
        <p:txBody>
          <a:bodyPr tIns="36000" bIns="0"/>
          <a:lstStyle>
            <a:lvl1pPr>
              <a:defRPr sz="21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3" name="Vrije vorm 12"/>
          <p:cNvSpPr/>
          <p:nvPr userDrawn="1"/>
        </p:nvSpPr>
        <p:spPr>
          <a:xfrm>
            <a:off x="8816512" y="698404"/>
            <a:ext cx="324000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86050" y="2561983"/>
            <a:ext cx="3771900" cy="1297572"/>
          </a:xfrm>
          <a:prstGeom prst="wedgeRectCallout">
            <a:avLst>
              <a:gd name="adj1" fmla="val -33475"/>
              <a:gd name="adj2" fmla="val 79932"/>
            </a:avLst>
          </a:prstGeom>
          <a:solidFill>
            <a:schemeClr val="accent1"/>
          </a:solidFill>
          <a:ln>
            <a:noFill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1500">
                <a:solidFill>
                  <a:schemeClr val="bg1"/>
                </a:solidFill>
              </a:defRPr>
            </a:lvl1pPr>
            <a:lvl2pPr algn="l">
              <a:defRPr sz="1350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</a:t>
            </a:r>
            <a:r>
              <a:rPr lang="nl-BE" dirty="0" smtClean="0"/>
              <a:t>level </a:t>
            </a:r>
            <a:endParaRPr lang="nl-BE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686050" y="2574509"/>
            <a:ext cx="3771900" cy="1297572"/>
          </a:xfrm>
          <a:prstGeom prst="wedgeRectCallout">
            <a:avLst>
              <a:gd name="adj1" fmla="val -33475"/>
              <a:gd name="adj2" fmla="val 79932"/>
            </a:avLst>
          </a:prstGeom>
          <a:noFill/>
          <a:ln w="50800">
            <a:solidFill>
              <a:schemeClr val="accent2"/>
            </a:solidFill>
            <a:miter lim="800000"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1500">
                <a:solidFill>
                  <a:schemeClr val="accent1"/>
                </a:solidFill>
              </a:defRPr>
            </a:lvl1pPr>
            <a:lvl2pPr algn="l">
              <a:defRPr sz="135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</a:t>
            </a:r>
            <a:r>
              <a:rPr lang="nl-BE" dirty="0" smtClean="0"/>
              <a:t>level </a:t>
            </a:r>
            <a:endParaRPr lang="nl-BE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oranje lijn -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Vrije vorm 5"/>
          <p:cNvSpPr/>
          <p:nvPr userDrawn="1"/>
        </p:nvSpPr>
        <p:spPr>
          <a:xfrm>
            <a:off x="2071919" y="1798366"/>
            <a:ext cx="218927" cy="2808312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0" h="1771650">
                <a:moveTo>
                  <a:pt x="177800" y="0"/>
                </a:moveTo>
                <a:lnTo>
                  <a:pt x="177800" y="454025"/>
                </a:lnTo>
                <a:lnTo>
                  <a:pt x="0" y="454025"/>
                </a:lnTo>
                <a:lnTo>
                  <a:pt x="184150" y="804912"/>
                </a:lnTo>
                <a:lnTo>
                  <a:pt x="184150" y="177165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 dirty="0"/>
              <a:t>  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17485" y="1865035"/>
            <a:ext cx="5104811" cy="2670175"/>
          </a:xfrm>
        </p:spPr>
        <p:txBody>
          <a:bodyPr anchor="ctr"/>
          <a:lstStyle>
            <a:lvl1pPr algn="l">
              <a:defRPr cap="all" baseline="0"/>
            </a:lvl1pPr>
          </a:lstStyle>
          <a:p>
            <a:pPr lvl="0"/>
            <a:r>
              <a:rPr lang="nl-NL" dirty="0"/>
              <a:t>“Klik om de tekststijl van het model te bewerken”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lauwe lijn -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432334" y="1460305"/>
            <a:ext cx="4826500" cy="2670175"/>
          </a:xfrm>
        </p:spPr>
        <p:txBody>
          <a:bodyPr anchor="b"/>
          <a:lstStyle>
            <a:lvl1pPr algn="just">
              <a:defRPr cap="all" baseline="0"/>
            </a:lvl1pPr>
          </a:lstStyle>
          <a:p>
            <a:pPr lvl="0"/>
            <a:r>
              <a:rPr lang="nl-NL"/>
              <a:t>“Klik </a:t>
            </a:r>
            <a:r>
              <a:rPr lang="nl-NL" dirty="0"/>
              <a:t>om de tekststijl van het model </a:t>
            </a:r>
            <a:r>
              <a:rPr lang="nl-NL"/>
              <a:t>te bewerken”</a:t>
            </a:r>
            <a:endParaRPr lang="nl-NL" dirty="0"/>
          </a:p>
        </p:txBody>
      </p:sp>
      <p:sp>
        <p:nvSpPr>
          <p:cNvPr id="10" name="Vrije vorm 9"/>
          <p:cNvSpPr/>
          <p:nvPr/>
        </p:nvSpPr>
        <p:spPr>
          <a:xfrm>
            <a:off x="2481938" y="4419181"/>
            <a:ext cx="4749776" cy="321920"/>
          </a:xfrm>
          <a:custGeom>
            <a:avLst/>
            <a:gdLst>
              <a:gd name="connsiteX0" fmla="*/ 0 w 4905487"/>
              <a:gd name="connsiteY0" fmla="*/ 0 h 193637"/>
              <a:gd name="connsiteX1" fmla="*/ 419548 w 4905487"/>
              <a:gd name="connsiteY1" fmla="*/ 0 h 193637"/>
              <a:gd name="connsiteX2" fmla="*/ 419548 w 4905487"/>
              <a:gd name="connsiteY2" fmla="*/ 193637 h 193637"/>
              <a:gd name="connsiteX3" fmla="*/ 910814 w 4905487"/>
              <a:gd name="connsiteY3" fmla="*/ 3585 h 193637"/>
              <a:gd name="connsiteX4" fmla="*/ 4905487 w 4905487"/>
              <a:gd name="connsiteY4" fmla="*/ 3585 h 19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487" h="193637">
                <a:moveTo>
                  <a:pt x="0" y="0"/>
                </a:moveTo>
                <a:lnTo>
                  <a:pt x="419548" y="0"/>
                </a:lnTo>
                <a:lnTo>
                  <a:pt x="419548" y="193637"/>
                </a:lnTo>
                <a:lnTo>
                  <a:pt x="910814" y="3585"/>
                </a:lnTo>
                <a:lnTo>
                  <a:pt x="4905487" y="3585"/>
                </a:ln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4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888596" y="475669"/>
            <a:ext cx="3169991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675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00353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9600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38847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258094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677341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096588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515835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007013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426260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45507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264754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684001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3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103248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8522303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6007013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426260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845507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8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64754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684001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103248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8522495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2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6007205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6426452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4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6845699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7264946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7684193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8103440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8522687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68325" y="2005130"/>
            <a:ext cx="5018075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8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00353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9600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38847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258094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677341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096588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515835" y="259570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007013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426260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45507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264754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684001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103248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8522303" y="1415164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6007013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426260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845507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64754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684001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103248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8522495" y="2567683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6007205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6426452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6845699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7264946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7684193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8103440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8522687" y="3723277"/>
            <a:ext cx="421839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o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Vrije vorm 3"/>
          <p:cNvSpPr/>
          <p:nvPr userDrawn="1"/>
        </p:nvSpPr>
        <p:spPr>
          <a:xfrm>
            <a:off x="3737633" y="1362517"/>
            <a:ext cx="270696" cy="3777307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  <a:gd name="connsiteX0" fmla="*/ 205601 w 211951"/>
              <a:gd name="connsiteY0" fmla="*/ 0 h 1771650"/>
              <a:gd name="connsiteX1" fmla="*/ 205601 w 211951"/>
              <a:gd name="connsiteY1" fmla="*/ 45402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6025"/>
              <a:gd name="connsiteY0" fmla="*/ 0 h 1771650"/>
              <a:gd name="connsiteX1" fmla="*/ 216025 w 216025"/>
              <a:gd name="connsiteY1" fmla="*/ 113470 h 1771650"/>
              <a:gd name="connsiteX2" fmla="*/ 0 w 216025"/>
              <a:gd name="connsiteY2" fmla="*/ 106521 h 1771650"/>
              <a:gd name="connsiteX3" fmla="*/ 211951 w 216025"/>
              <a:gd name="connsiteY3" fmla="*/ 804912 h 1771650"/>
              <a:gd name="connsiteX4" fmla="*/ 211951 w 216025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1694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907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16947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06521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1701 w 198051"/>
              <a:gd name="connsiteY0" fmla="*/ 0 h 1771650"/>
              <a:gd name="connsiteX1" fmla="*/ 195175 w 198051"/>
              <a:gd name="connsiteY1" fmla="*/ 120420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91701 w 198051"/>
              <a:gd name="connsiteY0" fmla="*/ 0 h 1771650"/>
              <a:gd name="connsiteX1" fmla="*/ 190902 w 198051"/>
              <a:gd name="connsiteY1" fmla="*/ 122556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55380 w 161730"/>
              <a:gd name="connsiteY0" fmla="*/ 0 h 1771650"/>
              <a:gd name="connsiteX1" fmla="*/ 154581 w 161730"/>
              <a:gd name="connsiteY1" fmla="*/ 122556 h 1771650"/>
              <a:gd name="connsiteX2" fmla="*/ 0 w 161730"/>
              <a:gd name="connsiteY2" fmla="*/ 116947 h 1771650"/>
              <a:gd name="connsiteX3" fmla="*/ 161730 w 161730"/>
              <a:gd name="connsiteY3" fmla="*/ 804912 h 1771650"/>
              <a:gd name="connsiteX4" fmla="*/ 161730 w 161730"/>
              <a:gd name="connsiteY4" fmla="*/ 1771650 h 1771650"/>
              <a:gd name="connsiteX0" fmla="*/ 140425 w 146775"/>
              <a:gd name="connsiteY0" fmla="*/ 0 h 1771650"/>
              <a:gd name="connsiteX1" fmla="*/ 139626 w 146775"/>
              <a:gd name="connsiteY1" fmla="*/ 122556 h 1771650"/>
              <a:gd name="connsiteX2" fmla="*/ 0 w 146775"/>
              <a:gd name="connsiteY2" fmla="*/ 116947 h 1771650"/>
              <a:gd name="connsiteX3" fmla="*/ 146775 w 146775"/>
              <a:gd name="connsiteY3" fmla="*/ 804912 h 1771650"/>
              <a:gd name="connsiteX4" fmla="*/ 146775 w 146775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4639 w 144639"/>
              <a:gd name="connsiteY3" fmla="*/ 804912 h 1771650"/>
              <a:gd name="connsiteX4" fmla="*/ 144639 w 144639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39153 h 1771650"/>
              <a:gd name="connsiteX4" fmla="*/ 144639 w 144639"/>
              <a:gd name="connsiteY4" fmla="*/ 1771650 h 1771650"/>
              <a:gd name="connsiteX0" fmla="*/ 138289 w 147034"/>
              <a:gd name="connsiteY0" fmla="*/ 0 h 1771650"/>
              <a:gd name="connsiteX1" fmla="*/ 137490 w 147034"/>
              <a:gd name="connsiteY1" fmla="*/ 122556 h 1771650"/>
              <a:gd name="connsiteX2" fmla="*/ 0 w 147034"/>
              <a:gd name="connsiteY2" fmla="*/ 121220 h 1771650"/>
              <a:gd name="connsiteX3" fmla="*/ 146776 w 147034"/>
              <a:gd name="connsiteY3" fmla="*/ 364791 h 1771650"/>
              <a:gd name="connsiteX4" fmla="*/ 144639 w 147034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62655 h 1771650"/>
              <a:gd name="connsiteX4" fmla="*/ 144639 w 144639"/>
              <a:gd name="connsiteY4" fmla="*/ 1771650 h 1771650"/>
              <a:gd name="connsiteX0" fmla="*/ 138289 w 145050"/>
              <a:gd name="connsiteY0" fmla="*/ 0 h 1771650"/>
              <a:gd name="connsiteX1" fmla="*/ 137490 w 145050"/>
              <a:gd name="connsiteY1" fmla="*/ 122556 h 1771650"/>
              <a:gd name="connsiteX2" fmla="*/ 0 w 145050"/>
              <a:gd name="connsiteY2" fmla="*/ 121220 h 1771650"/>
              <a:gd name="connsiteX3" fmla="*/ 144640 w 145050"/>
              <a:gd name="connsiteY3" fmla="*/ 360518 h 1771650"/>
              <a:gd name="connsiteX4" fmla="*/ 144639 w 1450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 dirty="0"/>
              <a:t>  </a:t>
            </a:r>
          </a:p>
        </p:txBody>
      </p:sp>
      <p:sp>
        <p:nvSpPr>
          <p:cNvPr id="5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1061597" y="1699564"/>
            <a:ext cx="2530024" cy="3983784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6750" b="1" i="0" cap="all" baseline="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281789" y="1672724"/>
            <a:ext cx="4233561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 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548878" y="2344000"/>
            <a:ext cx="2311384" cy="597274"/>
          </a:xfrm>
          <a:solidFill>
            <a:schemeClr val="accent2"/>
          </a:solidFill>
        </p:spPr>
        <p:txBody>
          <a:bodyPr tIns="36000" bIns="0"/>
          <a:lstStyle>
            <a:lvl1pPr>
              <a:defRPr sz="4050" strike="noStrike" baseline="0"/>
            </a:lvl1pPr>
          </a:lstStyle>
          <a:p>
            <a:r>
              <a:rPr lang="nl-NL" dirty="0"/>
              <a:t>DANK U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0" y="4871804"/>
            <a:ext cx="9144000" cy="197120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9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389395" y="4961748"/>
            <a:ext cx="3564000" cy="166666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40" name="Vrije vorm 39"/>
          <p:cNvSpPr/>
          <p:nvPr userDrawn="1"/>
        </p:nvSpPr>
        <p:spPr>
          <a:xfrm>
            <a:off x="6490203" y="-8513"/>
            <a:ext cx="2671437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zwart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9" y="2532948"/>
            <a:ext cx="3252878" cy="270065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48878" y="2154110"/>
            <a:ext cx="4083344" cy="327200"/>
          </a:xfrm>
        </p:spPr>
        <p:txBody>
          <a:bodyPr tIns="36000" bIns="0"/>
          <a:lstStyle>
            <a:lvl1pPr>
              <a:defRPr sz="21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48879" y="3592298"/>
            <a:ext cx="3102769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7" name="Vrije vorm 6">
            <a:extLst>
              <a:ext uri="{FF2B5EF4-FFF2-40B4-BE49-F238E27FC236}">
                <a16:creationId xmlns:a16="http://schemas.microsoft.com/office/drawing/2014/main" id="{87441578-53B5-434E-BB69-D146A67BAA63}"/>
              </a:ext>
            </a:extLst>
          </p:cNvPr>
          <p:cNvSpPr/>
          <p:nvPr userDrawn="1"/>
        </p:nvSpPr>
        <p:spPr>
          <a:xfrm>
            <a:off x="8816512" y="698404"/>
            <a:ext cx="324000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grijz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9" y="3664307"/>
            <a:ext cx="3252878" cy="270065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48879" y="4723657"/>
            <a:ext cx="3102769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548878" y="3285469"/>
            <a:ext cx="4083344" cy="327200"/>
          </a:xfrm>
        </p:spPr>
        <p:txBody>
          <a:bodyPr tIns="36000" bIns="0"/>
          <a:lstStyle>
            <a:lvl1pPr>
              <a:defRPr sz="21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4" name="Vrije vorm 13"/>
          <p:cNvSpPr/>
          <p:nvPr userDrawn="1"/>
        </p:nvSpPr>
        <p:spPr>
          <a:xfrm>
            <a:off x="7945273" y="709339"/>
            <a:ext cx="1198800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7" name="Tijdelijke aanduiding voor tekst 16">
            <a:extLst>
              <a:ext uri="{FF2B5EF4-FFF2-40B4-BE49-F238E27FC236}">
                <a16:creationId xmlns:a16="http://schemas.microsoft.com/office/drawing/2014/main" id="{48D5542F-F786-7346-9E01-CE8A406068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441" y="268585"/>
            <a:ext cx="2800961" cy="98875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zwart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9" y="3664307"/>
            <a:ext cx="3252878" cy="270065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48879" y="4723657"/>
            <a:ext cx="3102769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548878" y="3285469"/>
            <a:ext cx="4083344" cy="327200"/>
          </a:xfrm>
        </p:spPr>
        <p:txBody>
          <a:bodyPr tIns="36000" bIns="0"/>
          <a:lstStyle>
            <a:lvl1pPr>
              <a:defRPr sz="21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7" name="Tijdelijke aanduiding voor tekst 16">
            <a:extLst>
              <a:ext uri="{FF2B5EF4-FFF2-40B4-BE49-F238E27FC236}">
                <a16:creationId xmlns:a16="http://schemas.microsoft.com/office/drawing/2014/main" id="{A7ACABC3-5670-D949-B90D-8DEE31F4C0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441" y="268585"/>
            <a:ext cx="2800961" cy="98875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9" name="Vrije vorm 8">
            <a:extLst>
              <a:ext uri="{FF2B5EF4-FFF2-40B4-BE49-F238E27FC236}">
                <a16:creationId xmlns:a16="http://schemas.microsoft.com/office/drawing/2014/main" id="{A6F7F22A-7A37-C24E-990E-70F77C187162}"/>
              </a:ext>
            </a:extLst>
          </p:cNvPr>
          <p:cNvSpPr/>
          <p:nvPr userDrawn="1"/>
        </p:nvSpPr>
        <p:spPr>
          <a:xfrm>
            <a:off x="7945273" y="709339"/>
            <a:ext cx="1198800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grijz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3220" y="1"/>
            <a:ext cx="9147220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2951386"/>
            <a:ext cx="1280863" cy="270065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548879" y="2572548"/>
            <a:ext cx="2830757" cy="327200"/>
          </a:xfrm>
        </p:spPr>
        <p:txBody>
          <a:bodyPr tIns="36000" bIns="0"/>
          <a:lstStyle>
            <a:lvl1pPr>
              <a:defRPr sz="2100" strike="noStrike" baseline="0"/>
            </a:lvl1pPr>
          </a:lstStyle>
          <a:p>
            <a:r>
              <a:rPr lang="nl-NL" dirty="0" err="1"/>
              <a:t>HoofdStuk</a:t>
            </a:r>
            <a:r>
              <a:rPr lang="nl-NL" dirty="0"/>
              <a:t> Titel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zwart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3220" y="1"/>
            <a:ext cx="9147221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2951386"/>
            <a:ext cx="1280863" cy="270065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548879" y="2572548"/>
            <a:ext cx="2830757" cy="327200"/>
          </a:xfrm>
        </p:spPr>
        <p:txBody>
          <a:bodyPr tIns="36000" bIns="0"/>
          <a:lstStyle>
            <a:lvl1pPr>
              <a:defRPr sz="2100" strike="noStrike" baseline="0"/>
            </a:lvl1pPr>
          </a:lstStyle>
          <a:p>
            <a:r>
              <a:rPr lang="nl-NL" dirty="0" err="1"/>
              <a:t>HoofdStuk</a:t>
            </a:r>
            <a:r>
              <a:rPr lang="nl-NL" dirty="0"/>
              <a:t> Titel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6" y="1990140"/>
            <a:ext cx="704081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548878" y="787637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6" y="1990140"/>
            <a:ext cx="8039254" cy="3467100"/>
          </a:xfrm>
        </p:spPr>
        <p:txBody>
          <a:bodyPr numCol="2" spcCol="1260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3800574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863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 userDrawn="1"/>
        </p:nvSpPr>
        <p:spPr>
          <a:xfrm>
            <a:off x="0" y="5976013"/>
            <a:ext cx="9144000" cy="86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8879" y="721986"/>
            <a:ext cx="846239" cy="301227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36000" rIns="144000" bIns="36000" rtlCol="0" anchor="b">
            <a:spAutoFit/>
          </a:bodyPr>
          <a:lstStyle/>
          <a:p>
            <a:r>
              <a:rPr lang="nl-NL" dirty="0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78684" y="2026507"/>
            <a:ext cx="7962524" cy="342277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457950" y="6265518"/>
            <a:ext cx="2057400" cy="156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6418140"/>
            <a:ext cx="2057400" cy="17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17119" r="81092" b="18852"/>
          <a:stretch/>
        </p:blipFill>
        <p:spPr>
          <a:xfrm>
            <a:off x="386072" y="6074869"/>
            <a:ext cx="1615971" cy="6147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94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7" r:id="rId2"/>
    <p:sldLayoutId id="2147483696" r:id="rId3"/>
    <p:sldLayoutId id="2147483700" r:id="rId4"/>
    <p:sldLayoutId id="2147483702" r:id="rId5"/>
    <p:sldLayoutId id="2147483694" r:id="rId6"/>
    <p:sldLayoutId id="2147483703" r:id="rId7"/>
    <p:sldLayoutId id="2147483706" r:id="rId8"/>
    <p:sldLayoutId id="2147483707" r:id="rId9"/>
    <p:sldLayoutId id="2147483709" r:id="rId10"/>
    <p:sldLayoutId id="2147483710" r:id="rId11"/>
    <p:sldLayoutId id="2147483705" r:id="rId12"/>
    <p:sldLayoutId id="2147483704" r:id="rId13"/>
    <p:sldLayoutId id="2147483718" r:id="rId14"/>
    <p:sldLayoutId id="2147483721" r:id="rId15"/>
    <p:sldLayoutId id="2147483708" r:id="rId16"/>
    <p:sldLayoutId id="2147483711" r:id="rId17"/>
    <p:sldLayoutId id="2147483712" r:id="rId18"/>
    <p:sldLayoutId id="2147483723" r:id="rId19"/>
    <p:sldLayoutId id="2147483713" r:id="rId20"/>
    <p:sldLayoutId id="2147483714" r:id="rId21"/>
    <p:sldLayoutId id="2147483716" r:id="rId22"/>
    <p:sldLayoutId id="2147483717" r:id="rId23"/>
    <p:sldLayoutId id="2147483715" r:id="rId24"/>
    <p:sldLayoutId id="2147483719" r:id="rId25"/>
    <p:sldLayoutId id="2147483725" r:id="rId26"/>
    <p:sldLayoutId id="2147483720" r:id="rId27"/>
    <p:sldLayoutId id="2147483724" r:id="rId28"/>
    <p:sldLayoutId id="2147483722" r:id="rId29"/>
  </p:sldLayoutIdLst>
  <p:hf hdr="0"/>
  <p:txStyles>
    <p:titleStyle>
      <a:lvl1pPr marL="100013" indent="0" algn="l" defTabSz="685783" rtl="0" eaLnBrk="1" latinLnBrk="0" hangingPunct="1">
        <a:lnSpc>
          <a:spcPct val="90000"/>
        </a:lnSpc>
        <a:spcBef>
          <a:spcPct val="0"/>
        </a:spcBef>
        <a:buNone/>
        <a:tabLst/>
        <a:defRPr sz="1650" kern="1200" cap="all" baseline="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685783" rtl="0" eaLnBrk="1" latinLnBrk="0" hangingPunct="1">
        <a:lnSpc>
          <a:spcPct val="95000"/>
        </a:lnSpc>
        <a:spcBef>
          <a:spcPts val="750"/>
        </a:spcBef>
        <a:spcAft>
          <a:spcPts val="750"/>
        </a:spcAft>
        <a:buFont typeface="Arial" charset="0"/>
        <a:buNone/>
        <a:defRPr sz="12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1pPr>
      <a:lvl2pPr marL="201216" indent="-192881" algn="l" defTabSz="685783" rtl="0" eaLnBrk="1" latinLnBrk="0" hangingPunct="1">
        <a:lnSpc>
          <a:spcPct val="95000"/>
        </a:lnSpc>
        <a:spcBef>
          <a:spcPts val="375"/>
        </a:spcBef>
        <a:buClr>
          <a:srgbClr val="FF5000"/>
        </a:buClr>
        <a:buSzPct val="90000"/>
        <a:buFont typeface="LucidaGrande"/>
        <a:buChar char="►"/>
        <a:tabLst/>
        <a:defRPr sz="105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2pPr>
      <a:lvl3pPr marL="503635" indent="-165497" algn="l" defTabSz="685783" rtl="0" eaLnBrk="1" latinLnBrk="0" hangingPunct="1">
        <a:lnSpc>
          <a:spcPct val="95000"/>
        </a:lnSpc>
        <a:spcBef>
          <a:spcPts val="375"/>
        </a:spcBef>
        <a:buClr>
          <a:schemeClr val="bg1">
            <a:lumMod val="50000"/>
          </a:schemeClr>
        </a:buClr>
        <a:buSzPct val="90000"/>
        <a:buFont typeface="LucidaGrande"/>
        <a:buChar char="►"/>
        <a:tabLst/>
        <a:defRPr sz="105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3pPr>
      <a:lvl4pPr marL="804863" indent="-164306" algn="l" defTabSz="685783" rtl="0" eaLnBrk="1" latinLnBrk="0" hangingPunct="1">
        <a:lnSpc>
          <a:spcPct val="95000"/>
        </a:lnSpc>
        <a:spcBef>
          <a:spcPts val="375"/>
        </a:spcBef>
        <a:buClr>
          <a:srgbClr val="FF5000"/>
        </a:buClr>
        <a:buFont typeface="Arial"/>
        <a:buChar char="•"/>
        <a:tabLst/>
        <a:defRPr sz="105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4pPr>
      <a:lvl5pPr marL="1107281" indent="-173831" algn="l" defTabSz="685783" rtl="0" eaLnBrk="1" latinLnBrk="0" hangingPunct="1">
        <a:lnSpc>
          <a:spcPct val="95000"/>
        </a:lnSpc>
        <a:spcBef>
          <a:spcPts val="375"/>
        </a:spcBef>
        <a:buClr>
          <a:schemeClr val="bg1">
            <a:lumMod val="50000"/>
          </a:schemeClr>
        </a:buClr>
        <a:buFont typeface="Arial"/>
        <a:buChar char="•"/>
        <a:tabLst/>
        <a:defRPr sz="105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/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4"/>
          <a:stretch>
            <a:fillRect/>
          </a:stretch>
        </p:blipFill>
        <p:spPr/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48879" y="2532948"/>
            <a:ext cx="4038157" cy="270065"/>
          </a:xfrm>
        </p:spPr>
        <p:txBody>
          <a:bodyPr/>
          <a:lstStyle/>
          <a:p>
            <a:r>
              <a:rPr lang="nl-NL" dirty="0" smtClean="0"/>
              <a:t>About the good, the bad and the ugly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879" y="2154110"/>
            <a:ext cx="3067976" cy="327200"/>
          </a:xfrm>
        </p:spPr>
        <p:txBody>
          <a:bodyPr/>
          <a:lstStyle/>
          <a:p>
            <a:r>
              <a:rPr lang="nl-NL" dirty="0" smtClean="0"/>
              <a:t>Power &amp; integrity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548879" y="3861985"/>
            <a:ext cx="3369982" cy="513850"/>
          </a:xfrm>
          <a:solidFill>
            <a:schemeClr val="bg1">
              <a:alpha val="92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l-NL" dirty="0" smtClean="0">
                <a:solidFill>
                  <a:srgbClr val="0033A0"/>
                </a:solidFill>
              </a:rPr>
              <a:t>Wilfried Cools</a:t>
            </a:r>
          </a:p>
          <a:p>
            <a:pPr>
              <a:lnSpc>
                <a:spcPct val="100000"/>
              </a:lnSpc>
            </a:pPr>
            <a:r>
              <a:rPr lang="nl-NL" sz="1000" dirty="0" smtClean="0">
                <a:solidFill>
                  <a:srgbClr val="0033A0"/>
                </a:solidFill>
              </a:rPr>
              <a:t>Interfaculty Center Dataprocessing and Statistics</a:t>
            </a:r>
            <a:endParaRPr lang="nl-NL" sz="1000" dirty="0">
              <a:solidFill>
                <a:srgbClr val="0033A0"/>
              </a:solidFill>
            </a:endParaRP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8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Power and Integrity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548878" y="1104151"/>
            <a:ext cx="1515928" cy="270065"/>
          </a:xfrm>
        </p:spPr>
        <p:txBody>
          <a:bodyPr/>
          <a:lstStyle/>
          <a:p>
            <a:r>
              <a:rPr lang="nl-NL" dirty="0" smtClean="0"/>
              <a:t>Asking for it</a:t>
            </a:r>
            <a:endParaRPr lang="nl-NL" dirty="0"/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lvl="1" indent="-171450">
              <a:spcBef>
                <a:spcPts val="750"/>
              </a:spcBef>
              <a:spcAft>
                <a:spcPts val="75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GB" sz="1200" dirty="0">
                <a:solidFill>
                  <a:srgbClr val="003399"/>
                </a:solidFill>
              </a:rPr>
              <a:t>often poorly understood by reviewers/referees </a:t>
            </a:r>
            <a:r>
              <a:rPr lang="en-GB" sz="1200" dirty="0" smtClean="0">
                <a:solidFill>
                  <a:srgbClr val="003399"/>
                </a:solidFill>
              </a:rPr>
              <a:t>but still they insist</a:t>
            </a:r>
          </a:p>
          <a:p>
            <a:pPr marL="171450" lvl="1" indent="-171450">
              <a:spcBef>
                <a:spcPts val="750"/>
              </a:spcBef>
              <a:spcAft>
                <a:spcPts val="75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03399"/>
                </a:solidFill>
              </a:rPr>
              <a:t>o</a:t>
            </a:r>
            <a:r>
              <a:rPr lang="en-US" sz="1200" dirty="0" smtClean="0">
                <a:solidFill>
                  <a:srgbClr val="003399"/>
                </a:solidFill>
              </a:rPr>
              <a:t>ften it is not meaningful but still they insist</a:t>
            </a:r>
            <a:endParaRPr lang="en-GB" sz="1200" dirty="0" smtClean="0">
              <a:solidFill>
                <a:srgbClr val="003399"/>
              </a:solidFill>
            </a:endParaRPr>
          </a:p>
          <a:p>
            <a:pPr marL="171450" lvl="1" indent="-171450">
              <a:spcBef>
                <a:spcPts val="750"/>
              </a:spcBef>
              <a:spcAft>
                <a:spcPts val="75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rgbClr val="003399"/>
                </a:solidFill>
              </a:rPr>
              <a:t>journals </a:t>
            </a:r>
            <a:r>
              <a:rPr lang="en-US" sz="1200" dirty="0">
                <a:solidFill>
                  <a:srgbClr val="003399"/>
                </a:solidFill>
              </a:rPr>
              <a:t>exist that include </a:t>
            </a:r>
            <a:r>
              <a:rPr lang="en-US" sz="1200" dirty="0" smtClean="0">
                <a:solidFill>
                  <a:srgbClr val="003399"/>
                </a:solidFill>
              </a:rPr>
              <a:t>power calculations </a:t>
            </a:r>
            <a:r>
              <a:rPr lang="en-US" sz="1200" dirty="0">
                <a:solidFill>
                  <a:srgbClr val="003399"/>
                </a:solidFill>
              </a:rPr>
              <a:t>in </a:t>
            </a:r>
            <a:r>
              <a:rPr lang="en-US" sz="1200" dirty="0" smtClean="0">
                <a:solidFill>
                  <a:srgbClr val="003399"/>
                </a:solidFill>
              </a:rPr>
              <a:t>the actual articles</a:t>
            </a:r>
            <a:endParaRPr lang="en-US" sz="1200" dirty="0">
              <a:solidFill>
                <a:srgbClr val="003399"/>
              </a:solidFill>
            </a:endParaRP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3399"/>
                </a:solidFill>
              </a:rPr>
              <a:t>not </a:t>
            </a:r>
            <a:r>
              <a:rPr lang="en-US" dirty="0">
                <a:solidFill>
                  <a:srgbClr val="003399"/>
                </a:solidFill>
              </a:rPr>
              <a:t>relevant when data is analyzed (collected)</a:t>
            </a:r>
          </a:p>
          <a:p>
            <a:pPr lvl="1" indent="0">
              <a:buNone/>
            </a:pPr>
            <a:endParaRPr lang="en-GB" dirty="0" smtClean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3399"/>
                </a:solidFill>
              </a:rPr>
              <a:t>m</a:t>
            </a:r>
            <a:r>
              <a:rPr lang="en-GB" dirty="0" smtClean="0">
                <a:solidFill>
                  <a:srgbClr val="003399"/>
                </a:solidFill>
              </a:rPr>
              <a:t>y thought on why: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looking for certainty where there is none</a:t>
            </a:r>
            <a:endParaRPr lang="en-GB" dirty="0">
              <a:solidFill>
                <a:srgbClr val="003399"/>
              </a:solidFill>
            </a:endParaRPr>
          </a:p>
          <a:p>
            <a:pPr marL="675085" lvl="2" indent="-1714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3399"/>
                </a:solidFill>
              </a:rPr>
              <a:t>c</a:t>
            </a:r>
            <a:r>
              <a:rPr lang="en-GB" dirty="0" smtClean="0">
                <a:solidFill>
                  <a:srgbClr val="003399"/>
                </a:solidFill>
              </a:rPr>
              <a:t>ontinuum instead of cut-off</a:t>
            </a:r>
          </a:p>
          <a:p>
            <a:pPr marL="675085" lvl="2" indent="-1714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3399"/>
                </a:solidFill>
              </a:rPr>
              <a:t>similar fetish like for </a:t>
            </a:r>
            <a:r>
              <a:rPr lang="en-US" i="1" dirty="0" smtClean="0">
                <a:solidFill>
                  <a:srgbClr val="003399"/>
                </a:solidFill>
              </a:rPr>
              <a:t>p</a:t>
            </a:r>
            <a:r>
              <a:rPr lang="en-US" dirty="0" smtClean="0">
                <a:solidFill>
                  <a:srgbClr val="003399"/>
                </a:solidFill>
              </a:rPr>
              <a:t>-values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3399"/>
                </a:solidFill>
              </a:rPr>
              <a:t>copying others without understanding</a:t>
            </a:r>
            <a:endParaRPr lang="en-GB" dirty="0" smtClean="0">
              <a:solidFill>
                <a:srgbClr val="003399"/>
              </a:solidFill>
            </a:endParaRPr>
          </a:p>
          <a:p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878" y="787637"/>
            <a:ext cx="2505348" cy="264876"/>
          </a:xfrm>
        </p:spPr>
        <p:txBody>
          <a:bodyPr/>
          <a:lstStyle/>
          <a:p>
            <a:r>
              <a:rPr lang="nl-NL" dirty="0" smtClean="0"/>
              <a:t>power </a:t>
            </a:r>
            <a:r>
              <a:rPr lang="nl-NL" dirty="0"/>
              <a:t>&amp; integrity</a:t>
            </a:r>
          </a:p>
        </p:txBody>
      </p:sp>
    </p:spTree>
    <p:extLst>
      <p:ext uri="{BB962C8B-B14F-4D97-AF65-F5344CB8AC3E}">
        <p14:creationId xmlns:p14="http://schemas.microsoft.com/office/powerpoint/2010/main" val="5776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Power and Integrity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548878" y="1104151"/>
            <a:ext cx="1412566" cy="270065"/>
          </a:xfrm>
        </p:spPr>
        <p:txBody>
          <a:bodyPr/>
          <a:lstStyle/>
          <a:p>
            <a:r>
              <a:rPr lang="nl-NL" dirty="0" smtClean="0"/>
              <a:t>Wrapping up</a:t>
            </a:r>
            <a:endParaRPr lang="nl-NL" dirty="0"/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GB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/>
              <a:t>power </a:t>
            </a:r>
            <a:r>
              <a:rPr lang="en-GB" dirty="0"/>
              <a:t>can be of </a:t>
            </a:r>
            <a:r>
              <a:rPr lang="en-GB" dirty="0" smtClean="0"/>
              <a:t>real interest (good), </a:t>
            </a:r>
            <a:br>
              <a:rPr lang="en-GB" dirty="0" smtClean="0"/>
            </a:br>
            <a:r>
              <a:rPr lang="en-GB" dirty="0" smtClean="0"/>
              <a:t>although not as much as often believed</a:t>
            </a:r>
            <a:endParaRPr lang="en-GB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/>
              <a:t>power then often is about selling yourself, </a:t>
            </a:r>
            <a:br>
              <a:rPr lang="en-GB" dirty="0" smtClean="0"/>
            </a:br>
            <a:r>
              <a:rPr lang="en-GB" dirty="0" smtClean="0"/>
              <a:t>not about getting the right amount of data to answer your question (bad)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/>
              <a:t>w</a:t>
            </a:r>
            <a:r>
              <a:rPr lang="en-US" dirty="0" smtClean="0"/>
              <a:t>here selling yourself is the key, </a:t>
            </a:r>
            <a:br>
              <a:rPr lang="en-US" dirty="0" smtClean="0"/>
            </a:br>
            <a:r>
              <a:rPr lang="en-US" dirty="0" smtClean="0"/>
              <a:t>integrity is challenged as researchers get tempted to lie (ugly)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/>
              <a:t>power is just a tool, to be used when of interest only, 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US" dirty="0" smtClean="0"/>
              <a:t>unless your reviewer or referee - who doesn’t get it - insists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878" y="787637"/>
            <a:ext cx="2505348" cy="264876"/>
          </a:xfrm>
        </p:spPr>
        <p:txBody>
          <a:bodyPr/>
          <a:lstStyle/>
          <a:p>
            <a:r>
              <a:rPr lang="nl-NL" dirty="0" smtClean="0"/>
              <a:t>power </a:t>
            </a:r>
            <a:r>
              <a:rPr lang="nl-NL" dirty="0"/>
              <a:t>&amp; integrity</a:t>
            </a:r>
          </a:p>
        </p:txBody>
      </p:sp>
    </p:spTree>
    <p:extLst>
      <p:ext uri="{BB962C8B-B14F-4D97-AF65-F5344CB8AC3E}">
        <p14:creationId xmlns:p14="http://schemas.microsoft.com/office/powerpoint/2010/main" val="32604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3711151"/>
            <a:ext cx="8558561" cy="1158197"/>
          </a:xfrm>
        </p:spPr>
        <p:txBody>
          <a:bodyPr/>
          <a:lstStyle/>
          <a:p>
            <a:r>
              <a:rPr lang="en-GB" dirty="0" smtClean="0"/>
              <a:t>	Thank you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sz="3200" dirty="0" smtClean="0"/>
              <a:t>up for questions</a:t>
            </a:r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r="709"/>
          <a:stretch>
            <a:fillRect/>
          </a:stretch>
        </p:blipFill>
        <p:spPr>
          <a:xfrm>
            <a:off x="701463" y="626878"/>
            <a:ext cx="2418807" cy="24674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489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0" r="11790"/>
          <a:stretch>
            <a:fillRect/>
          </a:stretch>
        </p:blipFill>
        <p:spPr>
          <a:xfrm>
            <a:off x="-8796" y="1"/>
            <a:ext cx="9147220" cy="5984875"/>
          </a:xfrm>
        </p:spPr>
      </p:pic>
      <p:sp>
        <p:nvSpPr>
          <p:cNvPr id="9" name="Tijdelijke aanduiding voor voettekst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Power and Integrity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74649" y="3033133"/>
            <a:ext cx="3339790" cy="94784"/>
          </a:xfrm>
          <a:solidFill>
            <a:srgbClr val="0033A0">
              <a:alpha val="33000"/>
            </a:srgbClr>
          </a:solidFill>
        </p:spPr>
        <p:txBody>
          <a:bodyPr/>
          <a:lstStyle/>
          <a:p>
            <a:r>
              <a:rPr lang="nl-NL" dirty="0" smtClean="0"/>
              <a:t>Just one way of putting it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879" y="1990850"/>
            <a:ext cx="3793969" cy="908898"/>
          </a:xfrm>
          <a:solidFill>
            <a:schemeClr val="accent2">
              <a:alpha val="0"/>
            </a:schemeClr>
          </a:solidFill>
        </p:spPr>
        <p:txBody>
          <a:bodyPr/>
          <a:lstStyle/>
          <a:p>
            <a:r>
              <a:rPr lang="nl-NL" dirty="0" smtClean="0">
                <a:solidFill>
                  <a:schemeClr val="accent2"/>
                </a:solidFill>
              </a:rPr>
              <a:t>Power: </a:t>
            </a:r>
            <a:br>
              <a:rPr lang="nl-NL" dirty="0" smtClean="0">
                <a:solidFill>
                  <a:schemeClr val="accent2"/>
                </a:solidFill>
              </a:rPr>
            </a:br>
            <a:r>
              <a:rPr lang="nl-NL" dirty="0" smtClean="0">
                <a:solidFill>
                  <a:schemeClr val="accent2"/>
                </a:solidFill>
              </a:rPr>
              <a:t>probability to detect </a:t>
            </a:r>
            <a:br>
              <a:rPr lang="nl-NL" dirty="0" smtClean="0">
                <a:solidFill>
                  <a:schemeClr val="accent2"/>
                </a:solidFill>
              </a:rPr>
            </a:br>
            <a:r>
              <a:rPr lang="nl-NL" dirty="0" smtClean="0">
                <a:solidFill>
                  <a:schemeClr val="accent2"/>
                </a:solidFill>
              </a:rPr>
              <a:t>the assumed effect</a:t>
            </a:r>
            <a:endParaRPr lang="nl-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Power and Integrity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probability to detect the assumed effect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jdelijke aanduiding voor tekst 20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003399"/>
                    </a:solidFill>
                  </a:rPr>
                  <a:t>effect is there or not – effect has certain size</a:t>
                </a:r>
                <a:endParaRPr lang="en-GB" dirty="0" smtClean="0">
                  <a:solidFill>
                    <a:srgbClr val="003399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GB" dirty="0" smtClean="0">
                    <a:solidFill>
                      <a:srgbClr val="003399"/>
                    </a:solidFill>
                  </a:rPr>
                  <a:t>statistical </a:t>
                </a:r>
                <a:r>
                  <a:rPr lang="en-GB" dirty="0">
                    <a:solidFill>
                      <a:srgbClr val="003399"/>
                    </a:solidFill>
                  </a:rPr>
                  <a:t>property: difference, relation (both are related)</a:t>
                </a:r>
              </a:p>
              <a:p>
                <a:pPr marL="372666" lvl="1" indent="-171450">
                  <a:buFont typeface="Wingdings" panose="05000000000000000000" pitchFamily="2" charset="2"/>
                  <a:buChar char="ü"/>
                </a:pPr>
                <a:r>
                  <a:rPr lang="en-GB" dirty="0" smtClean="0">
                    <a:solidFill>
                      <a:srgbClr val="003399"/>
                    </a:solidFill>
                  </a:rPr>
                  <a:t>boys </a:t>
                </a:r>
                <a:r>
                  <a:rPr lang="en-GB" dirty="0">
                    <a:solidFill>
                      <a:srgbClr val="003399"/>
                    </a:solidFill>
                  </a:rPr>
                  <a:t>and girls: </a:t>
                </a:r>
                <a:r>
                  <a:rPr lang="en-GB" dirty="0" err="1">
                    <a:solidFill>
                      <a:srgbClr val="003399"/>
                    </a:solidFill>
                  </a:rPr>
                  <a:t>anova</a:t>
                </a:r>
                <a:r>
                  <a:rPr lang="en-GB" dirty="0">
                    <a:solidFill>
                      <a:srgbClr val="003399"/>
                    </a:solidFill>
                  </a:rPr>
                  <a:t> / </a:t>
                </a:r>
                <a:r>
                  <a:rPr lang="en-GB" dirty="0" smtClean="0">
                    <a:solidFill>
                      <a:srgbClr val="003399"/>
                    </a:solidFill>
                  </a:rPr>
                  <a:t>regression</a:t>
                </a:r>
              </a:p>
              <a:p>
                <a:pPr lvl="1" indent="0">
                  <a:buNone/>
                </a:pPr>
                <a:endParaRPr lang="en-GB" dirty="0">
                  <a:solidFill>
                    <a:srgbClr val="003399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GB" dirty="0" smtClean="0">
                    <a:solidFill>
                      <a:srgbClr val="003399"/>
                    </a:solidFill>
                  </a:rPr>
                  <a:t>often </a:t>
                </a:r>
                <a:r>
                  <a:rPr lang="en-GB" dirty="0">
                    <a:solidFill>
                      <a:srgbClr val="003399"/>
                    </a:solidFill>
                  </a:rPr>
                  <a:t>standardized: signal to noise ratio</a:t>
                </a:r>
              </a:p>
              <a:p>
                <a:pPr marL="372666" lvl="1" indent="-171450">
                  <a:buFont typeface="Wingdings" panose="05000000000000000000" pitchFamily="2" charset="2"/>
                  <a:buChar char="ü"/>
                </a:pPr>
                <a:r>
                  <a:rPr lang="en-GB" dirty="0" smtClean="0">
                    <a:solidFill>
                      <a:srgbClr val="003399"/>
                    </a:solidFill>
                  </a:rPr>
                  <a:t>example</a:t>
                </a:r>
                <a:r>
                  <a:rPr lang="en-GB" dirty="0">
                    <a:solidFill>
                      <a:srgbClr val="003399"/>
                    </a:solidFill>
                  </a:rPr>
                  <a:t>: </a:t>
                </a:r>
                <a:r>
                  <a:rPr lang="en-GB" dirty="0" err="1">
                    <a:solidFill>
                      <a:srgbClr val="003399"/>
                    </a:solidFill>
                  </a:rPr>
                  <a:t>cohen's</a:t>
                </a:r>
                <a:r>
                  <a:rPr lang="en-GB" dirty="0">
                    <a:solidFill>
                      <a:srgbClr val="003399"/>
                    </a:solidFill>
                  </a:rPr>
                  <a:t> </a:t>
                </a:r>
                <a:r>
                  <a:rPr lang="en-GB" i="1" dirty="0">
                    <a:solidFill>
                      <a:srgbClr val="003399"/>
                    </a:solidFill>
                  </a:rPr>
                  <a:t>d</a:t>
                </a:r>
                <a:r>
                  <a:rPr lang="en-GB" dirty="0">
                    <a:solidFill>
                      <a:srgbClr val="003399"/>
                    </a:solidFill>
                  </a:rPr>
                  <a:t> = standardized </a:t>
                </a:r>
                <a:r>
                  <a:rPr lang="en-GB" dirty="0" smtClean="0">
                    <a:solidFill>
                      <a:srgbClr val="003399"/>
                    </a:solidFill>
                  </a:rPr>
                  <a:t>difference</a:t>
                </a:r>
              </a:p>
              <a:p>
                <a:pPr lvl="1" indent="0">
                  <a:buNone/>
                </a:pPr>
                <a:endParaRPr lang="en-GB" dirty="0" smtClean="0">
                  <a:solidFill>
                    <a:srgbClr val="003399"/>
                  </a:solidFill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18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solidFill>
                    <a:srgbClr val="003399"/>
                  </a:solidFill>
                </a:endParaRPr>
              </a:p>
              <a:p>
                <a:pPr lvl="2" indent="0">
                  <a:buNone/>
                </a:pPr>
                <a:endParaRPr lang="en-GB" dirty="0" smtClean="0">
                  <a:solidFill>
                    <a:srgbClr val="003399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3399"/>
                    </a:solidFill>
                  </a:rPr>
                  <a:t>m</a:t>
                </a:r>
                <a:r>
                  <a:rPr lang="en-US" dirty="0" smtClean="0">
                    <a:solidFill>
                      <a:srgbClr val="003399"/>
                    </a:solidFill>
                  </a:rPr>
                  <a:t>any different effect sizes exist</a:t>
                </a:r>
              </a:p>
              <a:p>
                <a:pPr marL="372666" lvl="1" indent="-1714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3399"/>
                    </a:solidFill>
                  </a:rPr>
                  <a:t>r</a:t>
                </a:r>
                <a:r>
                  <a:rPr lang="en-US" dirty="0" smtClean="0">
                    <a:solidFill>
                      <a:srgbClr val="003399"/>
                    </a:solidFill>
                  </a:rPr>
                  <a:t>elated to statistical test</a:t>
                </a:r>
              </a:p>
            </p:txBody>
          </p:sp>
        </mc:Choice>
        <mc:Fallback xmlns="">
          <p:sp>
            <p:nvSpPr>
              <p:cNvPr id="21" name="Tijdelijke aanduiding voor tekst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62" b="-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Effect and effect Size</a:t>
            </a:r>
            <a:endParaRPr lang="nl-NL" dirty="0"/>
          </a:p>
        </p:txBody>
      </p:sp>
      <p:sp>
        <p:nvSpPr>
          <p:cNvPr id="9" name="Ondertitel 4"/>
          <p:cNvSpPr txBox="1">
            <a:spLocks/>
          </p:cNvSpPr>
          <p:nvPr/>
        </p:nvSpPr>
        <p:spPr>
          <a:xfrm>
            <a:off x="548878" y="1104151"/>
            <a:ext cx="4424096" cy="2700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0" tIns="36000" rIns="91440" bIns="36000" rtlCol="0" anchor="t" anchorCtr="0">
            <a:spAutoFit/>
          </a:bodyPr>
          <a:lstStyle>
            <a:lvl1pPr marL="72629" indent="0" algn="l" defTabSz="685783" rtl="0" eaLnBrk="1" latinLnBrk="0" hangingPunct="1">
              <a:lnSpc>
                <a:spcPct val="95000"/>
              </a:lnSpc>
              <a:spcBef>
                <a:spcPts val="750"/>
              </a:spcBef>
              <a:spcAft>
                <a:spcPts val="750"/>
              </a:spcAft>
              <a:buFont typeface="Arial" charset="0"/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 defTabSz="685783" rtl="0" eaLnBrk="1" latinLnBrk="0" hangingPunct="1">
              <a:lnSpc>
                <a:spcPct val="95000"/>
              </a:lnSpc>
              <a:spcBef>
                <a:spcPts val="375"/>
              </a:spcBef>
              <a:buClr>
                <a:srgbClr val="FF5000"/>
              </a:buClr>
              <a:buSzPct val="90000"/>
              <a:buFont typeface="LucidaGrande"/>
              <a:buNone/>
              <a:tabLst/>
              <a:defRPr sz="15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783" indent="0" algn="ctr" defTabSz="685783" rtl="0" eaLnBrk="1" latinLnBrk="0" hangingPunct="1">
              <a:lnSpc>
                <a:spcPct val="95000"/>
              </a:lnSpc>
              <a:spcBef>
                <a:spcPts val="375"/>
              </a:spcBef>
              <a:buClr>
                <a:schemeClr val="bg1">
                  <a:lumMod val="50000"/>
                </a:schemeClr>
              </a:buClr>
              <a:buSzPct val="90000"/>
              <a:buFont typeface="LucidaGrande"/>
              <a:buNone/>
              <a:tabLst/>
              <a:defRPr sz="135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675" indent="0" algn="ctr" defTabSz="685783" rtl="0" eaLnBrk="1" latinLnBrk="0" hangingPunct="1">
              <a:lnSpc>
                <a:spcPct val="95000"/>
              </a:lnSpc>
              <a:spcBef>
                <a:spcPts val="375"/>
              </a:spcBef>
              <a:buClr>
                <a:srgbClr val="FF5000"/>
              </a:buClr>
              <a:buFont typeface="Arial"/>
              <a:buNone/>
              <a:tabLst/>
              <a:defRPr sz="12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566" indent="0" algn="ctr" defTabSz="685783" rtl="0" eaLnBrk="1" latinLnBrk="0" hangingPunct="1">
              <a:lnSpc>
                <a:spcPct val="95000"/>
              </a:lnSpc>
              <a:spcBef>
                <a:spcPts val="375"/>
              </a:spcBef>
              <a:buClr>
                <a:schemeClr val="bg1">
                  <a:lumMod val="50000"/>
                </a:schemeClr>
              </a:buClr>
              <a:buFont typeface="Arial"/>
              <a:buNone/>
              <a:tabLst/>
              <a:defRPr sz="12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457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probability to detect the assumed effect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Power and Integrity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548878" y="1104151"/>
            <a:ext cx="4424096" cy="270065"/>
          </a:xfrm>
        </p:spPr>
        <p:txBody>
          <a:bodyPr/>
          <a:lstStyle/>
          <a:p>
            <a:r>
              <a:rPr lang="nl-NL" dirty="0"/>
              <a:t>probability to detect the assumed effect</a:t>
            </a:r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statistical </a:t>
            </a:r>
            <a:r>
              <a:rPr lang="en-GB" dirty="0">
                <a:solidFill>
                  <a:srgbClr val="003399"/>
                </a:solidFill>
              </a:rPr>
              <a:t>testing (inference</a:t>
            </a:r>
            <a:r>
              <a:rPr lang="en-GB" dirty="0" smtClean="0">
                <a:solidFill>
                  <a:srgbClr val="003399"/>
                </a:solidFill>
              </a:rPr>
              <a:t>)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3399"/>
                </a:solidFill>
              </a:rPr>
              <a:t>r</a:t>
            </a:r>
            <a:r>
              <a:rPr lang="en-US" dirty="0" smtClean="0">
                <a:solidFill>
                  <a:srgbClr val="003399"/>
                </a:solidFill>
              </a:rPr>
              <a:t>eject Null-hypothesis: how likely that Null holds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3399"/>
                </a:solidFill>
              </a:rPr>
              <a:t>d</a:t>
            </a:r>
            <a:r>
              <a:rPr lang="en-US" dirty="0" smtClean="0">
                <a:solidFill>
                  <a:srgbClr val="003399"/>
                </a:solidFill>
              </a:rPr>
              <a:t>epends on effect size</a:t>
            </a:r>
          </a:p>
          <a:p>
            <a:pPr lvl="1" indent="0">
              <a:buNone/>
            </a:pPr>
            <a:endParaRPr lang="en-GB" dirty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alternative</a:t>
            </a:r>
            <a:r>
              <a:rPr lang="en-GB" dirty="0">
                <a:solidFill>
                  <a:srgbClr val="003399"/>
                </a:solidFill>
              </a:rPr>
              <a:t>: statistical estimation </a:t>
            </a:r>
            <a:r>
              <a:rPr lang="en-GB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dirty="0" smtClean="0">
                <a:solidFill>
                  <a:srgbClr val="003399"/>
                </a:solidFill>
              </a:rPr>
              <a:t> accuracy: confidence </a:t>
            </a:r>
            <a:r>
              <a:rPr lang="en-GB" dirty="0">
                <a:solidFill>
                  <a:srgbClr val="003399"/>
                </a:solidFill>
              </a:rPr>
              <a:t>intervals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related</a:t>
            </a:r>
            <a:r>
              <a:rPr lang="en-GB" dirty="0">
                <a:solidFill>
                  <a:srgbClr val="003399"/>
                </a:solidFill>
              </a:rPr>
              <a:t>: difference gains power if more accurate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standard </a:t>
            </a:r>
            <a:r>
              <a:rPr lang="en-GB" dirty="0">
                <a:solidFill>
                  <a:srgbClr val="003399"/>
                </a:solidFill>
              </a:rPr>
              <a:t>error </a:t>
            </a:r>
            <a:r>
              <a:rPr lang="en-GB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dirty="0" smtClean="0">
                <a:solidFill>
                  <a:srgbClr val="003399"/>
                </a:solidFill>
              </a:rPr>
              <a:t> </a:t>
            </a:r>
            <a:r>
              <a:rPr lang="en-GB" dirty="0">
                <a:solidFill>
                  <a:srgbClr val="003399"/>
                </a:solidFill>
              </a:rPr>
              <a:t>sample </a:t>
            </a:r>
            <a:r>
              <a:rPr lang="en-GB" dirty="0" smtClean="0">
                <a:solidFill>
                  <a:srgbClr val="003399"/>
                </a:solidFill>
              </a:rPr>
              <a:t>size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3399"/>
                </a:solidFill>
              </a:rPr>
              <a:t>g</a:t>
            </a:r>
            <a:r>
              <a:rPr lang="en-US" dirty="0" smtClean="0">
                <a:solidFill>
                  <a:srgbClr val="003399"/>
                </a:solidFill>
              </a:rPr>
              <a:t>ets complex or impossible for complex models </a:t>
            </a:r>
            <a:r>
              <a:rPr lang="en-GB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dirty="0">
                <a:solidFill>
                  <a:srgbClr val="003399"/>
                </a:solidFill>
              </a:rPr>
              <a:t> </a:t>
            </a:r>
            <a:r>
              <a:rPr lang="en-GB" dirty="0" smtClean="0">
                <a:solidFill>
                  <a:srgbClr val="003399"/>
                </a:solidFill>
              </a:rPr>
              <a:t>simulation</a:t>
            </a:r>
            <a:endParaRPr lang="en-GB" dirty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impossible / very different for predictive modelling, time series, ..., Bayesian statistics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878" y="787637"/>
            <a:ext cx="2087348" cy="264876"/>
          </a:xfrm>
        </p:spPr>
        <p:txBody>
          <a:bodyPr/>
          <a:lstStyle/>
          <a:p>
            <a:r>
              <a:rPr lang="nl-NL" dirty="0" smtClean="0"/>
              <a:t>DETect effects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94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Power and Integrity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548878" y="1104151"/>
            <a:ext cx="4424096" cy="270065"/>
          </a:xfrm>
        </p:spPr>
        <p:txBody>
          <a:bodyPr/>
          <a:lstStyle/>
          <a:p>
            <a:r>
              <a:rPr lang="nl-NL" dirty="0"/>
              <a:t>probability to detect the assumed effect</a:t>
            </a:r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probability, is a continuum between 0 and 1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given </a:t>
            </a:r>
            <a:r>
              <a:rPr lang="en-GB" dirty="0">
                <a:solidFill>
                  <a:srgbClr val="003399"/>
                </a:solidFill>
              </a:rPr>
              <a:t>a specific effect to find, probability to detect </a:t>
            </a:r>
            <a:r>
              <a:rPr lang="en-GB" dirty="0" smtClean="0">
                <a:solidFill>
                  <a:srgbClr val="003399"/>
                </a:solidFill>
              </a:rPr>
              <a:t>it</a:t>
            </a:r>
          </a:p>
          <a:p>
            <a:pPr lvl="1" indent="0">
              <a:buNone/>
            </a:pPr>
            <a:endParaRPr lang="en-GB" dirty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if </a:t>
            </a:r>
            <a:r>
              <a:rPr lang="en-GB" dirty="0">
                <a:solidFill>
                  <a:srgbClr val="003399"/>
                </a:solidFill>
              </a:rPr>
              <a:t>no effect, detect one is error, type I </a:t>
            </a:r>
            <a:r>
              <a:rPr lang="en-GB" dirty="0" smtClean="0">
                <a:solidFill>
                  <a:srgbClr val="003399"/>
                </a:solidFill>
              </a:rPr>
              <a:t>(</a:t>
            </a:r>
            <a:r>
              <a:rPr lang="el-GR" dirty="0">
                <a:solidFill>
                  <a:srgbClr val="003399"/>
                </a:solidFill>
                <a:latin typeface="Calibri" panose="020F0502020204030204" pitchFamily="34" charset="0"/>
              </a:rPr>
              <a:t>α</a:t>
            </a:r>
            <a:r>
              <a:rPr lang="en-GB" dirty="0" smtClean="0">
                <a:solidFill>
                  <a:srgbClr val="003399"/>
                </a:solidFill>
              </a:rPr>
              <a:t>)</a:t>
            </a:r>
            <a:endParaRPr lang="en-GB" dirty="0">
              <a:solidFill>
                <a:srgbClr val="003399"/>
              </a:solidFill>
            </a:endParaRP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.</a:t>
            </a:r>
            <a:r>
              <a:rPr lang="en-GB" dirty="0">
                <a:solidFill>
                  <a:srgbClr val="003399"/>
                </a:solidFill>
              </a:rPr>
              <a:t>05 </a:t>
            </a:r>
            <a:r>
              <a:rPr lang="en-GB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dirty="0" smtClean="0">
                <a:solidFill>
                  <a:srgbClr val="003399"/>
                </a:solidFill>
              </a:rPr>
              <a:t> </a:t>
            </a:r>
            <a:r>
              <a:rPr lang="en-GB" dirty="0">
                <a:solidFill>
                  <a:srgbClr val="003399"/>
                </a:solidFill>
              </a:rPr>
              <a:t>1/20 if no effect, still say there </a:t>
            </a:r>
            <a:r>
              <a:rPr lang="en-GB" dirty="0" smtClean="0">
                <a:solidFill>
                  <a:srgbClr val="003399"/>
                </a:solidFill>
              </a:rPr>
              <a:t>is</a:t>
            </a:r>
          </a:p>
          <a:p>
            <a:pPr lvl="1" indent="0">
              <a:buNone/>
            </a:pPr>
            <a:endParaRPr lang="en-GB" dirty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if </a:t>
            </a:r>
            <a:r>
              <a:rPr lang="en-GB" dirty="0">
                <a:solidFill>
                  <a:srgbClr val="003399"/>
                </a:solidFill>
              </a:rPr>
              <a:t>effect, not detect it, type II error </a:t>
            </a:r>
            <a:r>
              <a:rPr lang="en-GB" dirty="0" smtClean="0">
                <a:solidFill>
                  <a:srgbClr val="003399"/>
                </a:solidFill>
              </a:rPr>
              <a:t>(</a:t>
            </a:r>
            <a:r>
              <a:rPr lang="el-GR" dirty="0" smtClean="0">
                <a:solidFill>
                  <a:srgbClr val="003399"/>
                </a:solidFill>
                <a:latin typeface="Calibri" panose="020F0502020204030204" pitchFamily="34" charset="0"/>
              </a:rPr>
              <a:t>β</a:t>
            </a:r>
            <a:r>
              <a:rPr lang="en-GB" dirty="0" smtClean="0">
                <a:solidFill>
                  <a:srgbClr val="003399"/>
                </a:solidFill>
              </a:rPr>
              <a:t>)</a:t>
            </a:r>
            <a:endParaRPr lang="en-GB" dirty="0">
              <a:solidFill>
                <a:srgbClr val="003399"/>
              </a:solidFill>
            </a:endParaRP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1-power </a:t>
            </a:r>
            <a:r>
              <a:rPr lang="en-GB" dirty="0">
                <a:solidFill>
                  <a:srgbClr val="003399"/>
                </a:solidFill>
              </a:rPr>
              <a:t> </a:t>
            </a:r>
            <a:r>
              <a:rPr lang="en-GB" dirty="0" smtClean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dirty="0" smtClean="0">
                <a:solidFill>
                  <a:srgbClr val="003399"/>
                </a:solidFill>
              </a:rPr>
              <a:t> </a:t>
            </a:r>
            <a:r>
              <a:rPr lang="en-GB" dirty="0">
                <a:solidFill>
                  <a:srgbClr val="003399"/>
                </a:solidFill>
              </a:rPr>
              <a:t>.</a:t>
            </a:r>
            <a:r>
              <a:rPr lang="en-GB" dirty="0" smtClean="0">
                <a:solidFill>
                  <a:srgbClr val="003399"/>
                </a:solidFill>
              </a:rPr>
              <a:t>2 for power of .8</a:t>
            </a:r>
          </a:p>
          <a:p>
            <a:pPr lvl="1" indent="0">
              <a:buNone/>
            </a:pPr>
            <a:endParaRPr lang="en-GB" dirty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balance </a:t>
            </a:r>
            <a:r>
              <a:rPr lang="en-GB" dirty="0">
                <a:solidFill>
                  <a:srgbClr val="003399"/>
                </a:solidFill>
              </a:rPr>
              <a:t>.2/.05 ~ </a:t>
            </a:r>
            <a:r>
              <a:rPr lang="en-GB" dirty="0" smtClean="0">
                <a:solidFill>
                  <a:srgbClr val="003399"/>
                </a:solidFill>
              </a:rPr>
              <a:t>4 </a:t>
            </a:r>
            <a:r>
              <a:rPr lang="en-GB" dirty="0" smtClean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relative severity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878" y="787637"/>
            <a:ext cx="1678198" cy="264876"/>
          </a:xfrm>
        </p:spPr>
        <p:txBody>
          <a:bodyPr/>
          <a:lstStyle/>
          <a:p>
            <a:r>
              <a:rPr lang="nl-NL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611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Power and Integrity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548878" y="1104151"/>
            <a:ext cx="4424096" cy="270065"/>
          </a:xfrm>
        </p:spPr>
        <p:txBody>
          <a:bodyPr/>
          <a:lstStyle/>
          <a:p>
            <a:r>
              <a:rPr lang="nl-NL" dirty="0"/>
              <a:t>probability to detect the assumed effect</a:t>
            </a:r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effect </a:t>
            </a:r>
            <a:r>
              <a:rPr lang="en-GB" dirty="0">
                <a:solidFill>
                  <a:srgbClr val="003399"/>
                </a:solidFill>
              </a:rPr>
              <a:t>which is assumed ?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not known </a:t>
            </a:r>
            <a:r>
              <a:rPr lang="en-GB" dirty="0">
                <a:solidFill>
                  <a:srgbClr val="003399"/>
                </a:solidFill>
              </a:rPr>
              <a:t>effect: not after the data collected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not </a:t>
            </a:r>
            <a:r>
              <a:rPr lang="en-GB" dirty="0">
                <a:solidFill>
                  <a:srgbClr val="003399"/>
                </a:solidFill>
              </a:rPr>
              <a:t>just any effect, it matters: easy to find big </a:t>
            </a:r>
            <a:r>
              <a:rPr lang="en-GB" dirty="0" smtClean="0">
                <a:solidFill>
                  <a:srgbClr val="003399"/>
                </a:solidFill>
              </a:rPr>
              <a:t>effects</a:t>
            </a:r>
          </a:p>
          <a:p>
            <a:pPr lvl="1" indent="0">
              <a:buNone/>
            </a:pPr>
            <a:endParaRPr lang="en-GB" dirty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how </a:t>
            </a:r>
            <a:r>
              <a:rPr lang="en-GB" dirty="0">
                <a:solidFill>
                  <a:srgbClr val="003399"/>
                </a:solidFill>
              </a:rPr>
              <a:t>big ?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rules </a:t>
            </a:r>
            <a:r>
              <a:rPr lang="en-GB" dirty="0">
                <a:solidFill>
                  <a:srgbClr val="003399"/>
                </a:solidFill>
              </a:rPr>
              <a:t>of thumb, don't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same </a:t>
            </a:r>
            <a:r>
              <a:rPr lang="en-GB" dirty="0">
                <a:solidFill>
                  <a:srgbClr val="003399"/>
                </a:solidFill>
              </a:rPr>
              <a:t>as in pilot, but too small, ok for </a:t>
            </a:r>
            <a:r>
              <a:rPr lang="en-GB" dirty="0" smtClean="0">
                <a:solidFill>
                  <a:srgbClr val="003399"/>
                </a:solidFill>
              </a:rPr>
              <a:t>standard deviation (within variability)</a:t>
            </a:r>
            <a:endParaRPr lang="en-GB" dirty="0">
              <a:solidFill>
                <a:srgbClr val="003399"/>
              </a:solidFill>
            </a:endParaRP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same </a:t>
            </a:r>
            <a:r>
              <a:rPr lang="en-GB" dirty="0">
                <a:solidFill>
                  <a:srgbClr val="003399"/>
                </a:solidFill>
              </a:rPr>
              <a:t>as in literature, but may be too </a:t>
            </a:r>
            <a:r>
              <a:rPr lang="en-GB" dirty="0" smtClean="0">
                <a:solidFill>
                  <a:srgbClr val="003399"/>
                </a:solidFill>
              </a:rPr>
              <a:t>big</a:t>
            </a:r>
            <a:endParaRPr lang="en-GB" dirty="0">
              <a:solidFill>
                <a:srgbClr val="003399"/>
              </a:solidFill>
            </a:endParaRP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informed decision </a:t>
            </a:r>
            <a:r>
              <a:rPr lang="en-GB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GB" dirty="0" smtClean="0">
                <a:solidFill>
                  <a:srgbClr val="003399"/>
                </a:solidFill>
              </a:rPr>
              <a:t>minimal difference to be relevant</a:t>
            </a:r>
          </a:p>
          <a:p>
            <a:pPr lvl="1" indent="0">
              <a:buNone/>
            </a:pPr>
            <a:endParaRPr lang="en-GB" dirty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3399"/>
                </a:solidFill>
              </a:rPr>
              <a:t>d</a:t>
            </a:r>
            <a:r>
              <a:rPr lang="en-GB" dirty="0" smtClean="0">
                <a:solidFill>
                  <a:srgbClr val="003399"/>
                </a:solidFill>
              </a:rPr>
              <a:t>ifficult, maybe impossible</a:t>
            </a:r>
            <a:endParaRPr lang="en-GB" dirty="0">
              <a:solidFill>
                <a:srgbClr val="003399"/>
              </a:solidFill>
            </a:endParaRP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easier </a:t>
            </a:r>
            <a:r>
              <a:rPr lang="en-GB" dirty="0">
                <a:solidFill>
                  <a:srgbClr val="003399"/>
                </a:solidFill>
              </a:rPr>
              <a:t>if confirmatory - less so </a:t>
            </a:r>
            <a:r>
              <a:rPr lang="en-GB" dirty="0" smtClean="0">
                <a:solidFill>
                  <a:srgbClr val="003399"/>
                </a:solidFill>
              </a:rPr>
              <a:t>if </a:t>
            </a:r>
            <a:r>
              <a:rPr lang="en-GB" dirty="0">
                <a:solidFill>
                  <a:srgbClr val="003399"/>
                </a:solidFill>
              </a:rPr>
              <a:t>exploratory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easier </a:t>
            </a:r>
            <a:r>
              <a:rPr lang="en-GB" dirty="0">
                <a:solidFill>
                  <a:srgbClr val="003399"/>
                </a:solidFill>
              </a:rPr>
              <a:t>if experimental - less so if observational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878" y="787637"/>
            <a:ext cx="3284407" cy="264876"/>
          </a:xfrm>
        </p:spPr>
        <p:txBody>
          <a:bodyPr/>
          <a:lstStyle/>
          <a:p>
            <a:r>
              <a:rPr lang="nl-NL" dirty="0"/>
              <a:t>conditional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1415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Power and Integrity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548878" y="1104151"/>
            <a:ext cx="1648913" cy="270065"/>
          </a:xfrm>
        </p:spPr>
        <p:txBody>
          <a:bodyPr/>
          <a:lstStyle/>
          <a:p>
            <a:r>
              <a:rPr lang="nl-NL" dirty="0" smtClean="0"/>
              <a:t>Say that again</a:t>
            </a:r>
            <a:endParaRPr lang="nl-NL" dirty="0"/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power is based on assumptions, and strongly depends on assumptions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3399"/>
                </a:solidFill>
              </a:rPr>
              <a:t>sizes: sample size &amp; effect size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3399"/>
                </a:solidFill>
              </a:rPr>
              <a:t>errors: type I and type II (1-power)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3399"/>
                </a:solidFill>
              </a:rPr>
              <a:t>a</a:t>
            </a:r>
            <a:r>
              <a:rPr lang="en-US" dirty="0" smtClean="0">
                <a:solidFill>
                  <a:srgbClr val="003399"/>
                </a:solidFill>
              </a:rPr>
              <a:t>ssume/choose 3, get the 4</a:t>
            </a:r>
            <a:r>
              <a:rPr lang="en-US" baseline="30000" dirty="0" smtClean="0">
                <a:solidFill>
                  <a:srgbClr val="003399"/>
                </a:solidFill>
              </a:rPr>
              <a:t>th</a:t>
            </a:r>
            <a:r>
              <a:rPr lang="en-US" dirty="0" smtClean="0">
                <a:solidFill>
                  <a:srgbClr val="003399"/>
                </a:solidFill>
              </a:rPr>
              <a:t> </a:t>
            </a:r>
          </a:p>
          <a:p>
            <a:pPr lvl="1" indent="0">
              <a:buNone/>
            </a:pPr>
            <a:endParaRPr lang="en-GB" dirty="0" smtClean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3399"/>
                </a:solidFill>
              </a:rPr>
              <a:t>for many studies assumptions are very approximate at best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3399"/>
                </a:solidFill>
              </a:rPr>
              <a:t>power or sample size approximate at best</a:t>
            </a:r>
          </a:p>
          <a:p>
            <a:pPr lvl="1" indent="0">
              <a:buNone/>
            </a:pPr>
            <a:endParaRPr lang="en-US" dirty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3399"/>
                </a:solidFill>
              </a:rPr>
              <a:t>why is it so popular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3399"/>
                </a:solidFill>
              </a:rPr>
              <a:t>given that it is technically challenging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3399"/>
                </a:solidFill>
              </a:rPr>
              <a:t>given that in most cases it only is very approximate</a:t>
            </a:r>
          </a:p>
          <a:p>
            <a:pPr lvl="1" indent="0">
              <a:buNone/>
            </a:pPr>
            <a:endParaRPr lang="en-US" dirty="0" smtClean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3399"/>
                </a:solidFill>
              </a:rPr>
              <a:t>what it means for research integrity</a:t>
            </a:r>
            <a:endParaRPr lang="en-US" dirty="0">
              <a:solidFill>
                <a:srgbClr val="003399"/>
              </a:solidFill>
            </a:endParaRPr>
          </a:p>
          <a:p>
            <a:pPr marL="372666" lvl="1" indent="-171450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878" y="787637"/>
            <a:ext cx="5443203" cy="264876"/>
          </a:xfrm>
        </p:spPr>
        <p:txBody>
          <a:bodyPr/>
          <a:lstStyle/>
          <a:p>
            <a:r>
              <a:rPr lang="nl-NL" dirty="0"/>
              <a:t>probability to detect the assumed effect</a:t>
            </a:r>
          </a:p>
        </p:txBody>
      </p:sp>
    </p:spTree>
    <p:extLst>
      <p:ext uri="{BB962C8B-B14F-4D97-AF65-F5344CB8AC3E}">
        <p14:creationId xmlns:p14="http://schemas.microsoft.com/office/powerpoint/2010/main" val="17457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Power and Integrity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548878" y="1104151"/>
            <a:ext cx="1880579" cy="270065"/>
          </a:xfrm>
        </p:spPr>
        <p:txBody>
          <a:bodyPr/>
          <a:lstStyle/>
          <a:p>
            <a:r>
              <a:rPr lang="nl-NL" dirty="0" smtClean="0"/>
              <a:t>WHY would you ?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878" y="787637"/>
            <a:ext cx="2505348" cy="264876"/>
          </a:xfrm>
        </p:spPr>
        <p:txBody>
          <a:bodyPr/>
          <a:lstStyle/>
          <a:p>
            <a:r>
              <a:rPr lang="nl-NL" dirty="0" smtClean="0"/>
              <a:t>power </a:t>
            </a:r>
            <a:r>
              <a:rPr lang="nl-NL" dirty="0"/>
              <a:t>&amp; integrity</a:t>
            </a:r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power</a:t>
            </a:r>
            <a:r>
              <a:rPr lang="en-GB" dirty="0">
                <a:solidFill>
                  <a:srgbClr val="003399"/>
                </a:solidFill>
              </a:rPr>
              <a:t>, to ensure your efforts / investment will pay off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if </a:t>
            </a:r>
            <a:r>
              <a:rPr lang="en-GB" dirty="0">
                <a:solidFill>
                  <a:srgbClr val="003399"/>
                </a:solidFill>
              </a:rPr>
              <a:t>wrong, typically because poorly </a:t>
            </a:r>
            <a:r>
              <a:rPr lang="en-GB" dirty="0" smtClean="0">
                <a:solidFill>
                  <a:srgbClr val="003399"/>
                </a:solidFill>
              </a:rPr>
              <a:t>understood (most do not)</a:t>
            </a:r>
          </a:p>
          <a:p>
            <a:pPr lvl="1" indent="0">
              <a:buNone/>
            </a:pPr>
            <a:endParaRPr lang="en-GB" dirty="0" smtClean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power</a:t>
            </a:r>
            <a:r>
              <a:rPr lang="en-GB" dirty="0">
                <a:solidFill>
                  <a:srgbClr val="003399"/>
                </a:solidFill>
              </a:rPr>
              <a:t>, most often to convince </a:t>
            </a:r>
            <a:r>
              <a:rPr lang="en-GB" dirty="0" smtClean="0">
                <a:solidFill>
                  <a:srgbClr val="003399"/>
                </a:solidFill>
              </a:rPr>
              <a:t>others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research </a:t>
            </a:r>
            <a:r>
              <a:rPr lang="en-GB" dirty="0">
                <a:solidFill>
                  <a:srgbClr val="003399"/>
                </a:solidFill>
              </a:rPr>
              <a:t>committee: to suggest quality of research</a:t>
            </a:r>
          </a:p>
          <a:p>
            <a:pPr marL="675085" lvl="2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just </a:t>
            </a:r>
            <a:r>
              <a:rPr lang="en-GB" dirty="0">
                <a:solidFill>
                  <a:srgbClr val="003399"/>
                </a:solidFill>
              </a:rPr>
              <a:t>small part of it, based on different quality assumptions</a:t>
            </a:r>
          </a:p>
          <a:p>
            <a:pPr lvl="3" indent="0">
              <a:buNone/>
            </a:pPr>
            <a:endParaRPr lang="en-GB" dirty="0">
              <a:solidFill>
                <a:srgbClr val="003399"/>
              </a:solidFill>
            </a:endParaRP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funding body: </a:t>
            </a:r>
            <a:r>
              <a:rPr lang="en-GB" dirty="0">
                <a:solidFill>
                  <a:srgbClr val="003399"/>
                </a:solidFill>
              </a:rPr>
              <a:t>to justify costs (money + time as cost)</a:t>
            </a:r>
          </a:p>
          <a:p>
            <a:pPr marL="675085" lvl="2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overestimate </a:t>
            </a:r>
            <a:r>
              <a:rPr lang="en-GB" dirty="0">
                <a:solidFill>
                  <a:srgbClr val="003399"/>
                </a:solidFill>
              </a:rPr>
              <a:t>power / too low sample size </a:t>
            </a:r>
            <a:r>
              <a:rPr lang="en-GB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dirty="0" smtClean="0">
                <a:solidFill>
                  <a:srgbClr val="003399"/>
                </a:solidFill>
              </a:rPr>
              <a:t> </a:t>
            </a:r>
            <a:r>
              <a:rPr lang="en-GB" dirty="0">
                <a:solidFill>
                  <a:srgbClr val="003399"/>
                </a:solidFill>
              </a:rPr>
              <a:t>get approval</a:t>
            </a:r>
          </a:p>
          <a:p>
            <a:pPr marL="675085" lvl="2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underestimate </a:t>
            </a:r>
            <a:r>
              <a:rPr lang="en-GB" dirty="0">
                <a:solidFill>
                  <a:srgbClr val="003399"/>
                </a:solidFill>
              </a:rPr>
              <a:t>power / too high sample size </a:t>
            </a:r>
            <a:r>
              <a:rPr lang="en-GB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dirty="0" smtClean="0">
                <a:solidFill>
                  <a:srgbClr val="003399"/>
                </a:solidFill>
              </a:rPr>
              <a:t> </a:t>
            </a:r>
            <a:r>
              <a:rPr lang="en-GB" dirty="0">
                <a:solidFill>
                  <a:srgbClr val="003399"/>
                </a:solidFill>
              </a:rPr>
              <a:t>get more money, </a:t>
            </a:r>
            <a:r>
              <a:rPr lang="en-GB" dirty="0" smtClean="0">
                <a:solidFill>
                  <a:srgbClr val="003399"/>
                </a:solidFill>
              </a:rPr>
              <a:t>...</a:t>
            </a:r>
          </a:p>
          <a:p>
            <a:pPr lvl="2" indent="0">
              <a:buNone/>
            </a:pPr>
            <a:r>
              <a:rPr lang="en-GB" dirty="0">
                <a:solidFill>
                  <a:srgbClr val="003399"/>
                </a:solidFill>
              </a:rPr>
              <a:t>	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ethical committee: </a:t>
            </a:r>
            <a:r>
              <a:rPr lang="en-GB" dirty="0">
                <a:solidFill>
                  <a:srgbClr val="003399"/>
                </a:solidFill>
              </a:rPr>
              <a:t>to justify necessity (ethical cost) </a:t>
            </a:r>
            <a:r>
              <a:rPr lang="en-GB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dirty="0" smtClean="0">
                <a:solidFill>
                  <a:srgbClr val="003399"/>
                </a:solidFill>
              </a:rPr>
              <a:t> </a:t>
            </a:r>
            <a:r>
              <a:rPr lang="en-GB" dirty="0">
                <a:solidFill>
                  <a:srgbClr val="003399"/>
                </a:solidFill>
              </a:rPr>
              <a:t>get </a:t>
            </a:r>
            <a:r>
              <a:rPr lang="en-GB" dirty="0" smtClean="0">
                <a:solidFill>
                  <a:srgbClr val="003399"/>
                </a:solidFill>
              </a:rPr>
              <a:t>approval</a:t>
            </a:r>
          </a:p>
          <a:p>
            <a:pPr lvl="1" indent="0">
              <a:buNone/>
            </a:pPr>
            <a:endParaRPr lang="en-GB" dirty="0" smtClean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3399"/>
                </a:solidFill>
              </a:rPr>
              <a:t>f</a:t>
            </a:r>
            <a:r>
              <a:rPr lang="en-US" dirty="0" smtClean="0">
                <a:solidFill>
                  <a:srgbClr val="003399"/>
                </a:solidFill>
              </a:rPr>
              <a:t>or others, then lying is rewarded </a:t>
            </a:r>
            <a:r>
              <a:rPr lang="en-GB" dirty="0" smtClean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threat for integrity</a:t>
            </a:r>
            <a:endParaRPr lang="en-GB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Power and Integrity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1-12-2021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548878" y="1104151"/>
            <a:ext cx="1859740" cy="270065"/>
          </a:xfrm>
        </p:spPr>
        <p:txBody>
          <a:bodyPr/>
          <a:lstStyle/>
          <a:p>
            <a:r>
              <a:rPr lang="nl-NL" dirty="0" smtClean="0"/>
              <a:t>HOW could you ?</a:t>
            </a:r>
            <a:endParaRPr lang="nl-NL" dirty="0"/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lying </a:t>
            </a:r>
            <a:r>
              <a:rPr lang="en-GB" dirty="0">
                <a:solidFill>
                  <a:srgbClr val="003399"/>
                </a:solidFill>
              </a:rPr>
              <a:t>is easy: sample size samba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primary </a:t>
            </a:r>
            <a:r>
              <a:rPr lang="en-GB" dirty="0">
                <a:solidFill>
                  <a:srgbClr val="003399"/>
                </a:solidFill>
              </a:rPr>
              <a:t>research question</a:t>
            </a:r>
          </a:p>
          <a:p>
            <a:pPr marL="675085" lvl="2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transfer </a:t>
            </a:r>
            <a:r>
              <a:rPr lang="en-GB" dirty="0">
                <a:solidFill>
                  <a:srgbClr val="003399"/>
                </a:solidFill>
              </a:rPr>
              <a:t>the difficult stuff to the </a:t>
            </a:r>
            <a:r>
              <a:rPr lang="en-GB" dirty="0" smtClean="0">
                <a:solidFill>
                  <a:srgbClr val="003399"/>
                </a:solidFill>
              </a:rPr>
              <a:t>secondary's</a:t>
            </a:r>
            <a:endParaRPr lang="en-GB" dirty="0">
              <a:solidFill>
                <a:srgbClr val="003399"/>
              </a:solidFill>
            </a:endParaRPr>
          </a:p>
          <a:p>
            <a:pPr marL="675085" lvl="2" indent="-1714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3399"/>
                </a:solidFill>
              </a:rPr>
              <a:t>f</a:t>
            </a:r>
            <a:r>
              <a:rPr lang="en-GB" dirty="0" smtClean="0">
                <a:solidFill>
                  <a:srgbClr val="003399"/>
                </a:solidFill>
              </a:rPr>
              <a:t>ocus </a:t>
            </a:r>
            <a:r>
              <a:rPr lang="en-GB" dirty="0">
                <a:solidFill>
                  <a:srgbClr val="003399"/>
                </a:solidFill>
              </a:rPr>
              <a:t>on the easy stuff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effect </a:t>
            </a:r>
            <a:r>
              <a:rPr lang="en-GB" dirty="0">
                <a:solidFill>
                  <a:srgbClr val="003399"/>
                </a:solidFill>
              </a:rPr>
              <a:t>size (signal - noise)</a:t>
            </a:r>
          </a:p>
          <a:p>
            <a:pPr marL="675085" lvl="2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look </a:t>
            </a:r>
            <a:r>
              <a:rPr lang="en-GB" dirty="0">
                <a:solidFill>
                  <a:srgbClr val="003399"/>
                </a:solidFill>
              </a:rPr>
              <a:t>for big/small enough differences - relations</a:t>
            </a:r>
          </a:p>
          <a:p>
            <a:pPr marL="675085" lvl="2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choose </a:t>
            </a:r>
            <a:r>
              <a:rPr lang="en-GB" dirty="0">
                <a:solidFill>
                  <a:srgbClr val="003399"/>
                </a:solidFill>
              </a:rPr>
              <a:t>variances wisely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3399"/>
                </a:solidFill>
              </a:rPr>
              <a:t>one-two </a:t>
            </a:r>
            <a:r>
              <a:rPr lang="en-GB" dirty="0">
                <a:solidFill>
                  <a:srgbClr val="003399"/>
                </a:solidFill>
              </a:rPr>
              <a:t>sided, assume drop-out, </a:t>
            </a:r>
            <a:r>
              <a:rPr lang="en-GB" dirty="0" smtClean="0">
                <a:solidFill>
                  <a:srgbClr val="003399"/>
                </a:solidFill>
              </a:rPr>
              <a:t>...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endParaRPr lang="en-US" dirty="0">
              <a:solidFill>
                <a:srgbClr val="003399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3399"/>
                </a:solidFill>
              </a:rPr>
              <a:t>lying is easy: your reviewers / referees do not understand either</a:t>
            </a:r>
          </a:p>
          <a:p>
            <a:pPr marL="372666" lvl="1" indent="-1714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3399"/>
                </a:solidFill>
              </a:rPr>
              <a:t>j</a:t>
            </a:r>
            <a:r>
              <a:rPr lang="en-US" dirty="0" smtClean="0">
                <a:solidFill>
                  <a:srgbClr val="003399"/>
                </a:solidFill>
              </a:rPr>
              <a:t>ust pretend you know what you are doing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878" y="787637"/>
            <a:ext cx="2505348" cy="264876"/>
          </a:xfrm>
        </p:spPr>
        <p:txBody>
          <a:bodyPr/>
          <a:lstStyle/>
          <a:p>
            <a:r>
              <a:rPr lang="nl-NL" dirty="0" smtClean="0"/>
              <a:t>power </a:t>
            </a:r>
            <a:r>
              <a:rPr lang="nl-NL" dirty="0"/>
              <a:t>&amp; integrity</a:t>
            </a:r>
          </a:p>
        </p:txBody>
      </p:sp>
    </p:spTree>
    <p:extLst>
      <p:ext uri="{BB962C8B-B14F-4D97-AF65-F5344CB8AC3E}">
        <p14:creationId xmlns:p14="http://schemas.microsoft.com/office/powerpoint/2010/main" val="22563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VUB THEME">
  <a:themeElements>
    <a:clrScheme name="VUB 20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9F"/>
      </a:accent1>
      <a:accent2>
        <a:srgbClr val="FF6600"/>
      </a:accent2>
      <a:accent3>
        <a:srgbClr val="E7E6E5"/>
      </a:accent3>
      <a:accent4>
        <a:srgbClr val="4B4B4B"/>
      </a:accent4>
      <a:accent5>
        <a:srgbClr val="577EC1"/>
      </a:accent5>
      <a:accent6>
        <a:srgbClr val="FFAA8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44450">
          <a:solidFill>
            <a:srgbClr val="0033A0"/>
          </a:solidFill>
        </a:ln>
      </a:spPr>
      <a:bodyPr rtlCol="0" anchor="ctr"/>
      <a:lstStyle>
        <a:defPPr algn="ctr">
          <a:defRPr sz="1600" dirty="0" err="1"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6" id="{45C2DB3D-59BD-734B-B66F-52AAD2C3C9A7}" vid="{083AAF7B-762A-D34E-A1A8-17401680C135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4FC8A1ED14214E8CB7BC51CF16E08D" ma:contentTypeVersion="" ma:contentTypeDescription="Een nieuw document maken." ma:contentTypeScope="" ma:versionID="8a602e12088495c920eddaf01268196b">
  <xsd:schema xmlns:xsd="http://www.w3.org/2001/XMLSchema" xmlns:xs="http://www.w3.org/2001/XMLSchema" xmlns:p="http://schemas.microsoft.com/office/2006/metadata/properties" xmlns:ns2="BEBD1583-39F4-4DF7-8C1F-45D9A62D4904" xmlns:ns3="bebd1583-39f4-4df7-8c1f-45d9a62d4904" xmlns:ns4="f57044ff-4af4-45b8-bd45-4a2456d64c36" targetNamespace="http://schemas.microsoft.com/office/2006/metadata/properties" ma:root="true" ma:fieldsID="f36e2195e373954b133f5b50a6cf7b22" ns2:_="" ns3:_="" ns4:_="">
    <xsd:import namespace="BEBD1583-39F4-4DF7-8C1F-45D9A62D4904"/>
    <xsd:import namespace="bebd1583-39f4-4df7-8c1f-45d9a62d4904"/>
    <xsd:import namespace="f57044ff-4af4-45b8-bd45-4a2456d64c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MediaServiceDateTaken" minOccurs="0"/>
                <xsd:element ref="ns3:Datum" minOccurs="0"/>
                <xsd:element ref="ns4:SharedWithUsers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D1583-39F4-4DF7-8C1F-45D9A62D49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d1583-39f4-4df7-8c1f-45d9a62d490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1" nillable="true" ma:displayName="Datum" ma:format="DateOnly" ma:internalName="Datum">
      <xsd:simpleType>
        <xsd:restriction base="dms:DateTim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044ff-4af4-45b8-bd45-4a2456d64c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 xmlns="bebd1583-39f4-4df7-8c1f-45d9a62d4904" xsi:nil="true"/>
  </documentManagement>
</p:properties>
</file>

<file path=customXml/itemProps1.xml><?xml version="1.0" encoding="utf-8"?>
<ds:datastoreItem xmlns:ds="http://schemas.openxmlformats.org/officeDocument/2006/customXml" ds:itemID="{98B23A6B-3FDB-436F-83AC-B233D6E332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D1583-39F4-4DF7-8C1F-45D9A62D4904"/>
    <ds:schemaRef ds:uri="bebd1583-39f4-4df7-8c1f-45d9a62d4904"/>
    <ds:schemaRef ds:uri="f57044ff-4af4-45b8-bd45-4a2456d64c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CB6B4A-5B48-4C73-9335-DCB15A69CC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ADF580-B8A4-427F-80B2-5B4BA59D36A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57044ff-4af4-45b8-bd45-4a2456d64c36"/>
    <ds:schemaRef ds:uri="http://purl.org/dc/terms/"/>
    <ds:schemaRef ds:uri="http://purl.org/dc/dcmitype/"/>
    <ds:schemaRef ds:uri="http://schemas.microsoft.com/office/infopath/2007/PartnerControls"/>
    <ds:schemaRef ds:uri="BEBD1583-39F4-4DF7-8C1F-45D9A62D4904"/>
    <ds:schemaRef ds:uri="http://schemas.openxmlformats.org/package/2006/metadata/core-properties"/>
    <ds:schemaRef ds:uri="bebd1583-39f4-4df7-8c1f-45d9a62d490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VUB-tmp2017_4_3Light</Template>
  <TotalTime>2288</TotalTime>
  <Words>825</Words>
  <Application>Microsoft Office PowerPoint</Application>
  <PresentationFormat>On-screen Show (4:3)</PresentationFormat>
  <Paragraphs>198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LucidaGrande</vt:lpstr>
      <vt:lpstr>Verdana</vt:lpstr>
      <vt:lpstr>Wingdings</vt:lpstr>
      <vt:lpstr>1 VUB THEME</vt:lpstr>
      <vt:lpstr>Power &amp; integrity</vt:lpstr>
      <vt:lpstr>Power:  probability to detect  the assumed effect</vt:lpstr>
      <vt:lpstr>Effect and effect Size</vt:lpstr>
      <vt:lpstr>DETect effects</vt:lpstr>
      <vt:lpstr>probability</vt:lpstr>
      <vt:lpstr>conditional probability</vt:lpstr>
      <vt:lpstr>probability to detect the assumed effect</vt:lpstr>
      <vt:lpstr>power &amp; integrity</vt:lpstr>
      <vt:lpstr>power &amp; integrity</vt:lpstr>
      <vt:lpstr>power &amp; integrity</vt:lpstr>
      <vt:lpstr>power &amp; integrity</vt:lpstr>
      <vt:lpstr> Thank you  up for questions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&amp; integrity</dc:title>
  <dc:creator>Wilfried COOLS</dc:creator>
  <cp:lastModifiedBy>Wilfried COOLS</cp:lastModifiedBy>
  <cp:revision>105</cp:revision>
  <cp:lastPrinted>2016-12-08T10:40:15Z</cp:lastPrinted>
  <dcterms:created xsi:type="dcterms:W3CDTF">2021-11-22T18:42:31Z</dcterms:created>
  <dcterms:modified xsi:type="dcterms:W3CDTF">2021-12-01T11:08:16Z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0x0101006A4FC8A1ED14214E8CB7BC51CF16E08D</vt:lpwstr>
  </property>
</Properties>
</file>