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6" r:id="rId2"/>
    <p:sldMasterId id="2147483654" r:id="rId3"/>
  </p:sldMasterIdLst>
  <p:notesMasterIdLst>
    <p:notesMasterId r:id="rId36"/>
  </p:notesMasterIdLst>
  <p:sldIdLst>
    <p:sldId id="331" r:id="rId4"/>
    <p:sldId id="337" r:id="rId5"/>
    <p:sldId id="306" r:id="rId6"/>
    <p:sldId id="354" r:id="rId7"/>
    <p:sldId id="307" r:id="rId8"/>
    <p:sldId id="338" r:id="rId9"/>
    <p:sldId id="273" r:id="rId10"/>
    <p:sldId id="340" r:id="rId11"/>
    <p:sldId id="341" r:id="rId12"/>
    <p:sldId id="297" r:id="rId13"/>
    <p:sldId id="342" r:id="rId14"/>
    <p:sldId id="343" r:id="rId15"/>
    <p:sldId id="344" r:id="rId16"/>
    <p:sldId id="345" r:id="rId17"/>
    <p:sldId id="346" r:id="rId18"/>
    <p:sldId id="347" r:id="rId19"/>
    <p:sldId id="348" r:id="rId20"/>
    <p:sldId id="349" r:id="rId21"/>
    <p:sldId id="361" r:id="rId22"/>
    <p:sldId id="362" r:id="rId23"/>
    <p:sldId id="360" r:id="rId24"/>
    <p:sldId id="363" r:id="rId25"/>
    <p:sldId id="364" r:id="rId26"/>
    <p:sldId id="285" r:id="rId27"/>
    <p:sldId id="350" r:id="rId28"/>
    <p:sldId id="351" r:id="rId29"/>
    <p:sldId id="352" r:id="rId30"/>
    <p:sldId id="356" r:id="rId31"/>
    <p:sldId id="357" r:id="rId32"/>
    <p:sldId id="358" r:id="rId33"/>
    <p:sldId id="359" r:id="rId34"/>
    <p:sldId id="30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11"/>
    <a:srgbClr val="FFFFCC"/>
    <a:srgbClr val="3397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6196" autoAdjust="0"/>
  </p:normalViewPr>
  <p:slideViewPr>
    <p:cSldViewPr snapToGrid="0" showGuides="1">
      <p:cViewPr varScale="1">
        <p:scale>
          <a:sx n="83" d="100"/>
          <a:sy n="83" d="100"/>
        </p:scale>
        <p:origin x="691" y="8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1</a:t>
            </a:fld>
            <a:endParaRPr lang="en-US" dirty="0"/>
          </a:p>
        </p:txBody>
      </p:sp>
    </p:spTree>
    <p:extLst>
      <p:ext uri="{BB962C8B-B14F-4D97-AF65-F5344CB8AC3E}">
        <p14:creationId xmlns:p14="http://schemas.microsoft.com/office/powerpoint/2010/main" val="242084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5A6995-277D-4C47-B075-AD85F466DE52}" type="slidenum">
              <a:rPr lang="en-US" smtClean="0"/>
              <a:t>3</a:t>
            </a:fld>
            <a:endParaRPr lang="en-US" dirty="0"/>
          </a:p>
        </p:txBody>
      </p:sp>
    </p:spTree>
    <p:extLst>
      <p:ext uri="{BB962C8B-B14F-4D97-AF65-F5344CB8AC3E}">
        <p14:creationId xmlns:p14="http://schemas.microsoft.com/office/powerpoint/2010/main" val="8931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175182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257080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92226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4650163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5595175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648417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6141225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115862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07233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79050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311411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142837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103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40111557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73181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49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9233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4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05812380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91170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12554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1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541651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3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0342529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4203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8735207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95665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13645682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00210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9821284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6164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9194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6353890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8756310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20890071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422064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013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07239573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5504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57521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955488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1321187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5464404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1659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79197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094333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15275824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6533728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872723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51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8444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5230584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4440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034682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theme" Target="../theme/theme2.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8" Type="http://schemas.openxmlformats.org/officeDocument/2006/relationships/slideLayout" Target="../slideLayouts/slideLayout15.xml"/><Relationship Id="rId3"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theme" Target="../theme/theme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758" r:id="rId3"/>
    <p:sldLayoutId id="2147483759" r:id="rId4"/>
    <p:sldLayoutId id="2147483760" r:id="rId5"/>
    <p:sldLayoutId id="2147483761" r:id="rId6"/>
    <p:sldLayoutId id="2147483762"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2" r:id="rId9"/>
    <p:sldLayoutId id="2147483664" r:id="rId10"/>
    <p:sldLayoutId id="2147483663" r:id="rId11"/>
    <p:sldLayoutId id="2147483668" r:id="rId12"/>
    <p:sldLayoutId id="2147483674" r:id="rId13"/>
    <p:sldLayoutId id="2147483670" r:id="rId14"/>
    <p:sldLayoutId id="2147483672" r:id="rId15"/>
    <p:sldLayoutId id="2147483673" r:id="rId16"/>
    <p:sldLayoutId id="2147483660" r:id="rId17"/>
    <p:sldLayoutId id="2147483661" r:id="rId18"/>
    <p:sldLayoutId id="2147483722"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720" r:id="rId35"/>
    <p:sldLayoutId id="2147483721"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150125"/>
            <a:ext cx="3451519" cy="2522583"/>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423956" y="3508889"/>
            <a:ext cx="3046078" cy="3036745"/>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9" name="Freeform: Shape 98">
            <a:extLst>
              <a:ext uri="{FF2B5EF4-FFF2-40B4-BE49-F238E27FC236}">
                <a16:creationId xmlns:a16="http://schemas.microsoft.com/office/drawing/2014/main" id="{3CD6C908-6459-4021-AE8E-283EF4C1ED44}"/>
              </a:ext>
            </a:extLst>
          </p:cNvPr>
          <p:cNvSpPr/>
          <p:nvPr/>
        </p:nvSpPr>
        <p:spPr>
          <a:xfrm>
            <a:off x="9157715" y="3443138"/>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dirty="0"/>
          </a:p>
        </p:txBody>
      </p:sp>
      <p:grpSp>
        <p:nvGrpSpPr>
          <p:cNvPr id="6" name="Group 5">
            <a:extLst>
              <a:ext uri="{FF2B5EF4-FFF2-40B4-BE49-F238E27FC236}">
                <a16:creationId xmlns:a16="http://schemas.microsoft.com/office/drawing/2014/main" id="{4A8E10A3-87FE-411F-8160-E4A16FBE5C18}"/>
              </a:ext>
            </a:extLst>
          </p:cNvPr>
          <p:cNvGrpSpPr/>
          <p:nvPr/>
        </p:nvGrpSpPr>
        <p:grpSpPr>
          <a:xfrm>
            <a:off x="9653857" y="3997347"/>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dirty="0"/>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0" y="2286004"/>
            <a:ext cx="12095045" cy="1107996"/>
          </a:xfrm>
          <a:prstGeom prst="rect">
            <a:avLst/>
          </a:prstGeom>
          <a:noFill/>
        </p:spPr>
        <p:txBody>
          <a:bodyPr wrap="square" rtlCol="0" anchor="ctr">
            <a:spAutoFit/>
          </a:bodyPr>
          <a:lstStyle/>
          <a:p>
            <a:pPr algn="ctr"/>
            <a:r>
              <a:rPr lang="en-US" altLang="ko-KR" sz="6600" b="1" dirty="0" smtClean="0">
                <a:solidFill>
                  <a:schemeClr val="accent3">
                    <a:lumMod val="40000"/>
                    <a:lumOff val="60000"/>
                  </a:schemeClr>
                </a:solidFill>
                <a:latin typeface="Times New Roman" panose="02020603050405020304" pitchFamily="18" charset="0"/>
                <a:cs typeface="Times New Roman" panose="02020603050405020304" pitchFamily="18" charset="0"/>
              </a:rPr>
              <a:t>BÁO CÁO BÀI TẬP NHÓM</a:t>
            </a:r>
            <a:endParaRPr lang="ko-KR" altLang="en-US" sz="66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148373" y="4020863"/>
            <a:ext cx="11559771" cy="769441"/>
          </a:xfrm>
          <a:prstGeom prst="rect">
            <a:avLst/>
          </a:prstGeom>
          <a:noFill/>
        </p:spPr>
        <p:txBody>
          <a:bodyPr wrap="square" rtlCol="0" anchor="ctr">
            <a:spAutoFit/>
          </a:bodyPr>
          <a:lstStyle/>
          <a:p>
            <a:pPr algn="ctr"/>
            <a:r>
              <a:rPr lang="en-US" altLang="ko-KR" sz="4400" b="1" dirty="0" smtClean="0">
                <a:solidFill>
                  <a:schemeClr val="accent3">
                    <a:lumMod val="40000"/>
                    <a:lumOff val="60000"/>
                  </a:schemeClr>
                </a:solidFill>
                <a:latin typeface="Times New Roman" panose="02020603050405020304" pitchFamily="18" charset="0"/>
                <a:cs typeface="Times New Roman" panose="02020603050405020304" pitchFamily="18" charset="0"/>
              </a:rPr>
              <a:t>QUẢN TRỊ DỰ ÁN CNTT</a:t>
            </a:r>
            <a:endParaRPr lang="ko-KR" altLang="en-US" sz="44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98104" y="997314"/>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8854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24000"/>
          </a:schemeClr>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560860" y="1583192"/>
            <a:ext cx="4280378" cy="4506707"/>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973090" y="3386847"/>
            <a:ext cx="405294"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035019" y="3689245"/>
            <a:ext cx="405294"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2676065" y="2393543"/>
            <a:ext cx="405294"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210159" y="3454445"/>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010934" y="1715209"/>
            <a:ext cx="1298170" cy="1298170"/>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743997" y="4680952"/>
            <a:ext cx="1298170" cy="1298170"/>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3278027" y="4639215"/>
            <a:ext cx="1298170" cy="1298170"/>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36" name="Group 35">
            <a:extLst>
              <a:ext uri="{FF2B5EF4-FFF2-40B4-BE49-F238E27FC236}">
                <a16:creationId xmlns:a16="http://schemas.microsoft.com/office/drawing/2014/main" id="{3D6B3A42-7A73-4839-B087-1ED41F0410E1}"/>
              </a:ext>
            </a:extLst>
          </p:cNvPr>
          <p:cNvGrpSpPr/>
          <p:nvPr/>
        </p:nvGrpSpPr>
        <p:grpSpPr>
          <a:xfrm>
            <a:off x="6440255" y="1672571"/>
            <a:ext cx="5130744" cy="1231751"/>
            <a:chOff x="592157" y="2480984"/>
            <a:chExt cx="2675111" cy="809683"/>
          </a:xfrm>
        </p:grpSpPr>
        <p:sp>
          <p:nvSpPr>
            <p:cNvPr id="37" name="Rounded Rectangle 58">
              <a:extLst>
                <a:ext uri="{FF2B5EF4-FFF2-40B4-BE49-F238E27FC236}">
                  <a16:creationId xmlns:a16="http://schemas.microsoft.com/office/drawing/2014/main" id="{38BC4B03-DEE4-4394-BE14-577BA81D6CA1}"/>
                </a:ext>
              </a:extLst>
            </p:cNvPr>
            <p:cNvSpPr/>
            <p:nvPr/>
          </p:nvSpPr>
          <p:spPr>
            <a:xfrm>
              <a:off x="592157" y="2480984"/>
              <a:ext cx="1104245" cy="395214"/>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8" name="TextBox 37">
              <a:extLst>
                <a:ext uri="{FF2B5EF4-FFF2-40B4-BE49-F238E27FC236}">
                  <a16:creationId xmlns:a16="http://schemas.microsoft.com/office/drawing/2014/main" id="{99B9FFEE-5740-47F7-9275-063717E3C247}"/>
                </a:ext>
              </a:extLst>
            </p:cNvPr>
            <p:cNvSpPr txBox="1"/>
            <p:nvPr/>
          </p:nvSpPr>
          <p:spPr>
            <a:xfrm>
              <a:off x="646431" y="3108584"/>
              <a:ext cx="2620837" cy="182083"/>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E9661971-F0C0-4314-8CE1-CE6CD4EAE420}"/>
                </a:ext>
              </a:extLst>
            </p:cNvPr>
            <p:cNvSpPr txBox="1"/>
            <p:nvPr/>
          </p:nvSpPr>
          <p:spPr>
            <a:xfrm>
              <a:off x="665833" y="2522560"/>
              <a:ext cx="1501224" cy="303472"/>
            </a:xfrm>
            <a:prstGeom prst="rect">
              <a:avLst/>
            </a:prstGeom>
            <a:noFill/>
          </p:spPr>
          <p:txBody>
            <a:bodyPr wrap="square" rtlCol="0">
              <a:spAutoFit/>
            </a:bodyPr>
            <a:lstStyle/>
            <a:p>
              <a:r>
                <a:rPr lang="en-US" altLang="ko-KR" sz="2400" b="1" dirty="0" err="1" smtClean="0">
                  <a:latin typeface="Times New Roman" panose="02020603050405020304" pitchFamily="18" charset="0"/>
                  <a:cs typeface="Times New Roman" panose="02020603050405020304" pitchFamily="18" charset="0"/>
                </a:rPr>
                <a:t>Giai</a:t>
              </a:r>
              <a:r>
                <a:rPr lang="en-US" altLang="ko-KR" sz="2400" b="1" dirty="0" smtClean="0">
                  <a:latin typeface="Times New Roman" panose="02020603050405020304" pitchFamily="18" charset="0"/>
                  <a:cs typeface="Times New Roman" panose="02020603050405020304" pitchFamily="18" charset="0"/>
                </a:rPr>
                <a:t> </a:t>
              </a:r>
              <a:r>
                <a:rPr lang="en-US" altLang="ko-KR" sz="2400" b="1" dirty="0" err="1" smtClean="0">
                  <a:latin typeface="Times New Roman" panose="02020603050405020304" pitchFamily="18" charset="0"/>
                  <a:cs typeface="Times New Roman" panose="02020603050405020304" pitchFamily="18" charset="0"/>
                </a:rPr>
                <a:t>đoạn</a:t>
              </a:r>
              <a:r>
                <a:rPr lang="en-US" altLang="ko-KR" sz="2400" b="1" dirty="0" smtClean="0">
                  <a:latin typeface="Times New Roman" panose="02020603050405020304" pitchFamily="18" charset="0"/>
                  <a:cs typeface="Times New Roman" panose="02020603050405020304" pitchFamily="18" charset="0"/>
                </a:rPr>
                <a:t> 1</a:t>
              </a:r>
              <a:endParaRPr lang="ko-KR" altLang="en-US" sz="2400" b="1" dirty="0">
                <a:latin typeface="Times New Roman" panose="02020603050405020304" pitchFamily="18"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1622319E-62B8-40DD-A2E7-4A1D33A84825}"/>
              </a:ext>
            </a:extLst>
          </p:cNvPr>
          <p:cNvGrpSpPr/>
          <p:nvPr/>
        </p:nvGrpSpPr>
        <p:grpSpPr>
          <a:xfrm>
            <a:off x="6440255" y="3803276"/>
            <a:ext cx="5130744" cy="761891"/>
            <a:chOff x="611559" y="2708920"/>
            <a:chExt cx="2675111" cy="761891"/>
          </a:xfrm>
        </p:grpSpPr>
        <p:sp>
          <p:nvSpPr>
            <p:cNvPr id="41" name="Rounded Rectangle 64">
              <a:extLst>
                <a:ext uri="{FF2B5EF4-FFF2-40B4-BE49-F238E27FC236}">
                  <a16:creationId xmlns:a16="http://schemas.microsoft.com/office/drawing/2014/main" id="{BCC66D0D-7351-4839-B06F-388BA76A862F}"/>
                </a:ext>
              </a:extLst>
            </p:cNvPr>
            <p:cNvSpPr/>
            <p:nvPr/>
          </p:nvSpPr>
          <p:spPr>
            <a:xfrm>
              <a:off x="611559" y="2708920"/>
              <a:ext cx="1158519" cy="600548"/>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2" name="TextBox 41">
              <a:extLst>
                <a:ext uri="{FF2B5EF4-FFF2-40B4-BE49-F238E27FC236}">
                  <a16:creationId xmlns:a16="http://schemas.microsoft.com/office/drawing/2014/main" id="{BEAAC7A1-F2AE-4CC2-AB7A-F80BB0AE6D51}"/>
                </a:ext>
              </a:extLst>
            </p:cNvPr>
            <p:cNvSpPr txBox="1"/>
            <p:nvPr/>
          </p:nvSpPr>
          <p:spPr>
            <a:xfrm>
              <a:off x="665833" y="3193812"/>
              <a:ext cx="262083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F78CA2E-E7E4-40CC-93E1-3F8D99D7CAAF}"/>
                </a:ext>
              </a:extLst>
            </p:cNvPr>
            <p:cNvSpPr txBox="1"/>
            <p:nvPr/>
          </p:nvSpPr>
          <p:spPr>
            <a:xfrm>
              <a:off x="665833" y="2744923"/>
              <a:ext cx="1501224" cy="461665"/>
            </a:xfrm>
            <a:prstGeom prst="rect">
              <a:avLst/>
            </a:prstGeom>
            <a:noFill/>
          </p:spPr>
          <p:txBody>
            <a:bodyPr wrap="square" rtlCol="0">
              <a:spAutoFit/>
            </a:bodyPr>
            <a:lstStyle/>
            <a:p>
              <a:r>
                <a:rPr lang="en-US" altLang="ko-KR" sz="2400" b="1" dirty="0" err="1" smtClean="0">
                  <a:latin typeface="Times New Roman" panose="02020603050405020304" pitchFamily="18" charset="0"/>
                  <a:cs typeface="Times New Roman" panose="02020603050405020304" pitchFamily="18" charset="0"/>
                </a:rPr>
                <a:t>Giai</a:t>
              </a:r>
              <a:r>
                <a:rPr lang="en-US" altLang="ko-KR" sz="2400" b="1" dirty="0" smtClean="0">
                  <a:latin typeface="Times New Roman" panose="02020603050405020304" pitchFamily="18" charset="0"/>
                  <a:cs typeface="Times New Roman" panose="02020603050405020304" pitchFamily="18" charset="0"/>
                </a:rPr>
                <a:t> </a:t>
              </a:r>
              <a:r>
                <a:rPr lang="en-US" altLang="ko-KR" sz="2400" b="1" dirty="0" err="1" smtClean="0">
                  <a:latin typeface="Times New Roman" panose="02020603050405020304" pitchFamily="18" charset="0"/>
                  <a:cs typeface="Times New Roman" panose="02020603050405020304" pitchFamily="18" charset="0"/>
                </a:rPr>
                <a:t>đoạn</a:t>
              </a:r>
              <a:r>
                <a:rPr lang="en-US" altLang="ko-KR" sz="2400" b="1" dirty="0" smtClean="0">
                  <a:latin typeface="Times New Roman" panose="02020603050405020304" pitchFamily="18" charset="0"/>
                  <a:cs typeface="Times New Roman" panose="02020603050405020304" pitchFamily="18" charset="0"/>
                </a:rPr>
                <a:t> 2</a:t>
              </a:r>
              <a:endParaRPr lang="ko-KR" altLang="en-US" sz="2400" b="1" dirty="0">
                <a:latin typeface="Times New Roman" panose="02020603050405020304" pitchFamily="18"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7EC4FA91-1440-4EE4-9D9E-461AA8288FB3}"/>
              </a:ext>
            </a:extLst>
          </p:cNvPr>
          <p:cNvGrpSpPr/>
          <p:nvPr/>
        </p:nvGrpSpPr>
        <p:grpSpPr>
          <a:xfrm>
            <a:off x="6226640" y="5484304"/>
            <a:ext cx="5026649" cy="931216"/>
            <a:chOff x="665833" y="2539595"/>
            <a:chExt cx="2620837" cy="931216"/>
          </a:xfrm>
        </p:grpSpPr>
        <p:sp>
          <p:nvSpPr>
            <p:cNvPr id="45" name="Rounded Rectangle 68">
              <a:extLst>
                <a:ext uri="{FF2B5EF4-FFF2-40B4-BE49-F238E27FC236}">
                  <a16:creationId xmlns:a16="http://schemas.microsoft.com/office/drawing/2014/main" id="{0A390A04-6EFA-4D4B-AC76-BF81BF31BB02}"/>
                </a:ext>
              </a:extLst>
            </p:cNvPr>
            <p:cNvSpPr/>
            <p:nvPr/>
          </p:nvSpPr>
          <p:spPr>
            <a:xfrm>
              <a:off x="777209" y="2539595"/>
              <a:ext cx="1158519" cy="563040"/>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TextBox 45">
              <a:extLst>
                <a:ext uri="{FF2B5EF4-FFF2-40B4-BE49-F238E27FC236}">
                  <a16:creationId xmlns:a16="http://schemas.microsoft.com/office/drawing/2014/main" id="{B2EF9F39-35B6-425D-BD0E-C58034064D9D}"/>
                </a:ext>
              </a:extLst>
            </p:cNvPr>
            <p:cNvSpPr txBox="1"/>
            <p:nvPr/>
          </p:nvSpPr>
          <p:spPr>
            <a:xfrm>
              <a:off x="665833" y="3193812"/>
              <a:ext cx="2620837"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263906D9-7489-4B64-9BE6-8E18FD685DED}"/>
                </a:ext>
              </a:extLst>
            </p:cNvPr>
            <p:cNvSpPr txBox="1"/>
            <p:nvPr/>
          </p:nvSpPr>
          <p:spPr>
            <a:xfrm>
              <a:off x="831483" y="2608518"/>
              <a:ext cx="1501224" cy="461665"/>
            </a:xfrm>
            <a:prstGeom prst="rect">
              <a:avLst/>
            </a:prstGeom>
            <a:noFill/>
          </p:spPr>
          <p:txBody>
            <a:bodyPr wrap="square" rtlCol="0">
              <a:spAutoFit/>
            </a:bodyPr>
            <a:lstStyle/>
            <a:p>
              <a:r>
                <a:rPr lang="en-US" altLang="ko-KR" sz="2400" b="1" dirty="0" err="1" smtClean="0">
                  <a:latin typeface="Times New Roman" panose="02020603050405020304" pitchFamily="18" charset="0"/>
                  <a:cs typeface="Times New Roman" panose="02020603050405020304" pitchFamily="18" charset="0"/>
                </a:rPr>
                <a:t>Giai</a:t>
              </a:r>
              <a:r>
                <a:rPr lang="en-US" altLang="ko-KR" sz="2400" b="1" dirty="0" smtClean="0">
                  <a:latin typeface="Times New Roman" panose="02020603050405020304" pitchFamily="18" charset="0"/>
                  <a:cs typeface="Times New Roman" panose="02020603050405020304" pitchFamily="18" charset="0"/>
                </a:rPr>
                <a:t> </a:t>
              </a:r>
              <a:r>
                <a:rPr lang="en-US" altLang="ko-KR" sz="2400" b="1" dirty="0" err="1" smtClean="0">
                  <a:latin typeface="Times New Roman" panose="02020603050405020304" pitchFamily="18" charset="0"/>
                  <a:cs typeface="Times New Roman" panose="02020603050405020304" pitchFamily="18" charset="0"/>
                </a:rPr>
                <a:t>đoạn</a:t>
              </a:r>
              <a:r>
                <a:rPr lang="en-US" altLang="ko-KR" sz="2400" b="1" dirty="0" smtClean="0">
                  <a:latin typeface="Times New Roman" panose="02020603050405020304" pitchFamily="18" charset="0"/>
                  <a:cs typeface="Times New Roman" panose="02020603050405020304" pitchFamily="18" charset="0"/>
                </a:rPr>
                <a:t> 3</a:t>
              </a:r>
              <a:endParaRPr lang="ko-KR" altLang="en-US" sz="2400" b="1" dirty="0">
                <a:latin typeface="Times New Roman" panose="02020603050405020304" pitchFamily="18" charset="0"/>
                <a:cs typeface="Times New Roman" panose="02020603050405020304" pitchFamily="18" charset="0"/>
              </a:endParaRPr>
            </a:p>
          </p:txBody>
        </p:sp>
      </p:grpSp>
      <p:sp>
        <p:nvSpPr>
          <p:cNvPr id="49" name="TextBox 48">
            <a:extLst>
              <a:ext uri="{FF2B5EF4-FFF2-40B4-BE49-F238E27FC236}">
                <a16:creationId xmlns:a16="http://schemas.microsoft.com/office/drawing/2014/main" id="{80AD41F8-D669-4BE0-B128-984F99FA696D}"/>
              </a:ext>
            </a:extLst>
          </p:cNvPr>
          <p:cNvSpPr txBox="1"/>
          <p:nvPr/>
        </p:nvSpPr>
        <p:spPr>
          <a:xfrm>
            <a:off x="4617378" y="962905"/>
            <a:ext cx="7026728" cy="461665"/>
          </a:xfrm>
          <a:prstGeom prst="rect">
            <a:avLst/>
          </a:prstGeom>
          <a:noFill/>
        </p:spPr>
        <p:txBody>
          <a:bodyPr wrap="square" rtlCol="0">
            <a:spAutoFit/>
          </a:bodyPr>
          <a:lstStyle/>
          <a:p>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Phát</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triển</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dự</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án</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theo</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mô</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ko-KR" sz="2400" b="1" dirty="0" err="1" smtClean="0">
                <a:solidFill>
                  <a:schemeClr val="tx1">
                    <a:lumMod val="85000"/>
                    <a:lumOff val="15000"/>
                  </a:schemeClr>
                </a:solidFill>
                <a:latin typeface="Times New Roman" panose="02020603050405020304" pitchFamily="18" charset="0"/>
                <a:cs typeface="Times New Roman" panose="02020603050405020304" pitchFamily="18" charset="0"/>
              </a:rPr>
              <a:t>hình</a:t>
            </a:r>
            <a:r>
              <a:rPr lang="en-US" altLang="ko-KR" sz="2400" b="1" dirty="0" smtClean="0">
                <a:solidFill>
                  <a:schemeClr val="tx1">
                    <a:lumMod val="85000"/>
                    <a:lumOff val="15000"/>
                  </a:schemeClr>
                </a:solidFill>
                <a:latin typeface="Times New Roman" panose="02020603050405020304" pitchFamily="18" charset="0"/>
                <a:cs typeface="Times New Roman" panose="02020603050405020304" pitchFamily="18" charset="0"/>
              </a:rPr>
              <a:t> SCRUM</a:t>
            </a:r>
            <a:endParaRPr lang="ko-KR" alt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9B48D107-041E-4A3F-88D1-B65111F9042A}"/>
              </a:ext>
            </a:extLst>
          </p:cNvPr>
          <p:cNvSpPr txBox="1"/>
          <p:nvPr/>
        </p:nvSpPr>
        <p:spPr>
          <a:xfrm>
            <a:off x="16032" y="82386"/>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thức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223138"/>
            <a:ext cx="184731"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6009674" y="2335877"/>
            <a:ext cx="6096000" cy="1477328"/>
          </a:xfrm>
          <a:prstGeom prst="rect">
            <a:avLst/>
          </a:prstGeom>
        </p:spPr>
        <p:txBody>
          <a:bodyPr>
            <a:spAutoFit/>
          </a:bodyPr>
          <a:lstStyle/>
          <a:p>
            <a:r>
              <a:rPr lang="en-US" sz="2400" dirty="0" err="1" smtClean="0">
                <a:solidFill>
                  <a:srgbClr val="000000"/>
                </a:solidFill>
                <a:latin typeface="Times New Roman" panose="02020603050405020304" pitchFamily="18" charset="0"/>
                <a:cs typeface="Times New Roman" panose="02020603050405020304" pitchFamily="18" charset="0"/>
              </a:rPr>
              <a:t>Hoàn</a:t>
            </a:r>
            <a:r>
              <a:rPr lang="en-US" sz="2400" dirty="0" smtClean="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thành</a:t>
            </a:r>
            <a:r>
              <a:rPr lang="en-US" sz="2400" dirty="0">
                <a:solidFill>
                  <a:srgbClr val="000000"/>
                </a:solidFill>
                <a:latin typeface="Times New Roman" panose="02020603050405020304" pitchFamily="18" charset="0"/>
                <a:cs typeface="Times New Roman" panose="02020603050405020304" pitchFamily="18" charset="0"/>
              </a:rPr>
              <a:t> 30% </a:t>
            </a:r>
            <a:r>
              <a:rPr lang="en-US" sz="2400" dirty="0" err="1">
                <a:solidFill>
                  <a:srgbClr val="000000"/>
                </a:solidFill>
                <a:latin typeface="Times New Roman" panose="02020603050405020304" pitchFamily="18" charset="0"/>
                <a:cs typeface="Times New Roman" panose="02020603050405020304" pitchFamily="18" charset="0"/>
              </a:rPr>
              <a:t>dự</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án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gồm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chức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năng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Đăng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nhập</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Đăng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xuất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Tìm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kiếm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khách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hàng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tiềm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năng</a:t>
            </a:r>
            <a:r>
              <a:rPr lang="en-US" sz="2400" dirty="0">
                <a:solidFill>
                  <a:srgbClr val="000000"/>
                </a:solidFill>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6" name="Rectangle 5"/>
          <p:cNvSpPr/>
          <p:nvPr/>
        </p:nvSpPr>
        <p:spPr>
          <a:xfrm>
            <a:off x="6009674" y="4505199"/>
            <a:ext cx="5579178" cy="830997"/>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Hoàn thành 60% dự án, gồm các chức năng Quản lý khách hàng; Quản lý cơ hội.</a:t>
            </a:r>
          </a:p>
        </p:txBody>
      </p:sp>
      <p:sp>
        <p:nvSpPr>
          <p:cNvPr id="7" name="Rectangle 6"/>
          <p:cNvSpPr/>
          <p:nvPr/>
        </p:nvSpPr>
        <p:spPr>
          <a:xfrm>
            <a:off x="6009674" y="6131957"/>
            <a:ext cx="6096000" cy="830997"/>
          </a:xfrm>
          <a:prstGeom prst="rect">
            <a:avLst/>
          </a:prstGeom>
        </p:spPr>
        <p:txBody>
          <a:bodyPr>
            <a:spAutoFit/>
          </a:bodyPr>
          <a:lstStyle/>
          <a:p>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100%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dirty="0"/>
              <a:t>.</a:t>
            </a:r>
          </a:p>
        </p:txBody>
      </p:sp>
    </p:spTree>
    <p:extLst>
      <p:ext uri="{BB962C8B-B14F-4D97-AF65-F5344CB8AC3E}">
        <p14:creationId xmlns:p14="http://schemas.microsoft.com/office/powerpoint/2010/main" val="148097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3">
                <a:lumMod val="40000"/>
                <a:lumOff val="60000"/>
              </a:schemeClr>
            </a:gs>
            <a:gs pos="93000">
              <a:srgbClr val="95C6E9"/>
            </a:gs>
            <a:gs pos="100000">
              <a:srgbClr val="95C6E9"/>
            </a:gs>
            <a:gs pos="100000">
              <a:srgbClr val="95C6E9"/>
            </a:gs>
            <a:gs pos="66000">
              <a:srgbClr val="95C6E9"/>
            </a:gs>
            <a:gs pos="93000">
              <a:schemeClr val="bg1">
                <a:lumMod val="95000"/>
              </a:schemeClr>
            </a:gs>
            <a:gs pos="77000">
              <a:schemeClr val="accent1">
                <a:lumMod val="45000"/>
                <a:lumOff val="55000"/>
              </a:schemeClr>
            </a:gs>
            <a:gs pos="30000">
              <a:schemeClr val="accent3">
                <a:lumMod val="20000"/>
                <a:lumOff val="80000"/>
                <a:alpha val="2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0" y="-98139"/>
            <a:ext cx="11987284" cy="1323439"/>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thức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tracking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tiến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độ</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“actual duration”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công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việc</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423D9B-8F85-492A-B36F-7886CAF47ECF}"/>
              </a:ext>
            </a:extLst>
          </p:cNvPr>
          <p:cNvSpPr txBox="1"/>
          <p:nvPr/>
        </p:nvSpPr>
        <p:spPr>
          <a:xfrm>
            <a:off x="92400" y="963690"/>
            <a:ext cx="5901242"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Dùng</a:t>
            </a:r>
            <a:r>
              <a:rPr lang="en-US" altLang="ko-KR" sz="2800" dirty="0" smtClean="0">
                <a:latin typeface="Times New Roman" panose="02020603050405020304" pitchFamily="18" charset="0"/>
                <a:cs typeface="Times New Roman" panose="02020603050405020304" pitchFamily="18" charset="0"/>
              </a:rPr>
              <a:t> excel google online</a:t>
            </a:r>
            <a:endParaRPr lang="ko-KR" alt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423D9B-8F85-492A-B36F-7886CAF47ECF}"/>
              </a:ext>
            </a:extLst>
          </p:cNvPr>
          <p:cNvSpPr txBox="1"/>
          <p:nvPr/>
        </p:nvSpPr>
        <p:spPr>
          <a:xfrm>
            <a:off x="546256" y="1472807"/>
            <a:ext cx="5447386"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 Tracking </a:t>
            </a:r>
            <a:r>
              <a:rPr lang="en-US" altLang="ko-KR" sz="2800" dirty="0" err="1" smtClean="0">
                <a:latin typeface="Times New Roman" panose="02020603050405020304" pitchFamily="18" charset="0"/>
                <a:cs typeface="Times New Roman" panose="02020603050405020304" pitchFamily="18" charset="0"/>
              </a:rPr>
              <a:t>với</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bên</a:t>
            </a:r>
            <a:r>
              <a:rPr lang="en-US" altLang="ko-KR" sz="2800" dirty="0" smtClean="0">
                <a:latin typeface="Times New Roman" panose="02020603050405020304" pitchFamily="18" charset="0"/>
                <a:cs typeface="Times New Roman" panose="02020603050405020304" pitchFamily="18" charset="0"/>
              </a:rPr>
              <a:t> outsourcing</a:t>
            </a:r>
            <a:endParaRPr lang="ko-KR" alt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900332" y="1996027"/>
            <a:ext cx="10699504" cy="4861972"/>
          </a:xfrm>
          <a:prstGeom prst="rect">
            <a:avLst/>
          </a:prstGeom>
        </p:spPr>
      </p:pic>
    </p:spTree>
    <p:extLst>
      <p:ext uri="{BB962C8B-B14F-4D97-AF65-F5344CB8AC3E}">
        <p14:creationId xmlns:p14="http://schemas.microsoft.com/office/powerpoint/2010/main" val="1479591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1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23D9B-8F85-492A-B36F-7886CAF47ECF}"/>
              </a:ext>
            </a:extLst>
          </p:cNvPr>
          <p:cNvSpPr txBox="1"/>
          <p:nvPr/>
        </p:nvSpPr>
        <p:spPr>
          <a:xfrm>
            <a:off x="743034" y="1225300"/>
            <a:ext cx="6473691"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 Tracking </a:t>
            </a:r>
            <a:r>
              <a:rPr lang="en-US" altLang="ko-KR" sz="2800" dirty="0" err="1" smtClean="0">
                <a:latin typeface="Times New Roman" panose="02020603050405020304" pitchFamily="18" charset="0"/>
                <a:cs typeface="Times New Roman" panose="02020603050405020304" pitchFamily="18" charset="0"/>
              </a:rPr>
              <a:t>nội</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bộ</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các</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thành</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viên</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nhóm</a:t>
            </a:r>
            <a:r>
              <a:rPr lang="en-US" altLang="ko-KR" sz="2800" dirty="0" smtClean="0">
                <a:latin typeface="Times New Roman" panose="02020603050405020304" pitchFamily="18" charset="0"/>
                <a:cs typeface="Times New Roman" panose="02020603050405020304" pitchFamily="18" charset="0"/>
              </a:rPr>
              <a:t> 1</a:t>
            </a:r>
            <a:endParaRPr lang="ko-KR" alt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48D107-041E-4A3F-88D1-B65111F9042A}"/>
              </a:ext>
            </a:extLst>
          </p:cNvPr>
          <p:cNvSpPr txBox="1"/>
          <p:nvPr/>
        </p:nvSpPr>
        <p:spPr>
          <a:xfrm>
            <a:off x="0" y="-98139"/>
            <a:ext cx="11987284" cy="1323439"/>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thức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tracking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tiến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độ</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“actual duration”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công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việc</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76314" y="1945468"/>
            <a:ext cx="9494959" cy="4188046"/>
          </a:xfrm>
          <a:prstGeom prst="rect">
            <a:avLst/>
          </a:prstGeom>
        </p:spPr>
      </p:pic>
      <p:sp>
        <p:nvSpPr>
          <p:cNvPr id="5" name="TextBox 4">
            <a:extLst>
              <a:ext uri="{FF2B5EF4-FFF2-40B4-BE49-F238E27FC236}">
                <a16:creationId xmlns:a16="http://schemas.microsoft.com/office/drawing/2014/main" id="{D5423D9B-8F85-492A-B36F-7886CAF47ECF}"/>
              </a:ext>
            </a:extLst>
          </p:cNvPr>
          <p:cNvSpPr txBox="1"/>
          <p:nvPr/>
        </p:nvSpPr>
        <p:spPr>
          <a:xfrm>
            <a:off x="2006782" y="6160490"/>
            <a:ext cx="9064491" cy="646331"/>
          </a:xfrm>
          <a:prstGeom prst="rect">
            <a:avLst/>
          </a:prstGeom>
          <a:noFill/>
        </p:spPr>
        <p:txBody>
          <a:bodyPr wrap="square" rtlCol="0" anchor="ctr">
            <a:spAutoFit/>
          </a:bodyPr>
          <a:lstStyle/>
          <a:p>
            <a:pPr algn="ctr"/>
            <a:r>
              <a:rPr lang="en-US" altLang="ko-KR" dirty="0" smtClean="0">
                <a:latin typeface="Times New Roman" panose="02020603050405020304" pitchFamily="18" charset="0"/>
                <a:cs typeface="Times New Roman" panose="02020603050405020304" pitchFamily="18" charset="0"/>
              </a:rPr>
              <a:t>Link </a:t>
            </a:r>
            <a:r>
              <a:rPr lang="en-US" altLang="ko-KR" dirty="0" err="1" smtClean="0">
                <a:latin typeface="Times New Roman" panose="02020603050405020304" pitchFamily="18" charset="0"/>
                <a:cs typeface="Times New Roman" panose="02020603050405020304" pitchFamily="18" charset="0"/>
              </a:rPr>
              <a:t>gg</a:t>
            </a:r>
            <a:r>
              <a:rPr lang="en-US" altLang="ko-KR" dirty="0" smtClean="0">
                <a:latin typeface="Times New Roman" panose="02020603050405020304" pitchFamily="18" charset="0"/>
                <a:cs typeface="Times New Roman" panose="02020603050405020304" pitchFamily="18" charset="0"/>
              </a:rPr>
              <a:t>: https</a:t>
            </a:r>
            <a:r>
              <a:rPr lang="en-US" altLang="ko-KR" dirty="0">
                <a:latin typeface="Times New Roman" panose="02020603050405020304" pitchFamily="18" charset="0"/>
                <a:cs typeface="Times New Roman" panose="02020603050405020304" pitchFamily="18" charset="0"/>
              </a:rPr>
              <a:t>://docs.google.com/spreadsheets/d/13Jfcf6hOW-L2fPB0GbAQkYPCCPHB7uE2xQcdKV3WNnk/edit#gid=204875823</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532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0" y="209637"/>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Tổng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chi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phí</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theo</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plan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theo</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actual)</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434906" y="1033462"/>
            <a:ext cx="9242472" cy="5719030"/>
          </a:xfrm>
          <a:prstGeom prst="rect">
            <a:avLst/>
          </a:prstGeom>
        </p:spPr>
      </p:pic>
    </p:spTree>
    <p:extLst>
      <p:ext uri="{BB962C8B-B14F-4D97-AF65-F5344CB8AC3E}">
        <p14:creationId xmlns:p14="http://schemas.microsoft.com/office/powerpoint/2010/main" val="170188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trellis">
          <a:fgClr>
            <a:schemeClr val="accent3">
              <a:lumMod val="20000"/>
              <a:lumOff val="80000"/>
            </a:schemeClr>
          </a:fgClr>
          <a:bgClr>
            <a:schemeClr val="accent4">
              <a:lumMod val="20000"/>
              <a:lumOff val="80000"/>
            </a:schemeClr>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0" y="-98139"/>
            <a:ext cx="11987284" cy="1323439"/>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Thống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kê</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effort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theo</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plan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effort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tế</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của</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thành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viên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66093" y="1826747"/>
            <a:ext cx="10086536" cy="3772194"/>
          </a:xfrm>
          <a:prstGeom prst="rect">
            <a:avLst/>
          </a:prstGeom>
        </p:spPr>
      </p:pic>
    </p:spTree>
    <p:extLst>
      <p:ext uri="{BB962C8B-B14F-4D97-AF65-F5344CB8AC3E}">
        <p14:creationId xmlns:p14="http://schemas.microsoft.com/office/powerpoint/2010/main" val="339003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3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8D107-041E-4A3F-88D1-B65111F9042A}"/>
              </a:ext>
            </a:extLst>
          </p:cNvPr>
          <p:cNvSpPr txBox="1"/>
          <p:nvPr/>
        </p:nvSpPr>
        <p:spPr>
          <a:xfrm>
            <a:off x="111736" y="519126"/>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chất</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lượng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614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 y="1716257"/>
            <a:ext cx="6006905" cy="4024627"/>
          </a:xfrm>
          <a:prstGeom prst="rect">
            <a:avLst/>
          </a:prstGeom>
          <a:noFill/>
          <a:effectLst>
            <a:innerShdw blurRad="63500" dist="50800" dir="189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58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11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Có</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những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hành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động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gì</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để</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đảm</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bảo</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chất</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lượng</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423D9B-8F85-492A-B36F-7886CAF47ECF}"/>
              </a:ext>
            </a:extLst>
          </p:cNvPr>
          <p:cNvSpPr txBox="1"/>
          <p:nvPr/>
        </p:nvSpPr>
        <p:spPr>
          <a:xfrm>
            <a:off x="1069145" y="1199398"/>
            <a:ext cx="10958732" cy="7417415"/>
          </a:xfrm>
          <a:prstGeom prst="rect">
            <a:avLst/>
          </a:prstGeom>
          <a:noFill/>
        </p:spPr>
        <p:txBody>
          <a:bodyPr wrap="square" rtlCol="0" anchor="ctr">
            <a:spAutoFit/>
          </a:bodyPr>
          <a:lstStyle/>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Viết </a:t>
            </a:r>
            <a:r>
              <a:rPr lang="vi-VN" sz="2800" dirty="0">
                <a:latin typeface="Times New Roman" panose="02020603050405020304" pitchFamily="18" charset="0"/>
                <a:cs typeface="Times New Roman" panose="02020603050405020304" pitchFamily="18" charset="0"/>
              </a:rPr>
              <a:t>test case kiểm thử chặt chẽ</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Sử </a:t>
            </a:r>
            <a:r>
              <a:rPr lang="vi-VN" sz="2800" dirty="0">
                <a:latin typeface="Times New Roman" panose="02020603050405020304" pitchFamily="18" charset="0"/>
                <a:cs typeface="Times New Roman" panose="02020603050405020304" pitchFamily="18" charset="0"/>
              </a:rPr>
              <a:t>dụng các công cụ hỗ trợ như trello, Google </a:t>
            </a:r>
            <a:r>
              <a:rPr lang="vi-VN" sz="2800" dirty="0" smtClean="0">
                <a:latin typeface="Times New Roman" panose="02020603050405020304" pitchFamily="18" charset="0"/>
                <a:cs typeface="Times New Roman" panose="02020603050405020304" pitchFamily="18" charset="0"/>
              </a:rPr>
              <a:t>sheet</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Để đảm bảo chất lượng thì 1 chức năng sẽ có 2 thành viên test</a:t>
            </a:r>
            <a:r>
              <a:rPr lang="en-US" sz="2800" dirty="0" smtClean="0">
                <a:latin typeface="Times New Roman" panose="02020603050405020304" pitchFamily="18" charset="0"/>
                <a:cs typeface="Times New Roman" panose="02020603050405020304" pitchFamily="18" charset="0"/>
              </a:rPr>
              <a:t>.</a:t>
            </a:r>
          </a:p>
          <a:p>
            <a:endParaRPr lang="vi-VN"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Khi </a:t>
            </a:r>
            <a:r>
              <a:rPr lang="vi-VN" sz="2800" dirty="0">
                <a:latin typeface="Times New Roman" panose="02020603050405020304" pitchFamily="18" charset="0"/>
                <a:cs typeface="Times New Roman" panose="02020603050405020304" pitchFamily="18" charset="0"/>
              </a:rPr>
              <a:t>hoàn thành hạng mục chức năng nào thì team sẽ meeting để review chức năng </a:t>
            </a:r>
            <a:r>
              <a:rPr lang="vi-VN" sz="2800" dirty="0"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a:t>
            </a:r>
          </a:p>
          <a:p>
            <a:endParaRPr lang="vi-VN"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Thường </a:t>
            </a:r>
            <a:r>
              <a:rPr lang="vi-VN" sz="2800" dirty="0">
                <a:latin typeface="Times New Roman" panose="02020603050405020304" pitchFamily="18" charset="0"/>
                <a:cs typeface="Times New Roman" panose="02020603050405020304" pitchFamily="18" charset="0"/>
              </a:rPr>
              <a:t>xuyên họp nhóm đảm bảo tiến độ công việc</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Hỗ </a:t>
            </a:r>
            <a:r>
              <a:rPr lang="vi-VN" sz="2800" dirty="0">
                <a:latin typeface="Times New Roman" panose="02020603050405020304" pitchFamily="18" charset="0"/>
                <a:cs typeface="Times New Roman" panose="02020603050405020304" pitchFamily="18" charset="0"/>
              </a:rPr>
              <a:t>trợ lẫn nhau trong công việc.</a:t>
            </a:r>
          </a:p>
          <a:p>
            <a:r>
              <a:rPr lang="vi-VN" sz="2800" dirty="0"/>
              <a:t/>
            </a:r>
            <a:br>
              <a:rPr lang="vi-VN" sz="2800" dirty="0"/>
            </a:br>
            <a:endParaRPr lang="en-US" altLang="ko-KR" sz="2800" dirty="0">
              <a:latin typeface="Times New Roman" panose="02020603050405020304" pitchFamily="18" charset="0"/>
              <a:cs typeface="Times New Roman" panose="02020603050405020304" pitchFamily="18" charset="0"/>
            </a:endParaRPr>
          </a:p>
          <a:p>
            <a:pPr algn="ctr"/>
            <a:endParaRPr lang="en-US" altLang="ko-KR" sz="2800" dirty="0" smtClean="0">
              <a:latin typeface="Times New Roman" panose="02020603050405020304" pitchFamily="18" charset="0"/>
              <a:cs typeface="Times New Roman" panose="02020603050405020304" pitchFamily="18" charset="0"/>
            </a:endParaRPr>
          </a:p>
          <a:p>
            <a:pPr algn="ctr"/>
            <a:endParaRPr lang="en-US" altLang="ko-KR" sz="2800" dirty="0">
              <a:latin typeface="Times New Roman" panose="02020603050405020304" pitchFamily="18" charset="0"/>
              <a:cs typeface="Times New Roman" panose="02020603050405020304" pitchFamily="18" charset="0"/>
            </a:endParaRPr>
          </a:p>
          <a:p>
            <a:pPr algn="ct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74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2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tiến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độ</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tới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thời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điểm</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tại</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 y="1716257"/>
            <a:ext cx="6006905" cy="4024627"/>
          </a:xfrm>
          <a:prstGeom prst="rect">
            <a:avLst/>
          </a:prstGeom>
          <a:noFill/>
          <a:effectLst>
            <a:innerShdw blurRad="63500" dist="50800" dir="18900000">
              <a:prstClr val="black">
                <a:alpha val="50000"/>
              </a:prstClr>
            </a:inn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98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member</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ight Arrow Callout 7">
            <a:extLst>
              <a:ext uri="{FF2B5EF4-FFF2-40B4-BE49-F238E27FC236}">
                <a16:creationId xmlns:a16="http://schemas.microsoft.com/office/drawing/2014/main" id="{0317B4CC-8150-49AF-8F0D-4D21F2461FB5}"/>
              </a:ext>
            </a:extLst>
          </p:cNvPr>
          <p:cNvSpPr/>
          <p:nvPr/>
        </p:nvSpPr>
        <p:spPr>
          <a:xfrm>
            <a:off x="68238" y="2501912"/>
            <a:ext cx="4326341" cy="1719619"/>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TextBox 4">
            <a:extLst>
              <a:ext uri="{FF2B5EF4-FFF2-40B4-BE49-F238E27FC236}">
                <a16:creationId xmlns:a16="http://schemas.microsoft.com/office/drawing/2014/main" id="{D5AD0C27-B1EE-41C7-8B1E-89B125339539}"/>
              </a:ext>
            </a:extLst>
          </p:cNvPr>
          <p:cNvSpPr txBox="1"/>
          <p:nvPr/>
        </p:nvSpPr>
        <p:spPr>
          <a:xfrm>
            <a:off x="-696036" y="2990782"/>
            <a:ext cx="4735773" cy="707886"/>
          </a:xfrm>
          <a:prstGeom prst="rect">
            <a:avLst/>
          </a:prstGeom>
          <a:noFill/>
        </p:spPr>
        <p:txBody>
          <a:bodyPr wrap="square" rtlCol="0">
            <a:spAutoFit/>
          </a:bodyPr>
          <a:lstStyle/>
          <a:p>
            <a:pPr algn="ctr"/>
            <a:r>
              <a:rPr lang="en-US" altLang="ko-KR" sz="4000" b="1" dirty="0" smtClean="0">
                <a:solidFill>
                  <a:schemeClr val="accent1"/>
                </a:solidFill>
                <a:latin typeface="Times New Roman" panose="02020603050405020304" pitchFamily="18" charset="0"/>
                <a:cs typeface="Times New Roman" panose="02020603050405020304" pitchFamily="18" charset="0"/>
              </a:rPr>
              <a:t>LÊ VŨ BẢO</a:t>
            </a:r>
            <a:endParaRPr lang="ko-KR" altLang="en-US" sz="40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7A6864-9F94-40E6-B02E-84014A25B056}"/>
              </a:ext>
            </a:extLst>
          </p:cNvPr>
          <p:cNvSpPr txBox="1"/>
          <p:nvPr/>
        </p:nvSpPr>
        <p:spPr>
          <a:xfrm>
            <a:off x="5158853" y="1768974"/>
            <a:ext cx="6919589" cy="2246769"/>
          </a:xfrm>
          <a:prstGeom prst="rect">
            <a:avLst/>
          </a:prstGeom>
          <a:noFill/>
        </p:spPr>
        <p:txBody>
          <a:bodyPr wrap="square" rtlCol="0">
            <a:spAutoFit/>
          </a:bodyPr>
          <a:lstStyle/>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mạnh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Có</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trách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nhiệm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với</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công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việc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giao</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phân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tích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tốt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các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yêu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cầu</a:t>
            </a:r>
            <a:r>
              <a:rPr lang="vi-VN"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altLang="ko-KR" sz="2800" dirty="0">
                <a:solidFill>
                  <a:schemeClr val="tx1">
                    <a:lumMod val="75000"/>
                    <a:lumOff val="25000"/>
                  </a:schemeClr>
                </a:solidFill>
                <a:latin typeface="Times New Roman" panose="02020603050405020304" pitchFamily="18" charset="0"/>
                <a:cs typeface="Times New Roman" panose="02020603050405020304" pitchFamily="18" charset="0"/>
              </a:rPr>
              <a:t>hỗ trợ các thành viên khác khi xong việc bản thân</a:t>
            </a:r>
            <a:r>
              <a:rPr lang="vi-VN"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yếu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Quản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lý</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thời</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gian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tốt</a:t>
            </a:r>
            <a:endParaRPr lang="ko-KR" alt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211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member</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ight Arrow Callout 5">
            <a:extLst>
              <a:ext uri="{FF2B5EF4-FFF2-40B4-BE49-F238E27FC236}">
                <a16:creationId xmlns:a16="http://schemas.microsoft.com/office/drawing/2014/main" id="{AD4F5DD1-3523-4E78-A087-5CEB87F97355}"/>
              </a:ext>
            </a:extLst>
          </p:cNvPr>
          <p:cNvSpPr/>
          <p:nvPr/>
        </p:nvSpPr>
        <p:spPr>
          <a:xfrm>
            <a:off x="0" y="2060812"/>
            <a:ext cx="5295331" cy="1992421"/>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extLst>
              <a:ext uri="{FF2B5EF4-FFF2-40B4-BE49-F238E27FC236}">
                <a16:creationId xmlns:a16="http://schemas.microsoft.com/office/drawing/2014/main" id="{32BBD9E3-732E-4094-856A-64857FD13C20}"/>
              </a:ext>
            </a:extLst>
          </p:cNvPr>
          <p:cNvSpPr txBox="1"/>
          <p:nvPr/>
        </p:nvSpPr>
        <p:spPr>
          <a:xfrm>
            <a:off x="-109182" y="2298907"/>
            <a:ext cx="3996694" cy="1446550"/>
          </a:xfrm>
          <a:prstGeom prst="rect">
            <a:avLst/>
          </a:prstGeom>
          <a:noFill/>
        </p:spPr>
        <p:txBody>
          <a:bodyPr wrap="square" rtlCol="0">
            <a:spAutoFit/>
          </a:bodyPr>
          <a:lstStyle/>
          <a:p>
            <a:pPr algn="ctr"/>
            <a:r>
              <a:rPr lang="en-US" altLang="ko-KR" sz="4400" b="1" dirty="0" smtClean="0">
                <a:solidFill>
                  <a:schemeClr val="accent3"/>
                </a:solidFill>
                <a:latin typeface="Times New Roman" panose="02020603050405020304" pitchFamily="18" charset="0"/>
                <a:cs typeface="Times New Roman" panose="02020603050405020304" pitchFamily="18" charset="0"/>
              </a:rPr>
              <a:t>ĐẶNG THỊ YẾN NHI</a:t>
            </a:r>
            <a:endParaRPr lang="ko-KR" altLang="en-US" sz="4400" b="1" dirty="0">
              <a:solidFill>
                <a:schemeClr val="accent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7A6864-9F94-40E6-B02E-84014A25B056}"/>
              </a:ext>
            </a:extLst>
          </p:cNvPr>
          <p:cNvSpPr txBox="1"/>
          <p:nvPr/>
        </p:nvSpPr>
        <p:spPr>
          <a:xfrm>
            <a:off x="5404513" y="1241946"/>
            <a:ext cx="6919589" cy="3539430"/>
          </a:xfrm>
          <a:prstGeom prst="rect">
            <a:avLst/>
          </a:prstGeom>
          <a:noFill/>
        </p:spPr>
        <p:txBody>
          <a:bodyPr wrap="square" rtlCol="0">
            <a:spAutoFit/>
          </a:bodyPr>
          <a:lstStyle/>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mạnh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Chăm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chỉ</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altLang="ko-KR" sz="2800" dirty="0">
                <a:solidFill>
                  <a:schemeClr val="tx1">
                    <a:lumMod val="75000"/>
                    <a:lumOff val="25000"/>
                  </a:schemeClr>
                </a:solidFill>
                <a:latin typeface="Times New Roman" panose="02020603050405020304" pitchFamily="18" charset="0"/>
                <a:cs typeface="Times New Roman" panose="02020603050405020304" pitchFamily="18" charset="0"/>
              </a:rPr>
              <a:t>có trách nhiệm với công việc của bản thân, tư duy tốt, chủ động trong hoạt động nhóm và góp ý để hoàn thành tốt dự án, hỗ trợ các thành viên khác khi xong việc bản thân</a:t>
            </a:r>
            <a:r>
              <a:rPr lang="vi-VN"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yếu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altLang="ko-KR" sz="2800" dirty="0">
                <a:solidFill>
                  <a:schemeClr val="tx1">
                    <a:lumMod val="75000"/>
                    <a:lumOff val="25000"/>
                  </a:schemeClr>
                </a:solidFill>
                <a:latin typeface="Times New Roman" panose="02020603050405020304" pitchFamily="18" charset="0"/>
                <a:cs typeface="Times New Roman" panose="02020603050405020304" pitchFamily="18" charset="0"/>
              </a:rPr>
              <a:t>giao tiếp kém, trình bày ý tưởng chưa được rõ ràng và khó hiểu</a:t>
            </a:r>
            <a:endParaRPr lang="ko-KR" alt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24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CB848E-1D16-4F7F-919F-6A9FB17B8BC0}"/>
              </a:ext>
            </a:extLst>
          </p:cNvPr>
          <p:cNvSpPr/>
          <p:nvPr/>
        </p:nvSpPr>
        <p:spPr>
          <a:xfrm rot="10800000" flipV="1">
            <a:off x="2224115" y="1909884"/>
            <a:ext cx="7943465" cy="3485818"/>
          </a:xfrm>
          <a:prstGeom prst="rect">
            <a:avLst/>
          </a:prstGeom>
          <a:solidFill>
            <a:schemeClr val="accent3">
              <a:lumMod val="40000"/>
              <a:lumOff val="60000"/>
            </a:schemeClr>
          </a:solidFill>
          <a:ln>
            <a:noFill/>
          </a:ln>
          <a:effectLst>
            <a:glow rad="1016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LÊ VŨ BẢO                                            42K14</a:t>
            </a:r>
          </a:p>
          <a:p>
            <a:pPr marL="342900" indent="-342900">
              <a:buAutoNum type="arabicPeriod"/>
            </a:pP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THÁI QUỲNH NHƯ                              42K21</a:t>
            </a:r>
          </a:p>
          <a:p>
            <a:pPr marL="342900" indent="-342900">
              <a:buAutoNum type="arabicPeriod"/>
            </a:pP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NGUYỄN THỊ NGỌC TRÂM                42K21</a:t>
            </a:r>
          </a:p>
          <a:p>
            <a:pPr marL="342900" indent="-342900">
              <a:buAutoNum type="arabicPeriod"/>
            </a:pP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ĐẶNG THỊ YẾN NHI                             42K21</a:t>
            </a:r>
          </a:p>
          <a:p>
            <a:pPr marL="342900" indent="-342900">
              <a:buAutoNum type="arabicPeriod"/>
            </a:pP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BÙI THỊ PHƯƠNG THÚY                     42K21</a:t>
            </a:r>
          </a:p>
          <a:p>
            <a:pPr marL="342900" indent="-342900">
              <a:buAutoNum type="arabicPeriod"/>
            </a:pPr>
            <a:r>
              <a:rPr lang="en-US" sz="2800" dirty="0" smtClean="0">
                <a:solidFill>
                  <a:schemeClr val="accent5">
                    <a:lumMod val="50000"/>
                  </a:schemeClr>
                </a:solidFill>
                <a:latin typeface="Times New Roman" panose="02020603050405020304" pitchFamily="18" charset="0"/>
                <a:cs typeface="Times New Roman" panose="02020603050405020304" pitchFamily="18" charset="0"/>
              </a:rPr>
              <a:t>NGUYỄN THỊ NGỌC MY                     42K14</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A9F188-90E6-40A2-9335-DDFC6839B870}"/>
              </a:ext>
            </a:extLst>
          </p:cNvPr>
          <p:cNvSpPr txBox="1"/>
          <p:nvPr/>
        </p:nvSpPr>
        <p:spPr>
          <a:xfrm>
            <a:off x="0" y="5656902"/>
            <a:ext cx="12052101" cy="523220"/>
          </a:xfrm>
          <a:prstGeom prst="rect">
            <a:avLst/>
          </a:prstGeom>
          <a:noFill/>
        </p:spPr>
        <p:txBody>
          <a:bodyPr wrap="square" rtlCol="0" anchor="ctr">
            <a:spAutoFit/>
          </a:bodyPr>
          <a:lstStyle/>
          <a:p>
            <a:pPr algn="ctr"/>
            <a:r>
              <a:rPr lang="en-US" altLang="ko-KR" sz="2800" b="1" dirty="0" smtClean="0">
                <a:solidFill>
                  <a:schemeClr val="accent1">
                    <a:lumMod val="75000"/>
                  </a:schemeClr>
                </a:solidFill>
                <a:latin typeface="Times New Roman" panose="02020603050405020304" pitchFamily="18" charset="0"/>
                <a:cs typeface="Times New Roman" panose="02020603050405020304" pitchFamily="18" charset="0"/>
              </a:rPr>
              <a:t>GIÁO VIÊN HƯỚNG DẪN: CAO THỊ NHÂM</a:t>
            </a:r>
            <a:endParaRPr lang="ko-KR" alt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2586373" y="922928"/>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2173559" y="107626"/>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1125508" y="-206505"/>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1730549" y="2964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57766" y="2164045"/>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589283" y="81916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Oval 29">
            <a:extLst>
              <a:ext uri="{FF2B5EF4-FFF2-40B4-BE49-F238E27FC236}">
                <a16:creationId xmlns:a16="http://schemas.microsoft.com/office/drawing/2014/main" id="{91E7D623-F73A-43EC-837E-03076914DBEF}"/>
              </a:ext>
            </a:extLst>
          </p:cNvPr>
          <p:cNvSpPr/>
          <p:nvPr/>
        </p:nvSpPr>
        <p:spPr>
          <a:xfrm>
            <a:off x="550604" y="623234"/>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2C054BD6-D082-4DC0-8827-D7E8070099FB}"/>
              </a:ext>
            </a:extLst>
          </p:cNvPr>
          <p:cNvSpPr/>
          <p:nvPr/>
        </p:nvSpPr>
        <p:spPr>
          <a:xfrm>
            <a:off x="624879" y="677842"/>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5B9507AB-3C37-4D88-B35B-F394E88D376E}"/>
              </a:ext>
            </a:extLst>
          </p:cNvPr>
          <p:cNvSpPr/>
          <p:nvPr/>
        </p:nvSpPr>
        <p:spPr>
          <a:xfrm>
            <a:off x="751478" y="779963"/>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flipH="1">
            <a:off x="784803" y="822892"/>
            <a:ext cx="180759" cy="15799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117883" y="2107493"/>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4476" y="1881742"/>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2344472" y="986869"/>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2531375" y="73773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dirty="0"/>
            </a:p>
          </p:txBody>
        </p:sp>
      </p:grpSp>
      <p:sp>
        <p:nvSpPr>
          <p:cNvPr id="62" name="TextBox 61">
            <a:extLst>
              <a:ext uri="{FF2B5EF4-FFF2-40B4-BE49-F238E27FC236}">
                <a16:creationId xmlns:a16="http://schemas.microsoft.com/office/drawing/2014/main" id="{2FA9F188-90E6-40A2-9335-DDFC6839B870}"/>
              </a:ext>
            </a:extLst>
          </p:cNvPr>
          <p:cNvSpPr txBox="1"/>
          <p:nvPr/>
        </p:nvSpPr>
        <p:spPr>
          <a:xfrm>
            <a:off x="-1127" y="476687"/>
            <a:ext cx="12191853" cy="1107996"/>
          </a:xfrm>
          <a:prstGeom prst="rect">
            <a:avLst/>
          </a:prstGeom>
          <a:noFill/>
        </p:spPr>
        <p:txBody>
          <a:bodyPr wrap="square" rtlCol="0" anchor="ctr">
            <a:spAutoFit/>
          </a:bodyPr>
          <a:lstStyle/>
          <a:p>
            <a:pPr algn="ctr"/>
            <a:r>
              <a:rPr lang="en-US" altLang="ko-KR" sz="6600" b="1" dirty="0" smtClean="0">
                <a:solidFill>
                  <a:schemeClr val="accent3">
                    <a:lumMod val="60000"/>
                    <a:lumOff val="40000"/>
                  </a:schemeClr>
                </a:solidFill>
                <a:latin typeface="Times New Roman" panose="02020603050405020304" pitchFamily="18" charset="0"/>
                <a:cs typeface="Times New Roman" panose="02020603050405020304" pitchFamily="18" charset="0"/>
              </a:rPr>
              <a:t>NHÓM 1</a:t>
            </a:r>
            <a:endParaRPr lang="ko-KR" altLang="en-US" sz="66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07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member</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ight Arrow Callout 4">
            <a:extLst>
              <a:ext uri="{FF2B5EF4-FFF2-40B4-BE49-F238E27FC236}">
                <a16:creationId xmlns:a16="http://schemas.microsoft.com/office/drawing/2014/main" id="{FCFD924B-CE0F-4AAE-AC99-B7BDCFE9E269}"/>
              </a:ext>
            </a:extLst>
          </p:cNvPr>
          <p:cNvSpPr/>
          <p:nvPr/>
        </p:nvSpPr>
        <p:spPr>
          <a:xfrm>
            <a:off x="0" y="2483891"/>
            <a:ext cx="4394579" cy="1825261"/>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extLst>
              <a:ext uri="{FF2B5EF4-FFF2-40B4-BE49-F238E27FC236}">
                <a16:creationId xmlns:a16="http://schemas.microsoft.com/office/drawing/2014/main" id="{3F8620AE-F76D-488E-A664-88C01DB0A834}"/>
              </a:ext>
            </a:extLst>
          </p:cNvPr>
          <p:cNvSpPr txBox="1"/>
          <p:nvPr/>
        </p:nvSpPr>
        <p:spPr>
          <a:xfrm>
            <a:off x="-409434" y="2857913"/>
            <a:ext cx="3998795" cy="1077218"/>
          </a:xfrm>
          <a:prstGeom prst="rect">
            <a:avLst/>
          </a:prstGeom>
          <a:noFill/>
        </p:spPr>
        <p:txBody>
          <a:bodyPr wrap="square" rtlCol="0">
            <a:spAutoFit/>
          </a:bodyPr>
          <a:lstStyle/>
          <a:p>
            <a:pPr algn="ctr"/>
            <a:r>
              <a:rPr lang="en-US" altLang="ko-KR" sz="3200" b="1" dirty="0" smtClean="0">
                <a:solidFill>
                  <a:schemeClr val="accent4"/>
                </a:solidFill>
                <a:latin typeface="Times New Roman" panose="02020603050405020304" pitchFamily="18" charset="0"/>
                <a:cs typeface="Times New Roman" panose="02020603050405020304" pitchFamily="18" charset="0"/>
              </a:rPr>
              <a:t>NGUYỄN THỊ NGỌC TRÂM</a:t>
            </a:r>
            <a:endParaRPr lang="ko-KR" altLang="en-US" sz="3200" b="1" dirty="0">
              <a:solidFill>
                <a:schemeClr val="accent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7A6864-9F94-40E6-B02E-84014A25B056}"/>
              </a:ext>
            </a:extLst>
          </p:cNvPr>
          <p:cNvSpPr txBox="1"/>
          <p:nvPr/>
        </p:nvSpPr>
        <p:spPr>
          <a:xfrm>
            <a:off x="5465033" y="1626806"/>
            <a:ext cx="5877121" cy="2677656"/>
          </a:xfrm>
          <a:prstGeom prst="rect">
            <a:avLst/>
          </a:prstGeom>
          <a:noFill/>
        </p:spPr>
        <p:txBody>
          <a:bodyPr wrap="square" rtlCol="0">
            <a:spAutoFit/>
          </a:bodyPr>
          <a:lstStyle/>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mạnh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Có</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tinh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thần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trách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nhiệm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cao</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hoàn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các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nhiệm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vụ</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giao</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đúng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hạn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luôn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quan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tâm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đến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các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trong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nhóm</a:t>
            </a:r>
            <a:r>
              <a:rPr lang="vi-VN"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yếu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Khả</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năng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diễn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đạt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tốt</a:t>
            </a:r>
            <a:endParaRPr lang="ko-KR" alt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41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member</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ight Arrow Callout 6">
            <a:extLst>
              <a:ext uri="{FF2B5EF4-FFF2-40B4-BE49-F238E27FC236}">
                <a16:creationId xmlns:a16="http://schemas.microsoft.com/office/drawing/2014/main" id="{1915F009-AEE8-4443-89A2-1BB6A5862A92}"/>
              </a:ext>
            </a:extLst>
          </p:cNvPr>
          <p:cNvSpPr/>
          <p:nvPr/>
        </p:nvSpPr>
        <p:spPr>
          <a:xfrm>
            <a:off x="0" y="2197290"/>
            <a:ext cx="5404513" cy="1935768"/>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3">
            <a:extLst>
              <a:ext uri="{FF2B5EF4-FFF2-40B4-BE49-F238E27FC236}">
                <a16:creationId xmlns:a16="http://schemas.microsoft.com/office/drawing/2014/main" id="{D5AD0C27-B1EE-41C7-8B1E-89B125339539}"/>
              </a:ext>
            </a:extLst>
          </p:cNvPr>
          <p:cNvSpPr txBox="1"/>
          <p:nvPr/>
        </p:nvSpPr>
        <p:spPr>
          <a:xfrm>
            <a:off x="-259308" y="2842008"/>
            <a:ext cx="4735773" cy="646331"/>
          </a:xfrm>
          <a:prstGeom prst="rect">
            <a:avLst/>
          </a:prstGeom>
          <a:noFill/>
        </p:spPr>
        <p:txBody>
          <a:bodyPr wrap="square" rtlCol="0">
            <a:spAutoFit/>
          </a:bodyPr>
          <a:lstStyle/>
          <a:p>
            <a:pPr algn="ctr"/>
            <a:r>
              <a:rPr lang="en-US" altLang="ko-KR" sz="3600" b="1" dirty="0" smtClean="0">
                <a:solidFill>
                  <a:schemeClr val="accent2">
                    <a:lumMod val="75000"/>
                  </a:schemeClr>
                </a:solidFill>
                <a:latin typeface="Times New Roman" panose="02020603050405020304" pitchFamily="18" charset="0"/>
                <a:cs typeface="Times New Roman" panose="02020603050405020304" pitchFamily="18" charset="0"/>
              </a:rPr>
              <a:t>THÁI QUỲNH NHƯ</a:t>
            </a:r>
            <a:endParaRPr lang="ko-KR" alt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7A6864-9F94-40E6-B02E-84014A25B056}"/>
              </a:ext>
            </a:extLst>
          </p:cNvPr>
          <p:cNvSpPr txBox="1"/>
          <p:nvPr/>
        </p:nvSpPr>
        <p:spPr>
          <a:xfrm>
            <a:off x="5663821" y="2041788"/>
            <a:ext cx="5993160" cy="3108543"/>
          </a:xfrm>
          <a:prstGeom prst="rect">
            <a:avLst/>
          </a:prstGeom>
          <a:noFill/>
        </p:spPr>
        <p:txBody>
          <a:bodyPr wrap="square" rtlCol="0">
            <a:spAutoFit/>
          </a:bodyPr>
          <a:lstStyle/>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mạnh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Hoàn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tốt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các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công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việc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phân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công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năng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suất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làm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việc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hiệu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quả</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phân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tích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tốt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yêu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cầu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giúp</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đỡ</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các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trong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nhóm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yếu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Quản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lý</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thời</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gian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chưa</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chặt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chẽ</a:t>
            </a:r>
            <a:endParaRPr lang="ko-KR" alt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020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member</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Right Arrow Callout 7">
            <a:extLst>
              <a:ext uri="{FF2B5EF4-FFF2-40B4-BE49-F238E27FC236}">
                <a16:creationId xmlns:a16="http://schemas.microsoft.com/office/drawing/2014/main" id="{0317B4CC-8150-49AF-8F0D-4D21F2461FB5}"/>
              </a:ext>
            </a:extLst>
          </p:cNvPr>
          <p:cNvSpPr/>
          <p:nvPr/>
        </p:nvSpPr>
        <p:spPr>
          <a:xfrm>
            <a:off x="68238" y="2501912"/>
            <a:ext cx="5584417" cy="1719619"/>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3">
            <a:extLst>
              <a:ext uri="{FF2B5EF4-FFF2-40B4-BE49-F238E27FC236}">
                <a16:creationId xmlns:a16="http://schemas.microsoft.com/office/drawing/2014/main" id="{D5AD0C27-B1EE-41C7-8B1E-89B125339539}"/>
              </a:ext>
            </a:extLst>
          </p:cNvPr>
          <p:cNvSpPr txBox="1"/>
          <p:nvPr/>
        </p:nvSpPr>
        <p:spPr>
          <a:xfrm>
            <a:off x="-122830" y="2700001"/>
            <a:ext cx="4326340" cy="1323439"/>
          </a:xfrm>
          <a:prstGeom prst="rect">
            <a:avLst/>
          </a:prstGeom>
          <a:noFill/>
        </p:spPr>
        <p:txBody>
          <a:bodyPr wrap="square" rtlCol="0">
            <a:spAutoFit/>
          </a:bodyPr>
          <a:lstStyle/>
          <a:p>
            <a:pPr algn="ctr"/>
            <a:r>
              <a:rPr lang="en-US" altLang="ko-KR" sz="4000" b="1" dirty="0" smtClean="0">
                <a:solidFill>
                  <a:schemeClr val="accent1"/>
                </a:solidFill>
                <a:latin typeface="Times New Roman" panose="02020603050405020304" pitchFamily="18" charset="0"/>
                <a:cs typeface="Times New Roman" panose="02020603050405020304" pitchFamily="18" charset="0"/>
              </a:rPr>
              <a:t>BÙI THỊ PHƯƠNG THÚY</a:t>
            </a:r>
            <a:endParaRPr lang="ko-KR" altLang="en-US" sz="4000" b="1"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7A6864-9F94-40E6-B02E-84014A25B056}"/>
              </a:ext>
            </a:extLst>
          </p:cNvPr>
          <p:cNvSpPr txBox="1"/>
          <p:nvPr/>
        </p:nvSpPr>
        <p:spPr>
          <a:xfrm>
            <a:off x="5843723" y="1592005"/>
            <a:ext cx="5877121" cy="4832092"/>
          </a:xfrm>
          <a:prstGeom prst="rect">
            <a:avLst/>
          </a:prstGeom>
          <a:noFill/>
        </p:spPr>
        <p:txBody>
          <a:bodyPr wrap="square" rtlCol="0">
            <a:spAutoFit/>
          </a:bodyPr>
          <a:lstStyle/>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mạnh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altLang="ko-KR" sz="2800" dirty="0">
                <a:solidFill>
                  <a:schemeClr val="tx1">
                    <a:lumMod val="75000"/>
                    <a:lumOff val="25000"/>
                  </a:schemeClr>
                </a:solidFill>
                <a:latin typeface="Times New Roman" panose="02020603050405020304" pitchFamily="18" charset="0"/>
                <a:cs typeface="Times New Roman" panose="02020603050405020304" pitchFamily="18" charset="0"/>
              </a:rPr>
              <a:t>siêng năng, có trách nhiệm với công việc của bản thân luôn cố gắng hoàn thành công việc tốt nhất, chủ động trong hoạt động nhóm , đóng góp ý kiến nhiệt tình trong hợp nhóm để hoàn thành tốt dự án,  hỗ trợ các thành viên khác khi được giao nhiệm vụ chung.</a:t>
            </a:r>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yếu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altLang="ko-KR" sz="2800" dirty="0">
                <a:solidFill>
                  <a:schemeClr val="tx1">
                    <a:lumMod val="75000"/>
                    <a:lumOff val="25000"/>
                  </a:schemeClr>
                </a:solidFill>
                <a:latin typeface="Times New Roman" panose="02020603050405020304" pitchFamily="18" charset="0"/>
                <a:cs typeface="Times New Roman" panose="02020603050405020304" pitchFamily="18" charset="0"/>
              </a:rPr>
              <a:t>Thiếu lập trường,trình bày ý tưởng chưa được rõ ràng và khó hiểu.</a:t>
            </a:r>
          </a:p>
          <a:p>
            <a:endParaRPr lang="vi-VN" altLang="ko-KR"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7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Callout 6">
            <a:extLst>
              <a:ext uri="{FF2B5EF4-FFF2-40B4-BE49-F238E27FC236}">
                <a16:creationId xmlns:a16="http://schemas.microsoft.com/office/drawing/2014/main" id="{1915F009-AEE8-4443-89A2-1BB6A5862A92}"/>
              </a:ext>
            </a:extLst>
          </p:cNvPr>
          <p:cNvSpPr/>
          <p:nvPr/>
        </p:nvSpPr>
        <p:spPr>
          <a:xfrm>
            <a:off x="1" y="2197290"/>
            <a:ext cx="5104262" cy="1935768"/>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TextBox 2">
            <a:extLst>
              <a:ext uri="{FF2B5EF4-FFF2-40B4-BE49-F238E27FC236}">
                <a16:creationId xmlns:a16="http://schemas.microsoft.com/office/drawing/2014/main" id="{D5AD0C27-B1EE-41C7-8B1E-89B125339539}"/>
              </a:ext>
            </a:extLst>
          </p:cNvPr>
          <p:cNvSpPr txBox="1"/>
          <p:nvPr/>
        </p:nvSpPr>
        <p:spPr>
          <a:xfrm>
            <a:off x="-464024" y="2565009"/>
            <a:ext cx="4380932" cy="1200329"/>
          </a:xfrm>
          <a:prstGeom prst="rect">
            <a:avLst/>
          </a:prstGeom>
          <a:noFill/>
        </p:spPr>
        <p:txBody>
          <a:bodyPr wrap="square" rtlCol="0">
            <a:spAutoFit/>
          </a:bodyPr>
          <a:lstStyle/>
          <a:p>
            <a:pPr algn="ctr"/>
            <a:r>
              <a:rPr lang="en-US" altLang="ko-KR" sz="3600" b="1" dirty="0" smtClean="0">
                <a:solidFill>
                  <a:schemeClr val="accent2">
                    <a:lumMod val="75000"/>
                  </a:schemeClr>
                </a:solidFill>
                <a:latin typeface="Times New Roman" panose="02020603050405020304" pitchFamily="18" charset="0"/>
                <a:cs typeface="Times New Roman" panose="02020603050405020304" pitchFamily="18" charset="0"/>
              </a:rPr>
              <a:t>NGUYỄN THỊ NGỌC MY</a:t>
            </a:r>
            <a:endParaRPr lang="ko-KR" alt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member</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7A6864-9F94-40E6-B02E-84014A25B056}"/>
              </a:ext>
            </a:extLst>
          </p:cNvPr>
          <p:cNvSpPr txBox="1"/>
          <p:nvPr/>
        </p:nvSpPr>
        <p:spPr>
          <a:xfrm>
            <a:off x="5568288" y="1760562"/>
            <a:ext cx="5745706" cy="2246769"/>
          </a:xfrm>
          <a:prstGeom prst="rect">
            <a:avLst/>
          </a:prstGeom>
          <a:noFill/>
        </p:spPr>
        <p:txBody>
          <a:bodyPr wrap="square" rtlCol="0">
            <a:spAutoFit/>
          </a:bodyPr>
          <a:lstStyle/>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mạnh</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Chăm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chỉ</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biết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lắng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nghe</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luôn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cố</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gắng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hoàn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tốt</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nhiệm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vụ</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phân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công</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Điểm</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b="1" dirty="0" err="1" smtClean="0">
                <a:solidFill>
                  <a:schemeClr val="tx1">
                    <a:lumMod val="75000"/>
                    <a:lumOff val="25000"/>
                  </a:schemeClr>
                </a:solidFill>
                <a:latin typeface="Times New Roman" panose="02020603050405020304" pitchFamily="18" charset="0"/>
                <a:cs typeface="Times New Roman" panose="02020603050405020304" pitchFamily="18" charset="0"/>
              </a:rPr>
              <a:t>yếu</a:t>
            </a:r>
            <a:r>
              <a:rPr lang="en-US" altLang="ko-KR" sz="2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Phân</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tích</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yêu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cầu</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800" dirty="0" err="1" smtClean="0">
                <a:solidFill>
                  <a:schemeClr val="tx1">
                    <a:lumMod val="75000"/>
                    <a:lumOff val="25000"/>
                  </a:schemeClr>
                </a:solidFill>
                <a:latin typeface="Times New Roman" panose="02020603050405020304" pitchFamily="18" charset="0"/>
                <a:cs typeface="Times New Roman" panose="02020603050405020304" pitchFamily="18" charset="0"/>
              </a:rPr>
              <a:t>chậm</a:t>
            </a: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ko-KR" alt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02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0793D3-7CDB-4062-B4D1-E4CEDA00766F}"/>
              </a:ext>
            </a:extLst>
          </p:cNvPr>
          <p:cNvGraphicFramePr>
            <a:graphicFrameLocks noGrp="1"/>
          </p:cNvGraphicFramePr>
          <p:nvPr>
            <p:extLst>
              <p:ext uri="{D42A27DB-BD31-4B8C-83A1-F6EECF244321}">
                <p14:modId xmlns:p14="http://schemas.microsoft.com/office/powerpoint/2010/main" val="3741891242"/>
              </p:ext>
            </p:extLst>
          </p:nvPr>
        </p:nvGraphicFramePr>
        <p:xfrm>
          <a:off x="854439" y="1842865"/>
          <a:ext cx="10624798" cy="5313080"/>
        </p:xfrm>
        <a:graphic>
          <a:graphicData uri="http://schemas.openxmlformats.org/drawingml/2006/table">
            <a:tbl>
              <a:tblPr firstRow="1" lastCol="1" bandRow="1" bandCol="1">
                <a:tableStyleId>{5C22544A-7EE6-4342-B048-85BDC9FD1C3A}</a:tableStyleId>
              </a:tblPr>
              <a:tblGrid>
                <a:gridCol w="5782652">
                  <a:extLst>
                    <a:ext uri="{9D8B030D-6E8A-4147-A177-3AD203B41FA5}">
                      <a16:colId xmlns:a16="http://schemas.microsoft.com/office/drawing/2014/main" val="20004"/>
                    </a:ext>
                  </a:extLst>
                </a:gridCol>
                <a:gridCol w="4842146">
                  <a:extLst>
                    <a:ext uri="{9D8B030D-6E8A-4147-A177-3AD203B41FA5}">
                      <a16:colId xmlns:a16="http://schemas.microsoft.com/office/drawing/2014/main" val="20007"/>
                    </a:ext>
                  </a:extLst>
                </a:gridCol>
              </a:tblGrid>
              <a:tr h="509100">
                <a:tc>
                  <a:txBody>
                    <a:bodyPr/>
                    <a:lstStyle/>
                    <a:p>
                      <a:pPr lvl="0" algn="ctr">
                        <a:lnSpc>
                          <a:spcPct val="100000"/>
                        </a:lnSpc>
                      </a:pPr>
                      <a:r>
                        <a:rPr lang="en-JM" altLang="ko-KR" sz="2400" b="1" spc="0" dirty="0" smtClean="0">
                          <a:solidFill>
                            <a:schemeClr val="tx1"/>
                          </a:solidFill>
                          <a:latin typeface="Times New Roman" panose="02020603050405020304" pitchFamily="18" charset="0"/>
                          <a:cs typeface="Times New Roman" panose="02020603050405020304" pitchFamily="18" charset="0"/>
                        </a:rPr>
                        <a:t>RỦI</a:t>
                      </a:r>
                      <a:r>
                        <a:rPr lang="en-JM" altLang="ko-KR" sz="2400" b="1" spc="0" baseline="0" dirty="0" smtClean="0">
                          <a:solidFill>
                            <a:schemeClr val="tx1"/>
                          </a:solidFill>
                          <a:latin typeface="Times New Roman" panose="02020603050405020304" pitchFamily="18" charset="0"/>
                          <a:cs typeface="Times New Roman" panose="02020603050405020304" pitchFamily="18" charset="0"/>
                        </a:rPr>
                        <a:t> RO</a:t>
                      </a:r>
                      <a:endParaRPr lang="en-JM" altLang="ko-KR" sz="2400" b="1" spc="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JM" altLang="ko-KR" sz="2400" b="1" spc="0" dirty="0" smtClean="0">
                          <a:solidFill>
                            <a:schemeClr val="tx1"/>
                          </a:solidFill>
                          <a:latin typeface="Times New Roman" panose="02020603050405020304" pitchFamily="18" charset="0"/>
                          <a:cs typeface="Times New Roman" panose="02020603050405020304" pitchFamily="18" charset="0"/>
                        </a:rPr>
                        <a:t>MỨC</a:t>
                      </a:r>
                      <a:r>
                        <a:rPr lang="en-JM" altLang="ko-KR" sz="2400" b="1" spc="0" baseline="0" dirty="0" smtClean="0">
                          <a:solidFill>
                            <a:schemeClr val="tx1"/>
                          </a:solidFill>
                          <a:latin typeface="Times New Roman" panose="02020603050405020304" pitchFamily="18" charset="0"/>
                          <a:cs typeface="Times New Roman" panose="02020603050405020304" pitchFamily="18" charset="0"/>
                        </a:rPr>
                        <a:t> ĐỘ RỦI RO</a:t>
                      </a:r>
                      <a:endParaRPr lang="en-JM" altLang="ko-KR" sz="2400" b="1" spc="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091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2400" b="0" dirty="0" err="1" smtClean="0">
                          <a:solidFill>
                            <a:schemeClr val="tx1"/>
                          </a:solidFill>
                          <a:latin typeface="Times New Roman" panose="02020603050405020304" pitchFamily="18" charset="0"/>
                          <a:cs typeface="Times New Roman" panose="02020603050405020304" pitchFamily="18" charset="0"/>
                        </a:rPr>
                        <a:t>Tốn</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thời</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gian</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trong</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việc</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lấy</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yêu</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cầu</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khách</a:t>
                      </a:r>
                      <a:r>
                        <a:rPr lang="en-JM" sz="2400" b="0" baseline="0" dirty="0" smtClean="0">
                          <a:solidFill>
                            <a:schemeClr val="tx1"/>
                          </a:solidFill>
                          <a:latin typeface="Times New Roman" panose="02020603050405020304" pitchFamily="18" charset="0"/>
                          <a:cs typeface="Times New Roman" panose="02020603050405020304" pitchFamily="18" charset="0"/>
                        </a:rPr>
                        <a:t> </a:t>
                      </a:r>
                      <a:r>
                        <a:rPr lang="en-JM" sz="2400" b="0" baseline="0" dirty="0" err="1" smtClean="0">
                          <a:solidFill>
                            <a:schemeClr val="tx1"/>
                          </a:solidFill>
                          <a:latin typeface="Times New Roman" panose="02020603050405020304" pitchFamily="18" charset="0"/>
                          <a:cs typeface="Times New Roman" panose="02020603050405020304" pitchFamily="18" charset="0"/>
                        </a:rPr>
                        <a:t>hàng</a:t>
                      </a:r>
                      <a:endParaRPr lang="en-JM" sz="24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2400" b="0" dirty="0" smtClean="0">
                          <a:solidFill>
                            <a:schemeClr val="tx1">
                              <a:lumMod val="75000"/>
                              <a:lumOff val="25000"/>
                            </a:schemeClr>
                          </a:solidFill>
                          <a:latin typeface="Times New Roman" panose="02020603050405020304" pitchFamily="18" charset="0"/>
                          <a:cs typeface="Times New Roman" panose="02020603050405020304" pitchFamily="18" charset="0"/>
                        </a:rPr>
                        <a:t>Cao</a:t>
                      </a:r>
                      <a:endParaRPr lang="en-JM" altLang="ko-KR" sz="2400" b="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13236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thành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viên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không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đồng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quan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điểm</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phân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tích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yêu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cầu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khách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JM" altLang="ko-KR" sz="2400" b="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400" b="0" dirty="0" smtClean="0">
                          <a:solidFill>
                            <a:schemeClr val="tx1"/>
                          </a:solidFill>
                          <a:latin typeface="Times New Roman" panose="02020603050405020304" pitchFamily="18" charset="0"/>
                          <a:cs typeface="Times New Roman" panose="02020603050405020304" pitchFamily="18" charset="0"/>
                        </a:rPr>
                        <a:t>Cao</a:t>
                      </a:r>
                      <a:endParaRPr lang="en-JM" altLang="ko-KR" sz="24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557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Thời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gian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của</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mỗi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thành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viên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khác</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nhau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nên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việc</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họp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bàn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trực</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tiếp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gặp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khăn</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JM" altLang="ko-KR" sz="2000" b="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2400" b="0" kern="1200" dirty="0" err="1" smtClean="0">
                          <a:solidFill>
                            <a:schemeClr val="tx1"/>
                          </a:solidFill>
                          <a:latin typeface="Times New Roman" panose="02020603050405020304" pitchFamily="18" charset="0"/>
                          <a:cs typeface="Times New Roman" panose="02020603050405020304" pitchFamily="18" charset="0"/>
                        </a:rPr>
                        <a:t>Thấp</a:t>
                      </a:r>
                      <a:endParaRPr lang="en-JM" altLang="ko-KR" sz="24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3957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Bên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đối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tác</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outsourcing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không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hoàn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thành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đúng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tiến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độ</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dẫn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đến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việc</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kéo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dài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dự</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án</a:t>
                      </a:r>
                      <a:r>
                        <a:rPr lang="en-US" sz="1200" dirty="0" smtClean="0"/>
                        <a:t/>
                      </a:r>
                      <a:br>
                        <a:rPr lang="en-US" sz="1200" dirty="0" smtClean="0"/>
                      </a:br>
                      <a:endParaRPr lang="en-JM" altLang="ko-KR" sz="12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2400" b="0" dirty="0" err="1" smtClean="0">
                          <a:solidFill>
                            <a:schemeClr val="tx1">
                              <a:lumMod val="75000"/>
                              <a:lumOff val="25000"/>
                            </a:schemeClr>
                          </a:solidFill>
                          <a:latin typeface="Times New Roman" panose="02020603050405020304" pitchFamily="18" charset="0"/>
                          <a:cs typeface="Times New Roman" panose="02020603050405020304" pitchFamily="18" charset="0"/>
                        </a:rPr>
                        <a:t>Thấp</a:t>
                      </a:r>
                      <a:endParaRPr lang="en-JM" altLang="ko-KR" sz="2400" b="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57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endParaRPr lang="en-JM" sz="1200" b="0" dirty="0">
                        <a:solidFill>
                          <a:schemeClr val="tx1">
                            <a:lumMod val="75000"/>
                            <a:lumOff val="25000"/>
                          </a:schemeClr>
                        </a:solidFill>
                        <a:latin typeface="+mn-lt"/>
                        <a:cs typeface="Arial" pitchFamily="34" charset="0"/>
                      </a:endParaRPr>
                    </a:p>
                  </a:txBody>
                  <a:tcPr anchor="ctr">
                    <a:lnL w="12700" cmpd="sng">
                      <a:noFill/>
                    </a:lnL>
                    <a:lnR w="12700" cmpd="sng">
                      <a:noFill/>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dirty="0">
                          <a:solidFill>
                            <a:schemeClr val="tx1">
                              <a:lumMod val="75000"/>
                              <a:lumOff val="25000"/>
                            </a:schemeClr>
                          </a:solidFill>
                          <a:latin typeface="+mn-lt"/>
                          <a:cs typeface="Arial" pitchFamily="34" charset="0"/>
                        </a:rPr>
                        <a:t>Content Here</a:t>
                      </a:r>
                      <a:endParaRPr lang="en-JM" altLang="ko-KR" sz="1200" b="0" dirty="0">
                        <a:solidFill>
                          <a:schemeClr val="tx1">
                            <a:lumMod val="75000"/>
                            <a:lumOff val="25000"/>
                          </a:schemeClr>
                        </a:solidFill>
                        <a:latin typeface="+mn-lt"/>
                        <a:cs typeface="Arial" pitchFamily="34" charset="0"/>
                      </a:endParaRPr>
                    </a:p>
                  </a:txBody>
                  <a:tcPr anchor="ctr">
                    <a:lnL w="12700" cmpd="sng">
                      <a:noFill/>
                    </a:lnL>
                    <a:lnR w="12700" cap="flat" cmpd="sng" algn="ctr">
                      <a:solidFill>
                        <a:schemeClr val="tx1">
                          <a:lumMod val="75000"/>
                          <a:lumOff val="25000"/>
                        </a:schemeClr>
                      </a:solidFill>
                      <a:prstDash val="solid"/>
                      <a:round/>
                      <a:headEnd type="none" w="med" len="med"/>
                      <a:tailEnd type="none" w="med" len="med"/>
                    </a:lnR>
                    <a:lnT w="9525"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9B48D107-041E-4A3F-88D1-B65111F9042A}"/>
              </a:ext>
            </a:extLst>
          </p:cNvPr>
          <p:cNvSpPr txBox="1"/>
          <p:nvPr/>
        </p:nvSpPr>
        <p:spPr>
          <a:xfrm>
            <a:off x="336819" y="-34914"/>
            <a:ext cx="11855181" cy="1323439"/>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Những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rủi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ro</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gặp</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phải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đối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phó</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thưc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tế</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423D9B-8F85-492A-B36F-7886CAF47ECF}"/>
              </a:ext>
            </a:extLst>
          </p:cNvPr>
          <p:cNvSpPr txBox="1"/>
          <p:nvPr/>
        </p:nvSpPr>
        <p:spPr>
          <a:xfrm>
            <a:off x="854439" y="1094612"/>
            <a:ext cx="5901242" cy="584775"/>
          </a:xfrm>
          <a:prstGeom prst="rect">
            <a:avLst/>
          </a:prstGeom>
          <a:noFill/>
        </p:spPr>
        <p:txBody>
          <a:bodyPr wrap="square" rtlCol="0" anchor="ctr">
            <a:spAutoFit/>
          </a:bodyPr>
          <a:lstStyle/>
          <a:p>
            <a:pPr algn="ctr"/>
            <a:r>
              <a:rPr lang="en-US" altLang="ko-KR" sz="3200" dirty="0" err="1" smtClean="0">
                <a:latin typeface="Times New Roman" panose="02020603050405020304" pitchFamily="18" charset="0"/>
                <a:cs typeface="Times New Roman" panose="02020603050405020304" pitchFamily="18" charset="0"/>
              </a:rPr>
              <a:t>Những</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rủi</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ro</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dự</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án</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gặp</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phải</a:t>
            </a:r>
            <a:r>
              <a:rPr lang="en-US" altLang="ko-KR" sz="3200" dirty="0" smtClean="0">
                <a:latin typeface="Times New Roman" panose="02020603050405020304" pitchFamily="18" charset="0"/>
                <a:cs typeface="Times New Roman" panose="02020603050405020304" pitchFamily="18" charset="0"/>
              </a:rPr>
              <a:t>:</a:t>
            </a:r>
            <a:endParaRPr lang="ko-KR"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008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pct75">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Những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cách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khắc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phục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rủi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ro</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423D9B-8F85-492A-B36F-7886CAF47ECF}"/>
              </a:ext>
            </a:extLst>
          </p:cNvPr>
          <p:cNvSpPr txBox="1"/>
          <p:nvPr/>
        </p:nvSpPr>
        <p:spPr>
          <a:xfrm>
            <a:off x="1048044" y="790714"/>
            <a:ext cx="10614073" cy="6124754"/>
          </a:xfrm>
          <a:prstGeom prst="rect">
            <a:avLst/>
          </a:prstGeom>
          <a:noFill/>
          <a:ln>
            <a:solidFill>
              <a:schemeClr val="tx1"/>
            </a:solidFill>
          </a:ln>
        </p:spPr>
        <p:txBody>
          <a:bodyPr wrap="square" rtlCol="0" anchor="ctr">
            <a:spAutoFit/>
          </a:bodyPr>
          <a:lstStyle/>
          <a:p>
            <a:pPr marL="457200" indent="-457200">
              <a:buFontTx/>
              <a:buChar char="-"/>
            </a:pPr>
            <a:endParaRPr lang="en-US" sz="2800" dirty="0" smtClean="0">
              <a:latin typeface="Times New Roman" panose="02020603050405020304" pitchFamily="18" charset="0"/>
              <a:cs typeface="Times New Roman" panose="02020603050405020304" pitchFamily="18" charset="0"/>
            </a:endParaRPr>
          </a:p>
          <a:p>
            <a:pPr marL="457200" indent="-457200">
              <a:buFontTx/>
              <a:buChar char="-"/>
            </a:pPr>
            <a:r>
              <a:rPr lang="en-US" sz="2800" dirty="0" smtClean="0">
                <a:latin typeface="Times New Roman" panose="02020603050405020304" pitchFamily="18" charset="0"/>
                <a:cs typeface="Times New Roman" panose="02020603050405020304" pitchFamily="18" charset="0"/>
              </a:rPr>
              <a:t>T</a:t>
            </a:r>
            <a:r>
              <a:rPr lang="vi-VN" sz="2800" dirty="0" smtClean="0">
                <a:latin typeface="Times New Roman" panose="02020603050405020304" pitchFamily="18" charset="0"/>
                <a:cs typeface="Times New Roman" panose="02020603050405020304" pitchFamily="18" charset="0"/>
              </a:rPr>
              <a:t>iến </a:t>
            </a:r>
            <a:r>
              <a:rPr lang="vi-VN" sz="2800" dirty="0">
                <a:latin typeface="Times New Roman" panose="02020603050405020304" pitchFamily="18" charset="0"/>
                <a:cs typeface="Times New Roman" panose="02020603050405020304" pitchFamily="18" charset="0"/>
              </a:rPr>
              <a:t>hành vừa lấy </a:t>
            </a:r>
            <a:r>
              <a:rPr lang="vi-VN" sz="2800" dirty="0" smtClean="0">
                <a:latin typeface="Times New Roman" panose="02020603050405020304" pitchFamily="18" charset="0"/>
                <a:cs typeface="Times New Roman" panose="02020603050405020304" pitchFamily="18" charset="0"/>
              </a:rPr>
              <a:t>yêu </a:t>
            </a:r>
            <a:r>
              <a:rPr lang="vi-VN" sz="2800" dirty="0">
                <a:latin typeface="Times New Roman" panose="02020603050405020304" pitchFamily="18" charset="0"/>
                <a:cs typeface="Times New Roman" panose="02020603050405020304" pitchFamily="18" charset="0"/>
              </a:rPr>
              <a:t>cầu </a:t>
            </a:r>
            <a:r>
              <a:rPr lang="vi-VN" sz="2800" dirty="0" smtClean="0">
                <a:latin typeface="Times New Roman" panose="02020603050405020304" pitchFamily="18" charset="0"/>
                <a:cs typeface="Times New Roman" panose="02020603050405020304" pitchFamily="18" charset="0"/>
              </a:rPr>
              <a:t>vừa </a:t>
            </a:r>
            <a:r>
              <a:rPr lang="vi-VN" sz="2800" dirty="0">
                <a:latin typeface="Times New Roman" panose="02020603050405020304" pitchFamily="18" charset="0"/>
                <a:cs typeface="Times New Roman" panose="02020603050405020304" pitchFamily="18" charset="0"/>
              </a:rPr>
              <a:t>tiến hành code,  những yêu cầu nào đã rõ thì cho thực hiện </a:t>
            </a:r>
            <a:r>
              <a:rPr lang="vi-VN" sz="2800" dirty="0"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457200" indent="-457200">
              <a:buFontTx/>
              <a:buChar char="-"/>
            </a:pPr>
            <a:r>
              <a:rPr lang="vi-VN" sz="2800" dirty="0" smtClean="0">
                <a:latin typeface="Times New Roman" panose="02020603050405020304" pitchFamily="18" charset="0"/>
                <a:cs typeface="Times New Roman" panose="02020603050405020304" pitchFamily="18" charset="0"/>
              </a:rPr>
              <a:t>Phải </a:t>
            </a:r>
            <a:r>
              <a:rPr lang="vi-VN" sz="2800" dirty="0">
                <a:latin typeface="Times New Roman" panose="02020603050405020304" pitchFamily="18" charset="0"/>
                <a:cs typeface="Times New Roman" panose="02020603050405020304" pitchFamily="18" charset="0"/>
              </a:rPr>
              <a:t>lên kế hoạch khảo sát chi tiết từng chức </a:t>
            </a:r>
            <a:r>
              <a:rPr lang="vi-VN" sz="2800" dirty="0" smtClean="0">
                <a:latin typeface="Times New Roman" panose="02020603050405020304" pitchFamily="18" charset="0"/>
                <a:cs typeface="Times New Roman" panose="02020603050405020304" pitchFamily="18" charset="0"/>
              </a:rPr>
              <a:t>năng</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pPr marL="457200" indent="-457200">
              <a:buFontTx/>
              <a:buChar char="-"/>
            </a:pPr>
            <a:r>
              <a:rPr lang="vi-VN" sz="2800" dirty="0" smtClean="0">
                <a:latin typeface="Times New Roman" panose="02020603050405020304" pitchFamily="18" charset="0"/>
                <a:cs typeface="Times New Roman" panose="02020603050405020304" pitchFamily="18" charset="0"/>
              </a:rPr>
              <a:t>Giám </a:t>
            </a:r>
            <a:r>
              <a:rPr lang="vi-VN" sz="2800" dirty="0">
                <a:latin typeface="Times New Roman" panose="02020603050405020304" pitchFamily="18" charset="0"/>
                <a:cs typeface="Times New Roman" panose="02020603050405020304" pitchFamily="18" charset="0"/>
              </a:rPr>
              <a:t>sát, hối thúc bên đối tác outsourcing để đảm bảo tiến </a:t>
            </a:r>
            <a:r>
              <a:rPr lang="vi-VN" sz="2800" dirty="0" smtClean="0">
                <a:latin typeface="Times New Roman" panose="02020603050405020304" pitchFamily="18" charset="0"/>
                <a:cs typeface="Times New Roman" panose="02020603050405020304" pitchFamily="18" charset="0"/>
              </a:rPr>
              <a:t>độ</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pPr marL="457200" indent="-457200">
              <a:buFontTx/>
              <a:buChar char="-"/>
            </a:pPr>
            <a:r>
              <a:rPr lang="vi-VN" sz="2800" dirty="0" smtClean="0">
                <a:latin typeface="Times New Roman" panose="02020603050405020304" pitchFamily="18" charset="0"/>
                <a:cs typeface="Times New Roman" panose="02020603050405020304" pitchFamily="18" charset="0"/>
              </a:rPr>
              <a:t>Phải </a:t>
            </a:r>
            <a:r>
              <a:rPr lang="vi-VN" sz="2800" dirty="0">
                <a:latin typeface="Times New Roman" panose="02020603050405020304" pitchFamily="18" charset="0"/>
                <a:cs typeface="Times New Roman" panose="02020603050405020304" pitchFamily="18" charset="0"/>
              </a:rPr>
              <a:t>có chính sách đãi ngộ thoả đáng về lương, môi trường làm </a:t>
            </a:r>
            <a:r>
              <a:rPr lang="vi-VN" sz="2800" dirty="0" smtClean="0">
                <a:latin typeface="Times New Roman" panose="02020603050405020304" pitchFamily="18" charset="0"/>
                <a:cs typeface="Times New Roman" panose="02020603050405020304" pitchFamily="18" charset="0"/>
              </a:rPr>
              <a:t>việc</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a:p>
            <a:r>
              <a:rPr lang="vi-VN"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Chia </a:t>
            </a:r>
            <a:r>
              <a:rPr lang="vi-VN" sz="2800" dirty="0">
                <a:latin typeface="Times New Roman" panose="02020603050405020304" pitchFamily="18" charset="0"/>
                <a:cs typeface="Times New Roman" panose="02020603050405020304" pitchFamily="18" charset="0"/>
              </a:rPr>
              <a:t>nhỏ từng công việc, họp bàn với các thành viên để xác định thời gian cho chính xác.</a:t>
            </a:r>
          </a:p>
          <a:p>
            <a:r>
              <a:rPr lang="vi-VN" sz="2800" dirty="0"/>
              <a:t/>
            </a:r>
            <a:br>
              <a:rPr lang="vi-VN" sz="2800" dirty="0"/>
            </a:br>
            <a:r>
              <a:rPr lang="en-US" altLang="ko-KR" sz="2800" dirty="0" smtClean="0">
                <a:latin typeface="Times New Roman" panose="02020603050405020304" pitchFamily="18" charset="0"/>
                <a:cs typeface="Times New Roman" panose="02020603050405020304" pitchFamily="18" charset="0"/>
              </a:rPr>
              <a:t> </a:t>
            </a: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589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3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Bài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học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kinh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nghiệm</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rút</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ra</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423D9B-8F85-492A-B36F-7886CAF47ECF}"/>
              </a:ext>
            </a:extLst>
          </p:cNvPr>
          <p:cNvSpPr txBox="1"/>
          <p:nvPr/>
        </p:nvSpPr>
        <p:spPr>
          <a:xfrm>
            <a:off x="1125414" y="288932"/>
            <a:ext cx="10353823" cy="6986528"/>
          </a:xfrm>
          <a:prstGeom prst="rect">
            <a:avLst/>
          </a:prstGeom>
          <a:noFill/>
        </p:spPr>
        <p:txBody>
          <a:bodyPr wrap="square" rtlCol="0" anchor="ctr">
            <a:spAutoFit/>
          </a:bodyPr>
          <a:lstStyle/>
          <a:p>
            <a:r>
              <a:rPr lang="en-US" sz="2800" dirty="0" smtClean="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Cần </a:t>
            </a:r>
            <a:r>
              <a:rPr lang="vi-VN" sz="2800" dirty="0">
                <a:latin typeface="Times New Roman" panose="02020603050405020304" pitchFamily="18" charset="0"/>
                <a:cs typeface="Times New Roman" panose="02020603050405020304" pitchFamily="18" charset="0"/>
              </a:rPr>
              <a:t>phải cố gắng nâng cao kỹ năng teamwork để hoàn thành dự án một cách chất lượng và hiệu suất tốt nhất</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 B</a:t>
            </a:r>
            <a:r>
              <a:rPr lang="vi-VN" sz="2800" dirty="0" smtClean="0">
                <a:latin typeface="Times New Roman" panose="02020603050405020304" pitchFamily="18" charset="0"/>
                <a:cs typeface="Times New Roman" panose="02020603050405020304" pitchFamily="18" charset="0"/>
              </a:rPr>
              <a:t>iết </a:t>
            </a:r>
            <a:r>
              <a:rPr lang="vi-VN" sz="2800" dirty="0">
                <a:latin typeface="Times New Roman" panose="02020603050405020304" pitchFamily="18" charset="0"/>
                <a:cs typeface="Times New Roman" panose="02020603050405020304" pitchFamily="18" charset="0"/>
              </a:rPr>
              <a:t>quản lý công việc, sắp xếp theo thứ tự quan trọng, mức độ ưu tiên của từng công việc, để có thể hoàn thành tất cả mọi việc đúng </a:t>
            </a:r>
            <a:r>
              <a:rPr lang="vi-VN" sz="2800" dirty="0"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a:t>
            </a:r>
          </a:p>
          <a:p>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t</a:t>
            </a:r>
            <a:r>
              <a:rPr lang="vi-VN" sz="2800" dirty="0" smtClean="0">
                <a:latin typeface="Times New Roman" panose="02020603050405020304" pitchFamily="18" charset="0"/>
                <a:cs typeface="Times New Roman" panose="02020603050405020304" pitchFamily="18" charset="0"/>
              </a:rPr>
              <a:t>ìm </a:t>
            </a:r>
            <a:r>
              <a:rPr lang="vi-VN" sz="2800" dirty="0">
                <a:latin typeface="Times New Roman" panose="02020603050405020304" pitchFamily="18" charset="0"/>
                <a:cs typeface="Times New Roman" panose="02020603050405020304" pitchFamily="18" charset="0"/>
              </a:rPr>
              <a:t>kiếm sự giúp đỡ của các thành viên trong nhóm để hỗ trợ để quản lý được nhiệm vụ của mình , không ảnh hưởng đến tiến độ dự án</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vi-VN" sz="2800" dirty="0"/>
              <a:t/>
            </a:r>
            <a:br>
              <a:rPr lang="vi-VN" sz="2800" dirty="0"/>
            </a:br>
            <a:r>
              <a:rPr lang="vi-VN" sz="2800" dirty="0"/>
              <a:t/>
            </a:r>
            <a:br>
              <a:rPr lang="vi-VN" sz="2800" dirty="0"/>
            </a:b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227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8D107-041E-4A3F-88D1-B65111F9042A}"/>
              </a:ext>
            </a:extLst>
          </p:cNvPr>
          <p:cNvSpPr txBox="1"/>
          <p:nvPr/>
        </p:nvSpPr>
        <p:spPr>
          <a:xfrm>
            <a:off x="336819" y="139299"/>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Bài</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học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kinh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nghiệm</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rút</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ra</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423D9B-8F85-492A-B36F-7886CAF47ECF}"/>
              </a:ext>
            </a:extLst>
          </p:cNvPr>
          <p:cNvSpPr txBox="1"/>
          <p:nvPr/>
        </p:nvSpPr>
        <p:spPr>
          <a:xfrm>
            <a:off x="1125414" y="724343"/>
            <a:ext cx="11066585" cy="6555641"/>
          </a:xfrm>
          <a:prstGeom prst="rect">
            <a:avLst/>
          </a:prstGeom>
          <a:noFill/>
        </p:spPr>
        <p:txBody>
          <a:bodyPr wrap="square" rtlCol="0" anchor="ctr">
            <a:spAutoFit/>
          </a:bodyPr>
          <a:lstStyle/>
          <a:p>
            <a:pPr marL="457200" indent="-457200">
              <a:buFontTx/>
              <a:buChar char="-"/>
            </a:pPr>
            <a:endParaRPr lang="en-US" sz="2800" dirty="0" smtClean="0">
              <a:latin typeface="Times New Roman" panose="02020603050405020304" pitchFamily="18" charset="0"/>
              <a:cs typeface="Times New Roman" panose="02020603050405020304" pitchFamily="18" charset="0"/>
            </a:endParaRPr>
          </a:p>
          <a:p>
            <a:pPr marL="457200" indent="-457200">
              <a:buFontTx/>
              <a:buChar char="-"/>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hoạch</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ỹ </a:t>
            </a:r>
            <a:r>
              <a:rPr lang="vi-VN" sz="2800" dirty="0">
                <a:latin typeface="Times New Roman" panose="02020603050405020304" pitchFamily="18" charset="0"/>
                <a:cs typeface="Times New Roman" panose="02020603050405020304" pitchFamily="18" charset="0"/>
              </a:rPr>
              <a:t>năng chia đúng người đúng việc giúp tốc độ làm việc của team nhanh hơn, giao việc phù hợp với mỗi cá nhân thì chỉ mất một khoảng thời gian ngắn để hoàn thành.</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kỹ</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kỹ</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a:t>
            </a:r>
          </a:p>
          <a:p>
            <a:r>
              <a:rPr lang="en-US" sz="2800" dirty="0"/>
              <a:t/>
            </a:r>
            <a:br>
              <a:rPr lang="en-US" sz="2800" dirty="0"/>
            </a:br>
            <a:r>
              <a:rPr lang="vi-VN" sz="2800" dirty="0"/>
              <a:t/>
            </a:r>
            <a:br>
              <a:rPr lang="vi-VN" sz="2800" dirty="0"/>
            </a:br>
            <a:r>
              <a:rPr lang="vi-VN" sz="2800" dirty="0"/>
              <a:t/>
            </a:r>
            <a:br>
              <a:rPr lang="vi-VN" sz="2800" dirty="0"/>
            </a:b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94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accent3">
                <a:lumMod val="40000"/>
                <a:lumOff val="60000"/>
              </a:schemeClr>
            </a:gs>
            <a:gs pos="93000">
              <a:srgbClr val="95C6E9"/>
            </a:gs>
            <a:gs pos="100000">
              <a:srgbClr val="95C6E9"/>
            </a:gs>
            <a:gs pos="100000">
              <a:srgbClr val="95C6E9"/>
            </a:gs>
            <a:gs pos="66000">
              <a:srgbClr val="95C6E9"/>
            </a:gs>
            <a:gs pos="93000">
              <a:schemeClr val="bg1">
                <a:lumMod val="95000"/>
              </a:schemeClr>
            </a:gs>
            <a:gs pos="77000">
              <a:schemeClr val="accent1">
                <a:lumMod val="45000"/>
                <a:lumOff val="55000"/>
              </a:schemeClr>
            </a:gs>
            <a:gs pos="30000">
              <a:schemeClr val="accent3">
                <a:lumMod val="20000"/>
                <a:lumOff val="80000"/>
                <a:alpha val="2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4604913" y="117379"/>
            <a:ext cx="3801042" cy="590931"/>
          </a:xfrm>
          <a:prstGeom prst="rect">
            <a:avLst/>
          </a:prstGeom>
        </p:spPr>
        <p:txBody>
          <a:bodyPr wrap="none">
            <a:spAutoFit/>
          </a:bodyPr>
          <a:lstStyle/>
          <a:p>
            <a:pPr lvl="0" algn="ctr">
              <a:lnSpc>
                <a:spcPct val="90000"/>
              </a:lnSpc>
              <a:spcBef>
                <a:spcPts val="1000"/>
              </a:spcBef>
            </a:pPr>
            <a:r>
              <a:rPr lang="en-US" sz="3600" b="1" dirty="0" smtClean="0">
                <a:solidFill>
                  <a:srgbClr val="07A398">
                    <a:lumMod val="75000"/>
                  </a:srgbClr>
                </a:solidFill>
                <a:latin typeface="Times New Roman" panose="02020603050405020304" pitchFamily="18" charset="0"/>
                <a:cs typeface="Times New Roman" panose="02020603050405020304" pitchFamily="18" charset="0"/>
              </a:rPr>
              <a:t>DELIVERABLES</a:t>
            </a:r>
            <a:endParaRPr lang="en-US" sz="3600" b="1" dirty="0">
              <a:solidFill>
                <a:srgbClr val="07A398">
                  <a:lumMod val="75000"/>
                </a:srgb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48D107-041E-4A3F-88D1-B65111F9042A}"/>
              </a:ext>
            </a:extLst>
          </p:cNvPr>
          <p:cNvSpPr txBox="1"/>
          <p:nvPr/>
        </p:nvSpPr>
        <p:spPr>
          <a:xfrm>
            <a:off x="1181687" y="949574"/>
            <a:ext cx="9945858" cy="5732580"/>
          </a:xfrm>
          <a:prstGeom prst="rect">
            <a:avLst/>
          </a:prstGeom>
          <a:noFill/>
        </p:spPr>
        <p:txBody>
          <a:bodyPr wrap="square" rtlCol="0" anchor="ctr">
            <a:spAutoFit/>
          </a:bodyPr>
          <a:lstStyle/>
          <a:p>
            <a:r>
              <a:rPr lang="vi-VN" sz="2400" b="1" dirty="0">
                <a:latin typeface="Times New Roman" panose="02020603050405020304" pitchFamily="18" charset="0"/>
                <a:cs typeface="Times New Roman" panose="02020603050405020304" pitchFamily="18" charset="0"/>
              </a:rPr>
              <a:t>Background</a:t>
            </a:r>
            <a:r>
              <a:rPr lang="vi-VN" sz="2400" dirty="0">
                <a:latin typeface="Times New Roman" panose="02020603050405020304" pitchFamily="18" charset="0"/>
                <a:cs typeface="Times New Roman" panose="02020603050405020304" pitchFamily="18" charset="0"/>
              </a:rPr>
              <a:t>: Hiện tại công ty Mộc Hòa Bình chưa có công cụ nào để quản lý khách hàng hiệu quả</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Purpose</a:t>
            </a: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Xây </a:t>
            </a:r>
            <a:r>
              <a:rPr lang="vi-VN" sz="2400" dirty="0">
                <a:latin typeface="Times New Roman" panose="02020603050405020304" pitchFamily="18" charset="0"/>
                <a:cs typeface="Times New Roman" panose="02020603050405020304" pitchFamily="18" charset="0"/>
              </a:rPr>
              <a:t>dựng một website CRM để công ty Mộc Hòa Bình quản lý thông tin khách hàng tốt hơn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b="1" dirty="0">
                <a:latin typeface="Times New Roman" panose="02020603050405020304" pitchFamily="18" charset="0"/>
                <a:cs typeface="Times New Roman" panose="02020603050405020304" pitchFamily="18" charset="0"/>
              </a:rPr>
              <a:t>Goal</a:t>
            </a:r>
            <a:r>
              <a:rPr lang="vi-VN" sz="2400" dirty="0">
                <a:latin typeface="Times New Roman" panose="02020603050405020304" pitchFamily="18" charset="0"/>
                <a:cs typeface="Times New Roman" panose="02020603050405020304" pitchFamily="18" charset="0"/>
              </a:rPr>
              <a:t>: Ngày 17/11/2019, team CNTT sẽ hoàn thành được 30% công cụ quản lý khách hàng doanh nghiệp cho dự án CRM Mộc Hòa </a:t>
            </a:r>
            <a:r>
              <a:rPr lang="vi-VN" sz="2400" dirty="0" smtClean="0">
                <a:latin typeface="Times New Roman" panose="02020603050405020304" pitchFamily="18" charset="0"/>
                <a:cs typeface="Times New Roman" panose="02020603050405020304" pitchFamily="18" charset="0"/>
              </a:rPr>
              <a:t>Bình</a:t>
            </a:r>
            <a:endParaRPr lang="en-US"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Sản phẩm nghiệm thu đợt 1 gồm:</a:t>
            </a:r>
          </a:p>
          <a:p>
            <a:pPr fontAlgn="base"/>
            <a:r>
              <a:rPr lang="vi-VN" sz="2400" dirty="0">
                <a:latin typeface="Times New Roman" panose="02020603050405020304" pitchFamily="18" charset="0"/>
                <a:cs typeface="Times New Roman" panose="02020603050405020304" pitchFamily="18" charset="0"/>
              </a:rPr>
              <a:t>Tài liệu hướng dẫn: Đăng nhập/ Đăng </a:t>
            </a:r>
            <a:r>
              <a:rPr lang="vi-VN" sz="2400" dirty="0" smtClean="0">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khẩu</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sử dụng tính năng Tìm kiếm khách hàng tiềm năng.</a:t>
            </a:r>
          </a:p>
          <a:p>
            <a:r>
              <a:rPr lang="vi-VN" sz="4000" dirty="0"/>
              <a:t/>
            </a:r>
            <a:br>
              <a:rPr lang="vi-VN" sz="4000" dirty="0"/>
            </a:b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454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accent3">
                <a:lumMod val="40000"/>
                <a:lumOff val="60000"/>
              </a:schemeClr>
            </a:gs>
            <a:gs pos="93000">
              <a:srgbClr val="95C6E9"/>
            </a:gs>
            <a:gs pos="100000">
              <a:srgbClr val="95C6E9"/>
            </a:gs>
            <a:gs pos="100000">
              <a:srgbClr val="95C6E9"/>
            </a:gs>
            <a:gs pos="66000">
              <a:srgbClr val="95C6E9"/>
            </a:gs>
            <a:gs pos="93000">
              <a:schemeClr val="bg1">
                <a:lumMod val="95000"/>
              </a:schemeClr>
            </a:gs>
            <a:gs pos="77000">
              <a:schemeClr val="accent1">
                <a:lumMod val="45000"/>
                <a:lumOff val="55000"/>
              </a:schemeClr>
            </a:gs>
            <a:gs pos="30000">
              <a:schemeClr val="accent3">
                <a:lumMod val="20000"/>
                <a:lumOff val="80000"/>
                <a:alpha val="2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786597" y="6105272"/>
            <a:ext cx="8792309" cy="840230"/>
          </a:xfrm>
          <a:prstGeom prst="rect">
            <a:avLst/>
          </a:prstGeom>
        </p:spPr>
        <p:txBody>
          <a:bodyPr wrap="square">
            <a:spAutoFit/>
          </a:bodyPr>
          <a:lstStyle/>
          <a:p>
            <a:pPr lvl="0" algn="ctr">
              <a:lnSpc>
                <a:spcPct val="90000"/>
              </a:lnSpc>
              <a:spcBef>
                <a:spcPts val="1000"/>
              </a:spcBef>
            </a:pPr>
            <a:r>
              <a:rPr lang="en-US" b="1" dirty="0" smtClean="0">
                <a:latin typeface="Times New Roman" panose="02020603050405020304" pitchFamily="18" charset="0"/>
                <a:cs typeface="Times New Roman" panose="02020603050405020304" pitchFamily="18" charset="0"/>
              </a:rPr>
              <a:t>Link </a:t>
            </a:r>
            <a:r>
              <a:rPr lang="en-US" b="1" dirty="0" err="1" smtClean="0">
                <a:latin typeface="Times New Roman" panose="02020603050405020304" pitchFamily="18" charset="0"/>
                <a:cs typeface="Times New Roman" panose="02020603050405020304" pitchFamily="18" charset="0"/>
              </a:rPr>
              <a:t>tài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hướng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dẫn</a:t>
            </a:r>
            <a:r>
              <a:rPr lang="en-US" b="1" dirty="0" smtClean="0">
                <a:latin typeface="Times New Roman" panose="02020603050405020304" pitchFamily="18" charset="0"/>
                <a:cs typeface="Times New Roman" panose="02020603050405020304" pitchFamily="18" charset="0"/>
              </a:rPr>
              <a:t>: https</a:t>
            </a:r>
            <a:r>
              <a:rPr lang="en-US" b="1" dirty="0">
                <a:latin typeface="Times New Roman" panose="02020603050405020304" pitchFamily="18" charset="0"/>
                <a:cs typeface="Times New Roman" panose="02020603050405020304" pitchFamily="18" charset="0"/>
              </a:rPr>
              <a:t>://docs.google.com/document/d/1y_QZPk8W4QPQ0YpS66jNN4K9fVgrdRZ97ghDnfVKbMw/edit#heading=h.ot7h9neomx06</a:t>
            </a:r>
          </a:p>
        </p:txBody>
      </p:sp>
      <p:sp>
        <p:nvSpPr>
          <p:cNvPr id="6" name="Rectangle 5"/>
          <p:cNvSpPr/>
          <p:nvPr/>
        </p:nvSpPr>
        <p:spPr>
          <a:xfrm>
            <a:off x="4771381" y="0"/>
            <a:ext cx="3801042" cy="590931"/>
          </a:xfrm>
          <a:prstGeom prst="rect">
            <a:avLst/>
          </a:prstGeom>
        </p:spPr>
        <p:txBody>
          <a:bodyPr wrap="none">
            <a:spAutoFit/>
          </a:bodyPr>
          <a:lstStyle/>
          <a:p>
            <a:pPr lvl="0" algn="ctr">
              <a:lnSpc>
                <a:spcPct val="90000"/>
              </a:lnSpc>
              <a:spcBef>
                <a:spcPts val="1000"/>
              </a:spcBef>
            </a:pPr>
            <a:r>
              <a:rPr lang="en-US" sz="3600" b="1" dirty="0" smtClean="0">
                <a:solidFill>
                  <a:srgbClr val="07A398">
                    <a:lumMod val="75000"/>
                  </a:srgbClr>
                </a:solidFill>
                <a:latin typeface="Times New Roman" panose="02020603050405020304" pitchFamily="18" charset="0"/>
                <a:cs typeface="Times New Roman" panose="02020603050405020304" pitchFamily="18" charset="0"/>
              </a:rPr>
              <a:t>DELIVERABLES</a:t>
            </a:r>
            <a:endParaRPr lang="en-US" sz="3600" b="1" dirty="0">
              <a:solidFill>
                <a:srgbClr val="07A398">
                  <a:lumMod val="75000"/>
                </a:srgb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681529" y="695389"/>
            <a:ext cx="9391650" cy="5305425"/>
          </a:xfrm>
          <a:prstGeom prst="rect">
            <a:avLst/>
          </a:prstGeom>
        </p:spPr>
      </p:pic>
    </p:spTree>
    <p:extLst>
      <p:ext uri="{BB962C8B-B14F-4D97-AF65-F5344CB8AC3E}">
        <p14:creationId xmlns:p14="http://schemas.microsoft.com/office/powerpoint/2010/main" val="3280077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660065" y="391514"/>
            <a:ext cx="7309021" cy="923330"/>
          </a:xfrm>
          <a:prstGeom prst="rect">
            <a:avLst/>
          </a:prstGeom>
          <a:noFill/>
        </p:spPr>
        <p:txBody>
          <a:bodyPr wrap="square" rtlCol="0" anchor="ctr">
            <a:spAutoFit/>
          </a:bodyPr>
          <a:lstStyle/>
          <a:p>
            <a:r>
              <a:rPr lang="en-US" altLang="ko-KR" sz="5400" b="1" dirty="0" smtClean="0">
                <a:solidFill>
                  <a:schemeClr val="bg2">
                    <a:lumMod val="10000"/>
                  </a:schemeClr>
                </a:solidFill>
                <a:latin typeface="Times New Roman" panose="02020603050405020304" pitchFamily="18" charset="0"/>
                <a:cs typeface="Times New Roman" panose="02020603050405020304" pitchFamily="18" charset="0"/>
              </a:rPr>
              <a:t>NỘI DUNG BÁO CÁO</a:t>
            </a:r>
            <a:endParaRPr lang="ko-KR" altLang="en-US" sz="54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772824" y="2095340"/>
            <a:ext cx="958096" cy="646331"/>
          </a:xfrm>
          <a:prstGeom prst="rect">
            <a:avLst/>
          </a:prstGeom>
          <a:noFill/>
        </p:spPr>
        <p:txBody>
          <a:bodyPr wrap="square" lIns="108000" rIns="108000" rtlCol="0" anchor="ctr">
            <a:spAutoFit/>
          </a:bodyPr>
          <a:lstStyle/>
          <a:p>
            <a:pPr algn="ctr"/>
            <a:r>
              <a:rPr lang="en-US" altLang="ko-KR" sz="3600" b="1" dirty="0" smtClean="0">
                <a:solidFill>
                  <a:schemeClr val="accent2">
                    <a:lumMod val="75000"/>
                  </a:schemeClr>
                </a:solidFill>
                <a:cs typeface="Arial" pitchFamily="34" charset="0"/>
              </a:rPr>
              <a:t>1</a:t>
            </a:r>
            <a:endParaRPr lang="ko-KR" altLang="en-US" sz="3600" b="1" dirty="0">
              <a:solidFill>
                <a:schemeClr val="accent2">
                  <a:lumMod val="75000"/>
                </a:schemeClr>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835953" y="1964074"/>
            <a:ext cx="6133133" cy="908864"/>
          </a:xfrm>
          <a:prstGeom prst="roundRect">
            <a:avLst>
              <a:gd name="adj" fmla="val 50000"/>
            </a:avLst>
          </a:prstGeom>
          <a:solidFill>
            <a:schemeClr val="accent2">
              <a:lumMod val="75000"/>
            </a:schemeClr>
          </a:solidFill>
        </p:spPr>
        <p:txBody>
          <a:bodyPr wrap="square" lIns="274320" rtlCol="0" anchor="ctr">
            <a:spAutoFit/>
          </a:bodyPr>
          <a:lstStyle/>
          <a:p>
            <a:r>
              <a:rPr lang="en-US" altLang="ko-KR" sz="3600" b="1" dirty="0" smtClean="0">
                <a:solidFill>
                  <a:schemeClr val="bg1"/>
                </a:solidFill>
                <a:latin typeface="Times New Roman" panose="02020603050405020304" pitchFamily="18" charset="0"/>
                <a:cs typeface="Times New Roman" panose="02020603050405020304" pitchFamily="18" charset="0"/>
              </a:rPr>
              <a:t>QUẢN TRỊ DỰ ÁN</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4E08AEC-260E-4620-A344-02DA4D7253FC}"/>
              </a:ext>
            </a:extLst>
          </p:cNvPr>
          <p:cNvSpPr txBox="1"/>
          <p:nvPr/>
        </p:nvSpPr>
        <p:spPr>
          <a:xfrm>
            <a:off x="4772824" y="4170875"/>
            <a:ext cx="958096" cy="646331"/>
          </a:xfrm>
          <a:prstGeom prst="rect">
            <a:avLst/>
          </a:prstGeom>
          <a:noFill/>
        </p:spPr>
        <p:txBody>
          <a:bodyPr wrap="square" lIns="108000" rIns="108000" rtlCol="0" anchor="ctr">
            <a:spAutoFit/>
          </a:bodyPr>
          <a:lstStyle/>
          <a:p>
            <a:pPr algn="ctr"/>
            <a:r>
              <a:rPr lang="en-US" altLang="ko-KR" sz="3600" b="1" dirty="0" smtClean="0">
                <a:solidFill>
                  <a:schemeClr val="accent2">
                    <a:lumMod val="75000"/>
                  </a:schemeClr>
                </a:solidFill>
                <a:cs typeface="Arial" pitchFamily="34" charset="0"/>
              </a:rPr>
              <a:t>2</a:t>
            </a:r>
            <a:endParaRPr lang="ko-KR" altLang="en-US" sz="3600" b="1" dirty="0">
              <a:solidFill>
                <a:schemeClr val="accent2">
                  <a:lumMod val="75000"/>
                </a:schemeClr>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835953" y="4039609"/>
            <a:ext cx="6133133" cy="908864"/>
          </a:xfrm>
          <a:prstGeom prst="roundRect">
            <a:avLst>
              <a:gd name="adj" fmla="val 50000"/>
            </a:avLst>
          </a:prstGeom>
          <a:solidFill>
            <a:schemeClr val="accent2">
              <a:lumMod val="75000"/>
            </a:schemeClr>
          </a:solidFill>
        </p:spPr>
        <p:txBody>
          <a:bodyPr wrap="square" lIns="274320" rtlCol="0" anchor="ctr">
            <a:spAutoFit/>
          </a:bodyPr>
          <a:lstStyle/>
          <a:p>
            <a:r>
              <a:rPr lang="en-US" altLang="ko-KR" sz="3600" b="1" dirty="0" smtClean="0">
                <a:solidFill>
                  <a:schemeClr val="bg1"/>
                </a:solidFill>
                <a:latin typeface="Times New Roman" panose="02020603050405020304" pitchFamily="18" charset="0"/>
                <a:cs typeface="Times New Roman" panose="02020603050405020304" pitchFamily="18" charset="0"/>
              </a:rPr>
              <a:t>DELIVERABLES</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Kết quả hình ảnh cho công ty mộc hòa bì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5503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02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accent3">
                <a:lumMod val="40000"/>
                <a:lumOff val="60000"/>
              </a:schemeClr>
            </a:gs>
            <a:gs pos="93000">
              <a:srgbClr val="95C6E9"/>
            </a:gs>
            <a:gs pos="100000">
              <a:srgbClr val="95C6E9"/>
            </a:gs>
            <a:gs pos="100000">
              <a:srgbClr val="95C6E9"/>
            </a:gs>
            <a:gs pos="66000">
              <a:srgbClr val="95C6E9"/>
            </a:gs>
            <a:gs pos="93000">
              <a:schemeClr val="bg1">
                <a:lumMod val="95000"/>
              </a:schemeClr>
            </a:gs>
            <a:gs pos="77000">
              <a:schemeClr val="accent1">
                <a:lumMod val="45000"/>
                <a:lumOff val="55000"/>
              </a:schemeClr>
            </a:gs>
            <a:gs pos="30000">
              <a:schemeClr val="accent3">
                <a:lumMod val="20000"/>
                <a:lumOff val="80000"/>
                <a:alpha val="2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4405621" y="2405576"/>
            <a:ext cx="3781776" cy="590931"/>
          </a:xfrm>
          <a:prstGeom prst="rect">
            <a:avLst/>
          </a:prstGeom>
        </p:spPr>
        <p:txBody>
          <a:bodyPr wrap="square">
            <a:spAutoFit/>
          </a:bodyPr>
          <a:lstStyle/>
          <a:p>
            <a:pPr lvl="0" algn="ctr">
              <a:lnSpc>
                <a:spcPct val="90000"/>
              </a:lnSpc>
              <a:spcBef>
                <a:spcPts val="1000"/>
              </a:spcBef>
            </a:pPr>
            <a:endParaRPr lang="en-US" sz="3600" b="1" dirty="0">
              <a:solidFill>
                <a:srgbClr val="07A398">
                  <a:lumMod val="75000"/>
                </a:srgb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4771381" y="0"/>
            <a:ext cx="3801042" cy="590931"/>
          </a:xfrm>
          <a:prstGeom prst="rect">
            <a:avLst/>
          </a:prstGeom>
        </p:spPr>
        <p:txBody>
          <a:bodyPr wrap="none">
            <a:spAutoFit/>
          </a:bodyPr>
          <a:lstStyle/>
          <a:p>
            <a:pPr lvl="0" algn="ctr">
              <a:lnSpc>
                <a:spcPct val="90000"/>
              </a:lnSpc>
              <a:spcBef>
                <a:spcPts val="1000"/>
              </a:spcBef>
            </a:pPr>
            <a:r>
              <a:rPr lang="en-US" sz="3600" b="1" dirty="0" smtClean="0">
                <a:solidFill>
                  <a:srgbClr val="07A398">
                    <a:lumMod val="75000"/>
                  </a:srgbClr>
                </a:solidFill>
                <a:latin typeface="Times New Roman" panose="02020603050405020304" pitchFamily="18" charset="0"/>
                <a:cs typeface="Times New Roman" panose="02020603050405020304" pitchFamily="18" charset="0"/>
              </a:rPr>
              <a:t>DELIVERABLES</a:t>
            </a:r>
            <a:endParaRPr lang="en-US" sz="3600" b="1" dirty="0">
              <a:solidFill>
                <a:srgbClr val="07A398">
                  <a:lumMod val="75000"/>
                </a:srgb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71587" y="942974"/>
            <a:ext cx="9532401" cy="4912057"/>
          </a:xfrm>
          <a:prstGeom prst="rect">
            <a:avLst/>
          </a:prstGeom>
        </p:spPr>
      </p:pic>
      <p:sp>
        <p:nvSpPr>
          <p:cNvPr id="6" name="TextBox 5">
            <a:extLst>
              <a:ext uri="{FF2B5EF4-FFF2-40B4-BE49-F238E27FC236}">
                <a16:creationId xmlns:a16="http://schemas.microsoft.com/office/drawing/2014/main" id="{9B48D107-041E-4A3F-88D1-B65111F9042A}"/>
              </a:ext>
            </a:extLst>
          </p:cNvPr>
          <p:cNvSpPr txBox="1"/>
          <p:nvPr/>
        </p:nvSpPr>
        <p:spPr>
          <a:xfrm>
            <a:off x="1393516" y="5855031"/>
            <a:ext cx="9805986" cy="1015663"/>
          </a:xfrm>
          <a:prstGeom prst="rect">
            <a:avLst/>
          </a:prstGeom>
          <a:noFill/>
        </p:spPr>
        <p:txBody>
          <a:bodyPr wrap="square" rtlCol="0" anchor="ctr">
            <a:spAutoFit/>
          </a:bodyPr>
          <a:lstStyle/>
          <a:p>
            <a:pPr algn="ctr"/>
            <a:r>
              <a:rPr lang="en-US" altLang="ko-KR" sz="2000" b="1" dirty="0" smtClean="0">
                <a:latin typeface="Times New Roman" panose="02020603050405020304" pitchFamily="18" charset="0"/>
                <a:cs typeface="Times New Roman" panose="02020603050405020304" pitchFamily="18" charset="0"/>
              </a:rPr>
              <a:t>Link </a:t>
            </a:r>
            <a:r>
              <a:rPr lang="en-US" altLang="ko-KR" sz="2000" b="1" dirty="0" err="1" smtClean="0">
                <a:latin typeface="Times New Roman" panose="02020603050405020304" pitchFamily="18" charset="0"/>
                <a:cs typeface="Times New Roman" panose="02020603050405020304" pitchFamily="18" charset="0"/>
              </a:rPr>
              <a:t>biển</a:t>
            </a:r>
            <a:r>
              <a:rPr lang="en-US" altLang="ko-KR" sz="2000" b="1" dirty="0" smtClean="0">
                <a:latin typeface="Times New Roman" panose="02020603050405020304" pitchFamily="18" charset="0"/>
                <a:cs typeface="Times New Roman" panose="02020603050405020304" pitchFamily="18" charset="0"/>
              </a:rPr>
              <a:t> </a:t>
            </a:r>
            <a:r>
              <a:rPr lang="en-US" altLang="ko-KR" sz="2000" b="1" dirty="0" err="1" smtClean="0">
                <a:latin typeface="Times New Roman" panose="02020603050405020304" pitchFamily="18" charset="0"/>
                <a:cs typeface="Times New Roman" panose="02020603050405020304" pitchFamily="18" charset="0"/>
              </a:rPr>
              <a:t>bản</a:t>
            </a:r>
            <a:r>
              <a:rPr lang="en-US" altLang="ko-KR" sz="2000" b="1" dirty="0" smtClean="0">
                <a:latin typeface="Times New Roman" panose="02020603050405020304" pitchFamily="18" charset="0"/>
                <a:cs typeface="Times New Roman" panose="02020603050405020304" pitchFamily="18" charset="0"/>
              </a:rPr>
              <a:t> </a:t>
            </a:r>
            <a:r>
              <a:rPr lang="en-US" altLang="ko-KR" sz="2000" b="1" dirty="0" err="1" smtClean="0">
                <a:latin typeface="Times New Roman" panose="02020603050405020304" pitchFamily="18" charset="0"/>
                <a:cs typeface="Times New Roman" panose="02020603050405020304" pitchFamily="18" charset="0"/>
              </a:rPr>
              <a:t>nghiệm</a:t>
            </a:r>
            <a:r>
              <a:rPr lang="en-US" altLang="ko-KR" sz="2000" b="1" dirty="0" smtClean="0">
                <a:latin typeface="Times New Roman" panose="02020603050405020304" pitchFamily="18" charset="0"/>
                <a:cs typeface="Times New Roman" panose="02020603050405020304" pitchFamily="18" charset="0"/>
              </a:rPr>
              <a:t> </a:t>
            </a:r>
            <a:r>
              <a:rPr lang="en-US" altLang="ko-KR" sz="2000" b="1" dirty="0" err="1" smtClean="0">
                <a:latin typeface="Times New Roman" panose="02020603050405020304" pitchFamily="18" charset="0"/>
                <a:cs typeface="Times New Roman" panose="02020603050405020304" pitchFamily="18" charset="0"/>
              </a:rPr>
              <a:t>thu</a:t>
            </a:r>
            <a:r>
              <a:rPr lang="en-US" altLang="ko-KR" sz="2000" b="1" dirty="0">
                <a:latin typeface="Times New Roman" panose="02020603050405020304" pitchFamily="18" charset="0"/>
                <a:cs typeface="Times New Roman" panose="02020603050405020304" pitchFamily="18" charset="0"/>
              </a:rPr>
              <a:t>: https://docs.google.com/document/d/12Fyg9xHTpGK1wu6zuc7cY8lR35_v6U_RUR690wUQrB0/edit</a:t>
            </a:r>
            <a:endParaRPr lang="ko-KR"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059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latin typeface="Times New Roman" panose="02020603050405020304" pitchFamily="18" charset="0"/>
                <a:cs typeface="Times New Roman" panose="02020603050405020304" pitchFamily="18" charset="0"/>
              </a:rPr>
              <a:t>DEMO</a:t>
            </a: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447778" y="1063756"/>
            <a:ext cx="7934180" cy="5378328"/>
          </a:xfrm>
          <a:prstGeom prst="rect">
            <a:avLst/>
          </a:prstGeom>
        </p:spPr>
      </p:pic>
    </p:spTree>
    <p:extLst>
      <p:ext uri="{BB962C8B-B14F-4D97-AF65-F5344CB8AC3E}">
        <p14:creationId xmlns:p14="http://schemas.microsoft.com/office/powerpoint/2010/main" val="4077497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14" name="TextBox 13">
            <a:extLst>
              <a:ext uri="{FF2B5EF4-FFF2-40B4-BE49-F238E27FC236}">
                <a16:creationId xmlns:a16="http://schemas.microsoft.com/office/drawing/2014/main" id="{17A7DDD5-7A69-4408-A169-D3BEB20173D5}"/>
              </a:ext>
            </a:extLst>
          </p:cNvPr>
          <p:cNvSpPr txBox="1"/>
          <p:nvPr/>
        </p:nvSpPr>
        <p:spPr>
          <a:xfrm>
            <a:off x="3934530" y="4317797"/>
            <a:ext cx="4331317" cy="666977"/>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 Title of</a:t>
            </a:r>
          </a:p>
          <a:p>
            <a:pPr algn="ctr"/>
            <a:r>
              <a:rPr lang="en-US" altLang="ko-KR" sz="1867" dirty="0">
                <a:solidFill>
                  <a:schemeClr val="bg1"/>
                </a:solidFill>
                <a:cs typeface="Arial" pitchFamily="34" charset="0"/>
              </a:rPr>
              <a:t>Your Presentation</a:t>
            </a:r>
            <a:endParaRPr lang="ko-KR" altLang="en-US" sz="1867" dirty="0">
              <a:solidFill>
                <a:schemeClr val="bg1"/>
              </a:solidFill>
              <a:cs typeface="Arial" pitchFamily="34" charset="0"/>
            </a:endParaRPr>
          </a:p>
        </p:txBody>
      </p:sp>
      <p:pic>
        <p:nvPicPr>
          <p:cNvPr id="2" name="Picture 1"/>
          <p:cNvPicPr>
            <a:picLocks noChangeAspect="1"/>
          </p:cNvPicPr>
          <p:nvPr/>
        </p:nvPicPr>
        <p:blipFill>
          <a:blip r:embed="rId2"/>
          <a:stretch>
            <a:fillRect/>
          </a:stretch>
        </p:blipFill>
        <p:spPr>
          <a:xfrm>
            <a:off x="1267006" y="928048"/>
            <a:ext cx="9458070" cy="5076967"/>
          </a:xfrm>
          <a:prstGeom prst="rect">
            <a:avLst/>
          </a:prstGeom>
        </p:spPr>
      </p:pic>
    </p:spTree>
    <p:extLst>
      <p:ext uri="{BB962C8B-B14F-4D97-AF65-F5344CB8AC3E}">
        <p14:creationId xmlns:p14="http://schemas.microsoft.com/office/powerpoint/2010/main" val="74814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23D9B-8F85-492A-B36F-7886CAF47ECF}"/>
              </a:ext>
            </a:extLst>
          </p:cNvPr>
          <p:cNvSpPr txBox="1"/>
          <p:nvPr/>
        </p:nvSpPr>
        <p:spPr>
          <a:xfrm>
            <a:off x="872198" y="1371872"/>
            <a:ext cx="10958732" cy="4339650"/>
          </a:xfrm>
          <a:prstGeom prst="rect">
            <a:avLst/>
          </a:prstGeom>
          <a:solidFill>
            <a:schemeClr val="accent1">
              <a:lumMod val="20000"/>
              <a:lumOff val="80000"/>
            </a:schemeClr>
          </a:solidFill>
        </p:spPr>
        <p:txBody>
          <a:bodyPr wrap="square" rtlCol="0" anchor="ctr">
            <a:spAutoFit/>
          </a:bodyPr>
          <a:lstStyle/>
          <a:p>
            <a:r>
              <a:rPr lang="en-US" altLang="ko-KR" sz="2800" dirty="0" smtClean="0">
                <a:latin typeface="Times New Roman" panose="02020603050405020304" pitchFamily="18" charset="0"/>
                <a:cs typeface="Times New Roman" panose="02020603050405020304" pitchFamily="18" charset="0"/>
              </a:rPr>
              <a:t> </a:t>
            </a:r>
            <a:r>
              <a:rPr lang="en-US" altLang="ko-KR" sz="3200" dirty="0" smtClean="0">
                <a:latin typeface="Times New Roman" panose="02020603050405020304" pitchFamily="18" charset="0"/>
                <a:cs typeface="Times New Roman" panose="02020603050405020304" pitchFamily="18" charset="0"/>
              </a:rPr>
              <a:t>MỘC HÒA BÌNH </a:t>
            </a:r>
            <a:r>
              <a:rPr lang="en-US" altLang="ko-KR" sz="3200" dirty="0" err="1" smtClean="0">
                <a:latin typeface="Times New Roman" panose="02020603050405020304" pitchFamily="18" charset="0"/>
                <a:cs typeface="Times New Roman" panose="02020603050405020304" pitchFamily="18" charset="0"/>
              </a:rPr>
              <a:t>là</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thành</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viên</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của</a:t>
            </a:r>
            <a:r>
              <a:rPr lang="en-US" altLang="ko-KR"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ty </a:t>
            </a:r>
            <a:r>
              <a:rPr lang="en-US" sz="3200" dirty="0" err="1">
                <a:latin typeface="Times New Roman" panose="02020603050405020304" pitchFamily="18" charset="0"/>
                <a:cs typeface="Times New Roman" panose="02020603050405020304" pitchFamily="18" charset="0"/>
              </a:rPr>
              <a:t>Cổ</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doanh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ốc</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Hòa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Bình</a:t>
            </a:r>
            <a:r>
              <a:rPr lang="en-US" altLang="ko-KR" sz="3200" dirty="0" smtClean="0">
                <a:latin typeface="Times New Roman" panose="02020603050405020304" pitchFamily="18" charset="0"/>
                <a:cs typeface="Times New Roman" panose="02020603050405020304" pitchFamily="18" charset="0"/>
              </a:rPr>
              <a:t>, </a:t>
            </a:r>
            <a:r>
              <a:rPr lang="en-US" altLang="ko-KR" sz="3200" dirty="0" err="1" smtClean="0">
                <a:latin typeface="Times New Roman" panose="02020603050405020304" pitchFamily="18" charset="0"/>
                <a:cs typeface="Times New Roman" panose="02020603050405020304" pitchFamily="18" charset="0"/>
              </a:rPr>
              <a:t>chuyên</a:t>
            </a:r>
            <a:r>
              <a:rPr lang="vi-VN"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sản xuất đồ mộc, cửa gỗ, trang trí thiết bị nội thất các công trình nhà ở cao cấp, resort và các công trình công </a:t>
            </a:r>
            <a:r>
              <a:rPr lang="vi-VN" sz="3200" dirty="0" smtClean="0">
                <a:latin typeface="Times New Roman" panose="02020603050405020304" pitchFamily="18" charset="0"/>
                <a:cs typeface="Times New Roman" panose="02020603050405020304" pitchFamily="18" charset="0"/>
              </a:rPr>
              <a:t>nghiệp</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r>
              <a:rPr lang="en-US" sz="3200" dirty="0" err="1" smtClean="0">
                <a:latin typeface="Times New Roman" panose="02020603050405020304" pitchFamily="18" charset="0"/>
                <a:cs typeface="Times New Roman" panose="02020603050405020304" pitchFamily="18" charset="0"/>
              </a:rPr>
              <a:t>Địa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chỉ</a:t>
            </a:r>
            <a:r>
              <a:rPr lang="en-US"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34 Phạm Ngọc Thạch, Phường 6, Quận 3, TP.HCM</a:t>
            </a:r>
            <a:endParaRPr lang="en-US" sz="3200" dirty="0" smtClean="0">
              <a:latin typeface="Times New Roman" panose="02020603050405020304" pitchFamily="18" charset="0"/>
              <a:cs typeface="Times New Roman" panose="02020603050405020304" pitchFamily="18" charset="0"/>
            </a:endParaRPr>
          </a:p>
          <a:p>
            <a:pPr algn="ctr"/>
            <a:endParaRPr lang="en-US" altLang="ko-KR" sz="2800" dirty="0">
              <a:latin typeface="Times New Roman" panose="02020603050405020304" pitchFamily="18" charset="0"/>
              <a:cs typeface="Times New Roman" panose="02020603050405020304" pitchFamily="18" charset="0"/>
            </a:endParaRPr>
          </a:p>
          <a:p>
            <a:pPr algn="ctr"/>
            <a:endParaRPr lang="en-US" altLang="ko-KR" sz="2800" dirty="0" smtClean="0">
              <a:latin typeface="Times New Roman" panose="02020603050405020304" pitchFamily="18" charset="0"/>
              <a:cs typeface="Times New Roman" panose="02020603050405020304" pitchFamily="18" charset="0"/>
            </a:endParaRPr>
          </a:p>
          <a:p>
            <a:pPr algn="ctr"/>
            <a:endParaRPr lang="ko-KR" alt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4670474" y="267286"/>
            <a:ext cx="3643532" cy="590931"/>
          </a:xfrm>
          <a:prstGeom prst="rect">
            <a:avLst/>
          </a:prstGeom>
        </p:spPr>
        <p:txBody>
          <a:bodyPr wrap="square">
            <a:spAutoFit/>
          </a:bodyPr>
          <a:lstStyle/>
          <a:p>
            <a:pPr lvl="0" algn="ctr">
              <a:lnSpc>
                <a:spcPct val="90000"/>
              </a:lnSpc>
              <a:spcBef>
                <a:spcPts val="1000"/>
              </a:spcBef>
            </a:pPr>
            <a:r>
              <a:rPr lang="en-US" sz="3600" b="1" dirty="0" smtClean="0">
                <a:solidFill>
                  <a:srgbClr val="07A398">
                    <a:lumMod val="75000"/>
                  </a:srgbClr>
                </a:solidFill>
                <a:latin typeface="Times New Roman" panose="02020603050405020304" pitchFamily="18" charset="0"/>
                <a:cs typeface="Times New Roman" panose="02020603050405020304" pitchFamily="18" charset="0"/>
              </a:rPr>
              <a:t>GIỚI THIỆU</a:t>
            </a:r>
            <a:endParaRPr lang="en-US" sz="3600" b="1" dirty="0">
              <a:solidFill>
                <a:srgbClr val="07A398">
                  <a:lumMod val="75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160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2000">
              <a:schemeClr val="bg1"/>
            </a:gs>
            <a:gs pos="74000">
              <a:schemeClr val="accent1">
                <a:lumMod val="45000"/>
                <a:lumOff val="55000"/>
              </a:schemeClr>
            </a:gs>
            <a:gs pos="83000">
              <a:schemeClr val="accent1">
                <a:lumMod val="45000"/>
                <a:lumOff val="55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76665" y="46763"/>
            <a:ext cx="11074057" cy="529060"/>
          </a:xfrm>
          <a:prstGeom prst="rect">
            <a:avLst/>
          </a:prstGeom>
        </p:spPr>
        <p:txBody>
          <a:bodyPr>
            <a:normAutofit fontScale="92500" lnSpcReduction="10000"/>
          </a:bodyPr>
          <a:lstStyle/>
          <a:p>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QUẢN TRỊ DỰ ÁN</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75BF166-7072-4AA4-8069-95FD145B99C4}"/>
              </a:ext>
            </a:extLst>
          </p:cNvPr>
          <p:cNvSpPr/>
          <p:nvPr/>
        </p:nvSpPr>
        <p:spPr>
          <a:xfrm rot="16200000">
            <a:off x="-2719437" y="2696150"/>
            <a:ext cx="8833201"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rot="16200000" flipV="1">
            <a:off x="-2578155" y="2408119"/>
            <a:ext cx="918972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12070E40-9F06-44F8-A2E8-ACA21E52F4E7}"/>
              </a:ext>
            </a:extLst>
          </p:cNvPr>
          <p:cNvSpPr/>
          <p:nvPr/>
        </p:nvSpPr>
        <p:spPr>
          <a:xfrm>
            <a:off x="1692539" y="3142166"/>
            <a:ext cx="315485" cy="3102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Oval 8">
            <a:extLst>
              <a:ext uri="{FF2B5EF4-FFF2-40B4-BE49-F238E27FC236}">
                <a16:creationId xmlns:a16="http://schemas.microsoft.com/office/drawing/2014/main" id="{0369B48D-185D-43CE-A13D-9909D1C397DF}"/>
              </a:ext>
            </a:extLst>
          </p:cNvPr>
          <p:cNvSpPr/>
          <p:nvPr/>
        </p:nvSpPr>
        <p:spPr>
          <a:xfrm>
            <a:off x="1708312" y="3973189"/>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Oval 9">
            <a:extLst>
              <a:ext uri="{FF2B5EF4-FFF2-40B4-BE49-F238E27FC236}">
                <a16:creationId xmlns:a16="http://schemas.microsoft.com/office/drawing/2014/main" id="{C6436BBC-A00D-493C-B710-ADA6F3F520F5}"/>
              </a:ext>
            </a:extLst>
          </p:cNvPr>
          <p:cNvSpPr/>
          <p:nvPr/>
        </p:nvSpPr>
        <p:spPr>
          <a:xfrm>
            <a:off x="1720024" y="4837312"/>
            <a:ext cx="288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Oval 12">
            <a:extLst>
              <a:ext uri="{FF2B5EF4-FFF2-40B4-BE49-F238E27FC236}">
                <a16:creationId xmlns:a16="http://schemas.microsoft.com/office/drawing/2014/main" id="{97084A4E-2D1B-4271-8572-653178BF0EF3}"/>
              </a:ext>
            </a:extLst>
          </p:cNvPr>
          <p:cNvSpPr/>
          <p:nvPr/>
        </p:nvSpPr>
        <p:spPr>
          <a:xfrm>
            <a:off x="1692539" y="1572884"/>
            <a:ext cx="315485" cy="3266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1707801" y="2320178"/>
            <a:ext cx="319541" cy="3011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Oval 125">
            <a:extLst>
              <a:ext uri="{FF2B5EF4-FFF2-40B4-BE49-F238E27FC236}">
                <a16:creationId xmlns:a16="http://schemas.microsoft.com/office/drawing/2014/main" id="{7585456F-2EE4-427D-A3D5-E7B386C6EB30}"/>
              </a:ext>
            </a:extLst>
          </p:cNvPr>
          <p:cNvSpPr/>
          <p:nvPr/>
        </p:nvSpPr>
        <p:spPr>
          <a:xfrm>
            <a:off x="1698472" y="782802"/>
            <a:ext cx="322455" cy="3073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48" name="TextBox 47">
            <a:extLst>
              <a:ext uri="{FF2B5EF4-FFF2-40B4-BE49-F238E27FC236}">
                <a16:creationId xmlns:a16="http://schemas.microsoft.com/office/drawing/2014/main" id="{E5020811-3675-4699-9BEC-BF3FF46B4D6E}"/>
              </a:ext>
            </a:extLst>
          </p:cNvPr>
          <p:cNvSpPr txBox="1"/>
          <p:nvPr/>
        </p:nvSpPr>
        <p:spPr>
          <a:xfrm>
            <a:off x="1993845" y="5582921"/>
            <a:ext cx="9411249" cy="1261884"/>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7. </a:t>
            </a:r>
            <a:r>
              <a:rPr lang="en-US" altLang="ko-KR" sz="2800" dirty="0" err="1" smtClean="0">
                <a:latin typeface="Times New Roman" panose="02020603050405020304" pitchFamily="18" charset="0"/>
                <a:cs typeface="Times New Roman" panose="02020603050405020304" pitchFamily="18" charset="0"/>
              </a:rPr>
              <a:t>Thống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kê</a:t>
            </a:r>
            <a:r>
              <a:rPr lang="en-US" altLang="ko-KR" sz="2800" dirty="0" smtClean="0">
                <a:latin typeface="Times New Roman" panose="02020603050405020304" pitchFamily="18" charset="0"/>
                <a:cs typeface="Times New Roman" panose="02020603050405020304" pitchFamily="18" charset="0"/>
              </a:rPr>
              <a:t> effort </a:t>
            </a:r>
            <a:r>
              <a:rPr lang="en-US" altLang="ko-KR" sz="2800" dirty="0" err="1" smtClean="0">
                <a:latin typeface="Times New Roman" panose="02020603050405020304" pitchFamily="18" charset="0"/>
                <a:cs typeface="Times New Roman" panose="02020603050405020304" pitchFamily="18" charset="0"/>
              </a:rPr>
              <a:t>theo</a:t>
            </a:r>
            <a:r>
              <a:rPr lang="en-US" altLang="ko-KR" sz="2800" dirty="0" smtClean="0">
                <a:latin typeface="Times New Roman" panose="02020603050405020304" pitchFamily="18" charset="0"/>
                <a:cs typeface="Times New Roman" panose="02020603050405020304" pitchFamily="18" charset="0"/>
              </a:rPr>
              <a:t> plan </a:t>
            </a:r>
            <a:r>
              <a:rPr lang="en-US" altLang="ko-KR" sz="2800" dirty="0" err="1" smtClean="0">
                <a:latin typeface="Times New Roman" panose="02020603050405020304" pitchFamily="18" charset="0"/>
                <a:cs typeface="Times New Roman" panose="02020603050405020304" pitchFamily="18" charset="0"/>
              </a:rPr>
              <a:t>và</a:t>
            </a:r>
            <a:r>
              <a:rPr lang="en-US" altLang="ko-KR" sz="2800" dirty="0" smtClean="0">
                <a:latin typeface="Times New Roman" panose="02020603050405020304" pitchFamily="18" charset="0"/>
                <a:cs typeface="Times New Roman" panose="02020603050405020304" pitchFamily="18" charset="0"/>
              </a:rPr>
              <a:t> effort </a:t>
            </a:r>
            <a:r>
              <a:rPr lang="en-US" altLang="ko-KR" sz="2800" dirty="0" err="1" smtClean="0">
                <a:latin typeface="Times New Roman" panose="02020603050405020304" pitchFamily="18" charset="0"/>
                <a:cs typeface="Times New Roman" panose="02020603050405020304" pitchFamily="18" charset="0"/>
              </a:rPr>
              <a:t>thực</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tế</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của</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từng</a:t>
            </a:r>
            <a:r>
              <a:rPr lang="en-US" altLang="ko-KR" sz="2800" dirty="0" smtClean="0">
                <a:latin typeface="Times New Roman" panose="02020603050405020304" pitchFamily="18" charset="0"/>
                <a:cs typeface="Times New Roman" panose="02020603050405020304" pitchFamily="18" charset="0"/>
              </a:rPr>
              <a:t> member </a:t>
            </a:r>
            <a:r>
              <a:rPr lang="en-US" altLang="ko-KR"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ko-KR" sz="2800" dirty="0" err="1" smtClean="0">
                <a:latin typeface="Times New Roman" panose="02020603050405020304" pitchFamily="18" charset="0"/>
                <a:cs typeface="Times New Roman" panose="02020603050405020304" pitchFamily="18" charset="0"/>
                <a:sym typeface="Wingdings" panose="05000000000000000000" pitchFamily="2" charset="2"/>
              </a:rPr>
              <a:t>biểu</a:t>
            </a:r>
            <a:r>
              <a:rPr lang="en-US" altLang="ko-KR" sz="28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ko-KR" sz="2800" dirty="0" err="1" smtClean="0">
                <a:latin typeface="Times New Roman" panose="02020603050405020304" pitchFamily="18" charset="0"/>
                <a:cs typeface="Times New Roman" panose="02020603050405020304" pitchFamily="18" charset="0"/>
                <a:sym typeface="Wingdings" panose="05000000000000000000" pitchFamily="2" charset="2"/>
              </a:rPr>
              <a:t>đồ</a:t>
            </a:r>
            <a:endParaRPr lang="vi-V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ko-KR" altLang="en-US" sz="20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2C63DBE5-49DB-4424-B2AE-F0EB5268B9D9}"/>
              </a:ext>
            </a:extLst>
          </p:cNvPr>
          <p:cNvSpPr txBox="1"/>
          <p:nvPr/>
        </p:nvSpPr>
        <p:spPr>
          <a:xfrm>
            <a:off x="1980540" y="4681903"/>
            <a:ext cx="7301971"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6. </a:t>
            </a:r>
            <a:r>
              <a:rPr lang="en-US" altLang="ko-KR" sz="2800" dirty="0" err="1" smtClean="0">
                <a:latin typeface="Times New Roman" panose="02020603050405020304" pitchFamily="18" charset="0"/>
                <a:cs typeface="Times New Roman" panose="02020603050405020304" pitchFamily="18" charset="0"/>
              </a:rPr>
              <a:t>Tổng</a:t>
            </a:r>
            <a:r>
              <a:rPr lang="en-US" altLang="ko-KR" sz="2800" dirty="0" smtClean="0">
                <a:latin typeface="Times New Roman" panose="02020603050405020304" pitchFamily="18" charset="0"/>
                <a:cs typeface="Times New Roman" panose="02020603050405020304" pitchFamily="18" charset="0"/>
              </a:rPr>
              <a:t> chi </a:t>
            </a:r>
            <a:r>
              <a:rPr lang="en-US" altLang="ko-KR" sz="2800" dirty="0" err="1" smtClean="0">
                <a:latin typeface="Times New Roman" panose="02020603050405020304" pitchFamily="18" charset="0"/>
                <a:cs typeface="Times New Roman" panose="02020603050405020304" pitchFamily="18" charset="0"/>
              </a:rPr>
              <a:t>phí</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dự</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án</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theo</a:t>
            </a:r>
            <a:r>
              <a:rPr lang="en-US" altLang="ko-KR" sz="2800" dirty="0" smtClean="0">
                <a:latin typeface="Times New Roman" panose="02020603050405020304" pitchFamily="18" charset="0"/>
                <a:cs typeface="Times New Roman" panose="02020603050405020304" pitchFamily="18" charset="0"/>
              </a:rPr>
              <a:t> plan </a:t>
            </a:r>
            <a:r>
              <a:rPr lang="en-US" altLang="ko-KR" sz="2800" dirty="0" err="1" smtClean="0">
                <a:latin typeface="Times New Roman" panose="02020603050405020304" pitchFamily="18" charset="0"/>
                <a:cs typeface="Times New Roman" panose="02020603050405020304" pitchFamily="18" charset="0"/>
              </a:rPr>
              <a:t>và</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theo</a:t>
            </a:r>
            <a:r>
              <a:rPr lang="en-US" altLang="ko-KR" sz="2800" dirty="0" smtClean="0">
                <a:latin typeface="Times New Roman" panose="02020603050405020304" pitchFamily="18" charset="0"/>
                <a:cs typeface="Times New Roman" panose="02020603050405020304" pitchFamily="18" charset="0"/>
              </a:rPr>
              <a:t> actual)</a:t>
            </a:r>
            <a:endParaRPr lang="ko-KR" altLang="en-US" sz="28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FF35ACB-0426-4778-AE2E-D206CDC17397}"/>
              </a:ext>
            </a:extLst>
          </p:cNvPr>
          <p:cNvSpPr txBox="1"/>
          <p:nvPr/>
        </p:nvSpPr>
        <p:spPr>
          <a:xfrm>
            <a:off x="2115355" y="2963838"/>
            <a:ext cx="8392699"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4. </a:t>
            </a:r>
            <a:r>
              <a:rPr lang="en-US" altLang="ko-KR" sz="2800" dirty="0" err="1" smtClean="0">
                <a:latin typeface="Times New Roman" panose="02020603050405020304" pitchFamily="18" charset="0"/>
                <a:cs typeface="Times New Roman" panose="02020603050405020304" pitchFamily="18" charset="0"/>
              </a:rPr>
              <a:t>Phương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thức</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phát</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triển</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dự</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án</a:t>
            </a:r>
            <a:r>
              <a:rPr lang="en-US" altLang="ko-KR" sz="2800" dirty="0" smtClean="0">
                <a:latin typeface="Times New Roman" panose="02020603050405020304" pitchFamily="18" charset="0"/>
                <a:cs typeface="Times New Roman" panose="02020603050405020304" pitchFamily="18" charset="0"/>
              </a:rPr>
              <a:t> (Waterfall hay SCRUM)</a:t>
            </a:r>
            <a:endParaRPr lang="ko-KR" altLang="en-US" sz="28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A37C30B9-71E7-429C-87DB-DCB17808D950}"/>
              </a:ext>
            </a:extLst>
          </p:cNvPr>
          <p:cNvSpPr txBox="1"/>
          <p:nvPr/>
        </p:nvSpPr>
        <p:spPr>
          <a:xfrm>
            <a:off x="2142651" y="2203620"/>
            <a:ext cx="5799708"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3. </a:t>
            </a:r>
            <a:r>
              <a:rPr lang="en-US" altLang="ko-KR" sz="2800" dirty="0" err="1" smtClean="0">
                <a:latin typeface="Times New Roman" panose="02020603050405020304" pitchFamily="18" charset="0"/>
                <a:cs typeface="Times New Roman" panose="02020603050405020304" pitchFamily="18" charset="0"/>
              </a:rPr>
              <a:t>Phương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thức</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quản</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lý</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cấu</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hình</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dự</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án</a:t>
            </a:r>
            <a:endParaRPr lang="ko-KR" altLang="en-US" sz="28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C44BB62-FCF4-42C9-AB39-6764E5A9A687}"/>
              </a:ext>
            </a:extLst>
          </p:cNvPr>
          <p:cNvSpPr txBox="1"/>
          <p:nvPr/>
        </p:nvSpPr>
        <p:spPr>
          <a:xfrm>
            <a:off x="1836540" y="1486643"/>
            <a:ext cx="5997275"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2. </a:t>
            </a:r>
            <a:r>
              <a:rPr lang="en-US" altLang="ko-KR" sz="2800" dirty="0" err="1" smtClean="0">
                <a:latin typeface="Times New Roman" panose="02020603050405020304" pitchFamily="18" charset="0"/>
                <a:cs typeface="Times New Roman" panose="02020603050405020304" pitchFamily="18" charset="0"/>
              </a:rPr>
              <a:t>Các</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phương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thức</a:t>
            </a:r>
            <a:r>
              <a:rPr lang="en-US" altLang="ko-KR" sz="2800" dirty="0" smtClean="0">
                <a:latin typeface="Times New Roman" panose="02020603050405020304" pitchFamily="18" charset="0"/>
                <a:cs typeface="Times New Roman" panose="02020603050405020304" pitchFamily="18" charset="0"/>
              </a:rPr>
              <a:t> communication</a:t>
            </a:r>
            <a:endParaRPr lang="ko-KR" altLang="en-US" sz="28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6928A80-3668-45FE-879A-7F828F293C9F}"/>
              </a:ext>
            </a:extLst>
          </p:cNvPr>
          <p:cNvSpPr txBox="1"/>
          <p:nvPr/>
        </p:nvSpPr>
        <p:spPr>
          <a:xfrm>
            <a:off x="2115355" y="3850120"/>
            <a:ext cx="9229082"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5. </a:t>
            </a:r>
            <a:r>
              <a:rPr lang="en-US" altLang="ko-KR" sz="2800" dirty="0" err="1" smtClean="0">
                <a:latin typeface="Times New Roman" panose="02020603050405020304" pitchFamily="18" charset="0"/>
                <a:cs typeface="Times New Roman" panose="02020603050405020304" pitchFamily="18" charset="0"/>
              </a:rPr>
              <a:t>Phương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thức</a:t>
            </a:r>
            <a:r>
              <a:rPr lang="en-US" altLang="ko-KR" sz="2800" dirty="0" smtClean="0">
                <a:latin typeface="Times New Roman" panose="02020603050405020304" pitchFamily="18" charset="0"/>
                <a:cs typeface="Times New Roman" panose="02020603050405020304" pitchFamily="18" charset="0"/>
              </a:rPr>
              <a:t> tracking </a:t>
            </a:r>
            <a:r>
              <a:rPr lang="en-US" altLang="ko-KR" sz="2800" dirty="0" err="1" smtClean="0">
                <a:latin typeface="Times New Roman" panose="02020603050405020304" pitchFamily="18" charset="0"/>
                <a:cs typeface="Times New Roman" panose="02020603050405020304" pitchFamily="18" charset="0"/>
              </a:rPr>
              <a:t>tiến</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độ</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và</a:t>
            </a:r>
            <a:r>
              <a:rPr lang="en-US" altLang="ko-KR" sz="2800" dirty="0" smtClean="0">
                <a:latin typeface="Times New Roman" panose="02020603050405020304" pitchFamily="18" charset="0"/>
                <a:cs typeface="Times New Roman" panose="02020603050405020304" pitchFamily="18" charset="0"/>
              </a:rPr>
              <a:t> “actual duration” </a:t>
            </a:r>
            <a:r>
              <a:rPr lang="en-US" altLang="ko-KR" sz="2800" dirty="0" err="1" smtClean="0">
                <a:latin typeface="Times New Roman" panose="02020603050405020304" pitchFamily="18" charset="0"/>
                <a:cs typeface="Times New Roman" panose="02020603050405020304" pitchFamily="18" charset="0"/>
              </a:rPr>
              <a:t>công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việc</a:t>
            </a:r>
            <a:r>
              <a:rPr lang="en-US" altLang="ko-KR" sz="2800" dirty="0" smtClean="0">
                <a:latin typeface="Times New Roman" panose="02020603050405020304" pitchFamily="18" charset="0"/>
                <a:cs typeface="Times New Roman" panose="02020603050405020304" pitchFamily="18" charset="0"/>
              </a:rPr>
              <a:t> </a:t>
            </a:r>
            <a:endParaRPr lang="ko-KR" altLang="en-US" sz="28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D5423D9B-8F85-492A-B36F-7886CAF47ECF}"/>
              </a:ext>
            </a:extLst>
          </p:cNvPr>
          <p:cNvSpPr txBox="1"/>
          <p:nvPr/>
        </p:nvSpPr>
        <p:spPr>
          <a:xfrm>
            <a:off x="2178232" y="671840"/>
            <a:ext cx="5901242"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1. </a:t>
            </a:r>
            <a:r>
              <a:rPr lang="en-US" altLang="ko-KR" sz="2800" dirty="0" err="1" smtClean="0">
                <a:latin typeface="Times New Roman" panose="02020603050405020304" pitchFamily="18" charset="0"/>
                <a:cs typeface="Times New Roman" panose="02020603050405020304" pitchFamily="18" charset="0"/>
              </a:rPr>
              <a:t>Cơ</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cấu</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tổ</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chức</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Phân</a:t>
            </a:r>
            <a:r>
              <a:rPr lang="en-US" altLang="ko-KR" sz="2800" dirty="0" smtClean="0">
                <a:latin typeface="Times New Roman" panose="02020603050405020304" pitchFamily="18" charset="0"/>
                <a:cs typeface="Times New Roman" panose="02020603050405020304" pitchFamily="18" charset="0"/>
              </a:rPr>
              <a:t> chia </a:t>
            </a:r>
            <a:r>
              <a:rPr lang="en-US" altLang="ko-KR" sz="2800" dirty="0" err="1" smtClean="0">
                <a:latin typeface="Times New Roman" panose="02020603050405020304" pitchFamily="18" charset="0"/>
                <a:cs typeface="Times New Roman" panose="02020603050405020304" pitchFamily="18" charset="0"/>
              </a:rPr>
              <a:t>công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việc</a:t>
            </a:r>
            <a:r>
              <a:rPr lang="en-US" altLang="ko-KR" sz="2800" dirty="0" smtClean="0">
                <a:latin typeface="Times New Roman" panose="02020603050405020304" pitchFamily="18" charset="0"/>
                <a:cs typeface="Times New Roman" panose="02020603050405020304" pitchFamily="18" charset="0"/>
              </a:rPr>
              <a:t>)</a:t>
            </a:r>
            <a:endParaRPr lang="ko-KR" altLang="en-US" sz="2800" dirty="0">
              <a:latin typeface="Times New Roman" panose="02020603050405020304" pitchFamily="18" charset="0"/>
              <a:cs typeface="Times New Roman" panose="02020603050405020304" pitchFamily="18" charset="0"/>
            </a:endParaRPr>
          </a:p>
        </p:txBody>
      </p:sp>
      <p:sp>
        <p:nvSpPr>
          <p:cNvPr id="67" name="Oval 125">
            <a:extLst>
              <a:ext uri="{FF2B5EF4-FFF2-40B4-BE49-F238E27FC236}">
                <a16:creationId xmlns:a16="http://schemas.microsoft.com/office/drawing/2014/main" id="{7585456F-2EE4-427D-A3D5-E7B386C6EB30}"/>
              </a:ext>
            </a:extLst>
          </p:cNvPr>
          <p:cNvSpPr/>
          <p:nvPr/>
        </p:nvSpPr>
        <p:spPr>
          <a:xfrm>
            <a:off x="1685569" y="5703731"/>
            <a:ext cx="322455" cy="3073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Tree>
    <p:extLst>
      <p:ext uri="{BB962C8B-B14F-4D97-AF65-F5344CB8AC3E}">
        <p14:creationId xmlns:p14="http://schemas.microsoft.com/office/powerpoint/2010/main" val="3062798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93000">
              <a:srgbClr val="95C6E9"/>
            </a:gs>
            <a:gs pos="100000">
              <a:srgbClr val="95C6E9"/>
            </a:gs>
            <a:gs pos="100000">
              <a:srgbClr val="95C6E9"/>
            </a:gs>
            <a:gs pos="66000">
              <a:srgbClr val="95C6E9"/>
            </a:gs>
            <a:gs pos="93000">
              <a:schemeClr val="accent1">
                <a:lumMod val="45000"/>
                <a:lumOff val="55000"/>
              </a:schemeClr>
            </a:gs>
            <a:gs pos="77000">
              <a:schemeClr val="accent1">
                <a:lumMod val="45000"/>
                <a:lumOff val="55000"/>
              </a:schemeClr>
            </a:gs>
            <a:gs pos="33000">
              <a:schemeClr val="bg1"/>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4470419" y="117379"/>
            <a:ext cx="4070025" cy="590931"/>
          </a:xfrm>
          <a:prstGeom prst="rect">
            <a:avLst/>
          </a:prstGeom>
        </p:spPr>
        <p:txBody>
          <a:bodyPr wrap="none">
            <a:spAutoFit/>
          </a:bodyPr>
          <a:lstStyle/>
          <a:p>
            <a:pPr lvl="0" algn="ctr">
              <a:lnSpc>
                <a:spcPct val="90000"/>
              </a:lnSpc>
              <a:spcBef>
                <a:spcPts val="1000"/>
              </a:spcBef>
            </a:pPr>
            <a:r>
              <a:rPr lang="en-US" sz="3600" b="1" dirty="0">
                <a:solidFill>
                  <a:srgbClr val="07A398">
                    <a:lumMod val="75000"/>
                  </a:srgbClr>
                </a:solidFill>
                <a:latin typeface="Times New Roman" panose="02020603050405020304" pitchFamily="18" charset="0"/>
                <a:cs typeface="Times New Roman" panose="02020603050405020304" pitchFamily="18" charset="0"/>
              </a:rPr>
              <a:t>QUẢN TRỊ DỰ ÁN</a:t>
            </a:r>
          </a:p>
        </p:txBody>
      </p:sp>
      <p:pic>
        <p:nvPicPr>
          <p:cNvPr id="4" name="Picture 3"/>
          <p:cNvPicPr>
            <a:picLocks noChangeAspect="1"/>
          </p:cNvPicPr>
          <p:nvPr/>
        </p:nvPicPr>
        <p:blipFill>
          <a:blip r:embed="rId2"/>
          <a:stretch>
            <a:fillRect/>
          </a:stretch>
        </p:blipFill>
        <p:spPr>
          <a:xfrm>
            <a:off x="2003218" y="-865104"/>
            <a:ext cx="42676" cy="8833870"/>
          </a:xfrm>
          <a:prstGeom prst="rect">
            <a:avLst/>
          </a:prstGeom>
        </p:spPr>
      </p:pic>
      <p:pic>
        <p:nvPicPr>
          <p:cNvPr id="5" name="Picture 4"/>
          <p:cNvPicPr>
            <a:picLocks noChangeAspect="1"/>
          </p:cNvPicPr>
          <p:nvPr/>
        </p:nvPicPr>
        <p:blipFill>
          <a:blip r:embed="rId2"/>
          <a:stretch>
            <a:fillRect/>
          </a:stretch>
        </p:blipFill>
        <p:spPr>
          <a:xfrm>
            <a:off x="2321527" y="-646741"/>
            <a:ext cx="42676" cy="8833870"/>
          </a:xfrm>
          <a:prstGeom prst="rect">
            <a:avLst/>
          </a:prstGeom>
        </p:spPr>
      </p:pic>
      <p:pic>
        <p:nvPicPr>
          <p:cNvPr id="6" name="Picture 5"/>
          <p:cNvPicPr>
            <a:picLocks noChangeAspect="1"/>
          </p:cNvPicPr>
          <p:nvPr/>
        </p:nvPicPr>
        <p:blipFill>
          <a:blip r:embed="rId3"/>
          <a:stretch>
            <a:fillRect/>
          </a:stretch>
        </p:blipFill>
        <p:spPr>
          <a:xfrm>
            <a:off x="2008024" y="912475"/>
            <a:ext cx="323116" cy="310923"/>
          </a:xfrm>
          <a:prstGeom prst="rect">
            <a:avLst/>
          </a:prstGeom>
        </p:spPr>
      </p:pic>
      <p:pic>
        <p:nvPicPr>
          <p:cNvPr id="7" name="Picture 6"/>
          <p:cNvPicPr>
            <a:picLocks noChangeAspect="1"/>
          </p:cNvPicPr>
          <p:nvPr/>
        </p:nvPicPr>
        <p:blipFill>
          <a:blip r:embed="rId4"/>
          <a:stretch>
            <a:fillRect/>
          </a:stretch>
        </p:blipFill>
        <p:spPr>
          <a:xfrm>
            <a:off x="2000824" y="1768999"/>
            <a:ext cx="337515" cy="337515"/>
          </a:xfrm>
          <a:prstGeom prst="rect">
            <a:avLst/>
          </a:prstGeom>
        </p:spPr>
      </p:pic>
      <p:sp>
        <p:nvSpPr>
          <p:cNvPr id="8" name="Oval 13">
            <a:extLst>
              <a:ext uri="{FF2B5EF4-FFF2-40B4-BE49-F238E27FC236}">
                <a16:creationId xmlns:a16="http://schemas.microsoft.com/office/drawing/2014/main" id="{A0240128-0CEF-4E48-A50F-6587512F0713}"/>
              </a:ext>
            </a:extLst>
          </p:cNvPr>
          <p:cNvSpPr/>
          <p:nvPr/>
        </p:nvSpPr>
        <p:spPr>
          <a:xfrm>
            <a:off x="2033527" y="2646180"/>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Oval 7">
            <a:extLst>
              <a:ext uri="{FF2B5EF4-FFF2-40B4-BE49-F238E27FC236}">
                <a16:creationId xmlns:a16="http://schemas.microsoft.com/office/drawing/2014/main" id="{12070E40-9F06-44F8-A2E8-ACA21E52F4E7}"/>
              </a:ext>
            </a:extLst>
          </p:cNvPr>
          <p:cNvSpPr/>
          <p:nvPr/>
        </p:nvSpPr>
        <p:spPr>
          <a:xfrm>
            <a:off x="2008023" y="3561824"/>
            <a:ext cx="323117" cy="2837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Oval 8">
            <a:extLst>
              <a:ext uri="{FF2B5EF4-FFF2-40B4-BE49-F238E27FC236}">
                <a16:creationId xmlns:a16="http://schemas.microsoft.com/office/drawing/2014/main" id="{0369B48D-185D-43CE-A13D-9909D1C397DF}"/>
              </a:ext>
            </a:extLst>
          </p:cNvPr>
          <p:cNvSpPr/>
          <p:nvPr/>
        </p:nvSpPr>
        <p:spPr>
          <a:xfrm>
            <a:off x="2036437" y="4444940"/>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Oval 9">
            <a:extLst>
              <a:ext uri="{FF2B5EF4-FFF2-40B4-BE49-F238E27FC236}">
                <a16:creationId xmlns:a16="http://schemas.microsoft.com/office/drawing/2014/main" id="{C6436BBC-A00D-493C-B710-ADA6F3F520F5}"/>
              </a:ext>
            </a:extLst>
          </p:cNvPr>
          <p:cNvSpPr/>
          <p:nvPr/>
        </p:nvSpPr>
        <p:spPr>
          <a:xfrm>
            <a:off x="2008023" y="5272637"/>
            <a:ext cx="300751" cy="2956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Oval 125">
            <a:extLst>
              <a:ext uri="{FF2B5EF4-FFF2-40B4-BE49-F238E27FC236}">
                <a16:creationId xmlns:a16="http://schemas.microsoft.com/office/drawing/2014/main" id="{7585456F-2EE4-427D-A3D5-E7B386C6EB30}"/>
              </a:ext>
            </a:extLst>
          </p:cNvPr>
          <p:cNvSpPr/>
          <p:nvPr/>
        </p:nvSpPr>
        <p:spPr>
          <a:xfrm>
            <a:off x="2015884" y="6243700"/>
            <a:ext cx="322455" cy="3073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 name="TextBox 12">
            <a:extLst>
              <a:ext uri="{FF2B5EF4-FFF2-40B4-BE49-F238E27FC236}">
                <a16:creationId xmlns:a16="http://schemas.microsoft.com/office/drawing/2014/main" id="{D5423D9B-8F85-492A-B36F-7886CAF47ECF}"/>
              </a:ext>
            </a:extLst>
          </p:cNvPr>
          <p:cNvSpPr txBox="1"/>
          <p:nvPr/>
        </p:nvSpPr>
        <p:spPr>
          <a:xfrm>
            <a:off x="1825110" y="815899"/>
            <a:ext cx="5901242"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8. </a:t>
            </a:r>
            <a:r>
              <a:rPr lang="en-US" altLang="ko-KR" sz="2800" dirty="0" err="1" smtClean="0">
                <a:latin typeface="Times New Roman" panose="02020603050405020304" pitchFamily="18" charset="0"/>
                <a:cs typeface="Times New Roman" panose="02020603050405020304" pitchFamily="18" charset="0"/>
              </a:rPr>
              <a:t>Đánh</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giá</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chất</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lượng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dự</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án</a:t>
            </a:r>
            <a:endParaRPr lang="ko-KR" altLang="en-US"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5423D9B-8F85-492A-B36F-7886CAF47ECF}"/>
              </a:ext>
            </a:extLst>
          </p:cNvPr>
          <p:cNvSpPr txBox="1"/>
          <p:nvPr/>
        </p:nvSpPr>
        <p:spPr>
          <a:xfrm>
            <a:off x="2507498" y="1687147"/>
            <a:ext cx="7660084"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9. </a:t>
            </a:r>
            <a:r>
              <a:rPr lang="vi-VN" altLang="ko-KR" sz="2800" dirty="0">
                <a:latin typeface="Times New Roman" panose="02020603050405020304" pitchFamily="18" charset="0"/>
                <a:cs typeface="Times New Roman" panose="02020603050405020304" pitchFamily="18" charset="0"/>
              </a:rPr>
              <a:t>Có những hành động gì để đảm bảo chất lượng? </a:t>
            </a:r>
            <a:endParaRPr lang="ko-KR" alt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5423D9B-8F85-492A-B36F-7886CAF47ECF}"/>
              </a:ext>
            </a:extLst>
          </p:cNvPr>
          <p:cNvSpPr txBox="1"/>
          <p:nvPr/>
        </p:nvSpPr>
        <p:spPr>
          <a:xfrm>
            <a:off x="2333766" y="2513641"/>
            <a:ext cx="8229599"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10. </a:t>
            </a:r>
            <a:r>
              <a:rPr lang="en-US" altLang="ko-KR" sz="2800" dirty="0" err="1" smtClean="0">
                <a:latin typeface="Times New Roman" panose="02020603050405020304" pitchFamily="18" charset="0"/>
                <a:cs typeface="Times New Roman" panose="02020603050405020304" pitchFamily="18" charset="0"/>
              </a:rPr>
              <a:t>Đánh</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giá</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tiến</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độ</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dự</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án</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tính</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tới</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thời</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điểm</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hiện</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tại</a:t>
            </a:r>
            <a:r>
              <a:rPr lang="en-US" altLang="ko-KR" sz="2800" dirty="0">
                <a:latin typeface="Times New Roman" panose="02020603050405020304" pitchFamily="18" charset="0"/>
                <a:cs typeface="Times New Roman" panose="02020603050405020304" pitchFamily="18" charset="0"/>
              </a:rPr>
              <a:t> </a:t>
            </a:r>
            <a:endParaRPr lang="ko-KR" altLang="en-US"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FF35ACB-0426-4778-AE2E-D206CDC17397}"/>
              </a:ext>
            </a:extLst>
          </p:cNvPr>
          <p:cNvSpPr txBox="1"/>
          <p:nvPr/>
        </p:nvSpPr>
        <p:spPr>
          <a:xfrm>
            <a:off x="2507498" y="3427966"/>
            <a:ext cx="8261197" cy="523220"/>
          </a:xfrm>
          <a:prstGeom prst="rect">
            <a:avLst/>
          </a:prstGeom>
          <a:noFill/>
        </p:spPr>
        <p:txBody>
          <a:bodyPr wrap="square" rtlCol="0" anchor="ctr">
            <a:spAutoFit/>
          </a:bodyPr>
          <a:lstStyle/>
          <a:p>
            <a:pPr algn="ctr"/>
            <a:r>
              <a:rPr lang="en-US" altLang="ko-KR" sz="2800" dirty="0">
                <a:latin typeface="Times New Roman" panose="02020603050405020304" pitchFamily="18" charset="0"/>
                <a:cs typeface="Times New Roman" panose="02020603050405020304" pitchFamily="18" charset="0"/>
              </a:rPr>
              <a:t>11. </a:t>
            </a:r>
            <a:r>
              <a:rPr lang="en-US" altLang="ko-KR" sz="2800" dirty="0" err="1">
                <a:latin typeface="Times New Roman" panose="02020603050405020304" pitchFamily="18" charset="0"/>
                <a:cs typeface="Times New Roman" panose="02020603050405020304" pitchFamily="18" charset="0"/>
              </a:rPr>
              <a:t>Đánh</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giá</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từng</a:t>
            </a:r>
            <a:r>
              <a:rPr lang="en-US" altLang="ko-KR" sz="2800" dirty="0">
                <a:latin typeface="Times New Roman" panose="02020603050405020304" pitchFamily="18" charset="0"/>
                <a:cs typeface="Times New Roman" panose="02020603050405020304" pitchFamily="18" charset="0"/>
              </a:rPr>
              <a:t> team member: </a:t>
            </a:r>
            <a:r>
              <a:rPr lang="en-US" altLang="ko-KR" sz="2800" dirty="0" err="1">
                <a:latin typeface="Times New Roman" panose="02020603050405020304" pitchFamily="18" charset="0"/>
                <a:cs typeface="Times New Roman" panose="02020603050405020304" pitchFamily="18" charset="0"/>
              </a:rPr>
              <a:t>điểm</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mạnh</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điểm</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yếu</a:t>
            </a:r>
            <a:r>
              <a:rPr lang="en-US" altLang="ko-KR" sz="2800" dirty="0">
                <a:latin typeface="Times New Roman" panose="02020603050405020304" pitchFamily="18" charset="0"/>
                <a:cs typeface="Times New Roman" panose="02020603050405020304" pitchFamily="18" charset="0"/>
              </a:rPr>
              <a:t> </a:t>
            </a:r>
            <a:endParaRPr lang="ko-KR" altLang="en-US"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C63DBE5-49DB-4424-B2AE-F0EB5268B9D9}"/>
              </a:ext>
            </a:extLst>
          </p:cNvPr>
          <p:cNvSpPr txBox="1"/>
          <p:nvPr/>
        </p:nvSpPr>
        <p:spPr>
          <a:xfrm>
            <a:off x="2507498" y="4311462"/>
            <a:ext cx="8850726" cy="523220"/>
          </a:xfrm>
          <a:prstGeom prst="rect">
            <a:avLst/>
          </a:prstGeom>
          <a:noFill/>
        </p:spPr>
        <p:txBody>
          <a:bodyPr wrap="square" rtlCol="0" anchor="ctr">
            <a:spAutoFit/>
          </a:bodyPr>
          <a:lstStyle/>
          <a:p>
            <a:pPr algn="ctr"/>
            <a:r>
              <a:rPr lang="en-US" altLang="ko-KR" sz="2800" dirty="0" smtClean="0">
                <a:latin typeface="Times New Roman" panose="02020603050405020304" pitchFamily="18" charset="0"/>
                <a:cs typeface="Times New Roman" panose="02020603050405020304" pitchFamily="18" charset="0"/>
              </a:rPr>
              <a:t>12. </a:t>
            </a:r>
            <a:r>
              <a:rPr lang="vi-VN" altLang="ko-KR" sz="2800" dirty="0">
                <a:latin typeface="Times New Roman" panose="02020603050405020304" pitchFamily="18" charset="0"/>
                <a:cs typeface="Times New Roman" panose="02020603050405020304" pitchFamily="18" charset="0"/>
              </a:rPr>
              <a:t>Những rủi ro dự án gặp phải, phương án đối phó thực tế </a:t>
            </a:r>
            <a:endParaRPr lang="ko-KR" altLang="en-US" sz="28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C63DBE5-49DB-4424-B2AE-F0EB5268B9D9}"/>
              </a:ext>
            </a:extLst>
          </p:cNvPr>
          <p:cNvSpPr txBox="1"/>
          <p:nvPr/>
        </p:nvSpPr>
        <p:spPr>
          <a:xfrm>
            <a:off x="2000824" y="5121163"/>
            <a:ext cx="7030723" cy="523220"/>
          </a:xfrm>
          <a:prstGeom prst="rect">
            <a:avLst/>
          </a:prstGeom>
          <a:noFill/>
        </p:spPr>
        <p:txBody>
          <a:bodyPr wrap="square" rtlCol="0" anchor="ctr">
            <a:spAutoFit/>
          </a:bodyPr>
          <a:lstStyle/>
          <a:p>
            <a:pPr algn="ctr"/>
            <a:r>
              <a:rPr lang="en-US" altLang="ko-KR" sz="2800" dirty="0">
                <a:latin typeface="Times New Roman" panose="02020603050405020304" pitchFamily="18" charset="0"/>
                <a:cs typeface="Times New Roman" panose="02020603050405020304" pitchFamily="18" charset="0"/>
              </a:rPr>
              <a:t>13. </a:t>
            </a:r>
            <a:r>
              <a:rPr lang="en-US" altLang="ko-KR" sz="2800" dirty="0" err="1">
                <a:latin typeface="Times New Roman" panose="02020603050405020304" pitchFamily="18" charset="0"/>
                <a:cs typeface="Times New Roman" panose="02020603050405020304" pitchFamily="18" charset="0"/>
              </a:rPr>
              <a:t>Bài</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học</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kinh</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nghiệm</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rút</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ra</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từ</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dự</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án</a:t>
            </a:r>
            <a:r>
              <a:rPr lang="en-US" altLang="ko-KR" sz="2800" dirty="0">
                <a:latin typeface="Times New Roman" panose="02020603050405020304" pitchFamily="18" charset="0"/>
                <a:cs typeface="Times New Roman" panose="02020603050405020304" pitchFamily="18" charset="0"/>
              </a:rPr>
              <a:t> </a:t>
            </a:r>
            <a:endParaRPr lang="ko-KR" altLang="en-US" sz="28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C63DBE5-49DB-4424-B2AE-F0EB5268B9D9}"/>
              </a:ext>
            </a:extLst>
          </p:cNvPr>
          <p:cNvSpPr txBox="1"/>
          <p:nvPr/>
        </p:nvSpPr>
        <p:spPr>
          <a:xfrm>
            <a:off x="2507498" y="6109283"/>
            <a:ext cx="7170469" cy="523220"/>
          </a:xfrm>
          <a:prstGeom prst="rect">
            <a:avLst/>
          </a:prstGeom>
          <a:noFill/>
        </p:spPr>
        <p:txBody>
          <a:bodyPr wrap="square" rtlCol="0" anchor="ctr">
            <a:spAutoFit/>
          </a:bodyPr>
          <a:lstStyle/>
          <a:p>
            <a:pPr algn="ctr"/>
            <a:r>
              <a:rPr lang="en-US" altLang="ko-KR" sz="2800" dirty="0">
                <a:latin typeface="Times New Roman" panose="02020603050405020304" pitchFamily="18" charset="0"/>
                <a:cs typeface="Times New Roman" panose="02020603050405020304" pitchFamily="18" charset="0"/>
              </a:rPr>
              <a:t>14. </a:t>
            </a:r>
            <a:r>
              <a:rPr lang="en-US" altLang="ko-KR" sz="2800" dirty="0" err="1">
                <a:latin typeface="Times New Roman" panose="02020603050405020304" pitchFamily="18" charset="0"/>
                <a:cs typeface="Times New Roman" panose="02020603050405020304" pitchFamily="18" charset="0"/>
              </a:rPr>
              <a:t>Đánh</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giá</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chung</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toàn</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bộ</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dự</a:t>
            </a:r>
            <a:r>
              <a:rPr lang="en-US" altLang="ko-KR" sz="2800" dirty="0">
                <a:latin typeface="Times New Roman" panose="02020603050405020304" pitchFamily="18" charset="0"/>
                <a:cs typeface="Times New Roman" panose="02020603050405020304" pitchFamily="18" charset="0"/>
              </a:rPr>
              <a:t> </a:t>
            </a:r>
            <a:r>
              <a:rPr lang="en-US" altLang="ko-KR" sz="2800" dirty="0" err="1">
                <a:latin typeface="Times New Roman" panose="02020603050405020304" pitchFamily="18" charset="0"/>
                <a:cs typeface="Times New Roman" panose="02020603050405020304" pitchFamily="18" charset="0"/>
              </a:rPr>
              <a:t>án</a:t>
            </a:r>
            <a:r>
              <a:rPr lang="en-US" altLang="ko-KR" sz="2800" dirty="0">
                <a:latin typeface="Times New Roman" panose="02020603050405020304" pitchFamily="18" charset="0"/>
                <a:cs typeface="Times New Roman" panose="02020603050405020304" pitchFamily="18" charset="0"/>
              </a:rPr>
              <a:t> (0-100 </a:t>
            </a:r>
            <a:r>
              <a:rPr lang="en-US" altLang="ko-KR" sz="2800" dirty="0" err="1">
                <a:latin typeface="Times New Roman" panose="02020603050405020304" pitchFamily="18" charset="0"/>
                <a:cs typeface="Times New Roman" panose="02020603050405020304" pitchFamily="18" charset="0"/>
              </a:rPr>
              <a:t>điểm</a:t>
            </a:r>
            <a:r>
              <a:rPr lang="en-US" altLang="ko-KR" sz="2800" dirty="0">
                <a:latin typeface="Times New Roman" panose="02020603050405020304" pitchFamily="18" charset="0"/>
                <a:cs typeface="Times New Roman" panose="02020603050405020304" pitchFamily="18" charset="0"/>
              </a:rPr>
              <a:t>) </a:t>
            </a: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68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B48D107-041E-4A3F-88D1-B65111F9042A}"/>
              </a:ext>
            </a:extLst>
          </p:cNvPr>
          <p:cNvSpPr txBox="1"/>
          <p:nvPr/>
        </p:nvSpPr>
        <p:spPr>
          <a:xfrm>
            <a:off x="204716" y="0"/>
            <a:ext cx="11987284" cy="707886"/>
          </a:xfrm>
          <a:prstGeom prst="rect">
            <a:avLst/>
          </a:prstGeom>
          <a:noFill/>
        </p:spPr>
        <p:txBody>
          <a:bodyPr wrap="square" rtlCol="0" anchor="ctr">
            <a:spAutoFit/>
          </a:bodyPr>
          <a:lstStyle/>
          <a:p>
            <a:pPr algn="ctr"/>
            <a:r>
              <a:rPr lang="en-US" altLang="ko-KR" sz="4000" b="1" dirty="0" err="1">
                <a:solidFill>
                  <a:schemeClr val="accent1">
                    <a:lumMod val="50000"/>
                  </a:schemeClr>
                </a:solidFill>
                <a:latin typeface="Times New Roman" panose="02020603050405020304" pitchFamily="18" charset="0"/>
                <a:cs typeface="Times New Roman" panose="02020603050405020304" pitchFamily="18" charset="0"/>
              </a:rPr>
              <a:t>C</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ơ</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cấu</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tổ</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chức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phân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chia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công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việc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2"/>
          <a:stretch>
            <a:fillRect/>
          </a:stretch>
        </p:blipFill>
        <p:spPr>
          <a:xfrm>
            <a:off x="1064524" y="844062"/>
            <a:ext cx="10792167" cy="5306052"/>
          </a:xfrm>
          <a:prstGeom prst="rect">
            <a:avLst/>
          </a:prstGeom>
        </p:spPr>
      </p:pic>
      <p:sp>
        <p:nvSpPr>
          <p:cNvPr id="4" name="TextBox 3">
            <a:extLst>
              <a:ext uri="{FF2B5EF4-FFF2-40B4-BE49-F238E27FC236}">
                <a16:creationId xmlns:a16="http://schemas.microsoft.com/office/drawing/2014/main" id="{D5423D9B-8F85-492A-B36F-7886CAF47ECF}"/>
              </a:ext>
            </a:extLst>
          </p:cNvPr>
          <p:cNvSpPr txBox="1"/>
          <p:nvPr/>
        </p:nvSpPr>
        <p:spPr>
          <a:xfrm>
            <a:off x="2614331" y="6150114"/>
            <a:ext cx="7641018" cy="707886"/>
          </a:xfrm>
          <a:prstGeom prst="rect">
            <a:avLst/>
          </a:prstGeom>
          <a:noFill/>
        </p:spPr>
        <p:txBody>
          <a:bodyPr wrap="square" rtlCol="0" anchor="ctr">
            <a:spAutoFit/>
          </a:bodyPr>
          <a:lstStyle/>
          <a:p>
            <a:pPr algn="ctr"/>
            <a:r>
              <a:rPr lang="en-US" altLang="ko-KR" sz="2000" dirty="0" smtClean="0">
                <a:latin typeface="Times New Roman" panose="02020603050405020304" pitchFamily="18" charset="0"/>
                <a:cs typeface="Times New Roman" panose="02020603050405020304" pitchFamily="18" charset="0"/>
              </a:rPr>
              <a:t>Link </a:t>
            </a:r>
            <a:r>
              <a:rPr lang="en-US" altLang="ko-KR" sz="2000" dirty="0" err="1" smtClean="0">
                <a:latin typeface="Times New Roman" panose="02020603050405020304" pitchFamily="18" charset="0"/>
                <a:cs typeface="Times New Roman" panose="02020603050405020304" pitchFamily="18" charset="0"/>
              </a:rPr>
              <a:t>gg</a:t>
            </a:r>
            <a:r>
              <a:rPr lang="en-US" altLang="ko-KR" sz="2000" dirty="0">
                <a:latin typeface="Times New Roman" panose="02020603050405020304" pitchFamily="18" charset="0"/>
                <a:cs typeface="Times New Roman" panose="02020603050405020304" pitchFamily="18" charset="0"/>
              </a:rPr>
              <a:t>: https://docs.google.com/spreadsheets/d/13Jfcf6hOW-L2fPB0GbAQkYPCCPHB7uE2xQcdKV3WNnk/edit#gid=204875823</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054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48D107-041E-4A3F-88D1-B65111F9042A}"/>
              </a:ext>
            </a:extLst>
          </p:cNvPr>
          <p:cNvSpPr txBox="1"/>
          <p:nvPr/>
        </p:nvSpPr>
        <p:spPr>
          <a:xfrm>
            <a:off x="0" y="209637"/>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Các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thức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communication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050" name="Picture 2" descr="https://lh4.googleusercontent.com/isMCxehXr1lt766lZ5Z9RU3cEnSffeFw4A9TQd6c14vc7kVqmgaeAYSJ-3RJAERXS252dT9o7Aa0sd0LeKxqjwHvAALqfNOrBix50c8tbhNvdlgesMwvCdh86up_9h5Tay4tB_V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34258">
            <a:off x="1267704" y="1717629"/>
            <a:ext cx="3849734" cy="24207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UvoQ0tEQXPFmUvGR6xOfrFbI6kF7FanN_kcBxHosUJtMTyftJ1EpQTBrOYNukv_ucwOVjlvtMcg3VSLGOAURFPay4ZNIvH9BtP73UWxPLcFvqlTjNN-CiE3ISsemxMjqx5c3YN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675" y="1420837"/>
            <a:ext cx="3821793" cy="2455127"/>
          </a:xfrm>
          <a:prstGeom prst="rect">
            <a:avLst/>
          </a:prstGeom>
          <a:noFill/>
          <a:effectLst>
            <a:outerShdw blurRad="50800" dist="50800" dir="5400000" algn="ctr" rotWithShape="0">
              <a:schemeClr val="accent4">
                <a:lumMod val="20000"/>
                <a:lumOff val="80000"/>
                <a:alpha val="73000"/>
              </a:schemeClr>
            </a:outerShdw>
          </a:effectLst>
          <a:extLst>
            <a:ext uri="{909E8E84-426E-40DD-AFC4-6F175D3DCCD1}">
              <a14:hiddenFill xmlns:a14="http://schemas.microsoft.com/office/drawing/2010/main">
                <a:solidFill>
                  <a:srgbClr val="FFFFFF"/>
                </a:solidFill>
              </a14:hiddenFill>
            </a:ext>
          </a:extLst>
        </p:spPr>
      </p:pic>
      <p:pic>
        <p:nvPicPr>
          <p:cNvPr id="2054" name="Picture 6" descr="https://lh4.googleusercontent.com/9msjVNnyuSnmoQ53JNNq_50f1JpG767m8zVyFB2E0M7Wgj84Z_SoVyVa75YqsCzgWPUj9PF6DfSOz4B2XQwer_mAL-DRLnrxYIroPli37Qqj8t1BtU8C3sEVEmMdg6X45114k2B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737" y="4189863"/>
            <a:ext cx="3562066" cy="234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838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8D107-041E-4A3F-88D1-B65111F9042A}"/>
              </a:ext>
            </a:extLst>
          </p:cNvPr>
          <p:cNvSpPr txBox="1"/>
          <p:nvPr/>
        </p:nvSpPr>
        <p:spPr>
          <a:xfrm>
            <a:off x="0" y="209637"/>
            <a:ext cx="11987284" cy="707886"/>
          </a:xfrm>
          <a:prstGeom prst="rect">
            <a:avLst/>
          </a:prstGeom>
          <a:noFill/>
        </p:spPr>
        <p:txBody>
          <a:bodyPr wrap="square" rtlCol="0" anchor="ctr">
            <a:spAutoFit/>
          </a:bodyPr>
          <a:lstStyle/>
          <a:p>
            <a:pPr algn="ct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Phương</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thức</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quản</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cấu</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dự</a:t>
            </a:r>
            <a:r>
              <a:rPr lang="en-US" altLang="ko-KR" sz="4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ko-KR" sz="4000" b="1" dirty="0" err="1" smtClean="0">
                <a:solidFill>
                  <a:schemeClr val="accent1">
                    <a:lumMod val="50000"/>
                  </a:schemeClr>
                </a:solidFill>
                <a:latin typeface="Times New Roman" panose="02020603050405020304" pitchFamily="18" charset="0"/>
                <a:cs typeface="Times New Roman" panose="02020603050405020304" pitchFamily="18" charset="0"/>
              </a:rPr>
              <a:t>án</a:t>
            </a:r>
            <a:endParaRPr lang="ko-KR" altLang="en-US" sz="4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074" name="Picture 2" descr="https://lh3.googleusercontent.com/81Tfo4WMPRHVtT3WXi_8L969PbQyp51ulqaIQoFsmoVvlVz0Nc7DryCFOF0sJzu8vdbi9JzEW7MWbhh50THFKxFr-537xGt52HpKEtm5Y4ytDKHWqiPT84ZiglYGIAkaHIqjv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388" y="2250830"/>
            <a:ext cx="7568418" cy="4107767"/>
          </a:xfrm>
          <a:prstGeom prst="rect">
            <a:avLst/>
          </a:prstGeom>
          <a:pattFill prst="pct25">
            <a:fgClr>
              <a:schemeClr val="accent3">
                <a:lumMod val="20000"/>
                <a:lumOff val="80000"/>
              </a:schemeClr>
            </a:fgClr>
            <a:bgClr>
              <a:schemeClr val="bg1"/>
            </a:bgClr>
          </a:pattFill>
        </p:spPr>
      </p:pic>
      <p:sp>
        <p:nvSpPr>
          <p:cNvPr id="5" name="TextBox 4">
            <a:extLst>
              <a:ext uri="{FF2B5EF4-FFF2-40B4-BE49-F238E27FC236}">
                <a16:creationId xmlns:a16="http://schemas.microsoft.com/office/drawing/2014/main" id="{D5423D9B-8F85-492A-B36F-7886CAF47ECF}"/>
              </a:ext>
            </a:extLst>
          </p:cNvPr>
          <p:cNvSpPr txBox="1"/>
          <p:nvPr/>
        </p:nvSpPr>
        <p:spPr>
          <a:xfrm>
            <a:off x="1782907" y="1231126"/>
            <a:ext cx="7150077" cy="523220"/>
          </a:xfrm>
          <a:prstGeom prst="rect">
            <a:avLst/>
          </a:prstGeom>
          <a:noFill/>
        </p:spPr>
        <p:txBody>
          <a:bodyPr wrap="square" rtlCol="0" anchor="ctr">
            <a:spAutoFit/>
          </a:bodyPr>
          <a:lstStyle/>
          <a:p>
            <a:pPr algn="ctr"/>
            <a:r>
              <a:rPr lang="en-US" altLang="ko-KR" sz="2800" dirty="0" err="1" smtClean="0">
                <a:latin typeface="Times New Roman" panose="02020603050405020304" pitchFamily="18" charset="0"/>
                <a:cs typeface="Times New Roman" panose="02020603050405020304" pitchFamily="18" charset="0"/>
              </a:rPr>
              <a:t>Sử</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dụng</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Github</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để</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quản</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lý</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cấu</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hình</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dự</a:t>
            </a:r>
            <a:r>
              <a:rPr lang="en-US" altLang="ko-KR" sz="2800" dirty="0" smtClean="0">
                <a:latin typeface="Times New Roman" panose="02020603050405020304" pitchFamily="18" charset="0"/>
                <a:cs typeface="Times New Roman" panose="02020603050405020304" pitchFamily="18" charset="0"/>
              </a:rPr>
              <a:t> </a:t>
            </a:r>
            <a:r>
              <a:rPr lang="en-US" altLang="ko-KR" sz="2800" dirty="0" err="1" smtClean="0">
                <a:latin typeface="Times New Roman" panose="02020603050405020304" pitchFamily="18" charset="0"/>
                <a:cs typeface="Times New Roman" panose="02020603050405020304" pitchFamily="18" charset="0"/>
              </a:rPr>
              <a:t>án</a:t>
            </a:r>
            <a:endParaRPr lang="ko-KR"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330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1377</Words>
  <Application>Microsoft Office PowerPoint</Application>
  <PresentationFormat>Widescreen</PresentationFormat>
  <Paragraphs>171</Paragraphs>
  <Slides>32</Slides>
  <Notes>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32</vt:i4>
      </vt:variant>
    </vt:vector>
  </HeadingPairs>
  <TitlesOfParts>
    <vt:vector size="43" baseType="lpstr">
      <vt:lpstr>Aharoni</vt:lpstr>
      <vt:lpstr>Arial Unicode MS</vt:lpstr>
      <vt:lpstr>맑은 고딕</vt:lpstr>
      <vt:lpstr>Arial</vt:lpstr>
      <vt:lpstr>Calibri</vt:lpstr>
      <vt:lpstr>Calibri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Bảo Lê</cp:lastModifiedBy>
  <cp:revision>172</cp:revision>
  <dcterms:created xsi:type="dcterms:W3CDTF">2019-01-14T06:35:35Z</dcterms:created>
  <dcterms:modified xsi:type="dcterms:W3CDTF">2019-11-25T02:01:01Z</dcterms:modified>
</cp:coreProperties>
</file>