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60"/>
  </p:normalViewPr>
  <p:slideViewPr>
    <p:cSldViewPr snapToGrid="0">
      <p:cViewPr varScale="1">
        <p:scale>
          <a:sx n="120" d="100"/>
          <a:sy n="120" d="100"/>
        </p:scale>
        <p:origin x="12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79281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105241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106298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8801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B722DB-687F-466F-A189-5047F2480659}" type="datetimeFigureOut">
              <a:rPr lang="en-US" smtClean="0"/>
              <a:t>01-Feb-19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9798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722DB-687F-466F-A189-5047F2480659}" type="datetimeFigureOut">
              <a:rPr lang="en-US" smtClean="0"/>
              <a:t>01-Feb-19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355309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722DB-687F-466F-A189-5047F2480659}" type="datetimeFigureOut">
              <a:rPr lang="en-US" smtClean="0"/>
              <a:t>01-Feb-19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59973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722DB-687F-466F-A189-5047F2480659}" type="datetimeFigureOut">
              <a:rPr lang="en-US" smtClean="0"/>
              <a:t>01-Feb-19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3175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722DB-687F-466F-A189-5047F2480659}" type="datetimeFigureOut">
              <a:rPr lang="en-US" smtClean="0"/>
              <a:t>01-Feb-19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382505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722DB-687F-466F-A189-5047F2480659}" type="datetimeFigureOut">
              <a:rPr lang="en-US" smtClean="0"/>
              <a:t>01-Feb-19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30371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722DB-687F-466F-A189-5047F2480659}" type="datetimeFigureOut">
              <a:rPr lang="en-US" smtClean="0"/>
              <a:t>01-Feb-19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B3F04-34B8-4C38-AA64-256E01F46CA5}" type="slidenum">
              <a:rPr lang="en-US" smtClean="0"/>
              <a:t>‹#›</a:t>
            </a:fld>
            <a:endParaRPr lang="en-US"/>
          </a:p>
        </p:txBody>
      </p:sp>
    </p:spTree>
    <p:extLst>
      <p:ext uri="{BB962C8B-B14F-4D97-AF65-F5344CB8AC3E}">
        <p14:creationId xmlns:p14="http://schemas.microsoft.com/office/powerpoint/2010/main" val="238716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722DB-687F-466F-A189-5047F2480659}" type="datetimeFigureOut">
              <a:rPr lang="en-US" smtClean="0"/>
              <a:t>01-Feb-19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B3F04-34B8-4C38-AA64-256E01F46CA5}" type="slidenum">
              <a:rPr lang="en-US" smtClean="0"/>
              <a:t>‹#›</a:t>
            </a:fld>
            <a:endParaRPr lang="en-US"/>
          </a:p>
        </p:txBody>
      </p:sp>
    </p:spTree>
    <p:extLst>
      <p:ext uri="{BB962C8B-B14F-4D97-AF65-F5344CB8AC3E}">
        <p14:creationId xmlns:p14="http://schemas.microsoft.com/office/powerpoint/2010/main" val="1928891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boris-nekezov/vuejs-basics.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uejs/vue" TargetMode="External"/><Relationship Id="rId2" Type="http://schemas.openxmlformats.org/officeDocument/2006/relationships/hyperlink" Target="https://vuej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vanyou.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uejs/vue" TargetMode="External"/><Relationship Id="rId2" Type="http://schemas.openxmlformats.org/officeDocument/2006/relationships/hyperlink" Target="https://www.monterail.com/blog/reasons-why-vuejs-is-popular" TargetMode="External"/><Relationship Id="rId1" Type="http://schemas.openxmlformats.org/officeDocument/2006/relationships/slideLayout" Target="../slideLayouts/slideLayout2.xml"/><Relationship Id="rId5" Type="http://schemas.openxmlformats.org/officeDocument/2006/relationships/hyperlink" Target="https://github.com/angular/angular" TargetMode="External"/><Relationship Id="rId4" Type="http://schemas.openxmlformats.org/officeDocument/2006/relationships/hyperlink" Target="https://github.com/facebook/re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ajmeyghani/javascript-frameworks-performance-comparison-c566d19ab65b"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li.vuej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5" Type="http://schemas.openxmlformats.org/officeDocument/2006/relationships/hyperlink" Target="https://yarnpkg.com/en/" TargetMode="External"/><Relationship Id="rId4" Type="http://schemas.openxmlformats.org/officeDocument/2006/relationships/hyperlink" Target="https://chrome.google.com/webstore/detail/vuejs-devtools/nhdogjmejiglipccpnnnanhbledajbp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D2E224-89D0-4F54-AA0E-17928E5883CC}"/>
              </a:ext>
            </a:extLst>
          </p:cNvPr>
          <p:cNvSpPr>
            <a:spLocks noGrp="1"/>
          </p:cNvSpPr>
          <p:nvPr>
            <p:ph type="ctrTitle"/>
          </p:nvPr>
        </p:nvSpPr>
        <p:spPr>
          <a:xfrm>
            <a:off x="838199" y="4525347"/>
            <a:ext cx="6801321" cy="1737360"/>
          </a:xfrm>
        </p:spPr>
        <p:txBody>
          <a:bodyPr anchor="ctr">
            <a:normAutofit/>
          </a:bodyPr>
          <a:lstStyle/>
          <a:p>
            <a:pPr algn="r"/>
            <a:r>
              <a:rPr lang="en-US" dirty="0" err="1"/>
              <a:t>VueJS</a:t>
            </a:r>
            <a:r>
              <a:rPr lang="en-US" dirty="0"/>
              <a:t> Basics and Vue CLI 3</a:t>
            </a:r>
          </a:p>
        </p:txBody>
      </p:sp>
      <p:sp>
        <p:nvSpPr>
          <p:cNvPr id="3" name="Subtitle 2">
            <a:extLst>
              <a:ext uri="{FF2B5EF4-FFF2-40B4-BE49-F238E27FC236}">
                <a16:creationId xmlns:a16="http://schemas.microsoft.com/office/drawing/2014/main" id="{515C5EF9-77A2-4FA7-8132-DD39128A0FF2}"/>
              </a:ext>
            </a:extLst>
          </p:cNvPr>
          <p:cNvSpPr>
            <a:spLocks noGrp="1"/>
          </p:cNvSpPr>
          <p:nvPr>
            <p:ph type="subTitle" idx="1"/>
          </p:nvPr>
        </p:nvSpPr>
        <p:spPr>
          <a:xfrm>
            <a:off x="7961258" y="4525347"/>
            <a:ext cx="3258675" cy="1737360"/>
          </a:xfrm>
        </p:spPr>
        <p:txBody>
          <a:bodyPr anchor="ctr">
            <a:normAutofit/>
          </a:bodyPr>
          <a:lstStyle/>
          <a:p>
            <a:pPr algn="l"/>
            <a:r>
              <a:rPr lang="en-US" dirty="0"/>
              <a:t>Workshop by </a:t>
            </a:r>
            <a:r>
              <a:rPr lang="en-US" dirty="0" err="1"/>
              <a:t>BorisNekezov</a:t>
            </a:r>
            <a:endParaRPr lang="en-US"/>
          </a:p>
          <a:p>
            <a:pPr algn="l"/>
            <a:endParaRPr 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70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0B16-327B-4033-B739-4EE1EAAC0538}"/>
              </a:ext>
            </a:extLst>
          </p:cNvPr>
          <p:cNvSpPr>
            <a:spLocks noGrp="1"/>
          </p:cNvSpPr>
          <p:nvPr>
            <p:ph type="title"/>
          </p:nvPr>
        </p:nvSpPr>
        <p:spPr/>
        <p:txBody>
          <a:bodyPr/>
          <a:lstStyle/>
          <a:p>
            <a:r>
              <a:rPr lang="en-US" dirty="0"/>
              <a:t>9. Create project with terminal + DEMOSTRATION</a:t>
            </a:r>
          </a:p>
        </p:txBody>
      </p:sp>
      <p:sp>
        <p:nvSpPr>
          <p:cNvPr id="3" name="Content Placeholder 2">
            <a:extLst>
              <a:ext uri="{FF2B5EF4-FFF2-40B4-BE49-F238E27FC236}">
                <a16:creationId xmlns:a16="http://schemas.microsoft.com/office/drawing/2014/main" id="{08427A09-DEA4-40F7-BA62-428260EC843B}"/>
              </a:ext>
            </a:extLst>
          </p:cNvPr>
          <p:cNvSpPr>
            <a:spLocks noGrp="1"/>
          </p:cNvSpPr>
          <p:nvPr>
            <p:ph idx="1"/>
          </p:nvPr>
        </p:nvSpPr>
        <p:spPr/>
        <p:txBody>
          <a:bodyPr/>
          <a:lstStyle/>
          <a:p>
            <a:r>
              <a:rPr lang="en-US" dirty="0" err="1"/>
              <a:t>vue</a:t>
            </a:r>
            <a:r>
              <a:rPr lang="en-US" dirty="0"/>
              <a:t> create project-name</a:t>
            </a:r>
          </a:p>
          <a:p>
            <a:r>
              <a:rPr lang="en-US" dirty="0"/>
              <a:t>WARNING! If you are on Windows using Git Bash with </a:t>
            </a:r>
            <a:r>
              <a:rPr lang="en-US" dirty="0" err="1"/>
              <a:t>minTTY</a:t>
            </a:r>
            <a:r>
              <a:rPr lang="en-US" dirty="0"/>
              <a:t>, the interactive prompts will not work.</a:t>
            </a:r>
          </a:p>
          <a:p>
            <a:r>
              <a:rPr lang="en-US" dirty="0"/>
              <a:t>You must launch the command as </a:t>
            </a:r>
          </a:p>
          <a:p>
            <a:pPr lvl="1"/>
            <a:r>
              <a:rPr lang="en-US" dirty="0" err="1"/>
              <a:t>winpty</a:t>
            </a:r>
            <a:r>
              <a:rPr lang="en-US" dirty="0"/>
              <a:t> vue.cmd create project-name</a:t>
            </a:r>
          </a:p>
          <a:p>
            <a:r>
              <a:rPr lang="en-US" dirty="0"/>
              <a:t>If you however want to still use the </a:t>
            </a:r>
            <a:r>
              <a:rPr lang="en-US" dirty="0" err="1"/>
              <a:t>vue</a:t>
            </a:r>
            <a:r>
              <a:rPr lang="en-US" dirty="0"/>
              <a:t> create hello-world syntax, you can alias the command by adding the following line to your ~/.</a:t>
            </a:r>
            <a:r>
              <a:rPr lang="en-US" dirty="0" err="1"/>
              <a:t>bashrc</a:t>
            </a:r>
            <a:r>
              <a:rPr lang="en-US" dirty="0"/>
              <a:t> file.</a:t>
            </a:r>
          </a:p>
        </p:txBody>
      </p:sp>
    </p:spTree>
    <p:extLst>
      <p:ext uri="{BB962C8B-B14F-4D97-AF65-F5344CB8AC3E}">
        <p14:creationId xmlns:p14="http://schemas.microsoft.com/office/powerpoint/2010/main" val="230585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2C69-08AF-439D-BD8C-240F1055F046}"/>
              </a:ext>
            </a:extLst>
          </p:cNvPr>
          <p:cNvSpPr>
            <a:spLocks noGrp="1"/>
          </p:cNvSpPr>
          <p:nvPr>
            <p:ph type="title"/>
          </p:nvPr>
        </p:nvSpPr>
        <p:spPr/>
        <p:txBody>
          <a:bodyPr/>
          <a:lstStyle/>
          <a:p>
            <a:r>
              <a:rPr lang="en-US" dirty="0"/>
              <a:t>9.1 Follow these steps:</a:t>
            </a:r>
          </a:p>
        </p:txBody>
      </p:sp>
      <p:sp>
        <p:nvSpPr>
          <p:cNvPr id="3" name="Content Placeholder 2">
            <a:extLst>
              <a:ext uri="{FF2B5EF4-FFF2-40B4-BE49-F238E27FC236}">
                <a16:creationId xmlns:a16="http://schemas.microsoft.com/office/drawing/2014/main" id="{FEFD1D46-11E0-465A-9F1C-5E25791F5040}"/>
              </a:ext>
            </a:extLst>
          </p:cNvPr>
          <p:cNvSpPr>
            <a:spLocks noGrp="1"/>
          </p:cNvSpPr>
          <p:nvPr>
            <p:ph idx="1"/>
          </p:nvPr>
        </p:nvSpPr>
        <p:spPr/>
        <p:txBody>
          <a:bodyPr>
            <a:normAutofit lnSpcReduction="10000"/>
          </a:bodyPr>
          <a:lstStyle/>
          <a:p>
            <a:r>
              <a:rPr lang="en-US" dirty="0"/>
              <a:t>1. go to user</a:t>
            </a:r>
          </a:p>
          <a:p>
            <a:pPr lvl="1"/>
            <a:r>
              <a:rPr lang="en-US" dirty="0"/>
              <a:t>cd ~</a:t>
            </a:r>
          </a:p>
          <a:p>
            <a:r>
              <a:rPr lang="en-US" dirty="0"/>
              <a:t>2. Create .</a:t>
            </a:r>
            <a:r>
              <a:rPr lang="en-US" dirty="0" err="1"/>
              <a:t>bashrc</a:t>
            </a:r>
            <a:r>
              <a:rPr lang="en-US" dirty="0"/>
              <a:t> file</a:t>
            </a:r>
          </a:p>
          <a:p>
            <a:pPr lvl="1"/>
            <a:r>
              <a:rPr lang="en-US" dirty="0"/>
              <a:t>Vim .</a:t>
            </a:r>
            <a:r>
              <a:rPr lang="en-US" dirty="0" err="1"/>
              <a:t>bashrc</a:t>
            </a:r>
            <a:endParaRPr lang="en-US" dirty="0"/>
          </a:p>
          <a:p>
            <a:r>
              <a:rPr lang="en-US" dirty="0"/>
              <a:t>3. Insert the following command</a:t>
            </a:r>
          </a:p>
          <a:p>
            <a:pPr lvl="1"/>
            <a:r>
              <a:rPr lang="en-US" dirty="0"/>
              <a:t>alias </a:t>
            </a:r>
            <a:r>
              <a:rPr lang="en-US" dirty="0" err="1"/>
              <a:t>vue</a:t>
            </a:r>
            <a:r>
              <a:rPr lang="en-US" dirty="0"/>
              <a:t>='</a:t>
            </a:r>
            <a:r>
              <a:rPr lang="en-US" dirty="0" err="1"/>
              <a:t>winpty</a:t>
            </a:r>
            <a:r>
              <a:rPr lang="en-US" dirty="0"/>
              <a:t> vue.cmd’</a:t>
            </a:r>
          </a:p>
          <a:p>
            <a:r>
              <a:rPr lang="en-US" dirty="0"/>
              <a:t>4. press Esc</a:t>
            </a:r>
          </a:p>
          <a:p>
            <a:r>
              <a:rPr lang="en-US" dirty="0"/>
              <a:t>5. press :x – to save and exit</a:t>
            </a:r>
          </a:p>
          <a:p>
            <a:r>
              <a:rPr lang="en-US" dirty="0"/>
              <a:t>6. You will need to restart your Git Bash terminal session to pull in the updated </a:t>
            </a:r>
            <a:r>
              <a:rPr lang="en-US" dirty="0" err="1"/>
              <a:t>bashrc</a:t>
            </a:r>
            <a:r>
              <a:rPr lang="en-US" dirty="0"/>
              <a:t> file.</a:t>
            </a:r>
          </a:p>
        </p:txBody>
      </p:sp>
    </p:spTree>
    <p:extLst>
      <p:ext uri="{BB962C8B-B14F-4D97-AF65-F5344CB8AC3E}">
        <p14:creationId xmlns:p14="http://schemas.microsoft.com/office/powerpoint/2010/main" val="1583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3B6E-C28F-4188-883A-FB966F5416A7}"/>
              </a:ext>
            </a:extLst>
          </p:cNvPr>
          <p:cNvSpPr>
            <a:spLocks noGrp="1"/>
          </p:cNvSpPr>
          <p:nvPr>
            <p:ph type="title"/>
          </p:nvPr>
        </p:nvSpPr>
        <p:spPr/>
        <p:txBody>
          <a:bodyPr/>
          <a:lstStyle/>
          <a:p>
            <a:r>
              <a:rPr lang="en-US" dirty="0"/>
              <a:t>9.2 Open again git bash 	</a:t>
            </a:r>
          </a:p>
        </p:txBody>
      </p:sp>
      <p:sp>
        <p:nvSpPr>
          <p:cNvPr id="3" name="Content Placeholder 2">
            <a:extLst>
              <a:ext uri="{FF2B5EF4-FFF2-40B4-BE49-F238E27FC236}">
                <a16:creationId xmlns:a16="http://schemas.microsoft.com/office/drawing/2014/main" id="{E5DEA70C-9EED-408C-B139-675715720BCA}"/>
              </a:ext>
            </a:extLst>
          </p:cNvPr>
          <p:cNvSpPr>
            <a:spLocks noGrp="1"/>
          </p:cNvSpPr>
          <p:nvPr>
            <p:ph idx="1"/>
          </p:nvPr>
        </p:nvSpPr>
        <p:spPr/>
        <p:txBody>
          <a:bodyPr/>
          <a:lstStyle/>
          <a:p>
            <a:r>
              <a:rPr lang="en-US" dirty="0"/>
              <a:t>And add the following command:</a:t>
            </a:r>
          </a:p>
          <a:p>
            <a:pPr lvl="1"/>
            <a:r>
              <a:rPr lang="en-US" dirty="0" err="1"/>
              <a:t>vue</a:t>
            </a:r>
            <a:r>
              <a:rPr lang="en-US" dirty="0"/>
              <a:t> create project-name</a:t>
            </a:r>
          </a:p>
          <a:p>
            <a:r>
              <a:rPr lang="en-US" dirty="0"/>
              <a:t>After the installations is ready go to project folder</a:t>
            </a:r>
          </a:p>
          <a:p>
            <a:pPr lvl="1"/>
            <a:r>
              <a:rPr lang="en-US" dirty="0"/>
              <a:t>cd project-name</a:t>
            </a:r>
          </a:p>
          <a:p>
            <a:r>
              <a:rPr lang="en-US" dirty="0"/>
              <a:t>Run development mode with:</a:t>
            </a:r>
          </a:p>
          <a:p>
            <a:pPr lvl="1"/>
            <a:r>
              <a:rPr lang="en-US" dirty="0" err="1"/>
              <a:t>npm</a:t>
            </a:r>
            <a:r>
              <a:rPr lang="en-US" dirty="0"/>
              <a:t> run serve</a:t>
            </a:r>
          </a:p>
          <a:p>
            <a:r>
              <a:rPr lang="en-US" dirty="0"/>
              <a:t>Go on your browser: </a:t>
            </a:r>
          </a:p>
          <a:p>
            <a:pPr lvl="1"/>
            <a:r>
              <a:rPr lang="en-US" dirty="0">
                <a:hlinkClick r:id="rId2"/>
              </a:rPr>
              <a:t>http://localhost:8080/</a:t>
            </a:r>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377442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A975-4062-438C-8CAC-22ABC0732CC3}"/>
              </a:ext>
            </a:extLst>
          </p:cNvPr>
          <p:cNvSpPr>
            <a:spLocks noGrp="1"/>
          </p:cNvSpPr>
          <p:nvPr>
            <p:ph type="title"/>
          </p:nvPr>
        </p:nvSpPr>
        <p:spPr/>
        <p:txBody>
          <a:bodyPr/>
          <a:lstStyle/>
          <a:p>
            <a:r>
              <a:rPr lang="en-US" dirty="0"/>
              <a:t>10. create project with </a:t>
            </a:r>
            <a:r>
              <a:rPr lang="en-US" dirty="0" err="1"/>
              <a:t>vue</a:t>
            </a:r>
            <a:r>
              <a:rPr lang="en-US" dirty="0"/>
              <a:t> </a:t>
            </a:r>
            <a:r>
              <a:rPr lang="en-US" dirty="0" err="1"/>
              <a:t>ui</a:t>
            </a:r>
            <a:r>
              <a:rPr lang="en-US" dirty="0"/>
              <a:t> + DEMOSTRATION</a:t>
            </a:r>
          </a:p>
        </p:txBody>
      </p:sp>
      <p:sp>
        <p:nvSpPr>
          <p:cNvPr id="3" name="Content Placeholder 2">
            <a:extLst>
              <a:ext uri="{FF2B5EF4-FFF2-40B4-BE49-F238E27FC236}">
                <a16:creationId xmlns:a16="http://schemas.microsoft.com/office/drawing/2014/main" id="{038AB2BE-6BE4-4439-9CF6-32CF55F997F4}"/>
              </a:ext>
            </a:extLst>
          </p:cNvPr>
          <p:cNvSpPr>
            <a:spLocks noGrp="1"/>
          </p:cNvSpPr>
          <p:nvPr>
            <p:ph idx="1"/>
          </p:nvPr>
        </p:nvSpPr>
        <p:spPr/>
        <p:txBody>
          <a:bodyPr>
            <a:normAutofit fontScale="62500" lnSpcReduction="20000"/>
          </a:bodyPr>
          <a:lstStyle/>
          <a:p>
            <a:r>
              <a:rPr lang="en-US" dirty="0"/>
              <a:t>Open </a:t>
            </a:r>
            <a:r>
              <a:rPr lang="en-US" dirty="0" err="1"/>
              <a:t>vue</a:t>
            </a:r>
            <a:r>
              <a:rPr lang="en-US" dirty="0"/>
              <a:t> User Interface:</a:t>
            </a:r>
          </a:p>
          <a:p>
            <a:pPr lvl="1"/>
            <a:r>
              <a:rPr lang="en-US" dirty="0" err="1"/>
              <a:t>vue</a:t>
            </a:r>
            <a:r>
              <a:rPr lang="en-US" dirty="0"/>
              <a:t> </a:t>
            </a:r>
            <a:r>
              <a:rPr lang="en-US" dirty="0" err="1"/>
              <a:t>ui</a:t>
            </a:r>
            <a:endParaRPr lang="en-US" dirty="0"/>
          </a:p>
          <a:p>
            <a:r>
              <a:rPr lang="en-US" dirty="0"/>
              <a:t>Go to project manager:</a:t>
            </a:r>
          </a:p>
          <a:p>
            <a:pPr lvl="1"/>
            <a:r>
              <a:rPr lang="en-US" dirty="0"/>
              <a:t>Click More</a:t>
            </a:r>
          </a:p>
          <a:p>
            <a:pPr lvl="1"/>
            <a:r>
              <a:rPr lang="en-US" dirty="0"/>
              <a:t>Click View Project Manager</a:t>
            </a:r>
          </a:p>
          <a:p>
            <a:r>
              <a:rPr lang="en-US" dirty="0"/>
              <a:t>+ Create</a:t>
            </a:r>
          </a:p>
          <a:p>
            <a:pPr lvl="1"/>
            <a:r>
              <a:rPr lang="en-US" dirty="0"/>
              <a:t>Choose the path to your project</a:t>
            </a:r>
          </a:p>
          <a:p>
            <a:pPr lvl="1"/>
            <a:r>
              <a:rPr lang="en-US" dirty="0"/>
              <a:t>Click + Create a new project here</a:t>
            </a:r>
          </a:p>
          <a:p>
            <a:r>
              <a:rPr lang="en-US" dirty="0"/>
              <a:t>Name project</a:t>
            </a:r>
          </a:p>
          <a:p>
            <a:pPr lvl="1"/>
            <a:r>
              <a:rPr lang="en-US" dirty="0"/>
              <a:t>Project folder</a:t>
            </a:r>
          </a:p>
          <a:p>
            <a:pPr lvl="1"/>
            <a:r>
              <a:rPr lang="en-US" dirty="0"/>
              <a:t>project-name</a:t>
            </a:r>
          </a:p>
          <a:p>
            <a:r>
              <a:rPr lang="en-US" dirty="0"/>
              <a:t>Click Next Choose Preset </a:t>
            </a:r>
          </a:p>
          <a:p>
            <a:r>
              <a:rPr lang="en-US" dirty="0"/>
              <a:t>Create Project</a:t>
            </a:r>
          </a:p>
          <a:p>
            <a:r>
              <a:rPr lang="en-US" dirty="0"/>
              <a:t>Go to Tasks and click Serve =&gt; run task to start builder and watchers</a:t>
            </a:r>
          </a:p>
          <a:p>
            <a:r>
              <a:rPr lang="en-US" dirty="0"/>
              <a:t>Click open app to go to </a:t>
            </a:r>
            <a:r>
              <a:rPr lang="en-US" dirty="0">
                <a:hlinkClick r:id="rId2"/>
              </a:rPr>
              <a:t>http://localhost:8080/</a:t>
            </a:r>
            <a:endParaRPr lang="en-US" dirty="0"/>
          </a:p>
          <a:p>
            <a:endParaRPr lang="en-US" dirty="0"/>
          </a:p>
        </p:txBody>
      </p:sp>
    </p:spTree>
    <p:extLst>
      <p:ext uri="{BB962C8B-B14F-4D97-AF65-F5344CB8AC3E}">
        <p14:creationId xmlns:p14="http://schemas.microsoft.com/office/powerpoint/2010/main" val="404603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DD0A-EB94-4753-A91E-A3C67425B6E3}"/>
              </a:ext>
            </a:extLst>
          </p:cNvPr>
          <p:cNvSpPr>
            <a:spLocks noGrp="1"/>
          </p:cNvSpPr>
          <p:nvPr>
            <p:ph type="title"/>
          </p:nvPr>
        </p:nvSpPr>
        <p:spPr/>
        <p:txBody>
          <a:bodyPr/>
          <a:lstStyle/>
          <a:p>
            <a:r>
              <a:rPr lang="en-US" dirty="0"/>
              <a:t>11. Install workshop repo from </a:t>
            </a:r>
            <a:r>
              <a:rPr lang="en-US" dirty="0" err="1"/>
              <a:t>github</a:t>
            </a:r>
            <a:endParaRPr lang="en-US" dirty="0"/>
          </a:p>
        </p:txBody>
      </p:sp>
      <p:sp>
        <p:nvSpPr>
          <p:cNvPr id="3" name="Content Placeholder 2">
            <a:extLst>
              <a:ext uri="{FF2B5EF4-FFF2-40B4-BE49-F238E27FC236}">
                <a16:creationId xmlns:a16="http://schemas.microsoft.com/office/drawing/2014/main" id="{E4A2F721-4C55-4D86-8249-284C2AD5257C}"/>
              </a:ext>
            </a:extLst>
          </p:cNvPr>
          <p:cNvSpPr>
            <a:spLocks noGrp="1"/>
          </p:cNvSpPr>
          <p:nvPr>
            <p:ph idx="1"/>
          </p:nvPr>
        </p:nvSpPr>
        <p:spPr/>
        <p:txBody>
          <a:bodyPr/>
          <a:lstStyle/>
          <a:p>
            <a:r>
              <a:rPr lang="en-US" dirty="0"/>
              <a:t>Clone my repo about this workshop</a:t>
            </a:r>
          </a:p>
          <a:p>
            <a:r>
              <a:rPr lang="en-US" dirty="0"/>
              <a:t>git clone </a:t>
            </a:r>
            <a:r>
              <a:rPr lang="en-US" dirty="0">
                <a:hlinkClick r:id="rId2"/>
              </a:rPr>
              <a:t>https://github.com/boris-nekezov/vuejs-basics.git</a:t>
            </a:r>
            <a:endParaRPr lang="en-US" dirty="0"/>
          </a:p>
          <a:p>
            <a:r>
              <a:rPr lang="en-US" dirty="0"/>
              <a:t>Install dependencies</a:t>
            </a:r>
          </a:p>
          <a:p>
            <a:r>
              <a:rPr lang="en-US" dirty="0"/>
              <a:t>Run builder</a:t>
            </a:r>
          </a:p>
          <a:p>
            <a:r>
              <a:rPr lang="en-US" dirty="0"/>
              <a:t>Open with editor </a:t>
            </a:r>
            <a:r>
              <a:rPr lang="en-US" dirty="0" err="1"/>
              <a:t>ir</a:t>
            </a:r>
            <a:r>
              <a:rPr lang="en-US" dirty="0"/>
              <a:t> IDE</a:t>
            </a:r>
          </a:p>
          <a:p>
            <a:pPr marL="0" indent="0">
              <a:buNone/>
            </a:pPr>
            <a:endParaRPr lang="en-US" dirty="0"/>
          </a:p>
        </p:txBody>
      </p:sp>
    </p:spTree>
    <p:extLst>
      <p:ext uri="{BB962C8B-B14F-4D97-AF65-F5344CB8AC3E}">
        <p14:creationId xmlns:p14="http://schemas.microsoft.com/office/powerpoint/2010/main" val="165754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DDFA-50C1-4341-8EEA-3A2E3CB412DB}"/>
              </a:ext>
            </a:extLst>
          </p:cNvPr>
          <p:cNvSpPr>
            <a:spLocks noGrp="1"/>
          </p:cNvSpPr>
          <p:nvPr>
            <p:ph type="title"/>
          </p:nvPr>
        </p:nvSpPr>
        <p:spPr/>
        <p:txBody>
          <a:bodyPr/>
          <a:lstStyle/>
          <a:p>
            <a:r>
              <a:rPr lang="en-US" dirty="0"/>
              <a:t>12. Project Overview</a:t>
            </a:r>
          </a:p>
        </p:txBody>
      </p:sp>
      <p:sp>
        <p:nvSpPr>
          <p:cNvPr id="3" name="Content Placeholder 2">
            <a:extLst>
              <a:ext uri="{FF2B5EF4-FFF2-40B4-BE49-F238E27FC236}">
                <a16:creationId xmlns:a16="http://schemas.microsoft.com/office/drawing/2014/main" id="{1D20DB41-7E95-4E77-9070-01B3EDE95AFF}"/>
              </a:ext>
            </a:extLst>
          </p:cNvPr>
          <p:cNvSpPr>
            <a:spLocks noGrp="1"/>
          </p:cNvSpPr>
          <p:nvPr>
            <p:ph idx="1"/>
          </p:nvPr>
        </p:nvSpPr>
        <p:spPr/>
        <p:txBody>
          <a:bodyPr>
            <a:normAutofit lnSpcReduction="10000"/>
          </a:bodyPr>
          <a:lstStyle/>
          <a:p>
            <a:r>
              <a:rPr lang="en-US" sz="2000" dirty="0" err="1"/>
              <a:t>vuejs</a:t>
            </a:r>
            <a:r>
              <a:rPr lang="en-US" sz="2000" dirty="0"/>
              <a:t>-basic</a:t>
            </a:r>
          </a:p>
          <a:p>
            <a:pPr lvl="1"/>
            <a:r>
              <a:rPr lang="en-US" sz="1800" dirty="0" err="1"/>
              <a:t>node_modules</a:t>
            </a:r>
            <a:r>
              <a:rPr lang="en-US" sz="1800" dirty="0"/>
              <a:t> </a:t>
            </a:r>
          </a:p>
          <a:p>
            <a:pPr lvl="1"/>
            <a:r>
              <a:rPr lang="en-US" sz="1800" dirty="0"/>
              <a:t>public</a:t>
            </a:r>
          </a:p>
          <a:p>
            <a:pPr lvl="2"/>
            <a:r>
              <a:rPr lang="en-US" sz="1600" dirty="0"/>
              <a:t>index.html</a:t>
            </a:r>
          </a:p>
          <a:p>
            <a:pPr lvl="1"/>
            <a:r>
              <a:rPr lang="en-US" sz="1800" dirty="0" err="1"/>
              <a:t>src</a:t>
            </a:r>
            <a:endParaRPr lang="en-US" sz="1800" dirty="0"/>
          </a:p>
          <a:p>
            <a:pPr lvl="2"/>
            <a:r>
              <a:rPr lang="en-US" sz="1600" dirty="0"/>
              <a:t>assets</a:t>
            </a:r>
          </a:p>
          <a:p>
            <a:pPr lvl="2"/>
            <a:r>
              <a:rPr lang="en-US" sz="1600" dirty="0"/>
              <a:t>components	</a:t>
            </a:r>
          </a:p>
          <a:p>
            <a:pPr lvl="3"/>
            <a:r>
              <a:rPr lang="en-US" sz="1400" dirty="0" err="1"/>
              <a:t>appfooter.vue</a:t>
            </a:r>
            <a:endParaRPr lang="en-US" sz="1400" dirty="0"/>
          </a:p>
          <a:p>
            <a:pPr lvl="3"/>
            <a:r>
              <a:rPr lang="en-US" sz="1400" dirty="0" err="1"/>
              <a:t>appheader.vue</a:t>
            </a:r>
            <a:endParaRPr lang="en-US" sz="1400" dirty="0"/>
          </a:p>
          <a:p>
            <a:pPr lvl="3"/>
            <a:r>
              <a:rPr lang="en-US" sz="1400" dirty="0" err="1"/>
              <a:t>appmain.vue</a:t>
            </a:r>
            <a:endParaRPr lang="en-US" sz="1400" dirty="0"/>
          </a:p>
          <a:p>
            <a:pPr lvl="2"/>
            <a:r>
              <a:rPr lang="en-US" sz="1600" dirty="0" err="1"/>
              <a:t>app.vue</a:t>
            </a:r>
            <a:endParaRPr lang="en-US" sz="1600" dirty="0"/>
          </a:p>
          <a:p>
            <a:pPr lvl="2"/>
            <a:r>
              <a:rPr lang="en-US" sz="1600" dirty="0"/>
              <a:t>main.js</a:t>
            </a:r>
          </a:p>
          <a:p>
            <a:pPr lvl="2"/>
            <a:r>
              <a:rPr lang="en-US" sz="1600" dirty="0"/>
              <a:t>.</a:t>
            </a:r>
            <a:r>
              <a:rPr lang="en-US" sz="1600" dirty="0" err="1"/>
              <a:t>gitignore</a:t>
            </a:r>
            <a:endParaRPr lang="en-US" sz="1600" dirty="0"/>
          </a:p>
          <a:p>
            <a:pPr lvl="2"/>
            <a:r>
              <a:rPr lang="en-US" sz="1600" dirty="0" err="1"/>
              <a:t>package.json</a:t>
            </a:r>
            <a:endParaRPr lang="en-US" sz="1600" dirty="0"/>
          </a:p>
          <a:p>
            <a:pPr lvl="2"/>
            <a:r>
              <a:rPr lang="en-US" sz="1600" dirty="0"/>
              <a:t>package-</a:t>
            </a:r>
            <a:r>
              <a:rPr lang="en-US" sz="1600" dirty="0" err="1"/>
              <a:t>lock.json</a:t>
            </a:r>
            <a:endParaRPr lang="en-US" sz="1600" dirty="0"/>
          </a:p>
          <a:p>
            <a:pPr lvl="2"/>
            <a:r>
              <a:rPr lang="en-US" sz="1600" dirty="0"/>
              <a:t>readme.md</a:t>
            </a:r>
          </a:p>
        </p:txBody>
      </p:sp>
    </p:spTree>
    <p:extLst>
      <p:ext uri="{BB962C8B-B14F-4D97-AF65-F5344CB8AC3E}">
        <p14:creationId xmlns:p14="http://schemas.microsoft.com/office/powerpoint/2010/main" val="331856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A9F1-2CFC-4667-9EE3-5781ECB46DE7}"/>
              </a:ext>
            </a:extLst>
          </p:cNvPr>
          <p:cNvSpPr>
            <a:spLocks noGrp="1"/>
          </p:cNvSpPr>
          <p:nvPr>
            <p:ph type="title"/>
          </p:nvPr>
        </p:nvSpPr>
        <p:spPr/>
        <p:txBody>
          <a:bodyPr/>
          <a:lstStyle/>
          <a:p>
            <a:r>
              <a:rPr lang="en-US" dirty="0"/>
              <a:t>13. Explaining workshop demo</a:t>
            </a:r>
          </a:p>
        </p:txBody>
      </p:sp>
      <p:sp>
        <p:nvSpPr>
          <p:cNvPr id="3" name="Content Placeholder 2">
            <a:extLst>
              <a:ext uri="{FF2B5EF4-FFF2-40B4-BE49-F238E27FC236}">
                <a16:creationId xmlns:a16="http://schemas.microsoft.com/office/drawing/2014/main" id="{65661990-5DDF-4343-AD50-4A62F6FF4B38}"/>
              </a:ext>
            </a:extLst>
          </p:cNvPr>
          <p:cNvSpPr>
            <a:spLocks noGrp="1"/>
          </p:cNvSpPr>
          <p:nvPr>
            <p:ph idx="1"/>
          </p:nvPr>
        </p:nvSpPr>
        <p:spPr/>
        <p:txBody>
          <a:bodyPr>
            <a:normAutofit fontScale="62500" lnSpcReduction="20000"/>
          </a:bodyPr>
          <a:lstStyle/>
          <a:p>
            <a:r>
              <a:rPr lang="en-US" dirty="0"/>
              <a:t>Index.html</a:t>
            </a:r>
          </a:p>
          <a:p>
            <a:pPr lvl="1"/>
            <a:r>
              <a:rPr lang="en-US" dirty="0"/>
              <a:t>Add </a:t>
            </a:r>
            <a:r>
              <a:rPr lang="en-US" dirty="0" err="1"/>
              <a:t>div#app</a:t>
            </a:r>
            <a:endParaRPr lang="en-US" dirty="0"/>
          </a:p>
          <a:p>
            <a:r>
              <a:rPr lang="en-US" dirty="0"/>
              <a:t>Main.js</a:t>
            </a:r>
          </a:p>
          <a:p>
            <a:pPr lvl="1"/>
            <a:r>
              <a:rPr lang="en-US" dirty="0"/>
              <a:t>Import </a:t>
            </a:r>
            <a:r>
              <a:rPr lang="en-US" dirty="0" err="1"/>
              <a:t>VueJS</a:t>
            </a:r>
            <a:r>
              <a:rPr lang="en-US" dirty="0"/>
              <a:t> and all plugins we need here</a:t>
            </a:r>
          </a:p>
          <a:p>
            <a:pPr lvl="1"/>
            <a:r>
              <a:rPr lang="en-US" dirty="0"/>
              <a:t>Import </a:t>
            </a:r>
            <a:r>
              <a:rPr lang="en-US" dirty="0" err="1"/>
              <a:t>App.vue</a:t>
            </a:r>
            <a:endParaRPr lang="en-US" dirty="0"/>
          </a:p>
          <a:p>
            <a:pPr lvl="1"/>
            <a:r>
              <a:rPr lang="en-US" dirty="0"/>
              <a:t>Create Vue instance</a:t>
            </a:r>
          </a:p>
          <a:p>
            <a:r>
              <a:rPr lang="en-US" dirty="0" err="1"/>
              <a:t>App.vue</a:t>
            </a:r>
            <a:endParaRPr lang="en-US" dirty="0"/>
          </a:p>
          <a:p>
            <a:pPr lvl="1"/>
            <a:r>
              <a:rPr lang="en-US" dirty="0"/>
              <a:t>Template	</a:t>
            </a:r>
          </a:p>
          <a:p>
            <a:pPr lvl="2"/>
            <a:r>
              <a:rPr lang="en-US" dirty="0"/>
              <a:t>only one nested element	</a:t>
            </a:r>
          </a:p>
          <a:p>
            <a:pPr lvl="1"/>
            <a:r>
              <a:rPr lang="en-US" dirty="0"/>
              <a:t>Script</a:t>
            </a:r>
          </a:p>
          <a:p>
            <a:pPr lvl="2"/>
            <a:r>
              <a:rPr lang="en-US" dirty="0"/>
              <a:t>Import other components</a:t>
            </a:r>
          </a:p>
          <a:p>
            <a:pPr lvl="2"/>
            <a:r>
              <a:rPr lang="en-US" dirty="0"/>
              <a:t>Register components</a:t>
            </a:r>
          </a:p>
          <a:p>
            <a:pPr lvl="3"/>
            <a:r>
              <a:rPr lang="en-US" dirty="0"/>
              <a:t>Explain ES6 syntax</a:t>
            </a:r>
          </a:p>
          <a:p>
            <a:pPr lvl="2"/>
            <a:r>
              <a:rPr lang="en-US" dirty="0"/>
              <a:t>Call components in template</a:t>
            </a:r>
          </a:p>
          <a:p>
            <a:pPr lvl="3"/>
            <a:endParaRPr lang="en-US" dirty="0"/>
          </a:p>
          <a:p>
            <a:pPr lvl="1"/>
            <a:r>
              <a:rPr lang="en-US" dirty="0"/>
              <a:t>Style</a:t>
            </a:r>
          </a:p>
          <a:p>
            <a:pPr lvl="2"/>
            <a:r>
              <a:rPr lang="en-US" dirty="0"/>
              <a:t>Lang=“</a:t>
            </a:r>
            <a:r>
              <a:rPr lang="en-US" dirty="0" err="1"/>
              <a:t>scss</a:t>
            </a:r>
            <a:r>
              <a:rPr lang="en-US" dirty="0"/>
              <a:t>”</a:t>
            </a:r>
          </a:p>
          <a:p>
            <a:pPr lvl="2"/>
            <a:r>
              <a:rPr lang="en-US" dirty="0"/>
              <a:t>Scoped</a:t>
            </a:r>
          </a:p>
        </p:txBody>
      </p:sp>
    </p:spTree>
    <p:extLst>
      <p:ext uri="{BB962C8B-B14F-4D97-AF65-F5344CB8AC3E}">
        <p14:creationId xmlns:p14="http://schemas.microsoft.com/office/powerpoint/2010/main" val="119902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73EB-D4E7-4A84-87F2-789CE7D86E46}"/>
              </a:ext>
            </a:extLst>
          </p:cNvPr>
          <p:cNvSpPr>
            <a:spLocks noGrp="1"/>
          </p:cNvSpPr>
          <p:nvPr>
            <p:ph type="title"/>
          </p:nvPr>
        </p:nvSpPr>
        <p:spPr/>
        <p:txBody>
          <a:bodyPr/>
          <a:lstStyle/>
          <a:p>
            <a:r>
              <a:rPr lang="en-US" dirty="0"/>
              <a:t>13. Explaining workshop demo Part 2	</a:t>
            </a:r>
          </a:p>
        </p:txBody>
      </p:sp>
      <p:sp>
        <p:nvSpPr>
          <p:cNvPr id="3" name="Content Placeholder 2">
            <a:extLst>
              <a:ext uri="{FF2B5EF4-FFF2-40B4-BE49-F238E27FC236}">
                <a16:creationId xmlns:a16="http://schemas.microsoft.com/office/drawing/2014/main" id="{04AD9631-3DFC-4185-AB45-471396DCD4F5}"/>
              </a:ext>
            </a:extLst>
          </p:cNvPr>
          <p:cNvSpPr>
            <a:spLocks noGrp="1"/>
          </p:cNvSpPr>
          <p:nvPr>
            <p:ph idx="1"/>
          </p:nvPr>
        </p:nvSpPr>
        <p:spPr/>
        <p:txBody>
          <a:bodyPr/>
          <a:lstStyle/>
          <a:p>
            <a:r>
              <a:rPr lang="en-US" dirty="0"/>
              <a:t>Go to </a:t>
            </a:r>
            <a:r>
              <a:rPr lang="en-US" dirty="0" err="1"/>
              <a:t>Header.vue</a:t>
            </a:r>
            <a:endParaRPr lang="en-US" dirty="0"/>
          </a:p>
          <a:p>
            <a:pPr lvl="1"/>
            <a:r>
              <a:rPr lang="en-US" dirty="0" err="1"/>
              <a:t>Explaing</a:t>
            </a:r>
            <a:r>
              <a:rPr lang="en-US" dirty="0"/>
              <a:t> data</a:t>
            </a:r>
          </a:p>
          <a:p>
            <a:pPr lvl="1"/>
            <a:r>
              <a:rPr lang="en-US" dirty="0"/>
              <a:t>Printing variables in the template</a:t>
            </a:r>
          </a:p>
          <a:p>
            <a:r>
              <a:rPr lang="en-US" dirty="0"/>
              <a:t>Go to Main</a:t>
            </a:r>
          </a:p>
          <a:p>
            <a:pPr lvl="1"/>
            <a:r>
              <a:rPr lang="en-US" dirty="0"/>
              <a:t>Directives </a:t>
            </a:r>
          </a:p>
          <a:p>
            <a:pPr lvl="2"/>
            <a:r>
              <a:rPr lang="en-US" dirty="0"/>
              <a:t>v-on</a:t>
            </a:r>
          </a:p>
          <a:p>
            <a:pPr lvl="2"/>
            <a:r>
              <a:rPr lang="en-US" dirty="0"/>
              <a:t>v-bind</a:t>
            </a:r>
          </a:p>
          <a:p>
            <a:pPr lvl="2"/>
            <a:r>
              <a:rPr lang="en-US" dirty="0"/>
              <a:t>V-once</a:t>
            </a:r>
          </a:p>
        </p:txBody>
      </p:sp>
      <p:sp>
        <p:nvSpPr>
          <p:cNvPr id="4" name="Rectangle 3">
            <a:extLst>
              <a:ext uri="{FF2B5EF4-FFF2-40B4-BE49-F238E27FC236}">
                <a16:creationId xmlns:a16="http://schemas.microsoft.com/office/drawing/2014/main" id="{B53D66A2-9282-4AE7-A474-1D729B38AE19}"/>
              </a:ext>
            </a:extLst>
          </p:cNvPr>
          <p:cNvSpPr/>
          <p:nvPr/>
        </p:nvSpPr>
        <p:spPr>
          <a:xfrm rot="5638707">
            <a:off x="4567889"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32873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42C4-AECB-4A96-800A-E5FED691856E}"/>
              </a:ext>
            </a:extLst>
          </p:cNvPr>
          <p:cNvSpPr>
            <a:spLocks noGrp="1"/>
          </p:cNvSpPr>
          <p:nvPr>
            <p:ph type="title"/>
          </p:nvPr>
        </p:nvSpPr>
        <p:spPr>
          <a:xfrm>
            <a:off x="879231" y="1607771"/>
            <a:ext cx="10515600" cy="1325563"/>
          </a:xfrm>
        </p:spPr>
        <p:txBody>
          <a:bodyPr/>
          <a:lstStyle/>
          <a:p>
            <a:r>
              <a:rPr lang="en-US" dirty="0"/>
              <a:t>1. Who am I?</a:t>
            </a:r>
          </a:p>
        </p:txBody>
      </p:sp>
      <p:sp>
        <p:nvSpPr>
          <p:cNvPr id="3" name="Content Placeholder 2">
            <a:extLst>
              <a:ext uri="{FF2B5EF4-FFF2-40B4-BE49-F238E27FC236}">
                <a16:creationId xmlns:a16="http://schemas.microsoft.com/office/drawing/2014/main" id="{B4729E15-8789-4C2A-ACA4-8933D5D0F3C3}"/>
              </a:ext>
            </a:extLst>
          </p:cNvPr>
          <p:cNvSpPr>
            <a:spLocks noGrp="1"/>
          </p:cNvSpPr>
          <p:nvPr>
            <p:ph idx="1"/>
          </p:nvPr>
        </p:nvSpPr>
        <p:spPr>
          <a:xfrm>
            <a:off x="838200" y="3196491"/>
            <a:ext cx="10515600" cy="2980471"/>
          </a:xfrm>
        </p:spPr>
        <p:txBody>
          <a:bodyPr/>
          <a:lstStyle/>
          <a:p>
            <a:r>
              <a:rPr lang="en-US" dirty="0"/>
              <a:t>My name is Boris Nekezov</a:t>
            </a:r>
          </a:p>
          <a:p>
            <a:r>
              <a:rPr lang="en-US" dirty="0"/>
              <a:t>I work as Front-End developer in Trio Interactive</a:t>
            </a:r>
          </a:p>
          <a:p>
            <a:r>
              <a:rPr lang="en-US" dirty="0"/>
              <a:t>I have more than 4 years professional experience as one</a:t>
            </a:r>
          </a:p>
          <a:p>
            <a:r>
              <a:rPr lang="en-US" dirty="0" err="1"/>
              <a:t>Github</a:t>
            </a:r>
            <a:r>
              <a:rPr lang="en-US" dirty="0"/>
              <a:t>: </a:t>
            </a:r>
            <a:r>
              <a:rPr lang="en-US" dirty="0" err="1"/>
              <a:t>boris-nekezov</a:t>
            </a:r>
            <a:endParaRPr lang="en-US" dirty="0"/>
          </a:p>
          <a:p>
            <a:endParaRPr lang="en-US" dirty="0"/>
          </a:p>
        </p:txBody>
      </p:sp>
    </p:spTree>
    <p:extLst>
      <p:ext uri="{BB962C8B-B14F-4D97-AF65-F5344CB8AC3E}">
        <p14:creationId xmlns:p14="http://schemas.microsoft.com/office/powerpoint/2010/main" val="105960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9F19-7E13-4216-82FA-3E2696AB2C2F}"/>
              </a:ext>
            </a:extLst>
          </p:cNvPr>
          <p:cNvSpPr>
            <a:spLocks noGrp="1"/>
          </p:cNvSpPr>
          <p:nvPr>
            <p:ph type="title"/>
          </p:nvPr>
        </p:nvSpPr>
        <p:spPr/>
        <p:txBody>
          <a:bodyPr/>
          <a:lstStyle/>
          <a:p>
            <a:r>
              <a:rPr lang="en-US" dirty="0"/>
              <a:t>2. What is </a:t>
            </a:r>
            <a:r>
              <a:rPr lang="en-US" dirty="0" err="1"/>
              <a:t>VueJS</a:t>
            </a:r>
            <a:r>
              <a:rPr lang="en-US" dirty="0"/>
              <a:t>?</a:t>
            </a:r>
          </a:p>
        </p:txBody>
      </p:sp>
      <p:sp>
        <p:nvSpPr>
          <p:cNvPr id="3" name="Content Placeholder 2">
            <a:extLst>
              <a:ext uri="{FF2B5EF4-FFF2-40B4-BE49-F238E27FC236}">
                <a16:creationId xmlns:a16="http://schemas.microsoft.com/office/drawing/2014/main" id="{07FA1396-BB5D-44FD-B212-750D1D765F0E}"/>
              </a:ext>
            </a:extLst>
          </p:cNvPr>
          <p:cNvSpPr>
            <a:spLocks noGrp="1"/>
          </p:cNvSpPr>
          <p:nvPr>
            <p:ph idx="1"/>
          </p:nvPr>
        </p:nvSpPr>
        <p:spPr/>
        <p:txBody>
          <a:bodyPr>
            <a:normAutofit fontScale="85000" lnSpcReduction="20000"/>
          </a:bodyPr>
          <a:lstStyle/>
          <a:p>
            <a:r>
              <a:rPr lang="en-US" dirty="0" err="1"/>
              <a:t>VueJS</a:t>
            </a:r>
            <a:r>
              <a:rPr lang="en-US" dirty="0"/>
              <a:t> is a </a:t>
            </a:r>
            <a:r>
              <a:rPr lang="en-US" dirty="0" err="1"/>
              <a:t>powerfull</a:t>
            </a:r>
            <a:r>
              <a:rPr lang="en-US" dirty="0"/>
              <a:t> Front-End framework</a:t>
            </a:r>
          </a:p>
          <a:p>
            <a:pPr lvl="1"/>
            <a:r>
              <a:rPr lang="en-US" dirty="0"/>
              <a:t>Official site: </a:t>
            </a:r>
            <a:r>
              <a:rPr lang="en-US" dirty="0">
                <a:hlinkClick r:id="rId2"/>
              </a:rPr>
              <a:t>vuejs.org</a:t>
            </a:r>
            <a:endParaRPr lang="en-US" dirty="0"/>
          </a:p>
          <a:p>
            <a:pPr lvl="1"/>
            <a:r>
              <a:rPr lang="en-US" dirty="0"/>
              <a:t>GitHub: </a:t>
            </a:r>
            <a:r>
              <a:rPr lang="en-US" dirty="0">
                <a:hlinkClick r:id="rId3"/>
              </a:rPr>
              <a:t>github.com/vuejs/vue</a:t>
            </a:r>
            <a:endParaRPr lang="en-US" dirty="0"/>
          </a:p>
          <a:p>
            <a:r>
              <a:rPr lang="en-US" dirty="0" err="1"/>
              <a:t>VueJS</a:t>
            </a:r>
            <a:r>
              <a:rPr lang="en-US" dirty="0"/>
              <a:t> allows you to create everything:</a:t>
            </a:r>
          </a:p>
          <a:p>
            <a:pPr lvl="1"/>
            <a:r>
              <a:rPr lang="en-US" dirty="0"/>
              <a:t>Small widgets driven by JavaScript which you drop into existing applications</a:t>
            </a:r>
          </a:p>
          <a:p>
            <a:pPr lvl="1"/>
            <a:r>
              <a:rPr lang="en-US" dirty="0"/>
              <a:t>Medium size applications where you control the whole page through JavaScript and </a:t>
            </a:r>
            <a:r>
              <a:rPr lang="en-US" dirty="0" err="1"/>
              <a:t>rerender</a:t>
            </a:r>
            <a:r>
              <a:rPr lang="en-US" dirty="0"/>
              <a:t> various parts making it very reactive </a:t>
            </a:r>
          </a:p>
          <a:p>
            <a:pPr lvl="1"/>
            <a:r>
              <a:rPr lang="en-US" dirty="0"/>
              <a:t>Big enterprise level single page applications</a:t>
            </a:r>
          </a:p>
          <a:p>
            <a:r>
              <a:rPr lang="en-US" dirty="0"/>
              <a:t>What is a single page application?</a:t>
            </a:r>
          </a:p>
          <a:p>
            <a:pPr lvl="1"/>
            <a:r>
              <a:rPr lang="en-US" dirty="0"/>
              <a:t>Single page applications have only one page index.html</a:t>
            </a:r>
          </a:p>
          <a:p>
            <a:pPr lvl="1"/>
            <a:r>
              <a:rPr lang="en-US" dirty="0"/>
              <a:t>When navigate is looks like you go through many different pages but actually it just loads dynamically other components</a:t>
            </a:r>
          </a:p>
          <a:p>
            <a:pPr lvl="1"/>
            <a:r>
              <a:rPr lang="en-US" dirty="0"/>
              <a:t>The page doesn’t reload at any point, although </a:t>
            </a:r>
            <a:r>
              <a:rPr lang="en-US" dirty="0" err="1"/>
              <a:t>url</a:t>
            </a:r>
            <a:r>
              <a:rPr lang="en-US" dirty="0"/>
              <a:t> can be updated to provide perception and navigability of separate logical pages in the application</a:t>
            </a:r>
          </a:p>
          <a:p>
            <a:pPr lvl="1"/>
            <a:endParaRPr lang="en-US" dirty="0"/>
          </a:p>
        </p:txBody>
      </p:sp>
    </p:spTree>
    <p:extLst>
      <p:ext uri="{BB962C8B-B14F-4D97-AF65-F5344CB8AC3E}">
        <p14:creationId xmlns:p14="http://schemas.microsoft.com/office/powerpoint/2010/main" val="61251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E8F4-D97C-4C95-A040-792E4634CE2D}"/>
              </a:ext>
            </a:extLst>
          </p:cNvPr>
          <p:cNvSpPr>
            <a:spLocks noGrp="1"/>
          </p:cNvSpPr>
          <p:nvPr>
            <p:ph type="title"/>
          </p:nvPr>
        </p:nvSpPr>
        <p:spPr/>
        <p:txBody>
          <a:bodyPr/>
          <a:lstStyle/>
          <a:p>
            <a:r>
              <a:rPr lang="en-US" dirty="0"/>
              <a:t>3. History of </a:t>
            </a:r>
            <a:r>
              <a:rPr lang="en-US" dirty="0" err="1"/>
              <a:t>VueJS</a:t>
            </a:r>
            <a:endParaRPr lang="en-US" dirty="0"/>
          </a:p>
        </p:txBody>
      </p:sp>
      <p:sp>
        <p:nvSpPr>
          <p:cNvPr id="3" name="Content Placeholder 2">
            <a:extLst>
              <a:ext uri="{FF2B5EF4-FFF2-40B4-BE49-F238E27FC236}">
                <a16:creationId xmlns:a16="http://schemas.microsoft.com/office/drawing/2014/main" id="{7B564926-C27B-46D7-819F-46FF21E11E67}"/>
              </a:ext>
            </a:extLst>
          </p:cNvPr>
          <p:cNvSpPr>
            <a:spLocks noGrp="1"/>
          </p:cNvSpPr>
          <p:nvPr>
            <p:ph idx="1"/>
          </p:nvPr>
        </p:nvSpPr>
        <p:spPr/>
        <p:txBody>
          <a:bodyPr>
            <a:normAutofit/>
          </a:bodyPr>
          <a:lstStyle/>
          <a:p>
            <a:r>
              <a:rPr lang="en-US" dirty="0"/>
              <a:t>Vue was created by </a:t>
            </a:r>
            <a:r>
              <a:rPr lang="en-US" dirty="0">
                <a:hlinkClick r:id="rId2"/>
              </a:rPr>
              <a:t>Evan You </a:t>
            </a:r>
            <a:r>
              <a:rPr lang="en-US" dirty="0"/>
              <a:t>after working for Google using AngularJS in a number of projects.</a:t>
            </a:r>
          </a:p>
          <a:p>
            <a:r>
              <a:rPr lang="en-US" dirty="0"/>
              <a:t>He later said about his work on Vue: “I figured, what if I could just extract the part that I really liked about Angular and build something really lightweight”</a:t>
            </a:r>
          </a:p>
          <a:p>
            <a:r>
              <a:rPr lang="en-US" dirty="0"/>
              <a:t>Vue was originally released in February 2014.</a:t>
            </a:r>
          </a:p>
        </p:txBody>
      </p:sp>
    </p:spTree>
    <p:extLst>
      <p:ext uri="{BB962C8B-B14F-4D97-AF65-F5344CB8AC3E}">
        <p14:creationId xmlns:p14="http://schemas.microsoft.com/office/powerpoint/2010/main" val="342746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8ECE-FA5F-4C50-9411-37FBDBD9A2F1}"/>
              </a:ext>
            </a:extLst>
          </p:cNvPr>
          <p:cNvSpPr>
            <a:spLocks noGrp="1"/>
          </p:cNvSpPr>
          <p:nvPr>
            <p:ph type="title"/>
          </p:nvPr>
        </p:nvSpPr>
        <p:spPr/>
        <p:txBody>
          <a:bodyPr/>
          <a:lstStyle/>
          <a:p>
            <a:r>
              <a:rPr lang="en-US" dirty="0"/>
              <a:t>4. The Future of </a:t>
            </a:r>
            <a:r>
              <a:rPr lang="en-US" dirty="0" err="1"/>
              <a:t>VueJS</a:t>
            </a:r>
            <a:endParaRPr lang="en-US" dirty="0"/>
          </a:p>
        </p:txBody>
      </p:sp>
      <p:sp>
        <p:nvSpPr>
          <p:cNvPr id="3" name="Content Placeholder 2">
            <a:extLst>
              <a:ext uri="{FF2B5EF4-FFF2-40B4-BE49-F238E27FC236}">
                <a16:creationId xmlns:a16="http://schemas.microsoft.com/office/drawing/2014/main" id="{271E3CA3-E745-44ED-99ED-B784C2DB58BC}"/>
              </a:ext>
            </a:extLst>
          </p:cNvPr>
          <p:cNvSpPr>
            <a:spLocks noGrp="1"/>
          </p:cNvSpPr>
          <p:nvPr>
            <p:ph idx="1"/>
          </p:nvPr>
        </p:nvSpPr>
        <p:spPr/>
        <p:txBody>
          <a:bodyPr>
            <a:normAutofit fontScale="85000" lnSpcReduction="20000"/>
          </a:bodyPr>
          <a:lstStyle/>
          <a:p>
            <a:r>
              <a:rPr lang="pl-PL" dirty="0">
                <a:hlinkClick r:id="rId2"/>
              </a:rPr>
              <a:t>Maja Nowak</a:t>
            </a:r>
            <a:r>
              <a:rPr lang="en-US" dirty="0">
                <a:hlinkClick r:id="rId2"/>
              </a:rPr>
              <a:t> </a:t>
            </a:r>
            <a:r>
              <a:rPr lang="pl-PL" dirty="0"/>
              <a:t>December 19, 2018:</a:t>
            </a:r>
            <a:endParaRPr lang="en-US" dirty="0"/>
          </a:p>
          <a:p>
            <a:pPr lvl="1"/>
            <a:r>
              <a:rPr lang="en-US" dirty="0"/>
              <a:t>“With over 120k stars on GitHub, Vue.js is currently the trendiest JavaScript</a:t>
            </a:r>
            <a:br>
              <a:rPr lang="en-US" dirty="0"/>
            </a:br>
            <a:r>
              <a:rPr lang="en-US" dirty="0"/>
              <a:t>front-end framework, beating Angular and React in GitHub star count by a</a:t>
            </a:r>
            <a:br>
              <a:rPr lang="en-US" dirty="0"/>
            </a:br>
            <a:r>
              <a:rPr lang="en-US" dirty="0"/>
              <a:t>fair margin.”</a:t>
            </a:r>
          </a:p>
          <a:p>
            <a:pPr lvl="1"/>
            <a:r>
              <a:rPr lang="en-US" dirty="0"/>
              <a:t>“Vue might have started as a small project driven by developer needs of its </a:t>
            </a:r>
            <a:br>
              <a:rPr lang="en-US" dirty="0"/>
            </a:br>
            <a:r>
              <a:rPr lang="en-US" dirty="0"/>
              <a:t>creator, Evan You, but it has matured considerably over the </a:t>
            </a:r>
            <a:br>
              <a:rPr lang="en-US" dirty="0"/>
            </a:br>
            <a:r>
              <a:rPr lang="en-US" dirty="0"/>
              <a:t>years—becoming a full-fledged framework with a grownup ecosystem and </a:t>
            </a:r>
            <a:br>
              <a:rPr lang="en-US" dirty="0"/>
            </a:br>
            <a:r>
              <a:rPr lang="en-US" dirty="0"/>
              <a:t>developer tooling. Along the way, Vue attracted a decent number of contributors, sponsors, and evangelists.”</a:t>
            </a:r>
          </a:p>
          <a:p>
            <a:r>
              <a:rPr lang="en-US" dirty="0"/>
              <a:t>Currently at the moment: 30.01.2019</a:t>
            </a:r>
          </a:p>
          <a:p>
            <a:pPr lvl="1"/>
            <a:r>
              <a:rPr lang="en-US" dirty="0"/>
              <a:t>1</a:t>
            </a:r>
            <a:r>
              <a:rPr lang="en-US" baseline="30000" dirty="0"/>
              <a:t>st</a:t>
            </a:r>
            <a:r>
              <a:rPr lang="en-US" dirty="0"/>
              <a:t> place </a:t>
            </a:r>
            <a:r>
              <a:rPr lang="en-US" dirty="0" err="1">
                <a:hlinkClick r:id="rId3"/>
              </a:rPr>
              <a:t>VueJS</a:t>
            </a:r>
            <a:r>
              <a:rPr lang="en-US" dirty="0"/>
              <a:t> 126,643</a:t>
            </a:r>
          </a:p>
          <a:p>
            <a:pPr lvl="1"/>
            <a:r>
              <a:rPr lang="en-US" dirty="0"/>
              <a:t>2</a:t>
            </a:r>
            <a:r>
              <a:rPr lang="en-US" baseline="30000" dirty="0"/>
              <a:t>nd</a:t>
            </a:r>
            <a:r>
              <a:rPr lang="en-US" dirty="0"/>
              <a:t> place </a:t>
            </a:r>
            <a:r>
              <a:rPr lang="en-US" dirty="0">
                <a:hlinkClick r:id="rId4"/>
              </a:rPr>
              <a:t>React</a:t>
            </a:r>
            <a:r>
              <a:rPr lang="en-US" dirty="0"/>
              <a:t> 121,074</a:t>
            </a:r>
          </a:p>
          <a:p>
            <a:pPr lvl="1"/>
            <a:r>
              <a:rPr lang="en-US" dirty="0"/>
              <a:t>3</a:t>
            </a:r>
            <a:r>
              <a:rPr lang="en-US" baseline="30000" dirty="0"/>
              <a:t>rd</a:t>
            </a:r>
            <a:r>
              <a:rPr lang="en-US" dirty="0"/>
              <a:t> place </a:t>
            </a:r>
            <a:r>
              <a:rPr lang="en-US" dirty="0">
                <a:hlinkClick r:id="rId5"/>
              </a:rPr>
              <a:t>Angular</a:t>
            </a:r>
            <a:r>
              <a:rPr lang="en-US" dirty="0"/>
              <a:t> 44,823</a:t>
            </a:r>
          </a:p>
          <a:p>
            <a:r>
              <a:rPr lang="en-US" dirty="0"/>
              <a:t>My conclusion is that </a:t>
            </a:r>
            <a:r>
              <a:rPr lang="en-US" dirty="0" err="1"/>
              <a:t>VueJS</a:t>
            </a:r>
            <a:r>
              <a:rPr lang="en-US" dirty="0"/>
              <a:t> has very bright future and will take a decent place among the other giants Angular and React.</a:t>
            </a:r>
          </a:p>
        </p:txBody>
      </p:sp>
    </p:spTree>
    <p:extLst>
      <p:ext uri="{BB962C8B-B14F-4D97-AF65-F5344CB8AC3E}">
        <p14:creationId xmlns:p14="http://schemas.microsoft.com/office/powerpoint/2010/main" val="153187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5F8D-9D12-4D2E-B8E3-D3DAF07E69B3}"/>
              </a:ext>
            </a:extLst>
          </p:cNvPr>
          <p:cNvSpPr>
            <a:spLocks noGrp="1"/>
          </p:cNvSpPr>
          <p:nvPr>
            <p:ph type="title"/>
          </p:nvPr>
        </p:nvSpPr>
        <p:spPr/>
        <p:txBody>
          <a:bodyPr/>
          <a:lstStyle/>
          <a:p>
            <a:r>
              <a:rPr lang="en-US" dirty="0"/>
              <a:t>5. Why choose </a:t>
            </a:r>
            <a:r>
              <a:rPr lang="en-US" dirty="0" err="1"/>
              <a:t>VueJS</a:t>
            </a:r>
            <a:r>
              <a:rPr lang="en-US" dirty="0"/>
              <a:t> over ANGULAR and REACT? Part 1</a:t>
            </a:r>
          </a:p>
        </p:txBody>
      </p:sp>
      <p:sp>
        <p:nvSpPr>
          <p:cNvPr id="3" name="Content Placeholder 2">
            <a:extLst>
              <a:ext uri="{FF2B5EF4-FFF2-40B4-BE49-F238E27FC236}">
                <a16:creationId xmlns:a16="http://schemas.microsoft.com/office/drawing/2014/main" id="{FC249286-9A80-49DE-ADEB-D3D280ACFF77}"/>
              </a:ext>
            </a:extLst>
          </p:cNvPr>
          <p:cNvSpPr>
            <a:spLocks noGrp="1"/>
          </p:cNvSpPr>
          <p:nvPr>
            <p:ph idx="1"/>
          </p:nvPr>
        </p:nvSpPr>
        <p:spPr>
          <a:xfrm>
            <a:off x="968505" y="1690688"/>
            <a:ext cx="10515600" cy="4497854"/>
          </a:xfrm>
        </p:spPr>
        <p:txBody>
          <a:bodyPr>
            <a:normAutofit fontScale="92500" lnSpcReduction="10000"/>
          </a:bodyPr>
          <a:lstStyle/>
          <a:p>
            <a:r>
              <a:rPr lang="en-US" dirty="0" err="1"/>
              <a:t>VueJS</a:t>
            </a:r>
            <a:r>
              <a:rPr lang="en-US" dirty="0"/>
              <a:t> is extremely lean and small</a:t>
            </a:r>
          </a:p>
          <a:p>
            <a:pPr lvl="1"/>
            <a:r>
              <a:rPr lang="en-US" dirty="0"/>
              <a:t>16kb minified and </a:t>
            </a:r>
            <a:r>
              <a:rPr lang="en-US" dirty="0" err="1"/>
              <a:t>gzipped</a:t>
            </a:r>
            <a:r>
              <a:rPr lang="en-US" dirty="0"/>
              <a:t> for the core framework</a:t>
            </a:r>
          </a:p>
          <a:p>
            <a:pPr lvl="1"/>
            <a:r>
              <a:rPr lang="en-US" dirty="0"/>
              <a:t>Even With Vue Router it still stays very lean and small compared to Angular and React</a:t>
            </a:r>
          </a:p>
          <a:p>
            <a:r>
              <a:rPr lang="en-US" dirty="0" err="1"/>
              <a:t>VueJS</a:t>
            </a:r>
            <a:r>
              <a:rPr lang="en-US" dirty="0"/>
              <a:t> is faster than Angular and React</a:t>
            </a:r>
          </a:p>
          <a:p>
            <a:pPr lvl="1"/>
            <a:r>
              <a:rPr lang="en-US" dirty="0"/>
              <a:t>It provides fast loading time</a:t>
            </a:r>
          </a:p>
          <a:p>
            <a:pPr lvl="1"/>
            <a:r>
              <a:rPr lang="en-US" dirty="0"/>
              <a:t>It also fast at runtime and with some benchmarks it even beats angular and react</a:t>
            </a:r>
          </a:p>
          <a:p>
            <a:r>
              <a:rPr lang="en-US" dirty="0"/>
              <a:t>It's very feature rich despites its small size</a:t>
            </a:r>
          </a:p>
          <a:p>
            <a:r>
              <a:rPr lang="en-US" dirty="0" err="1"/>
              <a:t>VueJS</a:t>
            </a:r>
            <a:r>
              <a:rPr lang="en-US" dirty="0"/>
              <a:t> is the easiest one to learn</a:t>
            </a:r>
          </a:p>
          <a:p>
            <a:pPr lvl="1"/>
            <a:r>
              <a:rPr lang="en-US" dirty="0"/>
              <a:t>No need to learn TypeScript like Angular</a:t>
            </a:r>
          </a:p>
          <a:p>
            <a:pPr lvl="1"/>
            <a:r>
              <a:rPr lang="en-US" dirty="0"/>
              <a:t>Ne need to learn JSX like React</a:t>
            </a:r>
          </a:p>
          <a:p>
            <a:pPr lvl="1"/>
            <a:r>
              <a:rPr lang="en-US" dirty="0"/>
              <a:t>We do it just with plain JavaScript</a:t>
            </a:r>
          </a:p>
        </p:txBody>
      </p:sp>
    </p:spTree>
    <p:extLst>
      <p:ext uri="{BB962C8B-B14F-4D97-AF65-F5344CB8AC3E}">
        <p14:creationId xmlns:p14="http://schemas.microsoft.com/office/powerpoint/2010/main" val="206588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651A-A6E2-4E73-ABC7-C07E21264F9E}"/>
              </a:ext>
            </a:extLst>
          </p:cNvPr>
          <p:cNvSpPr>
            <a:spLocks noGrp="1"/>
          </p:cNvSpPr>
          <p:nvPr>
            <p:ph type="title"/>
          </p:nvPr>
        </p:nvSpPr>
        <p:spPr/>
        <p:txBody>
          <a:bodyPr>
            <a:normAutofit fontScale="90000"/>
          </a:bodyPr>
          <a:lstStyle/>
          <a:p>
            <a:r>
              <a:rPr lang="en-US" b="1" dirty="0"/>
              <a:t>6. JavaScript Frameworks, Performance Comparison</a:t>
            </a:r>
            <a:br>
              <a:rPr lang="en-US" b="1" dirty="0"/>
            </a:br>
            <a:endParaRPr lang="en-US"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CF04E364-34DC-4678-85A0-EBA6514AE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46439" cy="4351338"/>
          </a:xfrm>
        </p:spPr>
      </p:pic>
      <p:sp>
        <p:nvSpPr>
          <p:cNvPr id="6" name="TextBox 5">
            <a:extLst>
              <a:ext uri="{FF2B5EF4-FFF2-40B4-BE49-F238E27FC236}">
                <a16:creationId xmlns:a16="http://schemas.microsoft.com/office/drawing/2014/main" id="{698CDAC6-97FE-4AA7-9FFE-BB456006821D}"/>
              </a:ext>
            </a:extLst>
          </p:cNvPr>
          <p:cNvSpPr txBox="1"/>
          <p:nvPr/>
        </p:nvSpPr>
        <p:spPr>
          <a:xfrm>
            <a:off x="6307362" y="1690688"/>
            <a:ext cx="5532129" cy="1200329"/>
          </a:xfrm>
          <a:prstGeom prst="rect">
            <a:avLst/>
          </a:prstGeom>
          <a:noFill/>
        </p:spPr>
        <p:txBody>
          <a:bodyPr wrap="square" rtlCol="0">
            <a:spAutoFit/>
          </a:bodyPr>
          <a:lstStyle/>
          <a:p>
            <a:r>
              <a:rPr lang="en-US" dirty="0">
                <a:hlinkClick r:id="rId3"/>
              </a:rPr>
              <a:t>Source:</a:t>
            </a:r>
          </a:p>
          <a:p>
            <a:r>
              <a:rPr lang="en-US" dirty="0">
                <a:hlinkClick r:id="rId3"/>
              </a:rPr>
              <a:t>https://medium.com/@ajmeyghani/javascript-frameworks-performance-comparison-c566d19ab65b</a:t>
            </a:r>
            <a:endParaRPr lang="en-US" dirty="0"/>
          </a:p>
          <a:p>
            <a:endParaRPr lang="en-US" dirty="0"/>
          </a:p>
        </p:txBody>
      </p:sp>
    </p:spTree>
    <p:extLst>
      <p:ext uri="{BB962C8B-B14F-4D97-AF65-F5344CB8AC3E}">
        <p14:creationId xmlns:p14="http://schemas.microsoft.com/office/powerpoint/2010/main" val="270337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F861-AC1F-4946-BB44-773B82BEFD58}"/>
              </a:ext>
            </a:extLst>
          </p:cNvPr>
          <p:cNvSpPr>
            <a:spLocks noGrp="1"/>
          </p:cNvSpPr>
          <p:nvPr>
            <p:ph type="title"/>
          </p:nvPr>
        </p:nvSpPr>
        <p:spPr/>
        <p:txBody>
          <a:bodyPr/>
          <a:lstStyle/>
          <a:p>
            <a:r>
              <a:rPr lang="en-US" dirty="0"/>
              <a:t>7. What is Vue CLI 3 (CLI stands for Command Line Interface) - </a:t>
            </a:r>
            <a:r>
              <a:rPr lang="en-US" dirty="0">
                <a:hlinkClick r:id="rId2"/>
              </a:rPr>
              <a:t>cli.vuejs.org/</a:t>
            </a:r>
            <a:endParaRPr lang="en-US" dirty="0"/>
          </a:p>
        </p:txBody>
      </p:sp>
      <p:sp>
        <p:nvSpPr>
          <p:cNvPr id="3" name="Content Placeholder 2">
            <a:extLst>
              <a:ext uri="{FF2B5EF4-FFF2-40B4-BE49-F238E27FC236}">
                <a16:creationId xmlns:a16="http://schemas.microsoft.com/office/drawing/2014/main" id="{23ECE6E0-E746-4125-821E-1AA617C48898}"/>
              </a:ext>
            </a:extLst>
          </p:cNvPr>
          <p:cNvSpPr>
            <a:spLocks noGrp="1"/>
          </p:cNvSpPr>
          <p:nvPr>
            <p:ph idx="1"/>
          </p:nvPr>
        </p:nvSpPr>
        <p:spPr/>
        <p:txBody>
          <a:bodyPr/>
          <a:lstStyle/>
          <a:p>
            <a:r>
              <a:rPr lang="en-US" dirty="0"/>
              <a:t>This is the Standard Tooling for Vue.js Development</a:t>
            </a:r>
          </a:p>
          <a:p>
            <a:r>
              <a:rPr lang="en-US" dirty="0"/>
              <a:t>It has many features: Babel Support, TypeScript Support, Progressive Web App(PWA) Support, Router, </a:t>
            </a:r>
            <a:r>
              <a:rPr lang="en-US" dirty="0" err="1"/>
              <a:t>Vuex</a:t>
            </a:r>
            <a:r>
              <a:rPr lang="en-US" dirty="0"/>
              <a:t>, CSS Preprocessors, Linter/Formatter, Unit Testing, E2E Testing, Use config files</a:t>
            </a:r>
          </a:p>
          <a:p>
            <a:r>
              <a:rPr lang="en-US" dirty="0"/>
              <a:t>The power CLI is that you actually can check which feature you want to include in your current project and then you can select even different options of most the features. That makes it extremely flexible whether you want a small app or a large enterprise app.</a:t>
            </a:r>
          </a:p>
          <a:p>
            <a:r>
              <a:rPr lang="en-US" dirty="0"/>
              <a:t>It has beautiful graphical user interface to create and manage your apps</a:t>
            </a:r>
          </a:p>
        </p:txBody>
      </p:sp>
    </p:spTree>
    <p:extLst>
      <p:ext uri="{BB962C8B-B14F-4D97-AF65-F5344CB8AC3E}">
        <p14:creationId xmlns:p14="http://schemas.microsoft.com/office/powerpoint/2010/main" val="311423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35A1-D051-49A5-9FE4-6F72C526FF4A}"/>
              </a:ext>
            </a:extLst>
          </p:cNvPr>
          <p:cNvSpPr>
            <a:spLocks noGrp="1"/>
          </p:cNvSpPr>
          <p:nvPr>
            <p:ph type="title"/>
          </p:nvPr>
        </p:nvSpPr>
        <p:spPr/>
        <p:txBody>
          <a:bodyPr/>
          <a:lstStyle/>
          <a:p>
            <a:r>
              <a:rPr lang="en-US" dirty="0"/>
              <a:t>8. Preparing workflow environment</a:t>
            </a:r>
          </a:p>
        </p:txBody>
      </p:sp>
      <p:sp>
        <p:nvSpPr>
          <p:cNvPr id="3" name="Content Placeholder 2">
            <a:extLst>
              <a:ext uri="{FF2B5EF4-FFF2-40B4-BE49-F238E27FC236}">
                <a16:creationId xmlns:a16="http://schemas.microsoft.com/office/drawing/2014/main" id="{7B808BFF-5D6F-4329-8DDF-C13E7A0EAB12}"/>
              </a:ext>
            </a:extLst>
          </p:cNvPr>
          <p:cNvSpPr>
            <a:spLocks noGrp="1"/>
          </p:cNvSpPr>
          <p:nvPr>
            <p:ph idx="1"/>
          </p:nvPr>
        </p:nvSpPr>
        <p:spPr/>
        <p:txBody>
          <a:bodyPr>
            <a:normAutofit fontScale="92500" lnSpcReduction="10000"/>
          </a:bodyPr>
          <a:lstStyle/>
          <a:p>
            <a:r>
              <a:rPr lang="en-US" dirty="0"/>
              <a:t>1. Install Node.js - </a:t>
            </a:r>
            <a:r>
              <a:rPr lang="en-US" dirty="0">
                <a:hlinkClick r:id="rId2"/>
              </a:rPr>
              <a:t>https://nodejs.org/en/download/</a:t>
            </a:r>
            <a:endParaRPr lang="en-US" dirty="0"/>
          </a:p>
          <a:p>
            <a:r>
              <a:rPr lang="en-US" dirty="0"/>
              <a:t>2. Install Git Bash - </a:t>
            </a:r>
            <a:r>
              <a:rPr lang="en-US" dirty="0">
                <a:hlinkClick r:id="rId3"/>
              </a:rPr>
              <a:t>https://git-scm.com/downloads</a:t>
            </a:r>
            <a:endParaRPr lang="en-US" dirty="0"/>
          </a:p>
          <a:p>
            <a:r>
              <a:rPr lang="en-US" dirty="0"/>
              <a:t>3. Vue.js </a:t>
            </a:r>
            <a:r>
              <a:rPr lang="en-US" dirty="0" err="1"/>
              <a:t>devtools</a:t>
            </a:r>
            <a:r>
              <a:rPr lang="en-US" dirty="0"/>
              <a:t> - </a:t>
            </a:r>
            <a:r>
              <a:rPr lang="en-US" dirty="0">
                <a:hlinkClick r:id="rId4"/>
              </a:rPr>
              <a:t>https://chrome.google.com/webstore/detail/vuejs-devtools/nhdogjmejiglipccpnnnanhbledajbpd</a:t>
            </a:r>
            <a:endParaRPr lang="en-US" dirty="0"/>
          </a:p>
          <a:p>
            <a:r>
              <a:rPr lang="en-US" dirty="0"/>
              <a:t>4. Go to Git Bash and install Vue CLI 3 with </a:t>
            </a:r>
            <a:r>
              <a:rPr lang="en-US" dirty="0" err="1"/>
              <a:t>npm</a:t>
            </a:r>
            <a:r>
              <a:rPr lang="en-US" dirty="0"/>
              <a:t> (for yarn you need to install yarn package manager </a:t>
            </a:r>
            <a:r>
              <a:rPr lang="en-US" dirty="0">
                <a:hlinkClick r:id="rId5"/>
              </a:rPr>
              <a:t>https://yarnpkg.com/en/</a:t>
            </a:r>
            <a:r>
              <a:rPr lang="en-US" dirty="0"/>
              <a:t> )</a:t>
            </a:r>
          </a:p>
          <a:p>
            <a:pPr lvl="1"/>
            <a:r>
              <a:rPr lang="en-US" dirty="0" err="1"/>
              <a:t>npm</a:t>
            </a:r>
            <a:r>
              <a:rPr lang="en-US" dirty="0"/>
              <a:t> install –g @</a:t>
            </a:r>
            <a:r>
              <a:rPr lang="en-US" dirty="0" err="1"/>
              <a:t>vue</a:t>
            </a:r>
            <a:r>
              <a:rPr lang="en-US" dirty="0"/>
              <a:t>/cli</a:t>
            </a:r>
          </a:p>
          <a:p>
            <a:pPr lvl="1"/>
            <a:r>
              <a:rPr lang="en-US" dirty="0"/>
              <a:t>Yarn add @</a:t>
            </a:r>
            <a:r>
              <a:rPr lang="en-US" dirty="0" err="1"/>
              <a:t>vue</a:t>
            </a:r>
            <a:r>
              <a:rPr lang="en-US" dirty="0"/>
              <a:t>/cli</a:t>
            </a:r>
          </a:p>
          <a:p>
            <a:pPr lvl="1"/>
            <a:r>
              <a:rPr lang="en-US" dirty="0"/>
              <a:t>@</a:t>
            </a:r>
            <a:r>
              <a:rPr lang="en-US" dirty="0" err="1"/>
              <a:t>vue</a:t>
            </a:r>
            <a:r>
              <a:rPr lang="en-US" dirty="0"/>
              <a:t>/cli is a globally installed package and provides the “</a:t>
            </a:r>
            <a:r>
              <a:rPr lang="en-US" dirty="0" err="1"/>
              <a:t>vue</a:t>
            </a:r>
            <a:r>
              <a:rPr lang="en-US" dirty="0"/>
              <a:t>” command in your terminal</a:t>
            </a:r>
          </a:p>
          <a:p>
            <a:pPr lvl="1"/>
            <a:r>
              <a:rPr lang="en-US" dirty="0"/>
              <a:t>You can check if it is installed properly with the following command:</a:t>
            </a:r>
          </a:p>
          <a:p>
            <a:pPr lvl="2"/>
            <a:r>
              <a:rPr lang="en-US" dirty="0" err="1"/>
              <a:t>vue</a:t>
            </a:r>
            <a:r>
              <a:rPr lang="en-US" dirty="0"/>
              <a:t> --version</a:t>
            </a:r>
          </a:p>
        </p:txBody>
      </p:sp>
    </p:spTree>
    <p:extLst>
      <p:ext uri="{BB962C8B-B14F-4D97-AF65-F5344CB8AC3E}">
        <p14:creationId xmlns:p14="http://schemas.microsoft.com/office/powerpoint/2010/main" val="2504536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2835</TotalTime>
  <Words>1025</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VueJS Basics and Vue CLI 3</vt:lpstr>
      <vt:lpstr>1. Who am I?</vt:lpstr>
      <vt:lpstr>2. What is VueJS?</vt:lpstr>
      <vt:lpstr>3. History of VueJS</vt:lpstr>
      <vt:lpstr>4. The Future of VueJS</vt:lpstr>
      <vt:lpstr>5. Why choose VueJS over ANGULAR and REACT? Part 1</vt:lpstr>
      <vt:lpstr>6. JavaScript Frameworks, Performance Comparison </vt:lpstr>
      <vt:lpstr>7. What is Vue CLI 3 (CLI stands for Command Line Interface) - cli.vuejs.org/</vt:lpstr>
      <vt:lpstr>8. Preparing workflow environment</vt:lpstr>
      <vt:lpstr>9. Create project with terminal + DEMOSTRATION</vt:lpstr>
      <vt:lpstr>9.1 Follow these steps:</vt:lpstr>
      <vt:lpstr>9.2 Open again git bash  </vt:lpstr>
      <vt:lpstr>10. create project with vue ui + DEMOSTRATION</vt:lpstr>
      <vt:lpstr>11. Install workshop repo from github</vt:lpstr>
      <vt:lpstr>12. Project Overview</vt:lpstr>
      <vt:lpstr>13. Explaining workshop demo</vt:lpstr>
      <vt:lpstr>13. Explaining workshop demo Part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 Basics and Vue CLI 3</dc:title>
  <dc:creator>Nekezov, Boris</dc:creator>
  <cp:lastModifiedBy>Nekezov, Boris</cp:lastModifiedBy>
  <cp:revision>44</cp:revision>
  <dcterms:created xsi:type="dcterms:W3CDTF">2019-01-29T07:40:53Z</dcterms:created>
  <dcterms:modified xsi:type="dcterms:W3CDTF">2019-02-01T14:16:31Z</dcterms:modified>
</cp:coreProperties>
</file>