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CE8"/>
    <a:srgbClr val="E1B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F5E46B4F-0DBB-4092-9513-AAFF39F9C3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1574-F7B7-4769-B261-813DF88948D2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 dirty="0" smtClean="0"/>
              <a:t>Uvodni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Definicija</a:t>
            </a:r>
            <a:r>
              <a:rPr lang="en-GB" dirty="0" smtClean="0"/>
              <a:t> 1.2 </a:t>
            </a:r>
            <a:r>
              <a:rPr lang="en-GB" dirty="0" err="1" smtClean="0"/>
              <a:t>Skupovi</a:t>
            </a:r>
            <a:r>
              <a:rPr lang="en-GB" dirty="0" smtClean="0"/>
              <a:t> A </a:t>
            </a:r>
            <a:r>
              <a:rPr lang="en-GB" dirty="0" err="1" smtClean="0"/>
              <a:t>i</a:t>
            </a:r>
            <a:r>
              <a:rPr lang="en-GB" dirty="0" smtClean="0"/>
              <a:t> B </a:t>
            </a:r>
            <a:r>
              <a:rPr lang="en-GB" dirty="0" err="1" smtClean="0"/>
              <a:t>jednaki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akko</a:t>
            </a:r>
            <a:r>
              <a:rPr lang="en-GB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 smtClean="0"/>
              <a:t>iste</a:t>
            </a:r>
            <a:r>
              <a:rPr lang="en-GB" dirty="0" smtClean="0"/>
              <a:t> </a:t>
            </a:r>
            <a:r>
              <a:rPr lang="en-GB" dirty="0" err="1" smtClean="0"/>
              <a:t>elemente</a:t>
            </a:r>
            <a:r>
              <a:rPr lang="en-GB" dirty="0" smtClean="0"/>
              <a:t>, </a:t>
            </a:r>
            <a:r>
              <a:rPr lang="en-GB" dirty="0" err="1" smtClean="0"/>
              <a:t>tj</a:t>
            </a:r>
            <a:r>
              <a:rPr lang="en-GB" dirty="0" smtClean="0"/>
              <a:t>. 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A = B ⇔ (∀x ∈ U) (x ∈ A ⇔ x ∈ B). </a:t>
            </a:r>
            <a:endParaRPr lang="sr-Latn-RS" dirty="0" smtClean="0"/>
          </a:p>
          <a:p>
            <a:r>
              <a:rPr lang="en-GB" dirty="0" err="1" smtClean="0"/>
              <a:t>Definicija</a:t>
            </a:r>
            <a:r>
              <a:rPr lang="en-GB" dirty="0" smtClean="0"/>
              <a:t> 1.3 </a:t>
            </a:r>
            <a:r>
              <a:rPr lang="en-GB" dirty="0" err="1" smtClean="0"/>
              <a:t>Skup</a:t>
            </a:r>
            <a:r>
              <a:rPr lang="en-GB" dirty="0" smtClean="0"/>
              <a:t> A je </a:t>
            </a:r>
            <a:r>
              <a:rPr lang="en-GB" dirty="0" err="1" smtClean="0"/>
              <a:t>podskup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B, u </a:t>
            </a:r>
            <a:r>
              <a:rPr lang="en-GB" dirty="0" err="1" smtClean="0"/>
              <a:t>oznaci</a:t>
            </a:r>
            <a:r>
              <a:rPr lang="en-GB" dirty="0" smtClean="0"/>
              <a:t> A ⊆ B, </a:t>
            </a:r>
            <a:r>
              <a:rPr lang="en-GB" dirty="0" err="1" smtClean="0"/>
              <a:t>akko</a:t>
            </a:r>
            <a:r>
              <a:rPr lang="en-GB" dirty="0" smtClean="0"/>
              <a:t> </a:t>
            </a:r>
            <a:r>
              <a:rPr lang="en-GB" dirty="0" err="1" smtClean="0"/>
              <a:t>svaki</a:t>
            </a:r>
            <a:r>
              <a:rPr lang="en-GB" dirty="0" smtClean="0"/>
              <a:t> element </a:t>
            </a:r>
            <a:r>
              <a:rPr lang="en-GB" dirty="0" err="1" smtClean="0"/>
              <a:t>skupa</a:t>
            </a:r>
            <a:r>
              <a:rPr lang="en-GB" dirty="0" smtClean="0"/>
              <a:t> A </a:t>
            </a:r>
            <a:r>
              <a:rPr lang="en-GB" dirty="0" err="1" smtClean="0"/>
              <a:t>pripada</a:t>
            </a:r>
            <a:r>
              <a:rPr lang="en-GB" dirty="0" smtClean="0"/>
              <a:t> </a:t>
            </a:r>
            <a:r>
              <a:rPr lang="en-GB" dirty="0" err="1" smtClean="0"/>
              <a:t>skupu</a:t>
            </a:r>
            <a:r>
              <a:rPr lang="en-GB" dirty="0" smtClean="0"/>
              <a:t> B, </a:t>
            </a:r>
            <a:r>
              <a:rPr lang="en-GB" dirty="0" err="1" smtClean="0"/>
              <a:t>odnosno</a:t>
            </a:r>
            <a:r>
              <a:rPr lang="en-GB" dirty="0" smtClean="0"/>
              <a:t> 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A ⊆ B ⇔ (∀x ∈ U) (x ∈ A ⇒ x ∈ B).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923928" y="5805264"/>
            <a:ext cx="30243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292080" y="5949280"/>
            <a:ext cx="914400" cy="6263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A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59492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844824"/>
            <a:ext cx="8640960" cy="4896544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Definicija</a:t>
            </a:r>
            <a:r>
              <a:rPr lang="en-GB" dirty="0" smtClean="0"/>
              <a:t> 2.13 </a:t>
            </a:r>
            <a:r>
              <a:rPr lang="en-GB" dirty="0" err="1" smtClean="0"/>
              <a:t>Neka</a:t>
            </a:r>
            <a:r>
              <a:rPr lang="en-GB" dirty="0" smtClean="0"/>
              <a:t> je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l-GR" dirty="0" smtClean="0"/>
              <a:t>ρ ⊆ </a:t>
            </a:r>
            <a:r>
              <a:rPr lang="en-GB" dirty="0" smtClean="0"/>
              <a:t>A2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n-GB" dirty="0" err="1" smtClean="0"/>
              <a:t>ekvivalencije</a:t>
            </a:r>
            <a:r>
              <a:rPr lang="en-GB" dirty="0" smtClean="0"/>
              <a:t>. Tada se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Cx</a:t>
            </a:r>
            <a:r>
              <a:rPr lang="en-GB" dirty="0" smtClean="0"/>
              <a:t> = {</a:t>
            </a:r>
            <a:r>
              <a:rPr lang="en-GB" dirty="0" err="1" smtClean="0"/>
              <a:t>y|x</a:t>
            </a:r>
            <a:r>
              <a:rPr lang="en-GB" dirty="0" smtClean="0"/>
              <a:t> </a:t>
            </a:r>
            <a:r>
              <a:rPr lang="el-GR" dirty="0" smtClean="0"/>
              <a:t>ρ </a:t>
            </a:r>
            <a:r>
              <a:rPr lang="en-GB" dirty="0" smtClean="0"/>
              <a:t>y ∧ y ∈ A} </a:t>
            </a:r>
            <a:r>
              <a:rPr lang="en-GB" dirty="0" err="1" smtClean="0"/>
              <a:t>naziva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klasa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ekvivalencije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elementa</a:t>
            </a:r>
            <a:r>
              <a:rPr lang="en-GB" dirty="0" smtClean="0"/>
              <a:t> x ∈ A s </a:t>
            </a:r>
            <a:r>
              <a:rPr lang="en-GB" dirty="0" err="1" smtClean="0"/>
              <a:t>obzirom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l-GR" dirty="0" smtClean="0"/>
              <a:t>ρ ⊆ </a:t>
            </a:r>
            <a:r>
              <a:rPr lang="en-GB" dirty="0" smtClean="0"/>
              <a:t>A2 .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svih</a:t>
            </a:r>
            <a:r>
              <a:rPr lang="en-GB" dirty="0" smtClean="0"/>
              <a:t> </a:t>
            </a:r>
            <a:r>
              <a:rPr lang="en-GB" dirty="0" err="1" smtClean="0"/>
              <a:t>klasa</a:t>
            </a:r>
            <a:r>
              <a:rPr lang="en-GB" dirty="0" smtClean="0"/>
              <a:t> </a:t>
            </a:r>
            <a:r>
              <a:rPr lang="en-GB" dirty="0" err="1" smtClean="0"/>
              <a:t>naziva</a:t>
            </a:r>
            <a:r>
              <a:rPr lang="en-GB" dirty="0" smtClean="0"/>
              <a:t> se </a:t>
            </a:r>
            <a:r>
              <a:rPr lang="en-GB" dirty="0" err="1" smtClean="0"/>
              <a:t>faktor</a:t>
            </a:r>
            <a:r>
              <a:rPr lang="en-GB" dirty="0" smtClean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koli</a:t>
            </a:r>
            <a:r>
              <a:rPr lang="sr-Latn-RS" dirty="0" smtClean="0">
                <a:solidFill>
                  <a:srgbClr val="FF0000"/>
                </a:solidFill>
              </a:rPr>
              <a:t>č</a:t>
            </a:r>
            <a:r>
              <a:rPr lang="en-GB" dirty="0" err="1" smtClean="0">
                <a:solidFill>
                  <a:srgbClr val="FF0000"/>
                </a:solidFill>
              </a:rPr>
              <a:t>ni</a:t>
            </a:r>
            <a:r>
              <a:rPr lang="sr-Latn-RS" dirty="0" smtClean="0">
                <a:solidFill>
                  <a:srgbClr val="FF0000"/>
                </a:solidFill>
              </a:rPr>
              <a:t>č</a:t>
            </a:r>
            <a:r>
              <a:rPr lang="en-GB" dirty="0" err="1" smtClean="0">
                <a:solidFill>
                  <a:srgbClr val="FF0000"/>
                </a:solidFill>
              </a:rPr>
              <a:t>ki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skup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ozna</a:t>
            </a:r>
            <a:r>
              <a:rPr lang="sr-Latn-RS" dirty="0" smtClean="0"/>
              <a:t>č</a:t>
            </a:r>
            <a:r>
              <a:rPr lang="en-GB" dirty="0" err="1" smtClean="0"/>
              <a:t>ava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A/</a:t>
            </a:r>
            <a:r>
              <a:rPr lang="el-GR" dirty="0" smtClean="0"/>
              <a:t>ρ.</a:t>
            </a:r>
            <a:endParaRPr lang="sr-Latn-RS" dirty="0" smtClean="0"/>
          </a:p>
          <a:p>
            <a:r>
              <a:rPr lang="en-GB" dirty="0" err="1" smtClean="0"/>
              <a:t>Teorema</a:t>
            </a:r>
            <a:r>
              <a:rPr lang="en-GB" dirty="0" smtClean="0"/>
              <a:t> 2.14 </a:t>
            </a:r>
            <a:r>
              <a:rPr lang="en-GB" dirty="0" err="1" smtClean="0"/>
              <a:t>Ako</a:t>
            </a:r>
            <a:r>
              <a:rPr lang="en-GB" dirty="0" smtClean="0"/>
              <a:t> je </a:t>
            </a:r>
            <a:r>
              <a:rPr lang="el-GR" dirty="0" smtClean="0"/>
              <a:t>ρ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n-GB" dirty="0" err="1" smtClean="0"/>
              <a:t>ekvivalencije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A, </a:t>
            </a:r>
            <a:r>
              <a:rPr lang="en-GB" dirty="0" err="1" smtClean="0"/>
              <a:t>tada</a:t>
            </a:r>
            <a:r>
              <a:rPr lang="en-GB" dirty="0" smtClean="0"/>
              <a:t> je (∀x, y ∈ A) (x </a:t>
            </a:r>
            <a:r>
              <a:rPr lang="el-GR" dirty="0" smtClean="0"/>
              <a:t>ρ </a:t>
            </a:r>
            <a:r>
              <a:rPr lang="en-GB" dirty="0" smtClean="0"/>
              <a:t>y ⇔ </a:t>
            </a:r>
            <a:r>
              <a:rPr lang="en-GB" dirty="0" err="1" smtClean="0"/>
              <a:t>Cx</a:t>
            </a:r>
            <a:r>
              <a:rPr lang="en-GB" dirty="0" smtClean="0"/>
              <a:t> = Cy).</a:t>
            </a:r>
            <a:endParaRPr lang="sr-Latn-RS" dirty="0" smtClean="0"/>
          </a:p>
          <a:p>
            <a:r>
              <a:rPr lang="en-GB" dirty="0" err="1" smtClean="0"/>
              <a:t>Teorema</a:t>
            </a:r>
            <a:r>
              <a:rPr lang="en-GB" dirty="0" smtClean="0"/>
              <a:t> 2.15 </a:t>
            </a:r>
            <a:r>
              <a:rPr lang="en-GB" dirty="0" err="1" smtClean="0"/>
              <a:t>Neka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Cx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Cy </a:t>
            </a:r>
            <a:r>
              <a:rPr lang="en-GB" dirty="0" err="1" smtClean="0"/>
              <a:t>klase</a:t>
            </a:r>
            <a:r>
              <a:rPr lang="en-GB" dirty="0" smtClean="0"/>
              <a:t> </a:t>
            </a:r>
            <a:r>
              <a:rPr lang="en-GB" dirty="0" err="1" smtClean="0"/>
              <a:t>ekvivalencije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 s </a:t>
            </a:r>
            <a:r>
              <a:rPr lang="en-GB" dirty="0" err="1" smtClean="0"/>
              <a:t>obzirom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relaciju</a:t>
            </a:r>
            <a:r>
              <a:rPr lang="en-GB" dirty="0" smtClean="0"/>
              <a:t> </a:t>
            </a:r>
            <a:r>
              <a:rPr lang="en-GB" dirty="0" err="1" smtClean="0"/>
              <a:t>ekvivalencije</a:t>
            </a:r>
            <a:r>
              <a:rPr lang="en-GB" dirty="0" smtClean="0"/>
              <a:t> </a:t>
            </a:r>
            <a:r>
              <a:rPr lang="el-GR" dirty="0" smtClean="0"/>
              <a:t>ρ. </a:t>
            </a:r>
            <a:r>
              <a:rPr lang="en-GB" dirty="0" smtClean="0"/>
              <a:t>Tada je </a:t>
            </a:r>
            <a:r>
              <a:rPr lang="en-GB" dirty="0" err="1" smtClean="0"/>
              <a:t>Cx</a:t>
            </a:r>
            <a:r>
              <a:rPr lang="en-GB" dirty="0" smtClean="0"/>
              <a:t> ∩ Cy = ∅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Cx</a:t>
            </a:r>
            <a:r>
              <a:rPr lang="en-GB" dirty="0" smtClean="0"/>
              <a:t> = Cy.</a:t>
            </a:r>
            <a:endParaRPr lang="en-GB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79512" y="1916832"/>
            <a:ext cx="5166799" cy="674030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A=</a:t>
            </a:r>
            <a:r>
              <a:rPr lang="en-GB" dirty="0" smtClean="0"/>
              <a:t>{1,2,3}</a:t>
            </a:r>
          </a:p>
          <a:p>
            <a:r>
              <a:rPr lang="en-GB" dirty="0" smtClean="0"/>
              <a:t>A^2={(1,1),(1,2),(1,3),(2,1),(2,2),(2,3),(3,1),(3,2),(3,3)}</a:t>
            </a:r>
          </a:p>
          <a:p>
            <a:endParaRPr lang="en-GB" dirty="0" smtClean="0"/>
          </a:p>
          <a:p>
            <a:r>
              <a:rPr lang="en-GB" dirty="0" smtClean="0"/>
              <a:t>	</a:t>
            </a:r>
          </a:p>
          <a:p>
            <a:r>
              <a:rPr lang="pl-PL" dirty="0" smtClean="0"/>
              <a:t>ρ</a:t>
            </a:r>
            <a:r>
              <a:rPr lang="en-GB" dirty="0" smtClean="0"/>
              <a:t>2={(1,1),(2,2),(3,3)}</a:t>
            </a:r>
            <a:endParaRPr lang="sr-Latn-RS" dirty="0" smtClean="0"/>
          </a:p>
          <a:p>
            <a:r>
              <a:rPr lang="sr-Latn-RS" dirty="0" smtClean="0">
                <a:solidFill>
                  <a:srgbClr val="FF0000"/>
                </a:solidFill>
              </a:rPr>
              <a:t>A/</a:t>
            </a:r>
            <a:r>
              <a:rPr lang="pl-PL" dirty="0" smtClean="0">
                <a:solidFill>
                  <a:srgbClr val="FF0000"/>
                </a:solidFill>
              </a:rPr>
              <a:t>ρ</a:t>
            </a:r>
            <a:r>
              <a:rPr lang="en-GB" dirty="0" smtClean="0">
                <a:solidFill>
                  <a:srgbClr val="FF0000"/>
                </a:solidFill>
              </a:rPr>
              <a:t>2={{1},{2},{3}}</a:t>
            </a:r>
            <a:endParaRPr lang="sr-Latn-RS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	</a:t>
            </a:r>
          </a:p>
          <a:p>
            <a:endParaRPr lang="sr-Latn-RS" dirty="0" smtClean="0"/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3={(1,1),(2,2),(3,3),(1,3),(3,1)}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A/</a:t>
            </a:r>
            <a:r>
              <a:rPr lang="pl-PL" dirty="0" smtClean="0">
                <a:solidFill>
                  <a:srgbClr val="FF0000"/>
                </a:solidFill>
              </a:rPr>
              <a:t>ρ</a:t>
            </a:r>
            <a:r>
              <a:rPr lang="en-GB" dirty="0" smtClean="0">
                <a:solidFill>
                  <a:srgbClr val="FF0000"/>
                </a:solidFill>
              </a:rPr>
              <a:t>3={{1,3},{2}}</a:t>
            </a:r>
            <a:endParaRPr lang="sr-Latn-RS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6=</a:t>
            </a:r>
            <a:r>
              <a:rPr lang="en-GB" dirty="0" err="1" smtClean="0"/>
              <a:t>AxA</a:t>
            </a:r>
            <a:r>
              <a:rPr lang="en-GB" dirty="0" smtClean="0"/>
              <a:t>	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A/</a:t>
            </a:r>
            <a:r>
              <a:rPr lang="pl-PL" dirty="0" smtClean="0">
                <a:solidFill>
                  <a:srgbClr val="FF0000"/>
                </a:solidFill>
              </a:rPr>
              <a:t>ρ</a:t>
            </a:r>
            <a:r>
              <a:rPr lang="en-GB" dirty="0" smtClean="0">
                <a:solidFill>
                  <a:srgbClr val="FF0000"/>
                </a:solidFill>
              </a:rPr>
              <a:t>6={{1,2,3}}</a:t>
            </a:r>
            <a:endParaRPr lang="sr-Latn-RS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19872" y="278092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4236737" y="282555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4932040" y="278092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419872" y="4077072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4147185" y="4132090"/>
            <a:ext cx="1360025" cy="871106"/>
          </a:xfrm>
          <a:custGeom>
            <a:avLst/>
            <a:gdLst>
              <a:gd name="connsiteX0" fmla="*/ 0 w 1360025"/>
              <a:gd name="connsiteY0" fmla="*/ 12982 h 871106"/>
              <a:gd name="connsiteX1" fmla="*/ 63660 w 1360025"/>
              <a:gd name="connsiteY1" fmla="*/ 12982 h 871106"/>
              <a:gd name="connsiteX2" fmla="*/ 98385 w 1360025"/>
              <a:gd name="connsiteY2" fmla="*/ 47706 h 871106"/>
              <a:gd name="connsiteX3" fmla="*/ 115747 w 1360025"/>
              <a:gd name="connsiteY3" fmla="*/ 65068 h 871106"/>
              <a:gd name="connsiteX4" fmla="*/ 121534 w 1360025"/>
              <a:gd name="connsiteY4" fmla="*/ 82430 h 871106"/>
              <a:gd name="connsiteX5" fmla="*/ 127321 w 1360025"/>
              <a:gd name="connsiteY5" fmla="*/ 105579 h 871106"/>
              <a:gd name="connsiteX6" fmla="*/ 138896 w 1360025"/>
              <a:gd name="connsiteY6" fmla="*/ 122941 h 871106"/>
              <a:gd name="connsiteX7" fmla="*/ 144683 w 1360025"/>
              <a:gd name="connsiteY7" fmla="*/ 140303 h 871106"/>
              <a:gd name="connsiteX8" fmla="*/ 162045 w 1360025"/>
              <a:gd name="connsiteY8" fmla="*/ 169240 h 871106"/>
              <a:gd name="connsiteX9" fmla="*/ 190982 w 1360025"/>
              <a:gd name="connsiteY9" fmla="*/ 209751 h 871106"/>
              <a:gd name="connsiteX10" fmla="*/ 208344 w 1360025"/>
              <a:gd name="connsiteY10" fmla="*/ 256050 h 871106"/>
              <a:gd name="connsiteX11" fmla="*/ 219919 w 1360025"/>
              <a:gd name="connsiteY11" fmla="*/ 273412 h 871106"/>
              <a:gd name="connsiteX12" fmla="*/ 248855 w 1360025"/>
              <a:gd name="connsiteY12" fmla="*/ 337073 h 871106"/>
              <a:gd name="connsiteX13" fmla="*/ 266217 w 1360025"/>
              <a:gd name="connsiteY13" fmla="*/ 429670 h 871106"/>
              <a:gd name="connsiteX14" fmla="*/ 272005 w 1360025"/>
              <a:gd name="connsiteY14" fmla="*/ 464394 h 871106"/>
              <a:gd name="connsiteX15" fmla="*/ 289367 w 1360025"/>
              <a:gd name="connsiteY15" fmla="*/ 493331 h 871106"/>
              <a:gd name="connsiteX16" fmla="*/ 300941 w 1360025"/>
              <a:gd name="connsiteY16" fmla="*/ 533843 h 871106"/>
              <a:gd name="connsiteX17" fmla="*/ 306729 w 1360025"/>
              <a:gd name="connsiteY17" fmla="*/ 551205 h 871106"/>
              <a:gd name="connsiteX18" fmla="*/ 335666 w 1360025"/>
              <a:gd name="connsiteY18" fmla="*/ 603291 h 871106"/>
              <a:gd name="connsiteX19" fmla="*/ 341453 w 1360025"/>
              <a:gd name="connsiteY19" fmla="*/ 626440 h 871106"/>
              <a:gd name="connsiteX20" fmla="*/ 353028 w 1360025"/>
              <a:gd name="connsiteY20" fmla="*/ 643802 h 871106"/>
              <a:gd name="connsiteX21" fmla="*/ 387752 w 1360025"/>
              <a:gd name="connsiteY21" fmla="*/ 690101 h 871106"/>
              <a:gd name="connsiteX22" fmla="*/ 410901 w 1360025"/>
              <a:gd name="connsiteY22" fmla="*/ 736400 h 871106"/>
              <a:gd name="connsiteX23" fmla="*/ 428263 w 1360025"/>
              <a:gd name="connsiteY23" fmla="*/ 747974 h 871106"/>
              <a:gd name="connsiteX24" fmla="*/ 457200 w 1360025"/>
              <a:gd name="connsiteY24" fmla="*/ 776911 h 871106"/>
              <a:gd name="connsiteX25" fmla="*/ 468774 w 1360025"/>
              <a:gd name="connsiteY25" fmla="*/ 794273 h 871106"/>
              <a:gd name="connsiteX26" fmla="*/ 503498 w 1360025"/>
              <a:gd name="connsiteY26" fmla="*/ 817422 h 871106"/>
              <a:gd name="connsiteX27" fmla="*/ 520860 w 1360025"/>
              <a:gd name="connsiteY27" fmla="*/ 834784 h 871106"/>
              <a:gd name="connsiteX28" fmla="*/ 538222 w 1360025"/>
              <a:gd name="connsiteY28" fmla="*/ 840572 h 871106"/>
              <a:gd name="connsiteX29" fmla="*/ 555585 w 1360025"/>
              <a:gd name="connsiteY29" fmla="*/ 852146 h 871106"/>
              <a:gd name="connsiteX30" fmla="*/ 590309 w 1360025"/>
              <a:gd name="connsiteY30" fmla="*/ 857934 h 871106"/>
              <a:gd name="connsiteX31" fmla="*/ 688693 w 1360025"/>
              <a:gd name="connsiteY31" fmla="*/ 869508 h 871106"/>
              <a:gd name="connsiteX32" fmla="*/ 850739 w 1360025"/>
              <a:gd name="connsiteY32" fmla="*/ 863721 h 871106"/>
              <a:gd name="connsiteX33" fmla="*/ 856526 w 1360025"/>
              <a:gd name="connsiteY33" fmla="*/ 846359 h 871106"/>
              <a:gd name="connsiteX34" fmla="*/ 879676 w 1360025"/>
              <a:gd name="connsiteY34" fmla="*/ 834784 h 871106"/>
              <a:gd name="connsiteX35" fmla="*/ 897038 w 1360025"/>
              <a:gd name="connsiteY35" fmla="*/ 794273 h 871106"/>
              <a:gd name="connsiteX36" fmla="*/ 902825 w 1360025"/>
              <a:gd name="connsiteY36" fmla="*/ 776911 h 871106"/>
              <a:gd name="connsiteX37" fmla="*/ 920187 w 1360025"/>
              <a:gd name="connsiteY37" fmla="*/ 747974 h 871106"/>
              <a:gd name="connsiteX38" fmla="*/ 949124 w 1360025"/>
              <a:gd name="connsiteY38" fmla="*/ 707463 h 871106"/>
              <a:gd name="connsiteX39" fmla="*/ 954911 w 1360025"/>
              <a:gd name="connsiteY39" fmla="*/ 626440 h 871106"/>
              <a:gd name="connsiteX40" fmla="*/ 972273 w 1360025"/>
              <a:gd name="connsiteY40" fmla="*/ 609078 h 871106"/>
              <a:gd name="connsiteX41" fmla="*/ 978060 w 1360025"/>
              <a:gd name="connsiteY41" fmla="*/ 585929 h 871106"/>
              <a:gd name="connsiteX42" fmla="*/ 989635 w 1360025"/>
              <a:gd name="connsiteY42" fmla="*/ 562779 h 871106"/>
              <a:gd name="connsiteX43" fmla="*/ 1012785 w 1360025"/>
              <a:gd name="connsiteY43" fmla="*/ 516481 h 871106"/>
              <a:gd name="connsiteX44" fmla="*/ 1030147 w 1360025"/>
              <a:gd name="connsiteY44" fmla="*/ 475969 h 871106"/>
              <a:gd name="connsiteX45" fmla="*/ 1059083 w 1360025"/>
              <a:gd name="connsiteY45" fmla="*/ 441245 h 871106"/>
              <a:gd name="connsiteX46" fmla="*/ 1070658 w 1360025"/>
              <a:gd name="connsiteY46" fmla="*/ 400734 h 871106"/>
              <a:gd name="connsiteX47" fmla="*/ 1088020 w 1360025"/>
              <a:gd name="connsiteY47" fmla="*/ 383372 h 871106"/>
              <a:gd name="connsiteX48" fmla="*/ 1099595 w 1360025"/>
              <a:gd name="connsiteY48" fmla="*/ 348648 h 871106"/>
              <a:gd name="connsiteX49" fmla="*/ 1116957 w 1360025"/>
              <a:gd name="connsiteY49" fmla="*/ 308136 h 871106"/>
              <a:gd name="connsiteX50" fmla="*/ 1151681 w 1360025"/>
              <a:gd name="connsiteY50" fmla="*/ 273412 h 871106"/>
              <a:gd name="connsiteX51" fmla="*/ 1157468 w 1360025"/>
              <a:gd name="connsiteY51" fmla="*/ 238688 h 871106"/>
              <a:gd name="connsiteX52" fmla="*/ 1180617 w 1360025"/>
              <a:gd name="connsiteY52" fmla="*/ 227113 h 871106"/>
              <a:gd name="connsiteX53" fmla="*/ 1250066 w 1360025"/>
              <a:gd name="connsiteY53" fmla="*/ 157665 h 871106"/>
              <a:gd name="connsiteX54" fmla="*/ 1267428 w 1360025"/>
              <a:gd name="connsiteY54" fmla="*/ 140303 h 871106"/>
              <a:gd name="connsiteX55" fmla="*/ 1290577 w 1360025"/>
              <a:gd name="connsiteY55" fmla="*/ 122941 h 871106"/>
              <a:gd name="connsiteX56" fmla="*/ 1325301 w 1360025"/>
              <a:gd name="connsiteY56" fmla="*/ 111367 h 871106"/>
              <a:gd name="connsiteX57" fmla="*/ 1342663 w 1360025"/>
              <a:gd name="connsiteY57" fmla="*/ 99792 h 871106"/>
              <a:gd name="connsiteX58" fmla="*/ 1360025 w 1360025"/>
              <a:gd name="connsiteY58" fmla="*/ 94005 h 87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60025" h="871106">
                <a:moveTo>
                  <a:pt x="0" y="12982"/>
                </a:moveTo>
                <a:cubicBezTo>
                  <a:pt x="22228" y="7424"/>
                  <a:pt x="39550" y="0"/>
                  <a:pt x="63660" y="12982"/>
                </a:cubicBezTo>
                <a:cubicBezTo>
                  <a:pt x="78073" y="20743"/>
                  <a:pt x="86810" y="36131"/>
                  <a:pt x="98385" y="47706"/>
                </a:cubicBezTo>
                <a:lnTo>
                  <a:pt x="115747" y="65068"/>
                </a:lnTo>
                <a:cubicBezTo>
                  <a:pt x="117676" y="70855"/>
                  <a:pt x="119858" y="76564"/>
                  <a:pt x="121534" y="82430"/>
                </a:cubicBezTo>
                <a:cubicBezTo>
                  <a:pt x="123719" y="90078"/>
                  <a:pt x="124188" y="98268"/>
                  <a:pt x="127321" y="105579"/>
                </a:cubicBezTo>
                <a:cubicBezTo>
                  <a:pt x="130061" y="111972"/>
                  <a:pt x="135038" y="117154"/>
                  <a:pt x="138896" y="122941"/>
                </a:cubicBezTo>
                <a:cubicBezTo>
                  <a:pt x="140825" y="128728"/>
                  <a:pt x="141955" y="134847"/>
                  <a:pt x="144683" y="140303"/>
                </a:cubicBezTo>
                <a:cubicBezTo>
                  <a:pt x="149713" y="150364"/>
                  <a:pt x="156083" y="159701"/>
                  <a:pt x="162045" y="169240"/>
                </a:cubicBezTo>
                <a:cubicBezTo>
                  <a:pt x="172621" y="186162"/>
                  <a:pt x="178251" y="192777"/>
                  <a:pt x="190982" y="209751"/>
                </a:cubicBezTo>
                <a:cubicBezTo>
                  <a:pt x="195991" y="224780"/>
                  <a:pt x="201422" y="242207"/>
                  <a:pt x="208344" y="256050"/>
                </a:cubicBezTo>
                <a:cubicBezTo>
                  <a:pt x="211455" y="262271"/>
                  <a:pt x="217041" y="267080"/>
                  <a:pt x="219919" y="273412"/>
                </a:cubicBezTo>
                <a:cubicBezTo>
                  <a:pt x="252929" y="346033"/>
                  <a:pt x="222566" y="297637"/>
                  <a:pt x="248855" y="337073"/>
                </a:cubicBezTo>
                <a:cubicBezTo>
                  <a:pt x="259831" y="435843"/>
                  <a:pt x="246920" y="346052"/>
                  <a:pt x="266217" y="429670"/>
                </a:cubicBezTo>
                <a:cubicBezTo>
                  <a:pt x="268856" y="441104"/>
                  <a:pt x="267995" y="453366"/>
                  <a:pt x="272005" y="464394"/>
                </a:cubicBezTo>
                <a:cubicBezTo>
                  <a:pt x="275849" y="474965"/>
                  <a:pt x="283580" y="483685"/>
                  <a:pt x="289367" y="493331"/>
                </a:cubicBezTo>
                <a:cubicBezTo>
                  <a:pt x="293225" y="506835"/>
                  <a:pt x="296905" y="520391"/>
                  <a:pt x="300941" y="533843"/>
                </a:cubicBezTo>
                <a:cubicBezTo>
                  <a:pt x="302694" y="539686"/>
                  <a:pt x="304251" y="545630"/>
                  <a:pt x="306729" y="551205"/>
                </a:cubicBezTo>
                <a:cubicBezTo>
                  <a:pt x="320379" y="581917"/>
                  <a:pt x="320580" y="580662"/>
                  <a:pt x="335666" y="603291"/>
                </a:cubicBezTo>
                <a:cubicBezTo>
                  <a:pt x="337595" y="611007"/>
                  <a:pt x="338320" y="619129"/>
                  <a:pt x="341453" y="626440"/>
                </a:cubicBezTo>
                <a:cubicBezTo>
                  <a:pt x="344193" y="632833"/>
                  <a:pt x="349342" y="637904"/>
                  <a:pt x="353028" y="643802"/>
                </a:cubicBezTo>
                <a:cubicBezTo>
                  <a:pt x="376999" y="682155"/>
                  <a:pt x="360691" y="663040"/>
                  <a:pt x="387752" y="690101"/>
                </a:cubicBezTo>
                <a:cubicBezTo>
                  <a:pt x="393278" y="703917"/>
                  <a:pt x="399343" y="724842"/>
                  <a:pt x="410901" y="736400"/>
                </a:cubicBezTo>
                <a:cubicBezTo>
                  <a:pt x="415819" y="741318"/>
                  <a:pt x="422476" y="744116"/>
                  <a:pt x="428263" y="747974"/>
                </a:cubicBezTo>
                <a:cubicBezTo>
                  <a:pt x="456618" y="804683"/>
                  <a:pt x="421718" y="748525"/>
                  <a:pt x="457200" y="776911"/>
                </a:cubicBezTo>
                <a:cubicBezTo>
                  <a:pt x="462631" y="781256"/>
                  <a:pt x="464321" y="788930"/>
                  <a:pt x="468774" y="794273"/>
                </a:cubicBezTo>
                <a:cubicBezTo>
                  <a:pt x="485447" y="814281"/>
                  <a:pt x="482100" y="810290"/>
                  <a:pt x="503498" y="817422"/>
                </a:cubicBezTo>
                <a:cubicBezTo>
                  <a:pt x="509285" y="823209"/>
                  <a:pt x="514050" y="830244"/>
                  <a:pt x="520860" y="834784"/>
                </a:cubicBezTo>
                <a:cubicBezTo>
                  <a:pt x="525936" y="838168"/>
                  <a:pt x="532766" y="837844"/>
                  <a:pt x="538222" y="840572"/>
                </a:cubicBezTo>
                <a:cubicBezTo>
                  <a:pt x="544443" y="843683"/>
                  <a:pt x="548986" y="849946"/>
                  <a:pt x="555585" y="852146"/>
                </a:cubicBezTo>
                <a:cubicBezTo>
                  <a:pt x="566717" y="855857"/>
                  <a:pt x="578673" y="856416"/>
                  <a:pt x="590309" y="857934"/>
                </a:cubicBezTo>
                <a:cubicBezTo>
                  <a:pt x="623052" y="862205"/>
                  <a:pt x="655898" y="865650"/>
                  <a:pt x="688693" y="869508"/>
                </a:cubicBezTo>
                <a:cubicBezTo>
                  <a:pt x="742708" y="867579"/>
                  <a:pt x="797196" y="871106"/>
                  <a:pt x="850739" y="863721"/>
                </a:cubicBezTo>
                <a:cubicBezTo>
                  <a:pt x="856782" y="862887"/>
                  <a:pt x="852212" y="850673"/>
                  <a:pt x="856526" y="846359"/>
                </a:cubicBezTo>
                <a:cubicBezTo>
                  <a:pt x="862627" y="840258"/>
                  <a:pt x="871959" y="838642"/>
                  <a:pt x="879676" y="834784"/>
                </a:cubicBezTo>
                <a:cubicBezTo>
                  <a:pt x="893248" y="794067"/>
                  <a:pt x="875584" y="844333"/>
                  <a:pt x="897038" y="794273"/>
                </a:cubicBezTo>
                <a:cubicBezTo>
                  <a:pt x="899441" y="788666"/>
                  <a:pt x="900097" y="782367"/>
                  <a:pt x="902825" y="776911"/>
                </a:cubicBezTo>
                <a:cubicBezTo>
                  <a:pt x="907855" y="766850"/>
                  <a:pt x="915156" y="758035"/>
                  <a:pt x="920187" y="747974"/>
                </a:cubicBezTo>
                <a:cubicBezTo>
                  <a:pt x="939654" y="709040"/>
                  <a:pt x="919564" y="727169"/>
                  <a:pt x="949124" y="707463"/>
                </a:cubicBezTo>
                <a:cubicBezTo>
                  <a:pt x="951053" y="680455"/>
                  <a:pt x="948710" y="652797"/>
                  <a:pt x="954911" y="626440"/>
                </a:cubicBezTo>
                <a:cubicBezTo>
                  <a:pt x="956786" y="618473"/>
                  <a:pt x="968212" y="616184"/>
                  <a:pt x="972273" y="609078"/>
                </a:cubicBezTo>
                <a:cubicBezTo>
                  <a:pt x="976219" y="602172"/>
                  <a:pt x="975267" y="593376"/>
                  <a:pt x="978060" y="585929"/>
                </a:cubicBezTo>
                <a:cubicBezTo>
                  <a:pt x="981089" y="577851"/>
                  <a:pt x="985777" y="570496"/>
                  <a:pt x="989635" y="562779"/>
                </a:cubicBezTo>
                <a:cubicBezTo>
                  <a:pt x="1000275" y="509578"/>
                  <a:pt x="985764" y="554310"/>
                  <a:pt x="1012785" y="516481"/>
                </a:cubicBezTo>
                <a:cubicBezTo>
                  <a:pt x="1032848" y="488393"/>
                  <a:pt x="1017557" y="501149"/>
                  <a:pt x="1030147" y="475969"/>
                </a:cubicBezTo>
                <a:cubicBezTo>
                  <a:pt x="1038205" y="459852"/>
                  <a:pt x="1046282" y="454046"/>
                  <a:pt x="1059083" y="441245"/>
                </a:cubicBezTo>
                <a:cubicBezTo>
                  <a:pt x="1059854" y="438162"/>
                  <a:pt x="1067339" y="405713"/>
                  <a:pt x="1070658" y="400734"/>
                </a:cubicBezTo>
                <a:cubicBezTo>
                  <a:pt x="1075198" y="393924"/>
                  <a:pt x="1082233" y="389159"/>
                  <a:pt x="1088020" y="383372"/>
                </a:cubicBezTo>
                <a:cubicBezTo>
                  <a:pt x="1091878" y="371797"/>
                  <a:pt x="1096089" y="360334"/>
                  <a:pt x="1099595" y="348648"/>
                </a:cubicBezTo>
                <a:cubicBezTo>
                  <a:pt x="1106222" y="326558"/>
                  <a:pt x="1101710" y="325288"/>
                  <a:pt x="1116957" y="308136"/>
                </a:cubicBezTo>
                <a:cubicBezTo>
                  <a:pt x="1127832" y="295902"/>
                  <a:pt x="1151681" y="273412"/>
                  <a:pt x="1151681" y="273412"/>
                </a:cubicBezTo>
                <a:cubicBezTo>
                  <a:pt x="1153610" y="261837"/>
                  <a:pt x="1151249" y="248639"/>
                  <a:pt x="1157468" y="238688"/>
                </a:cubicBezTo>
                <a:cubicBezTo>
                  <a:pt x="1162040" y="231372"/>
                  <a:pt x="1173940" y="232576"/>
                  <a:pt x="1180617" y="227113"/>
                </a:cubicBezTo>
                <a:cubicBezTo>
                  <a:pt x="1180624" y="227107"/>
                  <a:pt x="1243448" y="164283"/>
                  <a:pt x="1250066" y="157665"/>
                </a:cubicBezTo>
                <a:cubicBezTo>
                  <a:pt x="1255853" y="151878"/>
                  <a:pt x="1260880" y="145214"/>
                  <a:pt x="1267428" y="140303"/>
                </a:cubicBezTo>
                <a:cubicBezTo>
                  <a:pt x="1275144" y="134516"/>
                  <a:pt x="1281950" y="127255"/>
                  <a:pt x="1290577" y="122941"/>
                </a:cubicBezTo>
                <a:cubicBezTo>
                  <a:pt x="1301490" y="117485"/>
                  <a:pt x="1325301" y="111367"/>
                  <a:pt x="1325301" y="111367"/>
                </a:cubicBezTo>
                <a:cubicBezTo>
                  <a:pt x="1331088" y="107509"/>
                  <a:pt x="1336442" y="102903"/>
                  <a:pt x="1342663" y="99792"/>
                </a:cubicBezTo>
                <a:cubicBezTo>
                  <a:pt x="1348119" y="97064"/>
                  <a:pt x="1360025" y="94005"/>
                  <a:pt x="1360025" y="9400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491880" y="5373216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270892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4928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2708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479715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C1=C3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1490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616530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C1=C2=C3=A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79512" y="1916832"/>
            <a:ext cx="7214924" cy="424731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Posmatrajmo relaciju na skupu celih brojeva, Z, definisanu na sledeći način:</a:t>
            </a:r>
          </a:p>
          <a:p>
            <a:endParaRPr lang="sr-Latn-RS" dirty="0" smtClean="0"/>
          </a:p>
          <a:p>
            <a:r>
              <a:rPr lang="en-GB" dirty="0" smtClean="0"/>
              <a:t>Z</a:t>
            </a:r>
            <a:r>
              <a:rPr lang="sr-Latn-RS" dirty="0" smtClean="0"/>
              <a:t>a x, y </a:t>
            </a:r>
            <a:r>
              <a:rPr lang="el-GR" dirty="0" smtClean="0"/>
              <a:t>ϵ</a:t>
            </a:r>
            <a:r>
              <a:rPr lang="sr-Latn-RS" dirty="0" smtClean="0"/>
              <a:t> Z,  x</a:t>
            </a:r>
            <a:r>
              <a:rPr lang="pl-PL" dirty="0" smtClean="0"/>
              <a:t> ρ y akko 3 I (x-y).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	</a:t>
            </a:r>
          </a:p>
          <a:p>
            <a:r>
              <a:rPr lang="sr-Latn-RS" dirty="0" smtClean="0"/>
              <a:t>Ovo je relacija ekvivalencije u skupu celih brojeva i </a:t>
            </a:r>
          </a:p>
          <a:p>
            <a:r>
              <a:rPr lang="sr-Latn-RS" dirty="0" smtClean="0"/>
              <a:t>ona definiše particiju skupa Z na tri klase ekvivalencije.</a:t>
            </a:r>
          </a:p>
          <a:p>
            <a:r>
              <a:rPr lang="sr-Latn-RS" dirty="0" smtClean="0"/>
              <a:t>Ovu relaciju nazivamo </a:t>
            </a:r>
            <a:r>
              <a:rPr lang="sr-Latn-RS" dirty="0" smtClean="0">
                <a:solidFill>
                  <a:srgbClr val="FF0000"/>
                </a:solidFill>
              </a:rPr>
              <a:t>kongruencija po modulu 3</a:t>
            </a:r>
            <a:r>
              <a:rPr lang="sr-Latn-RS" dirty="0" smtClean="0"/>
              <a:t>.</a:t>
            </a:r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403648" y="458112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2220513" y="462575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2915816" y="458112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03648" y="450912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42930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4509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</a:t>
            </a:r>
            <a:r>
              <a:rPr lang="sr-Latn-RS" b="1" dirty="0" smtClean="0">
                <a:solidFill>
                  <a:srgbClr val="FF0000"/>
                </a:solidFill>
              </a:rPr>
              <a:t>0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4725144"/>
            <a:ext cx="172354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l-PL" dirty="0" smtClean="0"/>
              <a:t>C0</a:t>
            </a:r>
            <a:r>
              <a:rPr lang="en-GB" dirty="0" smtClean="0"/>
              <a:t>={3k : k</a:t>
            </a:r>
            <a:r>
              <a:rPr lang="el-GR" dirty="0" smtClean="0"/>
              <a:t> ϵ</a:t>
            </a:r>
            <a:r>
              <a:rPr lang="sr-Latn-RS" dirty="0" smtClean="0"/>
              <a:t> Z</a:t>
            </a:r>
            <a:r>
              <a:rPr lang="en-GB" dirty="0" smtClean="0"/>
              <a:t>}</a:t>
            </a:r>
          </a:p>
          <a:p>
            <a:r>
              <a:rPr lang="pl-PL" dirty="0" smtClean="0"/>
              <a:t>C</a:t>
            </a:r>
            <a:r>
              <a:rPr lang="en-GB" dirty="0" smtClean="0"/>
              <a:t>1={3k+1 : k</a:t>
            </a:r>
            <a:r>
              <a:rPr lang="el-GR" dirty="0" smtClean="0"/>
              <a:t> ϵ</a:t>
            </a:r>
            <a:r>
              <a:rPr lang="sr-Latn-RS" dirty="0" smtClean="0"/>
              <a:t> Z</a:t>
            </a:r>
            <a:r>
              <a:rPr lang="en-GB" dirty="0" smtClean="0"/>
              <a:t>}</a:t>
            </a:r>
          </a:p>
          <a:p>
            <a:r>
              <a:rPr lang="pl-PL" dirty="0" smtClean="0"/>
              <a:t>C</a:t>
            </a:r>
            <a:r>
              <a:rPr lang="en-GB" dirty="0" smtClean="0"/>
              <a:t>2={3k+2 : k</a:t>
            </a:r>
            <a:r>
              <a:rPr lang="el-GR" dirty="0" smtClean="0"/>
              <a:t> ϵ</a:t>
            </a:r>
            <a:r>
              <a:rPr lang="sr-Latn-RS" dirty="0" smtClean="0"/>
              <a:t> Z</a:t>
            </a:r>
            <a:r>
              <a:rPr lang="en-GB" dirty="0" smtClean="0"/>
              <a:t>}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1844824"/>
            <a:ext cx="8568952" cy="4114800"/>
          </a:xfrm>
        </p:spPr>
        <p:txBody>
          <a:bodyPr>
            <a:normAutofit/>
          </a:bodyPr>
          <a:lstStyle/>
          <a:p>
            <a:r>
              <a:rPr lang="en-GB" dirty="0" err="1" smtClean="0"/>
              <a:t>Definicija</a:t>
            </a:r>
            <a:r>
              <a:rPr lang="en-GB" dirty="0" smtClean="0"/>
              <a:t> 2.18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l-GR" dirty="0" smtClean="0"/>
              <a:t>ρ ⊆ </a:t>
            </a:r>
            <a:r>
              <a:rPr lang="en-GB" dirty="0" smtClean="0"/>
              <a:t>A^2 je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n-GB" dirty="0" err="1" smtClean="0"/>
              <a:t>poretka</a:t>
            </a:r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samo</a:t>
            </a:r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je </a:t>
            </a:r>
            <a:r>
              <a:rPr lang="en-GB" dirty="0" err="1" smtClean="0"/>
              <a:t>refleksivna</a:t>
            </a:r>
            <a:r>
              <a:rPr lang="en-GB" dirty="0" smtClean="0"/>
              <a:t>, </a:t>
            </a:r>
            <a:r>
              <a:rPr lang="en-GB" dirty="0" err="1" smtClean="0"/>
              <a:t>antisimetri</a:t>
            </a:r>
            <a:r>
              <a:rPr lang="sr-Latn-RS" dirty="0" smtClean="0"/>
              <a:t>č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tranzitivna</a:t>
            </a:r>
            <a:r>
              <a:rPr lang="en-GB" dirty="0" smtClean="0"/>
              <a:t>. </a:t>
            </a:r>
            <a:r>
              <a:rPr lang="en-GB" dirty="0" err="1" smtClean="0"/>
              <a:t>Ure</a:t>
            </a:r>
            <a:r>
              <a:rPr lang="sr-Latn-RS" dirty="0" smtClean="0"/>
              <a:t>đ</a:t>
            </a:r>
            <a:r>
              <a:rPr lang="en-GB" dirty="0" smtClean="0"/>
              <a:t>en par (A, </a:t>
            </a:r>
            <a:r>
              <a:rPr lang="el-GR" dirty="0" smtClean="0"/>
              <a:t>ρ) </a:t>
            </a:r>
            <a:r>
              <a:rPr lang="en-GB" dirty="0" smtClean="0"/>
              <a:t>je </a:t>
            </a:r>
            <a:r>
              <a:rPr lang="en-GB" dirty="0" err="1" smtClean="0"/>
              <a:t>parcijalno</a:t>
            </a:r>
            <a:r>
              <a:rPr lang="en-GB" dirty="0" smtClean="0"/>
              <a:t> </a:t>
            </a:r>
            <a:r>
              <a:rPr lang="en-GB" dirty="0" err="1" smtClean="0"/>
              <a:t>ure</a:t>
            </a:r>
            <a:r>
              <a:rPr lang="sr-Latn-RS" dirty="0" smtClean="0"/>
              <a:t>đ</a:t>
            </a:r>
            <a:r>
              <a:rPr lang="en-GB" dirty="0" smtClean="0"/>
              <a:t>en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ure</a:t>
            </a:r>
            <a:r>
              <a:rPr lang="sr-Latn-RS" dirty="0" smtClean="0"/>
              <a:t>đ</a:t>
            </a:r>
            <a:r>
              <a:rPr lang="en-GB" dirty="0" smtClean="0"/>
              <a:t>en </a:t>
            </a:r>
            <a:r>
              <a:rPr lang="en-GB" dirty="0" err="1" smtClean="0"/>
              <a:t>skup</a:t>
            </a:r>
            <a:r>
              <a:rPr lang="en-GB" dirty="0" smtClean="0"/>
              <a:t>, </a:t>
            </a:r>
            <a:r>
              <a:rPr lang="en-GB" dirty="0" err="1" smtClean="0"/>
              <a:t>akko</a:t>
            </a:r>
            <a:r>
              <a:rPr lang="en-GB" dirty="0" smtClean="0"/>
              <a:t> je A </a:t>
            </a:r>
            <a:r>
              <a:rPr lang="en-GB" dirty="0" err="1" smtClean="0"/>
              <a:t>neprazan</a:t>
            </a:r>
            <a:r>
              <a:rPr lang="en-GB" dirty="0" smtClean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l-GR" dirty="0" smtClean="0"/>
              <a:t>ρ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n-GB" dirty="0" err="1" smtClean="0"/>
              <a:t>poretka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A.</a:t>
            </a:r>
            <a:endParaRPr lang="en-GB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581128"/>
            <a:ext cx="3930884" cy="286232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A=</a:t>
            </a:r>
            <a:r>
              <a:rPr lang="en-GB" dirty="0" smtClean="0"/>
              <a:t>{1,2,3}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2={(1,1),(2,2),(3,3)}		 </a:t>
            </a:r>
          </a:p>
          <a:p>
            <a:r>
              <a:rPr lang="pl-PL" dirty="0" smtClean="0"/>
              <a:t>ρ</a:t>
            </a:r>
            <a:r>
              <a:rPr lang="en-GB" dirty="0" smtClean="0"/>
              <a:t>4={(1,1),(2,2),(3,3),(1,3)}	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60932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(N,≤)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1520" y="1844824"/>
            <a:ext cx="8352928" cy="4752528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 smtClean="0"/>
              <a:t>Definicija</a:t>
            </a:r>
            <a:r>
              <a:rPr lang="en-GB" dirty="0" smtClean="0"/>
              <a:t> 2.19 </a:t>
            </a:r>
            <a:r>
              <a:rPr lang="en-GB" dirty="0" err="1" smtClean="0"/>
              <a:t>Neka</a:t>
            </a:r>
            <a:r>
              <a:rPr lang="en-GB" dirty="0" smtClean="0"/>
              <a:t> je </a:t>
            </a:r>
            <a:r>
              <a:rPr lang="el-GR" dirty="0" smtClean="0"/>
              <a:t>ρ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n-GB" dirty="0" err="1" smtClean="0"/>
              <a:t>poretka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A. Tada je element a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A: 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najmanji</a:t>
            </a:r>
            <a:r>
              <a:rPr lang="en-GB" dirty="0" smtClean="0">
                <a:solidFill>
                  <a:srgbClr val="FF0000"/>
                </a:solidFill>
              </a:rPr>
              <a:t> element </a:t>
            </a:r>
            <a:r>
              <a:rPr lang="en-GB" dirty="0" err="1" smtClean="0"/>
              <a:t>skupa</a:t>
            </a:r>
            <a:r>
              <a:rPr lang="en-GB" dirty="0" smtClean="0"/>
              <a:t> A ⇔ (∀x ∈ A) a </a:t>
            </a:r>
            <a:r>
              <a:rPr lang="el-GR" dirty="0" smtClean="0"/>
              <a:t>ρ </a:t>
            </a:r>
            <a:r>
              <a:rPr lang="en-GB" dirty="0" smtClean="0"/>
              <a:t>x 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najve</a:t>
            </a:r>
            <a:r>
              <a:rPr lang="sr-Latn-RS" dirty="0" smtClean="0">
                <a:solidFill>
                  <a:srgbClr val="FF0000"/>
                </a:solidFill>
              </a:rPr>
              <a:t>ć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element </a:t>
            </a:r>
            <a:r>
              <a:rPr lang="en-GB" dirty="0" err="1" smtClean="0"/>
              <a:t>skupa</a:t>
            </a:r>
            <a:r>
              <a:rPr lang="en-GB" dirty="0" smtClean="0"/>
              <a:t> A ⇔ (∀x ∈ A) x </a:t>
            </a:r>
            <a:r>
              <a:rPr lang="el-GR" dirty="0" smtClean="0"/>
              <a:t>ρ </a:t>
            </a:r>
            <a:r>
              <a:rPr lang="en-GB" dirty="0" smtClean="0"/>
              <a:t>a 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minimalni</a:t>
            </a:r>
            <a:r>
              <a:rPr lang="en-GB" dirty="0" smtClean="0">
                <a:solidFill>
                  <a:srgbClr val="FF0000"/>
                </a:solidFill>
              </a:rPr>
              <a:t> element </a:t>
            </a:r>
            <a:r>
              <a:rPr lang="en-GB" dirty="0" err="1" smtClean="0"/>
              <a:t>skupa</a:t>
            </a:r>
            <a:r>
              <a:rPr lang="en-GB" dirty="0" smtClean="0"/>
              <a:t> A ⇔ Ꞁ (∃x ∈ A) (x </a:t>
            </a:r>
            <a:r>
              <a:rPr lang="el-GR" dirty="0" smtClean="0"/>
              <a:t>ρ </a:t>
            </a:r>
            <a:r>
              <a:rPr lang="en-GB" dirty="0" smtClean="0"/>
              <a:t>a ∧ x ≠ a) 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maksimalni</a:t>
            </a:r>
            <a:r>
              <a:rPr lang="en-GB" dirty="0" smtClean="0">
                <a:solidFill>
                  <a:srgbClr val="FF0000"/>
                </a:solidFill>
              </a:rPr>
              <a:t> element </a:t>
            </a:r>
            <a:r>
              <a:rPr lang="en-GB" dirty="0" err="1" smtClean="0"/>
              <a:t>skupa</a:t>
            </a:r>
            <a:r>
              <a:rPr lang="en-GB" dirty="0" smtClean="0"/>
              <a:t> A ⇔ Ꞁ (∃x ∈ A) (a </a:t>
            </a:r>
            <a:r>
              <a:rPr lang="el-GR" dirty="0" smtClean="0"/>
              <a:t>ρ </a:t>
            </a:r>
            <a:r>
              <a:rPr lang="en-GB" dirty="0" smtClean="0"/>
              <a:t>x ∧ x</a:t>
            </a:r>
            <a:r>
              <a:rPr lang="sr-Latn-RS" dirty="0" smtClean="0"/>
              <a:t> </a:t>
            </a:r>
            <a:r>
              <a:rPr lang="en-GB" dirty="0" smtClean="0"/>
              <a:t>≠ a) </a:t>
            </a:r>
          </a:p>
          <a:p>
            <a:r>
              <a:rPr lang="en-GB" dirty="0" err="1" smtClean="0"/>
              <a:t>Drugim</a:t>
            </a:r>
            <a:r>
              <a:rPr lang="en-GB" dirty="0" smtClean="0"/>
              <a:t> re</a:t>
            </a:r>
            <a:r>
              <a:rPr lang="sr-Latn-RS" dirty="0" smtClean="0"/>
              <a:t>č</a:t>
            </a:r>
            <a:r>
              <a:rPr lang="en-GB" dirty="0" err="1" smtClean="0"/>
              <a:t>ima</a:t>
            </a:r>
            <a:r>
              <a:rPr lang="en-GB" dirty="0" smtClean="0"/>
              <a:t>, </a:t>
            </a:r>
            <a:r>
              <a:rPr lang="en-GB" dirty="0" err="1" smtClean="0"/>
              <a:t>za</a:t>
            </a:r>
            <a:r>
              <a:rPr lang="en-GB" dirty="0" smtClean="0"/>
              <a:t> element a </a:t>
            </a:r>
            <a:r>
              <a:rPr lang="en-GB" dirty="0" err="1" smtClean="0"/>
              <a:t>va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: </a:t>
            </a:r>
            <a:endParaRPr lang="sr-Latn-RS" dirty="0" smtClean="0"/>
          </a:p>
          <a:p>
            <a:r>
              <a:rPr lang="en-GB" dirty="0" smtClean="0"/>
              <a:t>a je </a:t>
            </a:r>
            <a:r>
              <a:rPr lang="en-GB" dirty="0" err="1" smtClean="0"/>
              <a:t>najmanji</a:t>
            </a:r>
            <a:r>
              <a:rPr lang="en-GB" dirty="0" smtClean="0"/>
              <a:t> </a:t>
            </a:r>
            <a:r>
              <a:rPr lang="en-GB" dirty="0" err="1" smtClean="0"/>
              <a:t>akko</a:t>
            </a:r>
            <a:r>
              <a:rPr lang="en-GB" dirty="0" smtClean="0"/>
              <a:t> je u </a:t>
            </a:r>
            <a:r>
              <a:rPr lang="en-GB" dirty="0" err="1" smtClean="0"/>
              <a:t>relaciji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svakim</a:t>
            </a:r>
            <a:r>
              <a:rPr lang="en-GB" dirty="0" smtClean="0"/>
              <a:t> </a:t>
            </a:r>
            <a:r>
              <a:rPr lang="en-GB" dirty="0" err="1" smtClean="0"/>
              <a:t>elementom</a:t>
            </a:r>
            <a:r>
              <a:rPr lang="en-GB" dirty="0" smtClean="0"/>
              <a:t> </a:t>
            </a:r>
            <a:endParaRPr lang="sr-Latn-RS" dirty="0" smtClean="0"/>
          </a:p>
          <a:p>
            <a:r>
              <a:rPr lang="en-GB" dirty="0" smtClean="0"/>
              <a:t>a je </a:t>
            </a:r>
            <a:r>
              <a:rPr lang="en-GB" dirty="0" err="1" smtClean="0"/>
              <a:t>najve</a:t>
            </a:r>
            <a:r>
              <a:rPr lang="sr-Latn-RS" dirty="0" smtClean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akko</a:t>
            </a:r>
            <a:r>
              <a:rPr lang="en-GB" dirty="0" smtClean="0"/>
              <a:t> je </a:t>
            </a:r>
            <a:r>
              <a:rPr lang="en-GB" dirty="0" err="1" smtClean="0"/>
              <a:t>svaki</a:t>
            </a:r>
            <a:r>
              <a:rPr lang="en-GB" dirty="0" smtClean="0"/>
              <a:t> element u </a:t>
            </a:r>
            <a:r>
              <a:rPr lang="en-GB" dirty="0" err="1" smtClean="0"/>
              <a:t>relaciji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endParaRPr lang="sr-Latn-RS" dirty="0" smtClean="0"/>
          </a:p>
          <a:p>
            <a:r>
              <a:rPr lang="en-GB" dirty="0" smtClean="0"/>
              <a:t>a je </a:t>
            </a:r>
            <a:r>
              <a:rPr lang="en-GB" dirty="0" err="1" smtClean="0"/>
              <a:t>minimalni</a:t>
            </a:r>
            <a:r>
              <a:rPr lang="en-GB" dirty="0" smtClean="0"/>
              <a:t> </a:t>
            </a:r>
            <a:r>
              <a:rPr lang="en-GB" dirty="0" err="1" smtClean="0"/>
              <a:t>akko</a:t>
            </a:r>
            <a:r>
              <a:rPr lang="en-GB" dirty="0" smtClean="0"/>
              <a:t> </a:t>
            </a:r>
            <a:r>
              <a:rPr lang="en-GB" dirty="0" err="1" smtClean="0"/>
              <a:t>niko</a:t>
            </a:r>
            <a:r>
              <a:rPr lang="en-GB" dirty="0" smtClean="0"/>
              <a:t> </a:t>
            </a:r>
            <a:r>
              <a:rPr lang="en-GB" dirty="0" err="1" smtClean="0"/>
              <a:t>nije</a:t>
            </a:r>
            <a:r>
              <a:rPr lang="en-GB" dirty="0" smtClean="0"/>
              <a:t> u </a:t>
            </a:r>
            <a:r>
              <a:rPr lang="en-GB" dirty="0" err="1" smtClean="0"/>
              <a:t>relaciji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 smtClean="0"/>
              <a:t>osim</a:t>
            </a:r>
            <a:r>
              <a:rPr lang="en-GB" dirty="0" smtClean="0"/>
              <a:t> </a:t>
            </a:r>
            <a:r>
              <a:rPr lang="en-GB" dirty="0" err="1" smtClean="0"/>
              <a:t>njega</a:t>
            </a:r>
            <a:r>
              <a:rPr lang="en-GB" dirty="0" smtClean="0"/>
              <a:t> </a:t>
            </a:r>
            <a:r>
              <a:rPr lang="en-GB" dirty="0" err="1" smtClean="0"/>
              <a:t>samoga</a:t>
            </a:r>
            <a:r>
              <a:rPr lang="en-GB" dirty="0" smtClean="0"/>
              <a:t> </a:t>
            </a:r>
            <a:endParaRPr lang="sr-Latn-RS" dirty="0" smtClean="0"/>
          </a:p>
          <a:p>
            <a:r>
              <a:rPr lang="en-GB" dirty="0" smtClean="0"/>
              <a:t>a je </a:t>
            </a:r>
            <a:r>
              <a:rPr lang="en-GB" dirty="0" err="1" smtClean="0"/>
              <a:t>maksimalni</a:t>
            </a:r>
            <a:r>
              <a:rPr lang="en-GB" dirty="0" smtClean="0"/>
              <a:t> </a:t>
            </a:r>
            <a:r>
              <a:rPr lang="en-GB" dirty="0" err="1" smtClean="0"/>
              <a:t>akko</a:t>
            </a:r>
            <a:r>
              <a:rPr lang="en-GB" dirty="0" smtClean="0"/>
              <a:t> </a:t>
            </a:r>
            <a:r>
              <a:rPr lang="en-GB" dirty="0" err="1" smtClean="0"/>
              <a:t>ni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kim</a:t>
            </a:r>
            <a:r>
              <a:rPr lang="en-GB" dirty="0" smtClean="0"/>
              <a:t> </a:t>
            </a:r>
            <a:r>
              <a:rPr lang="en-GB" dirty="0" err="1" smtClean="0"/>
              <a:t>nije</a:t>
            </a:r>
            <a:r>
              <a:rPr lang="en-GB" dirty="0" smtClean="0"/>
              <a:t> u </a:t>
            </a:r>
            <a:r>
              <a:rPr lang="en-GB" dirty="0" err="1" smtClean="0"/>
              <a:t>relaciji</a:t>
            </a:r>
            <a:r>
              <a:rPr lang="en-GB" dirty="0" smtClean="0"/>
              <a:t> </a:t>
            </a:r>
            <a:r>
              <a:rPr lang="en-GB" dirty="0" err="1" smtClean="0"/>
              <a:t>osim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samim</a:t>
            </a:r>
            <a:r>
              <a:rPr lang="en-GB" dirty="0" smtClean="0"/>
              <a:t> </a:t>
            </a:r>
            <a:r>
              <a:rPr lang="en-GB" dirty="0" err="1" smtClean="0"/>
              <a:t>sobom</a:t>
            </a:r>
            <a:endParaRPr lang="en-GB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784976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T)-Haseov</a:t>
            </a:r>
            <a:r>
              <a:rPr kumimoji="0" lang="sr-Latn-R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dijagram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48880"/>
            <a:ext cx="3877985" cy="424731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A=</a:t>
            </a:r>
            <a:r>
              <a:rPr lang="en-GB" dirty="0" smtClean="0"/>
              <a:t>{1,2,3}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2={(1,1),(2,2),(3,3)}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en-GB" dirty="0" smtClean="0"/>
              <a:t>		 </a:t>
            </a:r>
          </a:p>
          <a:p>
            <a:r>
              <a:rPr lang="pl-PL" dirty="0" smtClean="0"/>
              <a:t>ρ</a:t>
            </a:r>
            <a:r>
              <a:rPr lang="en-GB" dirty="0" smtClean="0"/>
              <a:t>4={(1,1),(2,2),(3,3),(1,3)}	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Oval 6"/>
          <p:cNvSpPr/>
          <p:nvPr/>
        </p:nvSpPr>
        <p:spPr>
          <a:xfrm>
            <a:off x="11876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95736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9878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5963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3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1331640" y="6093296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339752" y="6093296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03648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1259632" y="5301208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03648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3</a:t>
            </a:r>
            <a:endParaRPr lang="en-GB" dirty="0"/>
          </a:p>
        </p:txBody>
      </p:sp>
      <p:cxnSp>
        <p:nvCxnSpPr>
          <p:cNvPr id="20" name="Straight Connector 19"/>
          <p:cNvCxnSpPr>
            <a:stCxn id="13" idx="0"/>
            <a:endCxn id="17" idx="4"/>
          </p:cNvCxnSpPr>
          <p:nvPr/>
        </p:nvCxnSpPr>
        <p:spPr>
          <a:xfrm flipH="1" flipV="1">
            <a:off x="1320788" y="5445224"/>
            <a:ext cx="72008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3140968"/>
            <a:ext cx="137358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sr-Latn-RS" dirty="0" smtClean="0"/>
              <a:t>in      1,2,3</a:t>
            </a:r>
          </a:p>
          <a:p>
            <a:r>
              <a:rPr lang="sr-Latn-RS" dirty="0" smtClean="0"/>
              <a:t>Max      1,2,3</a:t>
            </a:r>
          </a:p>
          <a:p>
            <a:r>
              <a:rPr lang="sr-Latn-RS" dirty="0" smtClean="0"/>
              <a:t>Najmanji  -</a:t>
            </a:r>
          </a:p>
          <a:p>
            <a:r>
              <a:rPr lang="sr-Latn-RS" dirty="0" smtClean="0"/>
              <a:t>Najveći  -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5013176"/>
            <a:ext cx="119936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sr-Latn-RS" dirty="0" smtClean="0"/>
              <a:t>in      1,2</a:t>
            </a:r>
          </a:p>
          <a:p>
            <a:r>
              <a:rPr lang="sr-Latn-RS" dirty="0" smtClean="0"/>
              <a:t>Max      2,3</a:t>
            </a:r>
          </a:p>
          <a:p>
            <a:r>
              <a:rPr lang="sr-Latn-RS" dirty="0" smtClean="0"/>
              <a:t>Najmanji  -</a:t>
            </a:r>
          </a:p>
          <a:p>
            <a:r>
              <a:rPr lang="sr-Latn-RS" dirty="0" smtClean="0"/>
              <a:t>Najveći  -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784976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T)-Haseov</a:t>
            </a:r>
            <a:r>
              <a:rPr kumimoji="0" lang="sr-Latn-R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dijagram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060848"/>
            <a:ext cx="7770076" cy="480131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 = {1, 2, 3, 4, 5}</a:t>
            </a:r>
            <a:endParaRPr lang="en-GB" dirty="0" smtClean="0"/>
          </a:p>
          <a:p>
            <a:r>
              <a:rPr lang="pl-PL" dirty="0" smtClean="0"/>
              <a:t>ρ</a:t>
            </a:r>
            <a:r>
              <a:rPr lang="el-GR" dirty="0" smtClean="0"/>
              <a:t> = {(1, 1), (2, 2), (3, 3), (4, 4), (5, 5), (1, 2), (1, 3), (1, 4), (1, 5), (2, 4), (3, 4), (3, 5)}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en-GB" dirty="0" smtClean="0"/>
              <a:t>		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	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Oval 6"/>
          <p:cNvSpPr/>
          <p:nvPr/>
        </p:nvSpPr>
        <p:spPr>
          <a:xfrm>
            <a:off x="11876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3140968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9878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33164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3140968"/>
            <a:ext cx="124585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sr-Latn-RS" dirty="0" smtClean="0"/>
              <a:t>in      1</a:t>
            </a:r>
          </a:p>
          <a:p>
            <a:r>
              <a:rPr lang="sr-Latn-RS" dirty="0" smtClean="0"/>
              <a:t>Max      </a:t>
            </a:r>
            <a:r>
              <a:rPr lang="en-GB" dirty="0" smtClean="0"/>
              <a:t>4,5</a:t>
            </a:r>
            <a:endParaRPr lang="sr-Latn-RS" dirty="0" smtClean="0"/>
          </a:p>
          <a:p>
            <a:r>
              <a:rPr lang="sr-Latn-RS" dirty="0" smtClean="0"/>
              <a:t>Najmanji  </a:t>
            </a:r>
            <a:r>
              <a:rPr lang="en-GB" dirty="0" smtClean="0"/>
              <a:t>1</a:t>
            </a:r>
            <a:endParaRPr lang="sr-Latn-RS" dirty="0" smtClean="0"/>
          </a:p>
          <a:p>
            <a:r>
              <a:rPr lang="sr-Latn-RS" dirty="0" smtClean="0"/>
              <a:t>Najveći  -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187624" y="450912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187624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2987824" y="3212976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131840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7" name="Straight Connector 26"/>
          <p:cNvCxnSpPr>
            <a:endCxn id="7" idx="3"/>
          </p:cNvCxnSpPr>
          <p:nvPr/>
        </p:nvCxnSpPr>
        <p:spPr>
          <a:xfrm flipH="1" flipV="1">
            <a:off x="1205536" y="3911965"/>
            <a:ext cx="54096" cy="618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87624" y="3212976"/>
            <a:ext cx="17912" cy="669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1"/>
            <a:endCxn id="9" idx="2"/>
          </p:cNvCxnSpPr>
          <p:nvPr/>
        </p:nvCxnSpPr>
        <p:spPr>
          <a:xfrm flipV="1">
            <a:off x="1331640" y="3861048"/>
            <a:ext cx="1656184" cy="760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24" idx="0"/>
          </p:cNvCxnSpPr>
          <p:nvPr/>
        </p:nvCxnSpPr>
        <p:spPr>
          <a:xfrm flipH="1" flipV="1">
            <a:off x="3048980" y="3212976"/>
            <a:ext cx="61156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3" idx="1"/>
          </p:cNvCxnSpPr>
          <p:nvPr/>
        </p:nvCxnSpPr>
        <p:spPr>
          <a:xfrm flipH="1" flipV="1">
            <a:off x="1187624" y="3181618"/>
            <a:ext cx="1818112" cy="628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19" grpId="0" animBg="1"/>
      <p:bldP spid="23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784976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T)-Haseov</a:t>
            </a:r>
            <a:r>
              <a:rPr kumimoji="0" lang="sr-Latn-R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dijagram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060848"/>
            <a:ext cx="2954655" cy="507831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 = {1, 2, 3, 4, 12}</a:t>
            </a:r>
          </a:p>
          <a:p>
            <a:r>
              <a:rPr lang="pl-PL" dirty="0" smtClean="0"/>
              <a:t>ρ</a:t>
            </a:r>
            <a:r>
              <a:rPr lang="el-GR" dirty="0" smtClean="0"/>
              <a:t> </a:t>
            </a:r>
            <a:r>
              <a:rPr lang="en-GB" dirty="0" smtClean="0"/>
              <a:t>: </a:t>
            </a:r>
            <a:r>
              <a:rPr lang="en-GB" dirty="0" err="1" smtClean="0"/>
              <a:t>relacija</a:t>
            </a:r>
            <a:r>
              <a:rPr lang="en-GB" dirty="0" smtClean="0"/>
              <a:t> “deli”</a:t>
            </a:r>
          </a:p>
          <a:p>
            <a:r>
              <a:rPr lang="en-GB" dirty="0" smtClean="0"/>
              <a:t>(A,I)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en-GB" dirty="0" smtClean="0"/>
              <a:t>		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		</a:t>
            </a:r>
          </a:p>
          <a:p>
            <a:endParaRPr lang="en-GB" dirty="0" smtClean="0"/>
          </a:p>
          <a:p>
            <a:r>
              <a:rPr lang="en-GB" dirty="0" smtClean="0"/>
              <a:t>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Oval 6"/>
          <p:cNvSpPr/>
          <p:nvPr/>
        </p:nvSpPr>
        <p:spPr>
          <a:xfrm>
            <a:off x="1403648" y="4756502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331640" y="410843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203848" y="4756502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75656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4684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3140968"/>
            <a:ext cx="124585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r>
              <a:rPr lang="sr-Latn-RS" dirty="0" smtClean="0"/>
              <a:t>in      1</a:t>
            </a:r>
          </a:p>
          <a:p>
            <a:r>
              <a:rPr lang="sr-Latn-RS" dirty="0" smtClean="0"/>
              <a:t>Max      </a:t>
            </a:r>
            <a:r>
              <a:rPr lang="en-GB" dirty="0" smtClean="0"/>
              <a:t>12</a:t>
            </a:r>
            <a:endParaRPr lang="sr-Latn-RS" dirty="0" smtClean="0"/>
          </a:p>
          <a:p>
            <a:r>
              <a:rPr lang="sr-Latn-RS" dirty="0" smtClean="0"/>
              <a:t>Najmanji  </a:t>
            </a:r>
            <a:r>
              <a:rPr lang="en-GB" dirty="0" smtClean="0"/>
              <a:t>1</a:t>
            </a:r>
            <a:endParaRPr lang="sr-Latn-RS" dirty="0" smtClean="0"/>
          </a:p>
          <a:p>
            <a:r>
              <a:rPr lang="sr-Latn-RS" dirty="0" smtClean="0"/>
              <a:t>Najveći  </a:t>
            </a:r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403648" y="5476582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403648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1259632" y="342900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40364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cxnSp>
        <p:nvCxnSpPr>
          <p:cNvPr id="27" name="Straight Connector 26"/>
          <p:cNvCxnSpPr>
            <a:endCxn id="7" idx="3"/>
          </p:cNvCxnSpPr>
          <p:nvPr/>
        </p:nvCxnSpPr>
        <p:spPr>
          <a:xfrm flipH="1" flipV="1">
            <a:off x="1421560" y="4879427"/>
            <a:ext cx="54096" cy="618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03648" y="4180438"/>
            <a:ext cx="17912" cy="669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9" idx="3"/>
          </p:cNvCxnSpPr>
          <p:nvPr/>
        </p:nvCxnSpPr>
        <p:spPr>
          <a:xfrm flipV="1">
            <a:off x="1525960" y="4879427"/>
            <a:ext cx="1695800" cy="669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331640" y="3501008"/>
            <a:ext cx="61156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4" idx="5"/>
          </p:cNvCxnSpPr>
          <p:nvPr/>
        </p:nvCxnSpPr>
        <p:spPr>
          <a:xfrm flipH="1" flipV="1">
            <a:off x="1364032" y="3551925"/>
            <a:ext cx="1839816" cy="1276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4932040" y="4725144"/>
            <a:ext cx="3528392" cy="1584176"/>
          </a:xfrm>
          <a:prstGeom prst="wedgeRoundRectCallout">
            <a:avLst>
              <a:gd name="adj1" fmla="val -42484"/>
              <a:gd name="adj2" fmla="val -62075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r-Latn-RS" dirty="0" smtClean="0">
              <a:solidFill>
                <a:schemeClr val="tx1"/>
              </a:solidFill>
            </a:endParaRPr>
          </a:p>
          <a:p>
            <a:r>
              <a:rPr lang="sr-Latn-RS" dirty="0" smtClean="0">
                <a:solidFill>
                  <a:schemeClr val="tx1"/>
                </a:solidFill>
              </a:rPr>
              <a:t>Koliko ima relacija poretka na skupu od:</a:t>
            </a:r>
          </a:p>
          <a:p>
            <a:pPr marL="342900" indent="-342900">
              <a:buAutoNum type="alphaLcParenR"/>
            </a:pPr>
            <a:r>
              <a:rPr lang="sr-Latn-RS" dirty="0" smtClean="0">
                <a:solidFill>
                  <a:schemeClr val="tx1"/>
                </a:solidFill>
              </a:rPr>
              <a:t>2 elementa</a:t>
            </a:r>
          </a:p>
          <a:p>
            <a:pPr marL="342900" indent="-342900">
              <a:buAutoNum type="alphaLcParenR"/>
            </a:pPr>
            <a:r>
              <a:rPr lang="sr-Latn-RS" dirty="0" smtClean="0">
                <a:solidFill>
                  <a:schemeClr val="tx1"/>
                </a:solidFill>
              </a:rPr>
              <a:t> 3 elementa</a:t>
            </a:r>
          </a:p>
          <a:p>
            <a:pPr marL="342900" indent="-342900">
              <a:buAutoNum type="alphaLcParenR"/>
            </a:pPr>
            <a:r>
              <a:rPr lang="sr-Latn-RS" dirty="0" smtClean="0">
                <a:solidFill>
                  <a:schemeClr val="tx1"/>
                </a:solidFill>
              </a:rPr>
              <a:t> 4 elementa?</a:t>
            </a:r>
          </a:p>
          <a:p>
            <a:pPr marL="342900" indent="-342900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19" grpId="0" animBg="1"/>
      <p:bldP spid="23" grpId="0"/>
      <p:bldP spid="24" grpId="0" animBg="1"/>
      <p:bldP spid="25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010400" cy="1527175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sr-Latn-RS" dirty="0" smtClean="0"/>
              <a:t>Inverzna relacija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1520" y="1916832"/>
            <a:ext cx="8496944" cy="424800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Neka</a:t>
            </a:r>
            <a:r>
              <a:rPr lang="en-GB" dirty="0" smtClean="0"/>
              <a:t> je </a:t>
            </a:r>
            <a:r>
              <a:rPr lang="sr-Latn-RS" dirty="0" smtClean="0"/>
              <a:t>data binarna </a:t>
            </a:r>
            <a:r>
              <a:rPr lang="en-GB" dirty="0" err="1" smtClean="0"/>
              <a:t>relacija</a:t>
            </a:r>
            <a:r>
              <a:rPr lang="sr-Latn-RS" dirty="0" smtClean="0"/>
              <a:t> </a:t>
            </a:r>
            <a:r>
              <a:rPr lang="el-GR" dirty="0" smtClean="0"/>
              <a:t>ρ</a:t>
            </a:r>
            <a:r>
              <a:rPr lang="sr-Latn-RS" dirty="0" smtClean="0"/>
              <a:t>. Inverzna relacija relacije </a:t>
            </a:r>
            <a:r>
              <a:rPr lang="el-GR" dirty="0" smtClean="0"/>
              <a:t>ρ</a:t>
            </a:r>
            <a:r>
              <a:rPr lang="sr-Latn-RS" dirty="0" smtClean="0"/>
              <a:t> je </a:t>
            </a:r>
            <a:r>
              <a:rPr lang="pl-PL" dirty="0" smtClean="0"/>
              <a:t>ρ</a:t>
            </a:r>
            <a:r>
              <a:rPr lang="en-GB" sz="2200" dirty="0" smtClean="0"/>
              <a:t>-1</a:t>
            </a:r>
            <a:r>
              <a:rPr lang="en-GB" dirty="0" smtClean="0"/>
              <a:t>={(</a:t>
            </a:r>
            <a:r>
              <a:rPr lang="en-GB" dirty="0" err="1" smtClean="0"/>
              <a:t>x,y</a:t>
            </a:r>
            <a:r>
              <a:rPr lang="en-GB" dirty="0" smtClean="0"/>
              <a:t>): (</a:t>
            </a:r>
            <a:r>
              <a:rPr lang="en-GB" dirty="0" err="1" smtClean="0"/>
              <a:t>y,x</a:t>
            </a:r>
            <a:r>
              <a:rPr lang="en-GB" dirty="0" smtClean="0"/>
              <a:t>)</a:t>
            </a:r>
            <a:r>
              <a:rPr lang="el-GR" dirty="0" smtClean="0"/>
              <a:t>ϵ ρ</a:t>
            </a:r>
            <a:r>
              <a:rPr lang="en-GB" dirty="0" smtClean="0"/>
              <a:t>}.</a:t>
            </a:r>
          </a:p>
          <a:p>
            <a:r>
              <a:rPr lang="en-GB" dirty="0" smtClean="0"/>
              <a:t>Primer</a:t>
            </a:r>
          </a:p>
          <a:p>
            <a:pPr>
              <a:buNone/>
            </a:pPr>
            <a:r>
              <a:rPr lang="pt-BR" dirty="0" smtClean="0"/>
              <a:t>A = {1, 2, 3, 4, 5}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ρ</a:t>
            </a:r>
            <a:r>
              <a:rPr lang="el-GR" dirty="0" smtClean="0"/>
              <a:t> = {(1, 1), (2, 2), (3, 3), (4, 4), (5, 5), (1, 2), (1, 3), </a:t>
            </a:r>
            <a:endParaRPr lang="en-GB" dirty="0" smtClean="0"/>
          </a:p>
          <a:p>
            <a:pPr>
              <a:buNone/>
            </a:pPr>
            <a:r>
              <a:rPr lang="el-GR" dirty="0" smtClean="0"/>
              <a:t>(1, 4), (1, 5), (2, 4), (3, 4), (3, 5)}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l-GR" dirty="0" smtClean="0"/>
              <a:t> </a:t>
            </a:r>
            <a:r>
              <a:rPr lang="pl-PL" dirty="0" smtClean="0"/>
              <a:t>ρ</a:t>
            </a:r>
            <a:r>
              <a:rPr lang="en-GB" sz="2200" dirty="0" smtClean="0"/>
              <a:t>-1</a:t>
            </a:r>
            <a:r>
              <a:rPr lang="el-GR" dirty="0" smtClean="0"/>
              <a:t>= {(1, 1), (2, 2), (3, 3), (4, 4), (5, 5), (</a:t>
            </a:r>
            <a:r>
              <a:rPr lang="en-GB" dirty="0" smtClean="0"/>
              <a:t>2,1</a:t>
            </a:r>
            <a:r>
              <a:rPr lang="el-GR" dirty="0" smtClean="0"/>
              <a:t>), (</a:t>
            </a:r>
            <a:r>
              <a:rPr lang="en-GB" dirty="0" smtClean="0"/>
              <a:t>3,</a:t>
            </a:r>
            <a:r>
              <a:rPr lang="el-GR" dirty="0" smtClean="0"/>
              <a:t>1), </a:t>
            </a:r>
            <a:endParaRPr lang="en-GB" dirty="0" smtClean="0"/>
          </a:p>
          <a:p>
            <a:pPr>
              <a:buNone/>
            </a:pPr>
            <a:r>
              <a:rPr lang="el-GR" dirty="0" smtClean="0"/>
              <a:t>(</a:t>
            </a:r>
            <a:r>
              <a:rPr lang="en-GB" dirty="0" smtClean="0"/>
              <a:t>4,</a:t>
            </a:r>
            <a:r>
              <a:rPr lang="el-GR" dirty="0" smtClean="0"/>
              <a:t>1), (</a:t>
            </a:r>
            <a:r>
              <a:rPr lang="en-GB" dirty="0" smtClean="0"/>
              <a:t>5,1</a:t>
            </a:r>
            <a:r>
              <a:rPr lang="el-GR" dirty="0" smtClean="0"/>
              <a:t>), (</a:t>
            </a:r>
            <a:r>
              <a:rPr lang="en-GB" dirty="0" smtClean="0"/>
              <a:t>4,</a:t>
            </a:r>
            <a:r>
              <a:rPr lang="el-GR" dirty="0" smtClean="0"/>
              <a:t>2), (</a:t>
            </a:r>
            <a:r>
              <a:rPr lang="en-GB" dirty="0" smtClean="0"/>
              <a:t>4,</a:t>
            </a:r>
            <a:r>
              <a:rPr lang="el-GR" dirty="0" smtClean="0"/>
              <a:t>3), (</a:t>
            </a:r>
            <a:r>
              <a:rPr lang="en-GB" dirty="0" smtClean="0"/>
              <a:t>5,</a:t>
            </a:r>
            <a:r>
              <a:rPr lang="el-GR" dirty="0" smtClean="0"/>
              <a:t>3)}</a:t>
            </a:r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 dirty="0" smtClean="0"/>
              <a:t>Uvodni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Definicija</a:t>
            </a:r>
            <a:r>
              <a:rPr lang="en-GB" dirty="0" smtClean="0"/>
              <a:t> 1.4 </a:t>
            </a:r>
            <a:r>
              <a:rPr lang="en-GB" dirty="0" err="1" smtClean="0"/>
              <a:t>Unija</a:t>
            </a:r>
            <a:r>
              <a:rPr lang="en-GB" dirty="0" smtClean="0"/>
              <a:t> </a:t>
            </a:r>
            <a:r>
              <a:rPr lang="en-GB" dirty="0" err="1" smtClean="0"/>
              <a:t>skupova</a:t>
            </a:r>
            <a:r>
              <a:rPr lang="en-GB" dirty="0" smtClean="0"/>
              <a:t> A </a:t>
            </a:r>
            <a:r>
              <a:rPr lang="en-GB" dirty="0" err="1" smtClean="0"/>
              <a:t>i</a:t>
            </a:r>
            <a:r>
              <a:rPr lang="en-GB" dirty="0" smtClean="0"/>
              <a:t> B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A ∪ B = {</a:t>
            </a:r>
            <a:r>
              <a:rPr lang="en-GB" dirty="0" err="1" smtClean="0"/>
              <a:t>x|x</a:t>
            </a:r>
            <a:r>
              <a:rPr lang="en-GB" dirty="0" smtClean="0"/>
              <a:t> ∈ A ∨ x ∈ B}.</a:t>
            </a:r>
            <a:endParaRPr lang="sr-Latn-RS" dirty="0" smtClean="0"/>
          </a:p>
          <a:p>
            <a:r>
              <a:rPr lang="en-GB" dirty="0" err="1" smtClean="0"/>
              <a:t>Definicija</a:t>
            </a:r>
            <a:r>
              <a:rPr lang="en-GB" dirty="0" smtClean="0"/>
              <a:t> 1.5 </a:t>
            </a:r>
            <a:r>
              <a:rPr lang="en-GB" dirty="0" err="1" smtClean="0"/>
              <a:t>Presek</a:t>
            </a:r>
            <a:r>
              <a:rPr lang="en-GB" dirty="0" smtClean="0"/>
              <a:t> </a:t>
            </a:r>
            <a:r>
              <a:rPr lang="en-GB" dirty="0" err="1" smtClean="0"/>
              <a:t>skupova</a:t>
            </a:r>
            <a:r>
              <a:rPr lang="en-GB" dirty="0" smtClean="0"/>
              <a:t> A </a:t>
            </a:r>
            <a:r>
              <a:rPr lang="en-GB" dirty="0" err="1" smtClean="0"/>
              <a:t>i</a:t>
            </a:r>
            <a:r>
              <a:rPr lang="en-GB" dirty="0" smtClean="0"/>
              <a:t> B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A ∩ B = {</a:t>
            </a:r>
            <a:r>
              <a:rPr lang="en-GB" dirty="0" err="1" smtClean="0"/>
              <a:t>x|x</a:t>
            </a:r>
            <a:r>
              <a:rPr lang="en-GB" dirty="0" smtClean="0"/>
              <a:t> ∈ A ∧ x ∈ B}.</a:t>
            </a:r>
            <a:endParaRPr lang="sr-Latn-RS" dirty="0" smtClean="0"/>
          </a:p>
          <a:p>
            <a:r>
              <a:rPr lang="en-GB" dirty="0" err="1" smtClean="0"/>
              <a:t>Definicija</a:t>
            </a:r>
            <a:r>
              <a:rPr lang="en-GB" dirty="0" smtClean="0"/>
              <a:t> 1.6 </a:t>
            </a:r>
            <a:r>
              <a:rPr lang="en-GB" dirty="0" err="1" smtClean="0"/>
              <a:t>Razlika</a:t>
            </a:r>
            <a:r>
              <a:rPr lang="en-GB" dirty="0" smtClean="0"/>
              <a:t> </a:t>
            </a:r>
            <a:r>
              <a:rPr lang="en-GB" dirty="0" err="1" smtClean="0"/>
              <a:t>skupova</a:t>
            </a:r>
            <a:r>
              <a:rPr lang="en-GB" dirty="0" smtClean="0"/>
              <a:t> A </a:t>
            </a:r>
            <a:r>
              <a:rPr lang="en-GB" dirty="0" err="1" smtClean="0"/>
              <a:t>i</a:t>
            </a:r>
            <a:r>
              <a:rPr lang="en-GB" dirty="0" smtClean="0"/>
              <a:t> B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 A\B = {</a:t>
            </a:r>
            <a:r>
              <a:rPr lang="en-GB" dirty="0" err="1" smtClean="0"/>
              <a:t>x|x</a:t>
            </a:r>
            <a:r>
              <a:rPr lang="en-GB" dirty="0" smtClean="0"/>
              <a:t> ∈ A </a:t>
            </a:r>
            <a:r>
              <a:rPr lang="en-GB" dirty="0"/>
              <a:t>∧ Ꞁ </a:t>
            </a:r>
            <a:r>
              <a:rPr lang="en-GB" dirty="0" smtClean="0"/>
              <a:t>(</a:t>
            </a:r>
            <a:r>
              <a:rPr lang="en-GB" dirty="0"/>
              <a:t>x ∈ </a:t>
            </a:r>
            <a:r>
              <a:rPr lang="en-GB" dirty="0" smtClean="0"/>
              <a:t>B)}.</a:t>
            </a:r>
            <a:endParaRPr lang="sr-Latn-RS" dirty="0" smtClean="0"/>
          </a:p>
          <a:p>
            <a:r>
              <a:rPr lang="en-GB" dirty="0" err="1" smtClean="0"/>
              <a:t>Definicija</a:t>
            </a:r>
            <a:r>
              <a:rPr lang="en-GB" dirty="0" smtClean="0"/>
              <a:t> 1.9 </a:t>
            </a:r>
            <a:r>
              <a:rPr lang="en-GB" dirty="0" err="1" smtClean="0"/>
              <a:t>Partitivni</a:t>
            </a:r>
            <a:r>
              <a:rPr lang="en-GB" dirty="0" smtClean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A, u </a:t>
            </a:r>
            <a:r>
              <a:rPr lang="en-GB" dirty="0" err="1" smtClean="0"/>
              <a:t>oznaci</a:t>
            </a:r>
            <a:r>
              <a:rPr lang="en-GB" dirty="0" smtClean="0"/>
              <a:t> P(A), </a:t>
            </a:r>
            <a:r>
              <a:rPr lang="en-GB" dirty="0" err="1" smtClean="0"/>
              <a:t>skup</a:t>
            </a:r>
            <a:r>
              <a:rPr lang="en-GB" dirty="0" smtClean="0"/>
              <a:t> je </a:t>
            </a:r>
            <a:r>
              <a:rPr lang="en-GB" dirty="0" err="1" smtClean="0"/>
              <a:t>svih</a:t>
            </a:r>
            <a:r>
              <a:rPr lang="en-GB" dirty="0" smtClean="0"/>
              <a:t> </a:t>
            </a:r>
            <a:r>
              <a:rPr lang="en-GB" dirty="0" err="1" smtClean="0"/>
              <a:t>podskupova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A, to jest 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P(A) = {X|X ⊆ A}. 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Na primer, </a:t>
            </a:r>
            <a:r>
              <a:rPr lang="en-GB" dirty="0" err="1" smtClean="0"/>
              <a:t>ako</a:t>
            </a:r>
            <a:r>
              <a:rPr lang="en-GB" dirty="0" smtClean="0"/>
              <a:t> je A = {1, 2, 3}, </a:t>
            </a:r>
            <a:r>
              <a:rPr lang="en-GB" dirty="0" err="1" smtClean="0"/>
              <a:t>tada</a:t>
            </a:r>
            <a:r>
              <a:rPr lang="en-GB" dirty="0" smtClean="0"/>
              <a:t> </a:t>
            </a:r>
            <a:r>
              <a:rPr lang="en-GB" dirty="0" err="1" smtClean="0"/>
              <a:t>partitivni</a:t>
            </a:r>
            <a:r>
              <a:rPr lang="en-GB" dirty="0" smtClean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 smtClean="0"/>
              <a:t>skupa</a:t>
            </a:r>
            <a:r>
              <a:rPr lang="en-GB" dirty="0" smtClean="0"/>
              <a:t> A je P(A) = { ∅, {1}, {2}, {3}, {1, 2}, {1, 3}, {2, 3}, {1, 2, 3} }.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516216" y="2204864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020272" y="2204864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6948264" y="2276872"/>
            <a:ext cx="504056" cy="792088"/>
          </a:xfrm>
          <a:custGeom>
            <a:avLst/>
            <a:gdLst>
              <a:gd name="connsiteX0" fmla="*/ 209967 w 406465"/>
              <a:gd name="connsiteY0" fmla="*/ 965 h 759106"/>
              <a:gd name="connsiteX1" fmla="*/ 204179 w 406465"/>
              <a:gd name="connsiteY1" fmla="*/ 35689 h 759106"/>
              <a:gd name="connsiteX2" fmla="*/ 169455 w 406465"/>
              <a:gd name="connsiteY2" fmla="*/ 70413 h 759106"/>
              <a:gd name="connsiteX3" fmla="*/ 123156 w 406465"/>
              <a:gd name="connsiteY3" fmla="*/ 122499 h 759106"/>
              <a:gd name="connsiteX4" fmla="*/ 105794 w 406465"/>
              <a:gd name="connsiteY4" fmla="*/ 134074 h 759106"/>
              <a:gd name="connsiteX5" fmla="*/ 71070 w 406465"/>
              <a:gd name="connsiteY5" fmla="*/ 168798 h 759106"/>
              <a:gd name="connsiteX6" fmla="*/ 53708 w 406465"/>
              <a:gd name="connsiteY6" fmla="*/ 186160 h 759106"/>
              <a:gd name="connsiteX7" fmla="*/ 18984 w 406465"/>
              <a:gd name="connsiteY7" fmla="*/ 255608 h 759106"/>
              <a:gd name="connsiteX8" fmla="*/ 13197 w 406465"/>
              <a:gd name="connsiteY8" fmla="*/ 290332 h 759106"/>
              <a:gd name="connsiteX9" fmla="*/ 1622 w 406465"/>
              <a:gd name="connsiteY9" fmla="*/ 330843 h 759106"/>
              <a:gd name="connsiteX10" fmla="*/ 7410 w 406465"/>
              <a:gd name="connsiteY10" fmla="*/ 544975 h 759106"/>
              <a:gd name="connsiteX11" fmla="*/ 18984 w 406465"/>
              <a:gd name="connsiteY11" fmla="*/ 562337 h 759106"/>
              <a:gd name="connsiteX12" fmla="*/ 47921 w 406465"/>
              <a:gd name="connsiteY12" fmla="*/ 602848 h 759106"/>
              <a:gd name="connsiteX13" fmla="*/ 65283 w 406465"/>
              <a:gd name="connsiteY13" fmla="*/ 608636 h 759106"/>
              <a:gd name="connsiteX14" fmla="*/ 88432 w 406465"/>
              <a:gd name="connsiteY14" fmla="*/ 654934 h 759106"/>
              <a:gd name="connsiteX15" fmla="*/ 105794 w 406465"/>
              <a:gd name="connsiteY15" fmla="*/ 660722 h 759106"/>
              <a:gd name="connsiteX16" fmla="*/ 123156 w 406465"/>
              <a:gd name="connsiteY16" fmla="*/ 678084 h 759106"/>
              <a:gd name="connsiteX17" fmla="*/ 157880 w 406465"/>
              <a:gd name="connsiteY17" fmla="*/ 701233 h 759106"/>
              <a:gd name="connsiteX18" fmla="*/ 175242 w 406465"/>
              <a:gd name="connsiteY18" fmla="*/ 718595 h 759106"/>
              <a:gd name="connsiteX19" fmla="*/ 186817 w 406465"/>
              <a:gd name="connsiteY19" fmla="*/ 735957 h 759106"/>
              <a:gd name="connsiteX20" fmla="*/ 204179 w 406465"/>
              <a:gd name="connsiteY20" fmla="*/ 747532 h 759106"/>
              <a:gd name="connsiteX21" fmla="*/ 238903 w 406465"/>
              <a:gd name="connsiteY21" fmla="*/ 759106 h 759106"/>
              <a:gd name="connsiteX22" fmla="*/ 262053 w 406465"/>
              <a:gd name="connsiteY22" fmla="*/ 753319 h 759106"/>
              <a:gd name="connsiteX23" fmla="*/ 273627 w 406465"/>
              <a:gd name="connsiteY23" fmla="*/ 724382 h 759106"/>
              <a:gd name="connsiteX24" fmla="*/ 290989 w 406465"/>
              <a:gd name="connsiteY24" fmla="*/ 683871 h 759106"/>
              <a:gd name="connsiteX25" fmla="*/ 296777 w 406465"/>
              <a:gd name="connsiteY25" fmla="*/ 631785 h 759106"/>
              <a:gd name="connsiteX26" fmla="*/ 314139 w 406465"/>
              <a:gd name="connsiteY26" fmla="*/ 614423 h 759106"/>
              <a:gd name="connsiteX27" fmla="*/ 325713 w 406465"/>
              <a:gd name="connsiteY27" fmla="*/ 579699 h 759106"/>
              <a:gd name="connsiteX28" fmla="*/ 343075 w 406465"/>
              <a:gd name="connsiteY28" fmla="*/ 516038 h 759106"/>
              <a:gd name="connsiteX29" fmla="*/ 348863 w 406465"/>
              <a:gd name="connsiteY29" fmla="*/ 498676 h 759106"/>
              <a:gd name="connsiteX30" fmla="*/ 366225 w 406465"/>
              <a:gd name="connsiteY30" fmla="*/ 487101 h 759106"/>
              <a:gd name="connsiteX31" fmla="*/ 372012 w 406465"/>
              <a:gd name="connsiteY31" fmla="*/ 463952 h 759106"/>
              <a:gd name="connsiteX32" fmla="*/ 400949 w 406465"/>
              <a:gd name="connsiteY32" fmla="*/ 406079 h 759106"/>
              <a:gd name="connsiteX33" fmla="*/ 389374 w 406465"/>
              <a:gd name="connsiteY33" fmla="*/ 220884 h 759106"/>
              <a:gd name="connsiteX34" fmla="*/ 372012 w 406465"/>
              <a:gd name="connsiteY34" fmla="*/ 163010 h 759106"/>
              <a:gd name="connsiteX35" fmla="*/ 354650 w 406465"/>
              <a:gd name="connsiteY35" fmla="*/ 145648 h 759106"/>
              <a:gd name="connsiteX36" fmla="*/ 348863 w 406465"/>
              <a:gd name="connsiteY36" fmla="*/ 128286 h 759106"/>
              <a:gd name="connsiteX37" fmla="*/ 331501 w 406465"/>
              <a:gd name="connsiteY37" fmla="*/ 110924 h 759106"/>
              <a:gd name="connsiteX38" fmla="*/ 273627 w 406465"/>
              <a:gd name="connsiteY38" fmla="*/ 81987 h 759106"/>
              <a:gd name="connsiteX39" fmla="*/ 256265 w 406465"/>
              <a:gd name="connsiteY39" fmla="*/ 64625 h 759106"/>
              <a:gd name="connsiteX40" fmla="*/ 238903 w 406465"/>
              <a:gd name="connsiteY40" fmla="*/ 53051 h 759106"/>
              <a:gd name="connsiteX41" fmla="*/ 227329 w 406465"/>
              <a:gd name="connsiteY41" fmla="*/ 29901 h 759106"/>
              <a:gd name="connsiteX42" fmla="*/ 209967 w 406465"/>
              <a:gd name="connsiteY42" fmla="*/ 965 h 75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6465" h="759106">
                <a:moveTo>
                  <a:pt x="209967" y="965"/>
                </a:moveTo>
                <a:cubicBezTo>
                  <a:pt x="206109" y="1930"/>
                  <a:pt x="210092" y="25553"/>
                  <a:pt x="204179" y="35689"/>
                </a:cubicBezTo>
                <a:cubicBezTo>
                  <a:pt x="195931" y="49828"/>
                  <a:pt x="178535" y="56793"/>
                  <a:pt x="169455" y="70413"/>
                </a:cubicBezTo>
                <a:cubicBezTo>
                  <a:pt x="155538" y="91288"/>
                  <a:pt x="146941" y="106642"/>
                  <a:pt x="123156" y="122499"/>
                </a:cubicBezTo>
                <a:cubicBezTo>
                  <a:pt x="117369" y="126357"/>
                  <a:pt x="110993" y="129453"/>
                  <a:pt x="105794" y="134074"/>
                </a:cubicBezTo>
                <a:cubicBezTo>
                  <a:pt x="93560" y="144949"/>
                  <a:pt x="82645" y="157223"/>
                  <a:pt x="71070" y="168798"/>
                </a:cubicBezTo>
                <a:lnTo>
                  <a:pt x="53708" y="186160"/>
                </a:lnTo>
                <a:cubicBezTo>
                  <a:pt x="37735" y="234081"/>
                  <a:pt x="48902" y="210732"/>
                  <a:pt x="18984" y="255608"/>
                </a:cubicBezTo>
                <a:cubicBezTo>
                  <a:pt x="17055" y="267183"/>
                  <a:pt x="15836" y="278898"/>
                  <a:pt x="13197" y="290332"/>
                </a:cubicBezTo>
                <a:cubicBezTo>
                  <a:pt x="10039" y="304016"/>
                  <a:pt x="1941" y="316803"/>
                  <a:pt x="1622" y="330843"/>
                </a:cubicBezTo>
                <a:cubicBezTo>
                  <a:pt x="0" y="402228"/>
                  <a:pt x="2070" y="473772"/>
                  <a:pt x="7410" y="544975"/>
                </a:cubicBezTo>
                <a:cubicBezTo>
                  <a:pt x="7930" y="551911"/>
                  <a:pt x="15533" y="556298"/>
                  <a:pt x="18984" y="562337"/>
                </a:cubicBezTo>
                <a:cubicBezTo>
                  <a:pt x="30125" y="581833"/>
                  <a:pt x="28343" y="589796"/>
                  <a:pt x="47921" y="602848"/>
                </a:cubicBezTo>
                <a:cubicBezTo>
                  <a:pt x="52997" y="606232"/>
                  <a:pt x="59496" y="606707"/>
                  <a:pt x="65283" y="608636"/>
                </a:cubicBezTo>
                <a:cubicBezTo>
                  <a:pt x="70921" y="625552"/>
                  <a:pt x="74764" y="641266"/>
                  <a:pt x="88432" y="654934"/>
                </a:cubicBezTo>
                <a:cubicBezTo>
                  <a:pt x="92746" y="659248"/>
                  <a:pt x="100007" y="658793"/>
                  <a:pt x="105794" y="660722"/>
                </a:cubicBezTo>
                <a:cubicBezTo>
                  <a:pt x="111581" y="666509"/>
                  <a:pt x="116696" y="673059"/>
                  <a:pt x="123156" y="678084"/>
                </a:cubicBezTo>
                <a:cubicBezTo>
                  <a:pt x="134137" y="686624"/>
                  <a:pt x="148043" y="691396"/>
                  <a:pt x="157880" y="701233"/>
                </a:cubicBezTo>
                <a:cubicBezTo>
                  <a:pt x="163667" y="707020"/>
                  <a:pt x="170002" y="712308"/>
                  <a:pt x="175242" y="718595"/>
                </a:cubicBezTo>
                <a:cubicBezTo>
                  <a:pt x="179695" y="723938"/>
                  <a:pt x="181899" y="731039"/>
                  <a:pt x="186817" y="735957"/>
                </a:cubicBezTo>
                <a:cubicBezTo>
                  <a:pt x="191735" y="740875"/>
                  <a:pt x="197823" y="744707"/>
                  <a:pt x="204179" y="747532"/>
                </a:cubicBezTo>
                <a:cubicBezTo>
                  <a:pt x="215328" y="752487"/>
                  <a:pt x="238903" y="759106"/>
                  <a:pt x="238903" y="759106"/>
                </a:cubicBezTo>
                <a:cubicBezTo>
                  <a:pt x="246620" y="757177"/>
                  <a:pt x="256429" y="758943"/>
                  <a:pt x="262053" y="753319"/>
                </a:cubicBezTo>
                <a:cubicBezTo>
                  <a:pt x="269399" y="745973"/>
                  <a:pt x="269979" y="734109"/>
                  <a:pt x="273627" y="724382"/>
                </a:cubicBezTo>
                <a:cubicBezTo>
                  <a:pt x="286397" y="690327"/>
                  <a:pt x="270671" y="724509"/>
                  <a:pt x="290989" y="683871"/>
                </a:cubicBezTo>
                <a:cubicBezTo>
                  <a:pt x="292918" y="666509"/>
                  <a:pt x="291253" y="648357"/>
                  <a:pt x="296777" y="631785"/>
                </a:cubicBezTo>
                <a:cubicBezTo>
                  <a:pt x="299365" y="624020"/>
                  <a:pt x="310164" y="621578"/>
                  <a:pt x="314139" y="614423"/>
                </a:cubicBezTo>
                <a:cubicBezTo>
                  <a:pt x="320064" y="603758"/>
                  <a:pt x="321855" y="591274"/>
                  <a:pt x="325713" y="579699"/>
                </a:cubicBezTo>
                <a:cubicBezTo>
                  <a:pt x="336128" y="496388"/>
                  <a:pt x="321191" y="559807"/>
                  <a:pt x="343075" y="516038"/>
                </a:cubicBezTo>
                <a:cubicBezTo>
                  <a:pt x="345803" y="510582"/>
                  <a:pt x="345052" y="503440"/>
                  <a:pt x="348863" y="498676"/>
                </a:cubicBezTo>
                <a:cubicBezTo>
                  <a:pt x="353208" y="493245"/>
                  <a:pt x="360438" y="490959"/>
                  <a:pt x="366225" y="487101"/>
                </a:cubicBezTo>
                <a:cubicBezTo>
                  <a:pt x="368154" y="479385"/>
                  <a:pt x="368455" y="471066"/>
                  <a:pt x="372012" y="463952"/>
                </a:cubicBezTo>
                <a:cubicBezTo>
                  <a:pt x="406465" y="395044"/>
                  <a:pt x="387846" y="458485"/>
                  <a:pt x="400949" y="406079"/>
                </a:cubicBezTo>
                <a:cubicBezTo>
                  <a:pt x="397091" y="344347"/>
                  <a:pt x="394242" y="282544"/>
                  <a:pt x="389374" y="220884"/>
                </a:cubicBezTo>
                <a:cubicBezTo>
                  <a:pt x="387650" y="199053"/>
                  <a:pt x="384804" y="180919"/>
                  <a:pt x="372012" y="163010"/>
                </a:cubicBezTo>
                <a:cubicBezTo>
                  <a:pt x="367255" y="156350"/>
                  <a:pt x="360437" y="151435"/>
                  <a:pt x="354650" y="145648"/>
                </a:cubicBezTo>
                <a:cubicBezTo>
                  <a:pt x="352721" y="139861"/>
                  <a:pt x="352247" y="133362"/>
                  <a:pt x="348863" y="128286"/>
                </a:cubicBezTo>
                <a:cubicBezTo>
                  <a:pt x="344323" y="121476"/>
                  <a:pt x="337961" y="115949"/>
                  <a:pt x="331501" y="110924"/>
                </a:cubicBezTo>
                <a:cubicBezTo>
                  <a:pt x="298863" y="85539"/>
                  <a:pt x="305295" y="89905"/>
                  <a:pt x="273627" y="81987"/>
                </a:cubicBezTo>
                <a:cubicBezTo>
                  <a:pt x="267840" y="76200"/>
                  <a:pt x="262553" y="69865"/>
                  <a:pt x="256265" y="64625"/>
                </a:cubicBezTo>
                <a:cubicBezTo>
                  <a:pt x="250922" y="60172"/>
                  <a:pt x="243356" y="58394"/>
                  <a:pt x="238903" y="53051"/>
                </a:cubicBezTo>
                <a:cubicBezTo>
                  <a:pt x="233380" y="46423"/>
                  <a:pt x="232343" y="36921"/>
                  <a:pt x="227329" y="29901"/>
                </a:cubicBezTo>
                <a:cubicBezTo>
                  <a:pt x="208603" y="3684"/>
                  <a:pt x="213825" y="0"/>
                  <a:pt x="209967" y="96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521850" y="2205012"/>
            <a:ext cx="708432" cy="951858"/>
          </a:xfrm>
          <a:custGeom>
            <a:avLst/>
            <a:gdLst>
              <a:gd name="connsiteX0" fmla="*/ 689178 w 708432"/>
              <a:gd name="connsiteY0" fmla="*/ 63626 h 951858"/>
              <a:gd name="connsiteX1" fmla="*/ 654454 w 708432"/>
              <a:gd name="connsiteY1" fmla="*/ 40477 h 951858"/>
              <a:gd name="connsiteX2" fmla="*/ 637092 w 708432"/>
              <a:gd name="connsiteY2" fmla="*/ 28902 h 951858"/>
              <a:gd name="connsiteX3" fmla="*/ 561856 w 708432"/>
              <a:gd name="connsiteY3" fmla="*/ 23115 h 951858"/>
              <a:gd name="connsiteX4" fmla="*/ 272489 w 708432"/>
              <a:gd name="connsiteY4" fmla="*/ 17327 h 951858"/>
              <a:gd name="connsiteX5" fmla="*/ 260915 w 708432"/>
              <a:gd name="connsiteY5" fmla="*/ 34689 h 951858"/>
              <a:gd name="connsiteX6" fmla="*/ 237765 w 708432"/>
              <a:gd name="connsiteY6" fmla="*/ 40477 h 951858"/>
              <a:gd name="connsiteX7" fmla="*/ 214616 w 708432"/>
              <a:gd name="connsiteY7" fmla="*/ 52051 h 951858"/>
              <a:gd name="connsiteX8" fmla="*/ 179892 w 708432"/>
              <a:gd name="connsiteY8" fmla="*/ 86775 h 951858"/>
              <a:gd name="connsiteX9" fmla="*/ 127806 w 708432"/>
              <a:gd name="connsiteY9" fmla="*/ 127287 h 951858"/>
              <a:gd name="connsiteX10" fmla="*/ 98869 w 708432"/>
              <a:gd name="connsiteY10" fmla="*/ 156223 h 951858"/>
              <a:gd name="connsiteX11" fmla="*/ 93082 w 708432"/>
              <a:gd name="connsiteY11" fmla="*/ 173585 h 951858"/>
              <a:gd name="connsiteX12" fmla="*/ 75720 w 708432"/>
              <a:gd name="connsiteY12" fmla="*/ 196735 h 951858"/>
              <a:gd name="connsiteX13" fmla="*/ 58358 w 708432"/>
              <a:gd name="connsiteY13" fmla="*/ 237246 h 951858"/>
              <a:gd name="connsiteX14" fmla="*/ 40996 w 708432"/>
              <a:gd name="connsiteY14" fmla="*/ 271970 h 951858"/>
              <a:gd name="connsiteX15" fmla="*/ 23634 w 708432"/>
              <a:gd name="connsiteY15" fmla="*/ 329844 h 951858"/>
              <a:gd name="connsiteX16" fmla="*/ 6272 w 708432"/>
              <a:gd name="connsiteY16" fmla="*/ 376142 h 951858"/>
              <a:gd name="connsiteX17" fmla="*/ 484 w 708432"/>
              <a:gd name="connsiteY17" fmla="*/ 445591 h 951858"/>
              <a:gd name="connsiteX18" fmla="*/ 12059 w 708432"/>
              <a:gd name="connsiteY18" fmla="*/ 653935 h 951858"/>
              <a:gd name="connsiteX19" fmla="*/ 17846 w 708432"/>
              <a:gd name="connsiteY19" fmla="*/ 671297 h 951858"/>
              <a:gd name="connsiteX20" fmla="*/ 35208 w 708432"/>
              <a:gd name="connsiteY20" fmla="*/ 688659 h 951858"/>
              <a:gd name="connsiteX21" fmla="*/ 40996 w 708432"/>
              <a:gd name="connsiteY21" fmla="*/ 706021 h 951858"/>
              <a:gd name="connsiteX22" fmla="*/ 75720 w 708432"/>
              <a:gd name="connsiteY22" fmla="*/ 734958 h 951858"/>
              <a:gd name="connsiteX23" fmla="*/ 93082 w 708432"/>
              <a:gd name="connsiteY23" fmla="*/ 752320 h 951858"/>
              <a:gd name="connsiteX24" fmla="*/ 98869 w 708432"/>
              <a:gd name="connsiteY24" fmla="*/ 781256 h 951858"/>
              <a:gd name="connsiteX25" fmla="*/ 110444 w 708432"/>
              <a:gd name="connsiteY25" fmla="*/ 798618 h 951858"/>
              <a:gd name="connsiteX26" fmla="*/ 150955 w 708432"/>
              <a:gd name="connsiteY26" fmla="*/ 810193 h 951858"/>
              <a:gd name="connsiteX27" fmla="*/ 174104 w 708432"/>
              <a:gd name="connsiteY27" fmla="*/ 821768 h 951858"/>
              <a:gd name="connsiteX28" fmla="*/ 191466 w 708432"/>
              <a:gd name="connsiteY28" fmla="*/ 827555 h 951858"/>
              <a:gd name="connsiteX29" fmla="*/ 226191 w 708432"/>
              <a:gd name="connsiteY29" fmla="*/ 850704 h 951858"/>
              <a:gd name="connsiteX30" fmla="*/ 243553 w 708432"/>
              <a:gd name="connsiteY30" fmla="*/ 862279 h 951858"/>
              <a:gd name="connsiteX31" fmla="*/ 260915 w 708432"/>
              <a:gd name="connsiteY31" fmla="*/ 879641 h 951858"/>
              <a:gd name="connsiteX32" fmla="*/ 289851 w 708432"/>
              <a:gd name="connsiteY32" fmla="*/ 885429 h 951858"/>
              <a:gd name="connsiteX33" fmla="*/ 307213 w 708432"/>
              <a:gd name="connsiteY33" fmla="*/ 897003 h 951858"/>
              <a:gd name="connsiteX34" fmla="*/ 341937 w 708432"/>
              <a:gd name="connsiteY34" fmla="*/ 908578 h 951858"/>
              <a:gd name="connsiteX35" fmla="*/ 532920 w 708432"/>
              <a:gd name="connsiteY35" fmla="*/ 914365 h 951858"/>
              <a:gd name="connsiteX36" fmla="*/ 602368 w 708432"/>
              <a:gd name="connsiteY36" fmla="*/ 902791 h 951858"/>
              <a:gd name="connsiteX37" fmla="*/ 637092 w 708432"/>
              <a:gd name="connsiteY37" fmla="*/ 891216 h 951858"/>
              <a:gd name="connsiteX38" fmla="*/ 660241 w 708432"/>
              <a:gd name="connsiteY38" fmla="*/ 873854 h 951858"/>
              <a:gd name="connsiteX39" fmla="*/ 677603 w 708432"/>
              <a:gd name="connsiteY39" fmla="*/ 868066 h 951858"/>
              <a:gd name="connsiteX40" fmla="*/ 694965 w 708432"/>
              <a:gd name="connsiteY40" fmla="*/ 856492 h 951858"/>
              <a:gd name="connsiteX41" fmla="*/ 689178 w 708432"/>
              <a:gd name="connsiteY41" fmla="*/ 821768 h 951858"/>
              <a:gd name="connsiteX42" fmla="*/ 671816 w 708432"/>
              <a:gd name="connsiteY42" fmla="*/ 815980 h 951858"/>
              <a:gd name="connsiteX43" fmla="*/ 625517 w 708432"/>
              <a:gd name="connsiteY43" fmla="*/ 798618 h 951858"/>
              <a:gd name="connsiteX44" fmla="*/ 590793 w 708432"/>
              <a:gd name="connsiteY44" fmla="*/ 775469 h 951858"/>
              <a:gd name="connsiteX45" fmla="*/ 573431 w 708432"/>
              <a:gd name="connsiteY45" fmla="*/ 758107 h 951858"/>
              <a:gd name="connsiteX46" fmla="*/ 532920 w 708432"/>
              <a:gd name="connsiteY46" fmla="*/ 723383 h 951858"/>
              <a:gd name="connsiteX47" fmla="*/ 509770 w 708432"/>
              <a:gd name="connsiteY47" fmla="*/ 688659 h 951858"/>
              <a:gd name="connsiteX48" fmla="*/ 498196 w 708432"/>
              <a:gd name="connsiteY48" fmla="*/ 665510 h 951858"/>
              <a:gd name="connsiteX49" fmla="*/ 492408 w 708432"/>
              <a:gd name="connsiteY49" fmla="*/ 648147 h 951858"/>
              <a:gd name="connsiteX50" fmla="*/ 475046 w 708432"/>
              <a:gd name="connsiteY50" fmla="*/ 630785 h 951858"/>
              <a:gd name="connsiteX51" fmla="*/ 469259 w 708432"/>
              <a:gd name="connsiteY51" fmla="*/ 607636 h 951858"/>
              <a:gd name="connsiteX52" fmla="*/ 457684 w 708432"/>
              <a:gd name="connsiteY52" fmla="*/ 584487 h 951858"/>
              <a:gd name="connsiteX53" fmla="*/ 463472 w 708432"/>
              <a:gd name="connsiteY53" fmla="*/ 324056 h 951858"/>
              <a:gd name="connsiteX54" fmla="*/ 480834 w 708432"/>
              <a:gd name="connsiteY54" fmla="*/ 306694 h 951858"/>
              <a:gd name="connsiteX55" fmla="*/ 503983 w 708432"/>
              <a:gd name="connsiteY55" fmla="*/ 271970 h 951858"/>
              <a:gd name="connsiteX56" fmla="*/ 538707 w 708432"/>
              <a:gd name="connsiteY56" fmla="*/ 243034 h 951858"/>
              <a:gd name="connsiteX57" fmla="*/ 579218 w 708432"/>
              <a:gd name="connsiteY57" fmla="*/ 219884 h 951858"/>
              <a:gd name="connsiteX58" fmla="*/ 596580 w 708432"/>
              <a:gd name="connsiteY58" fmla="*/ 214097 h 951858"/>
              <a:gd name="connsiteX59" fmla="*/ 631304 w 708432"/>
              <a:gd name="connsiteY59" fmla="*/ 185160 h 951858"/>
              <a:gd name="connsiteX60" fmla="*/ 654454 w 708432"/>
              <a:gd name="connsiteY60" fmla="*/ 173585 h 951858"/>
              <a:gd name="connsiteX61" fmla="*/ 689178 w 708432"/>
              <a:gd name="connsiteY61" fmla="*/ 138861 h 951858"/>
              <a:gd name="connsiteX62" fmla="*/ 694965 w 708432"/>
              <a:gd name="connsiteY62" fmla="*/ 121499 h 951858"/>
              <a:gd name="connsiteX63" fmla="*/ 706540 w 708432"/>
              <a:gd name="connsiteY63" fmla="*/ 92563 h 951858"/>
              <a:gd name="connsiteX64" fmla="*/ 689178 w 708432"/>
              <a:gd name="connsiteY64" fmla="*/ 63626 h 9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08432" h="951858">
                <a:moveTo>
                  <a:pt x="689178" y="63626"/>
                </a:moveTo>
                <a:cubicBezTo>
                  <a:pt x="680497" y="54945"/>
                  <a:pt x="689334" y="55426"/>
                  <a:pt x="654454" y="40477"/>
                </a:cubicBezTo>
                <a:cubicBezTo>
                  <a:pt x="648061" y="37737"/>
                  <a:pt x="643928" y="30184"/>
                  <a:pt x="637092" y="28902"/>
                </a:cubicBezTo>
                <a:cubicBezTo>
                  <a:pt x="612370" y="24267"/>
                  <a:pt x="586935" y="25044"/>
                  <a:pt x="561856" y="23115"/>
                </a:cubicBezTo>
                <a:cubicBezTo>
                  <a:pt x="441119" y="4540"/>
                  <a:pt x="441432" y="0"/>
                  <a:pt x="272489" y="17327"/>
                </a:cubicBezTo>
                <a:cubicBezTo>
                  <a:pt x="265570" y="18037"/>
                  <a:pt x="266702" y="30831"/>
                  <a:pt x="260915" y="34689"/>
                </a:cubicBezTo>
                <a:cubicBezTo>
                  <a:pt x="254297" y="39101"/>
                  <a:pt x="245213" y="37684"/>
                  <a:pt x="237765" y="40477"/>
                </a:cubicBezTo>
                <a:cubicBezTo>
                  <a:pt x="229687" y="43506"/>
                  <a:pt x="222332" y="48193"/>
                  <a:pt x="214616" y="52051"/>
                </a:cubicBezTo>
                <a:cubicBezTo>
                  <a:pt x="175477" y="104238"/>
                  <a:pt x="217974" y="52925"/>
                  <a:pt x="179892" y="86775"/>
                </a:cubicBezTo>
                <a:cubicBezTo>
                  <a:pt x="133045" y="128416"/>
                  <a:pt x="163607" y="115352"/>
                  <a:pt x="127806" y="127287"/>
                </a:cubicBezTo>
                <a:cubicBezTo>
                  <a:pt x="118160" y="136932"/>
                  <a:pt x="107054" y="145310"/>
                  <a:pt x="98869" y="156223"/>
                </a:cubicBezTo>
                <a:cubicBezTo>
                  <a:pt x="95209" y="161103"/>
                  <a:pt x="96109" y="168288"/>
                  <a:pt x="93082" y="173585"/>
                </a:cubicBezTo>
                <a:cubicBezTo>
                  <a:pt x="88296" y="181960"/>
                  <a:pt x="81507" y="189018"/>
                  <a:pt x="75720" y="196735"/>
                </a:cubicBezTo>
                <a:cubicBezTo>
                  <a:pt x="63674" y="244912"/>
                  <a:pt x="78341" y="197281"/>
                  <a:pt x="58358" y="237246"/>
                </a:cubicBezTo>
                <a:cubicBezTo>
                  <a:pt x="34398" y="285167"/>
                  <a:pt x="74165" y="222214"/>
                  <a:pt x="40996" y="271970"/>
                </a:cubicBezTo>
                <a:cubicBezTo>
                  <a:pt x="27656" y="325324"/>
                  <a:pt x="44767" y="259400"/>
                  <a:pt x="23634" y="329844"/>
                </a:cubicBezTo>
                <a:cubicBezTo>
                  <a:pt x="11816" y="369238"/>
                  <a:pt x="25674" y="337337"/>
                  <a:pt x="6272" y="376142"/>
                </a:cubicBezTo>
                <a:cubicBezTo>
                  <a:pt x="4343" y="399292"/>
                  <a:pt x="0" y="422366"/>
                  <a:pt x="484" y="445591"/>
                </a:cubicBezTo>
                <a:cubicBezTo>
                  <a:pt x="1933" y="515131"/>
                  <a:pt x="6724" y="584585"/>
                  <a:pt x="12059" y="653935"/>
                </a:cubicBezTo>
                <a:cubicBezTo>
                  <a:pt x="12527" y="660017"/>
                  <a:pt x="14462" y="666221"/>
                  <a:pt x="17846" y="671297"/>
                </a:cubicBezTo>
                <a:cubicBezTo>
                  <a:pt x="22386" y="678107"/>
                  <a:pt x="29421" y="682872"/>
                  <a:pt x="35208" y="688659"/>
                </a:cubicBezTo>
                <a:cubicBezTo>
                  <a:pt x="37137" y="694446"/>
                  <a:pt x="37612" y="700945"/>
                  <a:pt x="40996" y="706021"/>
                </a:cubicBezTo>
                <a:cubicBezTo>
                  <a:pt x="53677" y="725042"/>
                  <a:pt x="59706" y="721613"/>
                  <a:pt x="75720" y="734958"/>
                </a:cubicBezTo>
                <a:cubicBezTo>
                  <a:pt x="82007" y="740198"/>
                  <a:pt x="87295" y="746533"/>
                  <a:pt x="93082" y="752320"/>
                </a:cubicBezTo>
                <a:cubicBezTo>
                  <a:pt x="95011" y="761965"/>
                  <a:pt x="95415" y="772046"/>
                  <a:pt x="98869" y="781256"/>
                </a:cubicBezTo>
                <a:cubicBezTo>
                  <a:pt x="101311" y="787769"/>
                  <a:pt x="105013" y="794273"/>
                  <a:pt x="110444" y="798618"/>
                </a:cubicBezTo>
                <a:cubicBezTo>
                  <a:pt x="114220" y="801639"/>
                  <a:pt x="149439" y="809814"/>
                  <a:pt x="150955" y="810193"/>
                </a:cubicBezTo>
                <a:cubicBezTo>
                  <a:pt x="158671" y="814051"/>
                  <a:pt x="166174" y="818370"/>
                  <a:pt x="174104" y="821768"/>
                </a:cubicBezTo>
                <a:cubicBezTo>
                  <a:pt x="179711" y="824171"/>
                  <a:pt x="186133" y="824593"/>
                  <a:pt x="191466" y="827555"/>
                </a:cubicBezTo>
                <a:cubicBezTo>
                  <a:pt x="203627" y="834311"/>
                  <a:pt x="214616" y="842988"/>
                  <a:pt x="226191" y="850704"/>
                </a:cubicBezTo>
                <a:cubicBezTo>
                  <a:pt x="231978" y="854562"/>
                  <a:pt x="238635" y="857361"/>
                  <a:pt x="243553" y="862279"/>
                </a:cubicBezTo>
                <a:cubicBezTo>
                  <a:pt x="249340" y="868066"/>
                  <a:pt x="253595" y="875981"/>
                  <a:pt x="260915" y="879641"/>
                </a:cubicBezTo>
                <a:cubicBezTo>
                  <a:pt x="269713" y="884040"/>
                  <a:pt x="280206" y="883500"/>
                  <a:pt x="289851" y="885429"/>
                </a:cubicBezTo>
                <a:cubicBezTo>
                  <a:pt x="295638" y="889287"/>
                  <a:pt x="300857" y="894178"/>
                  <a:pt x="307213" y="897003"/>
                </a:cubicBezTo>
                <a:cubicBezTo>
                  <a:pt x="318362" y="901958"/>
                  <a:pt x="341937" y="908578"/>
                  <a:pt x="341937" y="908578"/>
                </a:cubicBezTo>
                <a:cubicBezTo>
                  <a:pt x="406856" y="951858"/>
                  <a:pt x="357538" y="923845"/>
                  <a:pt x="532920" y="914365"/>
                </a:cubicBezTo>
                <a:cubicBezTo>
                  <a:pt x="543246" y="913807"/>
                  <a:pt x="588844" y="906479"/>
                  <a:pt x="602368" y="902791"/>
                </a:cubicBezTo>
                <a:cubicBezTo>
                  <a:pt x="614139" y="899581"/>
                  <a:pt x="625517" y="895074"/>
                  <a:pt x="637092" y="891216"/>
                </a:cubicBezTo>
                <a:cubicBezTo>
                  <a:pt x="644808" y="885429"/>
                  <a:pt x="651866" y="878640"/>
                  <a:pt x="660241" y="873854"/>
                </a:cubicBezTo>
                <a:cubicBezTo>
                  <a:pt x="665538" y="870827"/>
                  <a:pt x="672147" y="870794"/>
                  <a:pt x="677603" y="868066"/>
                </a:cubicBezTo>
                <a:cubicBezTo>
                  <a:pt x="683824" y="864955"/>
                  <a:pt x="689178" y="860350"/>
                  <a:pt x="694965" y="856492"/>
                </a:cubicBezTo>
                <a:cubicBezTo>
                  <a:pt x="693036" y="844917"/>
                  <a:pt x="695000" y="831956"/>
                  <a:pt x="689178" y="821768"/>
                </a:cubicBezTo>
                <a:cubicBezTo>
                  <a:pt x="686151" y="816471"/>
                  <a:pt x="677272" y="818708"/>
                  <a:pt x="671816" y="815980"/>
                </a:cubicBezTo>
                <a:cubicBezTo>
                  <a:pt x="632079" y="796111"/>
                  <a:pt x="681343" y="809784"/>
                  <a:pt x="625517" y="798618"/>
                </a:cubicBezTo>
                <a:cubicBezTo>
                  <a:pt x="570130" y="743231"/>
                  <a:pt x="641046" y="808971"/>
                  <a:pt x="590793" y="775469"/>
                </a:cubicBezTo>
                <a:cubicBezTo>
                  <a:pt x="583983" y="770929"/>
                  <a:pt x="579718" y="763347"/>
                  <a:pt x="573431" y="758107"/>
                </a:cubicBezTo>
                <a:cubicBezTo>
                  <a:pt x="520548" y="714037"/>
                  <a:pt x="602472" y="792935"/>
                  <a:pt x="532920" y="723383"/>
                </a:cubicBezTo>
                <a:cubicBezTo>
                  <a:pt x="520503" y="686137"/>
                  <a:pt x="536866" y="726594"/>
                  <a:pt x="509770" y="688659"/>
                </a:cubicBezTo>
                <a:cubicBezTo>
                  <a:pt x="504756" y="681639"/>
                  <a:pt x="501594" y="673440"/>
                  <a:pt x="498196" y="665510"/>
                </a:cubicBezTo>
                <a:cubicBezTo>
                  <a:pt x="495793" y="659902"/>
                  <a:pt x="495792" y="653223"/>
                  <a:pt x="492408" y="648147"/>
                </a:cubicBezTo>
                <a:cubicBezTo>
                  <a:pt x="487868" y="641337"/>
                  <a:pt x="480833" y="636572"/>
                  <a:pt x="475046" y="630785"/>
                </a:cubicBezTo>
                <a:cubicBezTo>
                  <a:pt x="473117" y="623069"/>
                  <a:pt x="472052" y="615083"/>
                  <a:pt x="469259" y="607636"/>
                </a:cubicBezTo>
                <a:cubicBezTo>
                  <a:pt x="466230" y="599558"/>
                  <a:pt x="457860" y="593112"/>
                  <a:pt x="457684" y="584487"/>
                </a:cubicBezTo>
                <a:cubicBezTo>
                  <a:pt x="455912" y="497673"/>
                  <a:pt x="456261" y="410588"/>
                  <a:pt x="463472" y="324056"/>
                </a:cubicBezTo>
                <a:cubicBezTo>
                  <a:pt x="464152" y="315900"/>
                  <a:pt x="475809" y="313154"/>
                  <a:pt x="480834" y="306694"/>
                </a:cubicBezTo>
                <a:cubicBezTo>
                  <a:pt x="489374" y="295713"/>
                  <a:pt x="492408" y="279686"/>
                  <a:pt x="503983" y="271970"/>
                </a:cubicBezTo>
                <a:cubicBezTo>
                  <a:pt x="547083" y="243239"/>
                  <a:pt x="494154" y="280162"/>
                  <a:pt x="538707" y="243034"/>
                </a:cubicBezTo>
                <a:cubicBezTo>
                  <a:pt x="548963" y="234487"/>
                  <a:pt x="567564" y="224878"/>
                  <a:pt x="579218" y="219884"/>
                </a:cubicBezTo>
                <a:cubicBezTo>
                  <a:pt x="584825" y="217481"/>
                  <a:pt x="590793" y="216026"/>
                  <a:pt x="596580" y="214097"/>
                </a:cubicBezTo>
                <a:cubicBezTo>
                  <a:pt x="612539" y="198138"/>
                  <a:pt x="612504" y="195903"/>
                  <a:pt x="631304" y="185160"/>
                </a:cubicBezTo>
                <a:cubicBezTo>
                  <a:pt x="638795" y="180880"/>
                  <a:pt x="647717" y="178975"/>
                  <a:pt x="654454" y="173585"/>
                </a:cubicBezTo>
                <a:cubicBezTo>
                  <a:pt x="667236" y="163359"/>
                  <a:pt x="689178" y="138861"/>
                  <a:pt x="689178" y="138861"/>
                </a:cubicBezTo>
                <a:cubicBezTo>
                  <a:pt x="691107" y="133074"/>
                  <a:pt x="692823" y="127211"/>
                  <a:pt x="694965" y="121499"/>
                </a:cubicBezTo>
                <a:cubicBezTo>
                  <a:pt x="698613" y="111772"/>
                  <a:pt x="704503" y="102750"/>
                  <a:pt x="706540" y="92563"/>
                </a:cubicBezTo>
                <a:cubicBezTo>
                  <a:pt x="708432" y="83105"/>
                  <a:pt x="697859" y="72307"/>
                  <a:pt x="689178" y="63626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539552" y="6165304"/>
            <a:ext cx="5040560" cy="576064"/>
          </a:xfrm>
          <a:prstGeom prst="wedgeRoundRectCallout">
            <a:avLst>
              <a:gd name="adj1" fmla="val 34422"/>
              <a:gd name="adj2" fmla="val -93419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Koliko elemenata ima partitivni skup skupa A, ako A ima n elemenata?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E0A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E0A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 dirty="0" smtClean="0"/>
              <a:t>Uvodni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Definicija</a:t>
            </a:r>
            <a:r>
              <a:rPr lang="en-GB" dirty="0" smtClean="0"/>
              <a:t> 2.4 </a:t>
            </a:r>
            <a:r>
              <a:rPr lang="en-GB" dirty="0" err="1" smtClean="0"/>
              <a:t>Dekartov</a:t>
            </a:r>
            <a:r>
              <a:rPr lang="en-GB" dirty="0" smtClean="0"/>
              <a:t> </a:t>
            </a:r>
            <a:r>
              <a:rPr lang="en-GB" dirty="0" err="1" smtClean="0"/>
              <a:t>proizvod</a:t>
            </a:r>
            <a:r>
              <a:rPr lang="en-GB" dirty="0" smtClean="0"/>
              <a:t> </a:t>
            </a:r>
            <a:r>
              <a:rPr lang="en-GB" dirty="0" err="1" smtClean="0"/>
              <a:t>skupova</a:t>
            </a:r>
            <a:r>
              <a:rPr lang="en-GB" dirty="0" smtClean="0"/>
              <a:t> A </a:t>
            </a:r>
            <a:r>
              <a:rPr lang="en-GB" dirty="0" err="1" smtClean="0"/>
              <a:t>i</a:t>
            </a:r>
            <a:r>
              <a:rPr lang="en-GB" dirty="0" smtClean="0"/>
              <a:t> B u </a:t>
            </a:r>
            <a:r>
              <a:rPr lang="en-GB" dirty="0" err="1" smtClean="0"/>
              <a:t>oznaci</a:t>
            </a:r>
            <a:r>
              <a:rPr lang="en-GB" dirty="0" smtClean="0"/>
              <a:t> A × B, </a:t>
            </a:r>
            <a:r>
              <a:rPr lang="en-GB" dirty="0" err="1" smtClean="0"/>
              <a:t>skup</a:t>
            </a:r>
            <a:r>
              <a:rPr lang="en-GB" dirty="0" smtClean="0"/>
              <a:t> je </a:t>
            </a:r>
            <a:r>
              <a:rPr lang="en-GB" dirty="0" err="1" smtClean="0"/>
              <a:t>svih</a:t>
            </a:r>
            <a:r>
              <a:rPr lang="en-GB" dirty="0" smtClean="0"/>
              <a:t> </a:t>
            </a:r>
            <a:r>
              <a:rPr lang="en-GB" dirty="0" err="1" smtClean="0"/>
              <a:t>ure</a:t>
            </a:r>
            <a:r>
              <a:rPr lang="sr-Latn-RS" dirty="0" smtClean="0"/>
              <a:t>đ</a:t>
            </a:r>
            <a:r>
              <a:rPr lang="en-GB" dirty="0" err="1" smtClean="0"/>
              <a:t>enih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ija</a:t>
            </a:r>
            <a:r>
              <a:rPr lang="en-GB" dirty="0" smtClean="0"/>
              <a:t> </a:t>
            </a:r>
            <a:r>
              <a:rPr lang="en-GB" dirty="0" err="1" smtClean="0"/>
              <a:t>prva</a:t>
            </a:r>
            <a:r>
              <a:rPr lang="en-GB" dirty="0" smtClean="0"/>
              <a:t> </a:t>
            </a:r>
            <a:r>
              <a:rPr lang="en-GB" dirty="0" err="1" smtClean="0"/>
              <a:t>komponenta</a:t>
            </a:r>
            <a:r>
              <a:rPr lang="en-GB" dirty="0" smtClean="0"/>
              <a:t> </a:t>
            </a:r>
            <a:r>
              <a:rPr lang="en-GB" dirty="0" err="1" smtClean="0"/>
              <a:t>pripada</a:t>
            </a:r>
            <a:r>
              <a:rPr lang="en-GB" dirty="0" smtClean="0"/>
              <a:t> </a:t>
            </a:r>
            <a:r>
              <a:rPr lang="en-GB" dirty="0" err="1" smtClean="0"/>
              <a:t>skupu</a:t>
            </a:r>
            <a:r>
              <a:rPr lang="en-GB" dirty="0" smtClean="0"/>
              <a:t> A, a </a:t>
            </a:r>
            <a:r>
              <a:rPr lang="en-GB" dirty="0" err="1" smtClean="0"/>
              <a:t>druga</a:t>
            </a:r>
            <a:r>
              <a:rPr lang="en-GB" dirty="0" smtClean="0"/>
              <a:t> </a:t>
            </a:r>
            <a:r>
              <a:rPr lang="en-GB" dirty="0" err="1" smtClean="0"/>
              <a:t>skupu</a:t>
            </a:r>
            <a:r>
              <a:rPr lang="en-GB" dirty="0" smtClean="0"/>
              <a:t> B, </a:t>
            </a:r>
            <a:r>
              <a:rPr lang="en-GB" dirty="0" err="1" smtClean="0"/>
              <a:t>odnosno</a:t>
            </a:r>
            <a:r>
              <a:rPr lang="en-GB" dirty="0" smtClean="0"/>
              <a:t> 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A × B = {(a, b)|a ∈ A ∧ b ∈ B}. </a:t>
            </a:r>
            <a:endParaRPr lang="sr-Latn-RS" dirty="0" smtClean="0"/>
          </a:p>
          <a:p>
            <a:pPr>
              <a:buNone/>
            </a:pPr>
            <a:r>
              <a:rPr lang="en-GB" dirty="0" smtClean="0"/>
              <a:t>Na primer, 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A = {1, 2, 3} </a:t>
            </a:r>
            <a:r>
              <a:rPr lang="en-GB" dirty="0" err="1" smtClean="0"/>
              <a:t>i</a:t>
            </a:r>
            <a:r>
              <a:rPr lang="en-GB" dirty="0" smtClean="0"/>
              <a:t> B = {x, y}, </a:t>
            </a:r>
            <a:r>
              <a:rPr lang="en-GB" dirty="0" err="1" smtClean="0"/>
              <a:t>tada</a:t>
            </a:r>
            <a:r>
              <a:rPr lang="en-GB" dirty="0" smtClean="0"/>
              <a:t> je A×B = {(1, x),(1, y),(2, x),(2, y),(3, x),(3, y)}. </a:t>
            </a:r>
            <a:endParaRPr lang="sr-Latn-RS" dirty="0" smtClean="0"/>
          </a:p>
          <a:p>
            <a:pPr>
              <a:buNone/>
            </a:pPr>
            <a:r>
              <a:rPr lang="en-GB" dirty="0" err="1" smtClean="0"/>
              <a:t>Ako</a:t>
            </a:r>
            <a:r>
              <a:rPr lang="en-GB" dirty="0" smtClean="0"/>
              <a:t> se u </a:t>
            </a:r>
            <a:r>
              <a:rPr lang="en-GB" dirty="0" err="1" smtClean="0"/>
              <a:t>prethodnoj</a:t>
            </a:r>
            <a:r>
              <a:rPr lang="en-GB" dirty="0" smtClean="0"/>
              <a:t> </a:t>
            </a:r>
            <a:r>
              <a:rPr lang="en-GB" dirty="0" err="1" smtClean="0"/>
              <a:t>definiciji</a:t>
            </a:r>
            <a:r>
              <a:rPr lang="en-GB" dirty="0" smtClean="0"/>
              <a:t> </a:t>
            </a:r>
            <a:r>
              <a:rPr lang="en-GB" dirty="0" err="1" smtClean="0"/>
              <a:t>uzme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je A = B, </a:t>
            </a:r>
            <a:r>
              <a:rPr lang="en-GB" dirty="0" err="1" smtClean="0"/>
              <a:t>dobija</a:t>
            </a:r>
            <a:r>
              <a:rPr lang="en-GB" dirty="0" smtClean="0"/>
              <a:t> se A × A, </a:t>
            </a:r>
            <a:r>
              <a:rPr lang="sr-Latn-RS" dirty="0" smtClean="0"/>
              <a:t>š</a:t>
            </a:r>
            <a:r>
              <a:rPr lang="en-GB" dirty="0" smtClean="0"/>
              <a:t>to se </a:t>
            </a:r>
            <a:r>
              <a:rPr lang="en-GB" dirty="0" err="1" smtClean="0"/>
              <a:t>ozna</a:t>
            </a:r>
            <a:r>
              <a:rPr lang="sr-Latn-RS" dirty="0" smtClean="0"/>
              <a:t>č</a:t>
            </a:r>
            <a:r>
              <a:rPr lang="en-GB" dirty="0" err="1" smtClean="0"/>
              <a:t>ava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A^2.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504" y="1772816"/>
            <a:ext cx="6936432" cy="4114800"/>
          </a:xfrm>
        </p:spPr>
        <p:txBody>
          <a:bodyPr/>
          <a:lstStyle/>
          <a:p>
            <a:r>
              <a:rPr lang="pl-PL" dirty="0" smtClean="0"/>
              <a:t>Definicija 2.7 Binarna relacija ρ skupa A je bilo koji podskup od AxA , odnosno ρ ⊆ AxA .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27584" y="3429000"/>
            <a:ext cx="2592288" cy="19442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 dirty="0" smtClean="0"/>
              <a:t>Binarne relacije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3645024"/>
            <a:ext cx="51667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A=</a:t>
            </a:r>
            <a:r>
              <a:rPr lang="en-GB" dirty="0" smtClean="0"/>
              <a:t>{1,2,3}</a:t>
            </a:r>
          </a:p>
          <a:p>
            <a:endParaRPr lang="en-GB" dirty="0" smtClean="0"/>
          </a:p>
          <a:p>
            <a:r>
              <a:rPr lang="en-GB" dirty="0" smtClean="0"/>
              <a:t>A^2={(1,1),(1,2),(1,3),(2,1),(2,2),(2,3),(3,1),(3,2),(3,3)}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1={}</a:t>
            </a:r>
          </a:p>
          <a:p>
            <a:r>
              <a:rPr lang="pl-PL" dirty="0" smtClean="0"/>
              <a:t>ρ</a:t>
            </a:r>
            <a:r>
              <a:rPr lang="en-GB" dirty="0" smtClean="0"/>
              <a:t>2={(1,1),(2,2),(3,3)}</a:t>
            </a:r>
          </a:p>
          <a:p>
            <a:r>
              <a:rPr lang="pl-PL" dirty="0" smtClean="0"/>
              <a:t>ρ</a:t>
            </a:r>
            <a:r>
              <a:rPr lang="en-GB" dirty="0" smtClean="0"/>
              <a:t>3={(1,1),(2,2),(3,3),(1,3),(3,1)}</a:t>
            </a:r>
          </a:p>
          <a:p>
            <a:r>
              <a:rPr lang="pl-PL" dirty="0" smtClean="0"/>
              <a:t>ρ</a:t>
            </a:r>
            <a:r>
              <a:rPr lang="en-GB" dirty="0" smtClean="0"/>
              <a:t>4={(1,1),(2,2),(3,3),(1,3)}</a:t>
            </a:r>
          </a:p>
          <a:p>
            <a:r>
              <a:rPr lang="pl-PL" dirty="0" smtClean="0"/>
              <a:t>ρ</a:t>
            </a:r>
            <a:r>
              <a:rPr lang="en-GB" dirty="0" smtClean="0"/>
              <a:t>5={(1,2),(2,1)}</a:t>
            </a:r>
          </a:p>
          <a:p>
            <a:r>
              <a:rPr lang="pl-PL" dirty="0" smtClean="0"/>
              <a:t>ρ</a:t>
            </a:r>
            <a:r>
              <a:rPr lang="en-GB" dirty="0" smtClean="0"/>
              <a:t>6=</a:t>
            </a:r>
            <a:r>
              <a:rPr lang="en-GB" dirty="0" err="1" smtClean="0"/>
              <a:t>AxA</a:t>
            </a:r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7={(1,1),(2,2)}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5940152" y="2420888"/>
            <a:ext cx="2808312" cy="900680"/>
          </a:xfrm>
          <a:prstGeom prst="wedgeRoundRectCallout">
            <a:avLst>
              <a:gd name="adj1" fmla="val -51846"/>
              <a:gd name="adj2" fmla="val 111621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Razmislite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Koliko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ima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binarnih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relacija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skupu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od</a:t>
            </a:r>
            <a:r>
              <a:rPr lang="en-GB" dirty="0" smtClean="0">
                <a:solidFill>
                  <a:schemeClr val="tx1"/>
                </a:solidFill>
              </a:rPr>
              <a:t> n </a:t>
            </a:r>
            <a:r>
              <a:rPr lang="en-GB" dirty="0" err="1" smtClean="0">
                <a:solidFill>
                  <a:schemeClr val="tx1"/>
                </a:solidFill>
              </a:rPr>
              <a:t>elemenata</a:t>
            </a:r>
            <a:r>
              <a:rPr lang="en-GB" dirty="0" smtClean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772816"/>
            <a:ext cx="9144000" cy="4114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2400" dirty="0" err="1" smtClean="0"/>
              <a:t>Definicija</a:t>
            </a:r>
            <a:r>
              <a:rPr lang="en-GB" sz="2400" dirty="0" smtClean="0"/>
              <a:t> 2.11 </a:t>
            </a:r>
            <a:r>
              <a:rPr lang="en-GB" sz="2400" dirty="0" err="1" smtClean="0"/>
              <a:t>Relacija</a:t>
            </a:r>
            <a:r>
              <a:rPr lang="en-GB" sz="2400" dirty="0" smtClean="0"/>
              <a:t> </a:t>
            </a:r>
            <a:r>
              <a:rPr lang="el-GR" sz="2400" dirty="0" smtClean="0"/>
              <a:t>ρ </a:t>
            </a:r>
            <a:r>
              <a:rPr lang="en-GB" sz="2400" dirty="0" err="1" smtClean="0"/>
              <a:t>skupa</a:t>
            </a:r>
            <a:r>
              <a:rPr lang="en-GB" sz="2400" dirty="0" smtClean="0"/>
              <a:t> A je: </a:t>
            </a:r>
          </a:p>
          <a:p>
            <a:r>
              <a:rPr lang="en-GB" sz="2400" b="1" dirty="0" err="1" smtClean="0">
                <a:solidFill>
                  <a:srgbClr val="FF0000"/>
                </a:solidFill>
              </a:rPr>
              <a:t>refleksivna</a:t>
            </a:r>
            <a:r>
              <a:rPr lang="en-GB" sz="2400" b="1" dirty="0" smtClean="0">
                <a:solidFill>
                  <a:srgbClr val="FF0000"/>
                </a:solidFill>
              </a:rPr>
              <a:t> (R)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sr-Latn-RS" sz="2400" dirty="0" smtClean="0"/>
              <a:t>akko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>
              <a:buNone/>
            </a:pPr>
            <a:r>
              <a:rPr lang="sr-Latn-RS" sz="2400" dirty="0" smtClean="0"/>
              <a:t>	</a:t>
            </a:r>
            <a:r>
              <a:rPr lang="en-GB" sz="2400" dirty="0" smtClean="0"/>
              <a:t>(∀x ∈ A) x </a:t>
            </a:r>
            <a:r>
              <a:rPr lang="el-GR" sz="2400" dirty="0" smtClean="0"/>
              <a:t>ρ </a:t>
            </a:r>
            <a:r>
              <a:rPr lang="en-GB" sz="2400" dirty="0" smtClean="0"/>
              <a:t>x 				</a:t>
            </a:r>
          </a:p>
          <a:p>
            <a:r>
              <a:rPr lang="en-GB" sz="2400" b="1" dirty="0" err="1" smtClean="0">
                <a:solidFill>
                  <a:srgbClr val="FF0000"/>
                </a:solidFill>
              </a:rPr>
              <a:t>simetri</a:t>
            </a:r>
            <a:r>
              <a:rPr lang="sr-Latn-RS" sz="2400" b="1" dirty="0" smtClean="0">
                <a:solidFill>
                  <a:srgbClr val="FF0000"/>
                </a:solidFill>
              </a:rPr>
              <a:t>č</a:t>
            </a:r>
            <a:r>
              <a:rPr lang="en-GB" sz="2400" b="1" dirty="0" err="1" smtClean="0">
                <a:solidFill>
                  <a:srgbClr val="FF0000"/>
                </a:solidFill>
              </a:rPr>
              <a:t>na</a:t>
            </a:r>
            <a:r>
              <a:rPr lang="en-GB" sz="2400" b="1" dirty="0" smtClean="0">
                <a:solidFill>
                  <a:srgbClr val="FF0000"/>
                </a:solidFill>
              </a:rPr>
              <a:t> (S) </a:t>
            </a:r>
            <a:r>
              <a:rPr lang="sr-Latn-RS" sz="2400" dirty="0" smtClean="0"/>
              <a:t>akko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>
              <a:buNone/>
            </a:pPr>
            <a:r>
              <a:rPr lang="sr-Latn-RS" sz="2400" dirty="0" smtClean="0"/>
              <a:t>	</a:t>
            </a:r>
            <a:r>
              <a:rPr lang="en-GB" sz="2400" dirty="0" smtClean="0"/>
              <a:t>(∀x, y ∈ A) x </a:t>
            </a:r>
            <a:r>
              <a:rPr lang="el-GR" sz="2400" dirty="0" smtClean="0"/>
              <a:t>ρ </a:t>
            </a:r>
            <a:r>
              <a:rPr lang="en-GB" sz="2400" dirty="0" smtClean="0"/>
              <a:t>y ⇒ y </a:t>
            </a:r>
            <a:r>
              <a:rPr lang="el-GR" sz="2400" dirty="0" smtClean="0"/>
              <a:t>ρ </a:t>
            </a:r>
            <a:r>
              <a:rPr lang="en-GB" sz="2400" dirty="0" smtClean="0"/>
              <a:t>x</a:t>
            </a:r>
          </a:p>
          <a:p>
            <a:r>
              <a:rPr lang="en-GB" sz="2400" b="1" dirty="0" err="1" smtClean="0">
                <a:solidFill>
                  <a:srgbClr val="FF0000"/>
                </a:solidFill>
              </a:rPr>
              <a:t>antisimetri</a:t>
            </a:r>
            <a:r>
              <a:rPr lang="sr-Latn-RS" sz="2400" b="1" dirty="0" smtClean="0">
                <a:solidFill>
                  <a:srgbClr val="FF0000"/>
                </a:solidFill>
              </a:rPr>
              <a:t>č</a:t>
            </a:r>
            <a:r>
              <a:rPr lang="en-GB" sz="2400" b="1" dirty="0" err="1" smtClean="0">
                <a:solidFill>
                  <a:srgbClr val="FF0000"/>
                </a:solidFill>
              </a:rPr>
              <a:t>na</a:t>
            </a:r>
            <a:r>
              <a:rPr lang="en-GB" sz="2400" b="1" dirty="0" smtClean="0">
                <a:solidFill>
                  <a:srgbClr val="FF0000"/>
                </a:solidFill>
              </a:rPr>
              <a:t> (A) </a:t>
            </a:r>
            <a:r>
              <a:rPr lang="sr-Latn-RS" sz="2400" dirty="0" smtClean="0"/>
              <a:t>akko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>
              <a:buNone/>
            </a:pPr>
            <a:r>
              <a:rPr lang="sr-Latn-RS" sz="2400" dirty="0" smtClean="0"/>
              <a:t>	</a:t>
            </a:r>
            <a:r>
              <a:rPr lang="en-GB" sz="2400" dirty="0" smtClean="0"/>
              <a:t>(∀x, y ∈ A) (x </a:t>
            </a:r>
            <a:r>
              <a:rPr lang="el-GR" sz="2400" dirty="0" smtClean="0"/>
              <a:t>ρ </a:t>
            </a:r>
            <a:r>
              <a:rPr lang="en-GB" sz="2400" dirty="0" smtClean="0"/>
              <a:t>y ∧ y </a:t>
            </a:r>
            <a:r>
              <a:rPr lang="el-GR" sz="2400" dirty="0" smtClean="0"/>
              <a:t>ρ </a:t>
            </a:r>
            <a:r>
              <a:rPr lang="en-GB" sz="2400" dirty="0" smtClean="0"/>
              <a:t>x) ⇒ x = y </a:t>
            </a:r>
          </a:p>
          <a:p>
            <a:r>
              <a:rPr lang="en-GB" sz="2400" b="1" dirty="0" err="1" smtClean="0">
                <a:solidFill>
                  <a:srgbClr val="FF0000"/>
                </a:solidFill>
              </a:rPr>
              <a:t>tranzitivna</a:t>
            </a:r>
            <a:r>
              <a:rPr lang="en-GB" sz="2400" b="1" dirty="0" smtClean="0">
                <a:solidFill>
                  <a:srgbClr val="FF0000"/>
                </a:solidFill>
              </a:rPr>
              <a:t> (T)</a:t>
            </a:r>
            <a:r>
              <a:rPr lang="en-GB" sz="2400" dirty="0" smtClean="0"/>
              <a:t> </a:t>
            </a:r>
            <a:r>
              <a:rPr lang="sr-Latn-RS" sz="2400" dirty="0" smtClean="0"/>
              <a:t>akko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>
              <a:buNone/>
            </a:pPr>
            <a:r>
              <a:rPr lang="sr-Latn-RS" sz="2400" dirty="0" smtClean="0"/>
              <a:t>	</a:t>
            </a:r>
            <a:r>
              <a:rPr lang="en-GB" sz="2400" dirty="0" smtClean="0"/>
              <a:t>(∀x, y, z ∈ A) (x </a:t>
            </a:r>
            <a:r>
              <a:rPr lang="el-GR" sz="2400" dirty="0" smtClean="0"/>
              <a:t>ρ </a:t>
            </a:r>
            <a:r>
              <a:rPr lang="en-GB" sz="2400" dirty="0" smtClean="0"/>
              <a:t>y ∧ y </a:t>
            </a:r>
            <a:r>
              <a:rPr lang="el-GR" sz="2400" dirty="0" smtClean="0"/>
              <a:t>ρ </a:t>
            </a:r>
            <a:r>
              <a:rPr lang="en-GB" sz="2400" dirty="0" smtClean="0"/>
              <a:t>z) ⇒ x </a:t>
            </a:r>
            <a:r>
              <a:rPr lang="el-GR" sz="2400" dirty="0" smtClean="0"/>
              <a:t>ρ </a:t>
            </a:r>
            <a:r>
              <a:rPr lang="en-GB" sz="2400" dirty="0" smtClean="0"/>
              <a:t>z</a:t>
            </a:r>
          </a:p>
          <a:p>
            <a:r>
              <a:rPr lang="en-GB" sz="2400" b="1" dirty="0" err="1" smtClean="0">
                <a:solidFill>
                  <a:srgbClr val="FF0000"/>
                </a:solidFill>
              </a:rPr>
              <a:t>funkcija</a:t>
            </a:r>
            <a:r>
              <a:rPr lang="en-GB" sz="2400" b="1" dirty="0" smtClean="0">
                <a:solidFill>
                  <a:srgbClr val="FF0000"/>
                </a:solidFill>
              </a:rPr>
              <a:t> (F)</a:t>
            </a:r>
            <a:r>
              <a:rPr lang="en-GB" sz="2400" dirty="0" smtClean="0"/>
              <a:t> </a:t>
            </a:r>
            <a:r>
              <a:rPr lang="sr-Latn-RS" sz="2400" dirty="0" smtClean="0"/>
              <a:t>akko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>
              <a:buNone/>
            </a:pPr>
            <a:r>
              <a:rPr lang="sr-Latn-RS" sz="2400" dirty="0" smtClean="0"/>
              <a:t>	</a:t>
            </a:r>
            <a:r>
              <a:rPr lang="en-GB" sz="2400" dirty="0" smtClean="0"/>
              <a:t>(∀x, y, z ∈ A) (x </a:t>
            </a:r>
            <a:r>
              <a:rPr lang="el-GR" sz="2400" dirty="0" smtClean="0"/>
              <a:t>ρ </a:t>
            </a:r>
            <a:r>
              <a:rPr lang="en-GB" sz="2400" dirty="0" smtClean="0"/>
              <a:t>y ∧ x </a:t>
            </a:r>
            <a:r>
              <a:rPr lang="el-GR" sz="2400" dirty="0" smtClean="0"/>
              <a:t>ρ </a:t>
            </a:r>
            <a:r>
              <a:rPr lang="en-GB" sz="2400" dirty="0" smtClean="0"/>
              <a:t>z) ⇒ y =z</a:t>
            </a:r>
            <a:endParaRPr lang="en-GB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 dirty="0" smtClean="0"/>
              <a:t>Svojstva binarnih relacija</a:t>
            </a:r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08104" y="2492896"/>
            <a:ext cx="2714600" cy="2952328"/>
          </a:xfrm>
          <a:prstGeom prst="wedgeRoundRectCallout">
            <a:avLst>
              <a:gd name="adj1" fmla="val -60061"/>
              <a:gd name="adj2" fmla="val 16723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Koliko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ima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binarnih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relacija</a:t>
            </a:r>
            <a:r>
              <a:rPr lang="en-GB" dirty="0" smtClean="0">
                <a:solidFill>
                  <a:schemeClr val="tx1"/>
                </a:solidFill>
              </a:rPr>
              <a:t> u </a:t>
            </a:r>
            <a:r>
              <a:rPr lang="en-GB" dirty="0" err="1" smtClean="0">
                <a:solidFill>
                  <a:schemeClr val="tx1"/>
                </a:solidFill>
              </a:rPr>
              <a:t>skupu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od</a:t>
            </a:r>
            <a:r>
              <a:rPr lang="en-GB" dirty="0" smtClean="0">
                <a:solidFill>
                  <a:schemeClr val="tx1"/>
                </a:solidFill>
              </a:rPr>
              <a:t> 2 </a:t>
            </a:r>
            <a:r>
              <a:rPr lang="en-GB" dirty="0" err="1" smtClean="0">
                <a:solidFill>
                  <a:schemeClr val="tx1"/>
                </a:solidFill>
              </a:rPr>
              <a:t>elementa</a:t>
            </a:r>
            <a:r>
              <a:rPr lang="en-GB" dirty="0" smtClean="0">
                <a:solidFill>
                  <a:schemeClr val="tx1"/>
                </a:solidFill>
              </a:rPr>
              <a:t> (n </a:t>
            </a:r>
            <a:r>
              <a:rPr lang="en-GB" dirty="0" err="1" smtClean="0">
                <a:solidFill>
                  <a:schemeClr val="tx1"/>
                </a:solidFill>
              </a:rPr>
              <a:t>elemenata</a:t>
            </a:r>
            <a:r>
              <a:rPr lang="en-GB" dirty="0" smtClean="0">
                <a:solidFill>
                  <a:schemeClr val="tx1"/>
                </a:solidFill>
              </a:rPr>
              <a:t>) </a:t>
            </a:r>
            <a:r>
              <a:rPr lang="en-GB" dirty="0" err="1" smtClean="0">
                <a:solidFill>
                  <a:schemeClr val="tx1"/>
                </a:solidFill>
              </a:rPr>
              <a:t>koje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su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sr-Latn-RS" dirty="0" err="1" smtClean="0">
                <a:solidFill>
                  <a:schemeClr val="tx1"/>
                </a:solidFill>
              </a:rPr>
              <a:t>r</a:t>
            </a:r>
            <a:r>
              <a:rPr lang="en-GB" dirty="0" err="1" smtClean="0">
                <a:solidFill>
                  <a:schemeClr val="tx1"/>
                </a:solidFill>
              </a:rPr>
              <a:t>efleksivne</a:t>
            </a: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r>
              <a:rPr lang="sr-Latn-RS" dirty="0" err="1" smtClean="0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imetri</a:t>
            </a:r>
            <a:r>
              <a:rPr lang="sr-Latn-RS" dirty="0" smtClean="0">
                <a:solidFill>
                  <a:schemeClr val="tx1"/>
                </a:solidFill>
              </a:rPr>
              <a:t>čne</a:t>
            </a:r>
          </a:p>
          <a:p>
            <a:pPr marL="342900" indent="-342900">
              <a:buAutoNum type="alphaLcParenR"/>
            </a:pPr>
            <a:r>
              <a:rPr lang="sr-Latn-RS" dirty="0" smtClean="0">
                <a:solidFill>
                  <a:schemeClr val="tx1"/>
                </a:solidFill>
              </a:rPr>
              <a:t>antisimetrične</a:t>
            </a:r>
          </a:p>
          <a:p>
            <a:pPr marL="342900" indent="-342900">
              <a:buAutoNum type="alphaLcParenR"/>
            </a:pPr>
            <a:r>
              <a:rPr lang="sr-Latn-RS" dirty="0" smtClean="0">
                <a:solidFill>
                  <a:schemeClr val="tx1"/>
                </a:solidFill>
              </a:rPr>
              <a:t>funkcije?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56176" y="206084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5623655" cy="59093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A=</a:t>
            </a:r>
            <a:r>
              <a:rPr lang="en-GB" dirty="0" smtClean="0"/>
              <a:t>{1,2,3}</a:t>
            </a:r>
          </a:p>
          <a:p>
            <a:endParaRPr lang="en-GB" dirty="0" smtClean="0"/>
          </a:p>
          <a:p>
            <a:r>
              <a:rPr lang="en-GB" dirty="0" smtClean="0"/>
              <a:t>A^2={(1,1),(1,2),(1,3),(2,1),(2,2),(2,3),(3,1),(3,2),(3,3)}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1={}                                                     	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2={(1,1),(2,2),(3,3)}		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3={(1,1),(2,2),(3,3),(1,3),(3,1)}	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4={(1,1),(2,2),(3,3),(1,3)}		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5={(1,2),(2,1)}			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6=</a:t>
            </a:r>
            <a:r>
              <a:rPr lang="en-GB" dirty="0" err="1" smtClean="0"/>
              <a:t>AxA</a:t>
            </a:r>
            <a:r>
              <a:rPr lang="en-GB" dirty="0" smtClean="0"/>
              <a:t>				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7={(1,1),(2,2)}			 R      S     A     T     F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Svojstva binarnih relacija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04232" y="303605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716016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148064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508104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3923928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435597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471601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507605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543609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3923928" y="407707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4283968" y="407707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23928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23928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355976" y="472514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55976" y="472514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08104" y="414908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08104" y="414908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076056" y="407707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3851920" y="465313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4716016" y="465313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5148064" y="465313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4283968" y="522920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5436096" y="522920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3851920" y="5805264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4283968" y="5805264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5076056" y="573325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35597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471601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507605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543609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716016" y="414908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6016" y="414908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08104" y="472514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08104" y="472514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51920" y="530120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51920" y="530120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716016" y="530120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16016" y="530120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076056" y="530120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76056" y="530120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6016" y="5877272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16016" y="5877272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508104" y="580526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08104" y="580526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923928" y="638132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23928" y="638132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916832"/>
            <a:ext cx="6364243" cy="369331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Posmatrajmo</a:t>
            </a:r>
            <a:r>
              <a:rPr lang="en-GB" dirty="0" smtClean="0"/>
              <a:t> </a:t>
            </a:r>
            <a:r>
              <a:rPr lang="en-GB" dirty="0" err="1" smtClean="0"/>
              <a:t>slede</a:t>
            </a:r>
            <a:r>
              <a:rPr lang="sr-Latn-RS" dirty="0" smtClean="0"/>
              <a:t>će relacije u skupu realnih brojeva.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1={(</a:t>
            </a:r>
            <a:r>
              <a:rPr lang="en-GB" dirty="0" err="1" smtClean="0"/>
              <a:t>x,y</a:t>
            </a:r>
            <a:r>
              <a:rPr lang="en-GB" dirty="0" smtClean="0"/>
              <a:t>)</a:t>
            </a:r>
            <a:r>
              <a:rPr lang="el-GR" dirty="0" smtClean="0"/>
              <a:t>ϵ</a:t>
            </a:r>
            <a:r>
              <a:rPr lang="en-GB" dirty="0" smtClean="0"/>
              <a:t>R^2   :   </a:t>
            </a:r>
            <a:r>
              <a:rPr lang="en-GB" dirty="0" err="1" smtClean="0"/>
              <a:t>x+y</a:t>
            </a:r>
            <a:r>
              <a:rPr lang="en-GB" dirty="0" smtClean="0"/>
              <a:t>=1}                                        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2={(</a:t>
            </a:r>
            <a:r>
              <a:rPr lang="en-GB" dirty="0" err="1" smtClean="0"/>
              <a:t>x,y</a:t>
            </a:r>
            <a:r>
              <a:rPr lang="en-GB" dirty="0" smtClean="0"/>
              <a:t>)</a:t>
            </a:r>
            <a:r>
              <a:rPr lang="el-GR" dirty="0" smtClean="0"/>
              <a:t>ϵ</a:t>
            </a:r>
            <a:r>
              <a:rPr lang="en-GB" dirty="0" smtClean="0"/>
              <a:t>R^2   :   x^2=y^2}                                     R      S     A     T     F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3=N^2                                       	               R      S     A     T     F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Svojstva binarnih relacija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72000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0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5004048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436096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36096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796136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6136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156176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/>
          <p:cNvSpPr/>
          <p:nvPr/>
        </p:nvSpPr>
        <p:spPr>
          <a:xfrm>
            <a:off x="4572000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>
            <a:off x="5004048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436096" y="364502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36096" y="364502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5724128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228184" y="364502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228184" y="364502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44008" y="422108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44008" y="422108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004048" y="414908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5436096" y="422108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436096" y="422108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5796136" y="414908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228184" y="422108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228184" y="422108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5589240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 </a:t>
            </a:r>
            <a:r>
              <a:rPr lang="en-GB" dirty="0" err="1" smtClean="0"/>
              <a:t>grafiku</a:t>
            </a:r>
            <a:r>
              <a:rPr lang="en-GB" dirty="0" smtClean="0"/>
              <a:t>:</a:t>
            </a:r>
            <a:endParaRPr lang="en-GB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724128" y="5013176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355976" y="5805264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32040" y="5157192"/>
            <a:ext cx="1728192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84168" y="5301208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12160" y="5229200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6300192" y="5589240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 animBg="1"/>
      <p:bldP spid="66" grpId="0" animBg="1"/>
      <p:bldP spid="67" grpId="0" animBg="1"/>
      <p:bldP spid="70" grpId="0" animBg="1"/>
      <p:bldP spid="75" grpId="0" animBg="1"/>
      <p:bldP spid="78" grpId="0" animBg="1"/>
      <p:bldP spid="81" grpId="0"/>
      <p:bldP spid="93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844824"/>
            <a:ext cx="8640960" cy="4114800"/>
          </a:xfrm>
        </p:spPr>
        <p:txBody>
          <a:bodyPr>
            <a:normAutofit/>
          </a:bodyPr>
          <a:lstStyle/>
          <a:p>
            <a:r>
              <a:rPr lang="en-GB" dirty="0" err="1" smtClean="0"/>
              <a:t>Definicija</a:t>
            </a:r>
            <a:r>
              <a:rPr lang="en-GB" dirty="0" smtClean="0"/>
              <a:t> 2.12 </a:t>
            </a:r>
            <a:r>
              <a:rPr lang="en-GB" dirty="0" err="1" smtClean="0"/>
              <a:t>Relacija</a:t>
            </a:r>
            <a:r>
              <a:rPr lang="en-GB" dirty="0" smtClean="0"/>
              <a:t> </a:t>
            </a:r>
            <a:r>
              <a:rPr lang="el-GR" dirty="0" smtClean="0"/>
              <a:t>ρ ⊆ </a:t>
            </a:r>
            <a:r>
              <a:rPr lang="en-GB" dirty="0" smtClean="0"/>
              <a:t>A2 </a:t>
            </a:r>
            <a:r>
              <a:rPr lang="en-GB" dirty="0" err="1" smtClean="0"/>
              <a:t>relacija</a:t>
            </a:r>
            <a:r>
              <a:rPr lang="en-GB" dirty="0" smtClean="0"/>
              <a:t> je </a:t>
            </a:r>
            <a:r>
              <a:rPr lang="en-GB" dirty="0" err="1" smtClean="0"/>
              <a:t>ekvivalencije</a:t>
            </a:r>
            <a:r>
              <a:rPr lang="en-GB" dirty="0" smtClean="0"/>
              <a:t> </a:t>
            </a:r>
            <a:r>
              <a:rPr lang="en-GB" dirty="0" err="1" smtClean="0"/>
              <a:t>akko</a:t>
            </a:r>
            <a:r>
              <a:rPr lang="en-GB" dirty="0" smtClean="0"/>
              <a:t> je </a:t>
            </a:r>
            <a:r>
              <a:rPr lang="en-GB" dirty="0" err="1" smtClean="0"/>
              <a:t>refleksivna</a:t>
            </a:r>
            <a:r>
              <a:rPr lang="en-GB" dirty="0" smtClean="0"/>
              <a:t>, </a:t>
            </a:r>
            <a:r>
              <a:rPr lang="en-GB" dirty="0" err="1" smtClean="0"/>
              <a:t>simetri</a:t>
            </a:r>
            <a:r>
              <a:rPr lang="sr-Latn-RS" dirty="0" smtClean="0"/>
              <a:t>č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tranzitivna</a:t>
            </a:r>
            <a:r>
              <a:rPr lang="en-GB" dirty="0" smtClean="0"/>
              <a:t>, </a:t>
            </a:r>
            <a:r>
              <a:rPr lang="en-GB" dirty="0" err="1" smtClean="0"/>
              <a:t>odnosno</a:t>
            </a:r>
            <a:r>
              <a:rPr lang="en-GB" dirty="0" smtClean="0"/>
              <a:t> RST.</a:t>
            </a:r>
            <a:endParaRPr lang="en-GB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9552" y="3789040"/>
            <a:ext cx="4608512" cy="1008112"/>
          </a:xfrm>
          <a:prstGeom prst="wedgeRoundRectCallout">
            <a:avLst>
              <a:gd name="adj1" fmla="val 25469"/>
              <a:gd name="adj2" fmla="val -72387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Koliko relacija ekvivalencije ima u skupu od dva elementa, a koliko u tročlanom skupu?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79512" y="1916832"/>
            <a:ext cx="5166799" cy="59093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A=</a:t>
            </a:r>
            <a:r>
              <a:rPr lang="en-GB" dirty="0" smtClean="0"/>
              <a:t>{1,2,3}</a:t>
            </a:r>
          </a:p>
          <a:p>
            <a:endParaRPr lang="en-GB" dirty="0" smtClean="0"/>
          </a:p>
          <a:p>
            <a:r>
              <a:rPr lang="en-GB" dirty="0" smtClean="0"/>
              <a:t>A^2={(1,1),(1,2),(1,3),(2,1),(2,2),(2,3),(3,1),(3,2),(3,3)}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1={}                                                     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2={(1,1),(2,2),(3,3)}	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3={(1,1),(2,2),(3,3),(1,3),(3,1)}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4={(1,1),(2,2),(3,3),(1,3)}	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5={(1,2),(2,1)}		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6=</a:t>
            </a:r>
            <a:r>
              <a:rPr lang="en-GB" dirty="0" err="1" smtClean="0"/>
              <a:t>AxA</a:t>
            </a:r>
            <a:r>
              <a:rPr lang="en-GB" dirty="0" smtClean="0"/>
              <a:t>				</a:t>
            </a:r>
          </a:p>
          <a:p>
            <a:endParaRPr lang="en-GB" dirty="0" smtClean="0"/>
          </a:p>
          <a:p>
            <a:r>
              <a:rPr lang="pl-PL" dirty="0" smtClean="0"/>
              <a:t>ρ</a:t>
            </a:r>
            <a:r>
              <a:rPr lang="en-GB" dirty="0" smtClean="0"/>
              <a:t>7={(1,1),(2,2)}	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R</a:t>
            </a:r>
            <a:r>
              <a:rPr kumimoji="0" lang="sr-Latn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83968" y="2996952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5100833" y="3041582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5796136" y="2996952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6012160" y="386104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739473" y="3916066"/>
            <a:ext cx="1360025" cy="871106"/>
          </a:xfrm>
          <a:custGeom>
            <a:avLst/>
            <a:gdLst>
              <a:gd name="connsiteX0" fmla="*/ 0 w 1360025"/>
              <a:gd name="connsiteY0" fmla="*/ 12982 h 871106"/>
              <a:gd name="connsiteX1" fmla="*/ 63660 w 1360025"/>
              <a:gd name="connsiteY1" fmla="*/ 12982 h 871106"/>
              <a:gd name="connsiteX2" fmla="*/ 98385 w 1360025"/>
              <a:gd name="connsiteY2" fmla="*/ 47706 h 871106"/>
              <a:gd name="connsiteX3" fmla="*/ 115747 w 1360025"/>
              <a:gd name="connsiteY3" fmla="*/ 65068 h 871106"/>
              <a:gd name="connsiteX4" fmla="*/ 121534 w 1360025"/>
              <a:gd name="connsiteY4" fmla="*/ 82430 h 871106"/>
              <a:gd name="connsiteX5" fmla="*/ 127321 w 1360025"/>
              <a:gd name="connsiteY5" fmla="*/ 105579 h 871106"/>
              <a:gd name="connsiteX6" fmla="*/ 138896 w 1360025"/>
              <a:gd name="connsiteY6" fmla="*/ 122941 h 871106"/>
              <a:gd name="connsiteX7" fmla="*/ 144683 w 1360025"/>
              <a:gd name="connsiteY7" fmla="*/ 140303 h 871106"/>
              <a:gd name="connsiteX8" fmla="*/ 162045 w 1360025"/>
              <a:gd name="connsiteY8" fmla="*/ 169240 h 871106"/>
              <a:gd name="connsiteX9" fmla="*/ 190982 w 1360025"/>
              <a:gd name="connsiteY9" fmla="*/ 209751 h 871106"/>
              <a:gd name="connsiteX10" fmla="*/ 208344 w 1360025"/>
              <a:gd name="connsiteY10" fmla="*/ 256050 h 871106"/>
              <a:gd name="connsiteX11" fmla="*/ 219919 w 1360025"/>
              <a:gd name="connsiteY11" fmla="*/ 273412 h 871106"/>
              <a:gd name="connsiteX12" fmla="*/ 248855 w 1360025"/>
              <a:gd name="connsiteY12" fmla="*/ 337073 h 871106"/>
              <a:gd name="connsiteX13" fmla="*/ 266217 w 1360025"/>
              <a:gd name="connsiteY13" fmla="*/ 429670 h 871106"/>
              <a:gd name="connsiteX14" fmla="*/ 272005 w 1360025"/>
              <a:gd name="connsiteY14" fmla="*/ 464394 h 871106"/>
              <a:gd name="connsiteX15" fmla="*/ 289367 w 1360025"/>
              <a:gd name="connsiteY15" fmla="*/ 493331 h 871106"/>
              <a:gd name="connsiteX16" fmla="*/ 300941 w 1360025"/>
              <a:gd name="connsiteY16" fmla="*/ 533843 h 871106"/>
              <a:gd name="connsiteX17" fmla="*/ 306729 w 1360025"/>
              <a:gd name="connsiteY17" fmla="*/ 551205 h 871106"/>
              <a:gd name="connsiteX18" fmla="*/ 335666 w 1360025"/>
              <a:gd name="connsiteY18" fmla="*/ 603291 h 871106"/>
              <a:gd name="connsiteX19" fmla="*/ 341453 w 1360025"/>
              <a:gd name="connsiteY19" fmla="*/ 626440 h 871106"/>
              <a:gd name="connsiteX20" fmla="*/ 353028 w 1360025"/>
              <a:gd name="connsiteY20" fmla="*/ 643802 h 871106"/>
              <a:gd name="connsiteX21" fmla="*/ 387752 w 1360025"/>
              <a:gd name="connsiteY21" fmla="*/ 690101 h 871106"/>
              <a:gd name="connsiteX22" fmla="*/ 410901 w 1360025"/>
              <a:gd name="connsiteY22" fmla="*/ 736400 h 871106"/>
              <a:gd name="connsiteX23" fmla="*/ 428263 w 1360025"/>
              <a:gd name="connsiteY23" fmla="*/ 747974 h 871106"/>
              <a:gd name="connsiteX24" fmla="*/ 457200 w 1360025"/>
              <a:gd name="connsiteY24" fmla="*/ 776911 h 871106"/>
              <a:gd name="connsiteX25" fmla="*/ 468774 w 1360025"/>
              <a:gd name="connsiteY25" fmla="*/ 794273 h 871106"/>
              <a:gd name="connsiteX26" fmla="*/ 503498 w 1360025"/>
              <a:gd name="connsiteY26" fmla="*/ 817422 h 871106"/>
              <a:gd name="connsiteX27" fmla="*/ 520860 w 1360025"/>
              <a:gd name="connsiteY27" fmla="*/ 834784 h 871106"/>
              <a:gd name="connsiteX28" fmla="*/ 538222 w 1360025"/>
              <a:gd name="connsiteY28" fmla="*/ 840572 h 871106"/>
              <a:gd name="connsiteX29" fmla="*/ 555585 w 1360025"/>
              <a:gd name="connsiteY29" fmla="*/ 852146 h 871106"/>
              <a:gd name="connsiteX30" fmla="*/ 590309 w 1360025"/>
              <a:gd name="connsiteY30" fmla="*/ 857934 h 871106"/>
              <a:gd name="connsiteX31" fmla="*/ 688693 w 1360025"/>
              <a:gd name="connsiteY31" fmla="*/ 869508 h 871106"/>
              <a:gd name="connsiteX32" fmla="*/ 850739 w 1360025"/>
              <a:gd name="connsiteY32" fmla="*/ 863721 h 871106"/>
              <a:gd name="connsiteX33" fmla="*/ 856526 w 1360025"/>
              <a:gd name="connsiteY33" fmla="*/ 846359 h 871106"/>
              <a:gd name="connsiteX34" fmla="*/ 879676 w 1360025"/>
              <a:gd name="connsiteY34" fmla="*/ 834784 h 871106"/>
              <a:gd name="connsiteX35" fmla="*/ 897038 w 1360025"/>
              <a:gd name="connsiteY35" fmla="*/ 794273 h 871106"/>
              <a:gd name="connsiteX36" fmla="*/ 902825 w 1360025"/>
              <a:gd name="connsiteY36" fmla="*/ 776911 h 871106"/>
              <a:gd name="connsiteX37" fmla="*/ 920187 w 1360025"/>
              <a:gd name="connsiteY37" fmla="*/ 747974 h 871106"/>
              <a:gd name="connsiteX38" fmla="*/ 949124 w 1360025"/>
              <a:gd name="connsiteY38" fmla="*/ 707463 h 871106"/>
              <a:gd name="connsiteX39" fmla="*/ 954911 w 1360025"/>
              <a:gd name="connsiteY39" fmla="*/ 626440 h 871106"/>
              <a:gd name="connsiteX40" fmla="*/ 972273 w 1360025"/>
              <a:gd name="connsiteY40" fmla="*/ 609078 h 871106"/>
              <a:gd name="connsiteX41" fmla="*/ 978060 w 1360025"/>
              <a:gd name="connsiteY41" fmla="*/ 585929 h 871106"/>
              <a:gd name="connsiteX42" fmla="*/ 989635 w 1360025"/>
              <a:gd name="connsiteY42" fmla="*/ 562779 h 871106"/>
              <a:gd name="connsiteX43" fmla="*/ 1012785 w 1360025"/>
              <a:gd name="connsiteY43" fmla="*/ 516481 h 871106"/>
              <a:gd name="connsiteX44" fmla="*/ 1030147 w 1360025"/>
              <a:gd name="connsiteY44" fmla="*/ 475969 h 871106"/>
              <a:gd name="connsiteX45" fmla="*/ 1059083 w 1360025"/>
              <a:gd name="connsiteY45" fmla="*/ 441245 h 871106"/>
              <a:gd name="connsiteX46" fmla="*/ 1070658 w 1360025"/>
              <a:gd name="connsiteY46" fmla="*/ 400734 h 871106"/>
              <a:gd name="connsiteX47" fmla="*/ 1088020 w 1360025"/>
              <a:gd name="connsiteY47" fmla="*/ 383372 h 871106"/>
              <a:gd name="connsiteX48" fmla="*/ 1099595 w 1360025"/>
              <a:gd name="connsiteY48" fmla="*/ 348648 h 871106"/>
              <a:gd name="connsiteX49" fmla="*/ 1116957 w 1360025"/>
              <a:gd name="connsiteY49" fmla="*/ 308136 h 871106"/>
              <a:gd name="connsiteX50" fmla="*/ 1151681 w 1360025"/>
              <a:gd name="connsiteY50" fmla="*/ 273412 h 871106"/>
              <a:gd name="connsiteX51" fmla="*/ 1157468 w 1360025"/>
              <a:gd name="connsiteY51" fmla="*/ 238688 h 871106"/>
              <a:gd name="connsiteX52" fmla="*/ 1180617 w 1360025"/>
              <a:gd name="connsiteY52" fmla="*/ 227113 h 871106"/>
              <a:gd name="connsiteX53" fmla="*/ 1250066 w 1360025"/>
              <a:gd name="connsiteY53" fmla="*/ 157665 h 871106"/>
              <a:gd name="connsiteX54" fmla="*/ 1267428 w 1360025"/>
              <a:gd name="connsiteY54" fmla="*/ 140303 h 871106"/>
              <a:gd name="connsiteX55" fmla="*/ 1290577 w 1360025"/>
              <a:gd name="connsiteY55" fmla="*/ 122941 h 871106"/>
              <a:gd name="connsiteX56" fmla="*/ 1325301 w 1360025"/>
              <a:gd name="connsiteY56" fmla="*/ 111367 h 871106"/>
              <a:gd name="connsiteX57" fmla="*/ 1342663 w 1360025"/>
              <a:gd name="connsiteY57" fmla="*/ 99792 h 871106"/>
              <a:gd name="connsiteX58" fmla="*/ 1360025 w 1360025"/>
              <a:gd name="connsiteY58" fmla="*/ 94005 h 87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60025" h="871106">
                <a:moveTo>
                  <a:pt x="0" y="12982"/>
                </a:moveTo>
                <a:cubicBezTo>
                  <a:pt x="22228" y="7424"/>
                  <a:pt x="39550" y="0"/>
                  <a:pt x="63660" y="12982"/>
                </a:cubicBezTo>
                <a:cubicBezTo>
                  <a:pt x="78073" y="20743"/>
                  <a:pt x="86810" y="36131"/>
                  <a:pt x="98385" y="47706"/>
                </a:cubicBezTo>
                <a:lnTo>
                  <a:pt x="115747" y="65068"/>
                </a:lnTo>
                <a:cubicBezTo>
                  <a:pt x="117676" y="70855"/>
                  <a:pt x="119858" y="76564"/>
                  <a:pt x="121534" y="82430"/>
                </a:cubicBezTo>
                <a:cubicBezTo>
                  <a:pt x="123719" y="90078"/>
                  <a:pt x="124188" y="98268"/>
                  <a:pt x="127321" y="105579"/>
                </a:cubicBezTo>
                <a:cubicBezTo>
                  <a:pt x="130061" y="111972"/>
                  <a:pt x="135038" y="117154"/>
                  <a:pt x="138896" y="122941"/>
                </a:cubicBezTo>
                <a:cubicBezTo>
                  <a:pt x="140825" y="128728"/>
                  <a:pt x="141955" y="134847"/>
                  <a:pt x="144683" y="140303"/>
                </a:cubicBezTo>
                <a:cubicBezTo>
                  <a:pt x="149713" y="150364"/>
                  <a:pt x="156083" y="159701"/>
                  <a:pt x="162045" y="169240"/>
                </a:cubicBezTo>
                <a:cubicBezTo>
                  <a:pt x="172621" y="186162"/>
                  <a:pt x="178251" y="192777"/>
                  <a:pt x="190982" y="209751"/>
                </a:cubicBezTo>
                <a:cubicBezTo>
                  <a:pt x="195991" y="224780"/>
                  <a:pt x="201422" y="242207"/>
                  <a:pt x="208344" y="256050"/>
                </a:cubicBezTo>
                <a:cubicBezTo>
                  <a:pt x="211455" y="262271"/>
                  <a:pt x="217041" y="267080"/>
                  <a:pt x="219919" y="273412"/>
                </a:cubicBezTo>
                <a:cubicBezTo>
                  <a:pt x="252929" y="346033"/>
                  <a:pt x="222566" y="297637"/>
                  <a:pt x="248855" y="337073"/>
                </a:cubicBezTo>
                <a:cubicBezTo>
                  <a:pt x="259831" y="435843"/>
                  <a:pt x="246920" y="346052"/>
                  <a:pt x="266217" y="429670"/>
                </a:cubicBezTo>
                <a:cubicBezTo>
                  <a:pt x="268856" y="441104"/>
                  <a:pt x="267995" y="453366"/>
                  <a:pt x="272005" y="464394"/>
                </a:cubicBezTo>
                <a:cubicBezTo>
                  <a:pt x="275849" y="474965"/>
                  <a:pt x="283580" y="483685"/>
                  <a:pt x="289367" y="493331"/>
                </a:cubicBezTo>
                <a:cubicBezTo>
                  <a:pt x="293225" y="506835"/>
                  <a:pt x="296905" y="520391"/>
                  <a:pt x="300941" y="533843"/>
                </a:cubicBezTo>
                <a:cubicBezTo>
                  <a:pt x="302694" y="539686"/>
                  <a:pt x="304251" y="545630"/>
                  <a:pt x="306729" y="551205"/>
                </a:cubicBezTo>
                <a:cubicBezTo>
                  <a:pt x="320379" y="581917"/>
                  <a:pt x="320580" y="580662"/>
                  <a:pt x="335666" y="603291"/>
                </a:cubicBezTo>
                <a:cubicBezTo>
                  <a:pt x="337595" y="611007"/>
                  <a:pt x="338320" y="619129"/>
                  <a:pt x="341453" y="626440"/>
                </a:cubicBezTo>
                <a:cubicBezTo>
                  <a:pt x="344193" y="632833"/>
                  <a:pt x="349342" y="637904"/>
                  <a:pt x="353028" y="643802"/>
                </a:cubicBezTo>
                <a:cubicBezTo>
                  <a:pt x="376999" y="682155"/>
                  <a:pt x="360691" y="663040"/>
                  <a:pt x="387752" y="690101"/>
                </a:cubicBezTo>
                <a:cubicBezTo>
                  <a:pt x="393278" y="703917"/>
                  <a:pt x="399343" y="724842"/>
                  <a:pt x="410901" y="736400"/>
                </a:cubicBezTo>
                <a:cubicBezTo>
                  <a:pt x="415819" y="741318"/>
                  <a:pt x="422476" y="744116"/>
                  <a:pt x="428263" y="747974"/>
                </a:cubicBezTo>
                <a:cubicBezTo>
                  <a:pt x="456618" y="804683"/>
                  <a:pt x="421718" y="748525"/>
                  <a:pt x="457200" y="776911"/>
                </a:cubicBezTo>
                <a:cubicBezTo>
                  <a:pt x="462631" y="781256"/>
                  <a:pt x="464321" y="788930"/>
                  <a:pt x="468774" y="794273"/>
                </a:cubicBezTo>
                <a:cubicBezTo>
                  <a:pt x="485447" y="814281"/>
                  <a:pt x="482100" y="810290"/>
                  <a:pt x="503498" y="817422"/>
                </a:cubicBezTo>
                <a:cubicBezTo>
                  <a:pt x="509285" y="823209"/>
                  <a:pt x="514050" y="830244"/>
                  <a:pt x="520860" y="834784"/>
                </a:cubicBezTo>
                <a:cubicBezTo>
                  <a:pt x="525936" y="838168"/>
                  <a:pt x="532766" y="837844"/>
                  <a:pt x="538222" y="840572"/>
                </a:cubicBezTo>
                <a:cubicBezTo>
                  <a:pt x="544443" y="843683"/>
                  <a:pt x="548986" y="849946"/>
                  <a:pt x="555585" y="852146"/>
                </a:cubicBezTo>
                <a:cubicBezTo>
                  <a:pt x="566717" y="855857"/>
                  <a:pt x="578673" y="856416"/>
                  <a:pt x="590309" y="857934"/>
                </a:cubicBezTo>
                <a:cubicBezTo>
                  <a:pt x="623052" y="862205"/>
                  <a:pt x="655898" y="865650"/>
                  <a:pt x="688693" y="869508"/>
                </a:cubicBezTo>
                <a:cubicBezTo>
                  <a:pt x="742708" y="867579"/>
                  <a:pt x="797196" y="871106"/>
                  <a:pt x="850739" y="863721"/>
                </a:cubicBezTo>
                <a:cubicBezTo>
                  <a:pt x="856782" y="862887"/>
                  <a:pt x="852212" y="850673"/>
                  <a:pt x="856526" y="846359"/>
                </a:cubicBezTo>
                <a:cubicBezTo>
                  <a:pt x="862627" y="840258"/>
                  <a:pt x="871959" y="838642"/>
                  <a:pt x="879676" y="834784"/>
                </a:cubicBezTo>
                <a:cubicBezTo>
                  <a:pt x="893248" y="794067"/>
                  <a:pt x="875584" y="844333"/>
                  <a:pt x="897038" y="794273"/>
                </a:cubicBezTo>
                <a:cubicBezTo>
                  <a:pt x="899441" y="788666"/>
                  <a:pt x="900097" y="782367"/>
                  <a:pt x="902825" y="776911"/>
                </a:cubicBezTo>
                <a:cubicBezTo>
                  <a:pt x="907855" y="766850"/>
                  <a:pt x="915156" y="758035"/>
                  <a:pt x="920187" y="747974"/>
                </a:cubicBezTo>
                <a:cubicBezTo>
                  <a:pt x="939654" y="709040"/>
                  <a:pt x="919564" y="727169"/>
                  <a:pt x="949124" y="707463"/>
                </a:cubicBezTo>
                <a:cubicBezTo>
                  <a:pt x="951053" y="680455"/>
                  <a:pt x="948710" y="652797"/>
                  <a:pt x="954911" y="626440"/>
                </a:cubicBezTo>
                <a:cubicBezTo>
                  <a:pt x="956786" y="618473"/>
                  <a:pt x="968212" y="616184"/>
                  <a:pt x="972273" y="609078"/>
                </a:cubicBezTo>
                <a:cubicBezTo>
                  <a:pt x="976219" y="602172"/>
                  <a:pt x="975267" y="593376"/>
                  <a:pt x="978060" y="585929"/>
                </a:cubicBezTo>
                <a:cubicBezTo>
                  <a:pt x="981089" y="577851"/>
                  <a:pt x="985777" y="570496"/>
                  <a:pt x="989635" y="562779"/>
                </a:cubicBezTo>
                <a:cubicBezTo>
                  <a:pt x="1000275" y="509578"/>
                  <a:pt x="985764" y="554310"/>
                  <a:pt x="1012785" y="516481"/>
                </a:cubicBezTo>
                <a:cubicBezTo>
                  <a:pt x="1032848" y="488393"/>
                  <a:pt x="1017557" y="501149"/>
                  <a:pt x="1030147" y="475969"/>
                </a:cubicBezTo>
                <a:cubicBezTo>
                  <a:pt x="1038205" y="459852"/>
                  <a:pt x="1046282" y="454046"/>
                  <a:pt x="1059083" y="441245"/>
                </a:cubicBezTo>
                <a:cubicBezTo>
                  <a:pt x="1059854" y="438162"/>
                  <a:pt x="1067339" y="405713"/>
                  <a:pt x="1070658" y="400734"/>
                </a:cubicBezTo>
                <a:cubicBezTo>
                  <a:pt x="1075198" y="393924"/>
                  <a:pt x="1082233" y="389159"/>
                  <a:pt x="1088020" y="383372"/>
                </a:cubicBezTo>
                <a:cubicBezTo>
                  <a:pt x="1091878" y="371797"/>
                  <a:pt x="1096089" y="360334"/>
                  <a:pt x="1099595" y="348648"/>
                </a:cubicBezTo>
                <a:cubicBezTo>
                  <a:pt x="1106222" y="326558"/>
                  <a:pt x="1101710" y="325288"/>
                  <a:pt x="1116957" y="308136"/>
                </a:cubicBezTo>
                <a:cubicBezTo>
                  <a:pt x="1127832" y="295902"/>
                  <a:pt x="1151681" y="273412"/>
                  <a:pt x="1151681" y="273412"/>
                </a:cubicBezTo>
                <a:cubicBezTo>
                  <a:pt x="1153610" y="261837"/>
                  <a:pt x="1151249" y="248639"/>
                  <a:pt x="1157468" y="238688"/>
                </a:cubicBezTo>
                <a:cubicBezTo>
                  <a:pt x="1162040" y="231372"/>
                  <a:pt x="1173940" y="232576"/>
                  <a:pt x="1180617" y="227113"/>
                </a:cubicBezTo>
                <a:cubicBezTo>
                  <a:pt x="1180624" y="227107"/>
                  <a:pt x="1243448" y="164283"/>
                  <a:pt x="1250066" y="157665"/>
                </a:cubicBezTo>
                <a:cubicBezTo>
                  <a:pt x="1255853" y="151878"/>
                  <a:pt x="1260880" y="145214"/>
                  <a:pt x="1267428" y="140303"/>
                </a:cubicBezTo>
                <a:cubicBezTo>
                  <a:pt x="1275144" y="134516"/>
                  <a:pt x="1281950" y="127255"/>
                  <a:pt x="1290577" y="122941"/>
                </a:cubicBezTo>
                <a:cubicBezTo>
                  <a:pt x="1301490" y="117485"/>
                  <a:pt x="1325301" y="111367"/>
                  <a:pt x="1325301" y="111367"/>
                </a:cubicBezTo>
                <a:cubicBezTo>
                  <a:pt x="1331088" y="107509"/>
                  <a:pt x="1336442" y="102903"/>
                  <a:pt x="1342663" y="99792"/>
                </a:cubicBezTo>
                <a:cubicBezTo>
                  <a:pt x="1348119" y="97064"/>
                  <a:pt x="1360025" y="94005"/>
                  <a:pt x="1360025" y="9400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283968" y="530120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dirty="0" smtClean="0">
                <a:solidFill>
                  <a:schemeClr val="tx1"/>
                </a:solidFill>
              </a:rPr>
              <a:t>  1           </a:t>
            </a:r>
            <a:r>
              <a:rPr lang="en-GB" dirty="0" smtClean="0">
                <a:solidFill>
                  <a:schemeClr val="tx1"/>
                </a:solidFill>
              </a:rPr>
              <a:t>2</a:t>
            </a:r>
            <a:r>
              <a:rPr lang="sr-Latn-RS" dirty="0" smtClean="0">
                <a:solidFill>
                  <a:schemeClr val="tx1"/>
                </a:solidFill>
              </a:rPr>
              <a:t>           </a:t>
            </a:r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1544</Words>
  <Application>Microsoft Office PowerPoint</Application>
  <PresentationFormat>On-screen Show (4:3)</PresentationFormat>
  <Paragraphs>289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Uvodni pojmovi</vt:lpstr>
      <vt:lpstr>Uvodni pojmovi</vt:lpstr>
      <vt:lpstr>Uvodni pojmovi</vt:lpstr>
      <vt:lpstr>Binarne relacije</vt:lpstr>
      <vt:lpstr>Svojstva binarnih relacija</vt:lpstr>
      <vt:lpstr>Slide 6</vt:lpstr>
      <vt:lpstr>Slide 7</vt:lpstr>
      <vt:lpstr>Relacija ekvivalencije (RST)</vt:lpstr>
      <vt:lpstr>Relacija ekvivalencije (RST)</vt:lpstr>
      <vt:lpstr>Relacija ekvivalencije (RST)</vt:lpstr>
      <vt:lpstr>Relacija ekvivalencije (RST)</vt:lpstr>
      <vt:lpstr>Relacija ekvivalencije (RST)</vt:lpstr>
      <vt:lpstr>Relacija poretka (RAT)</vt:lpstr>
      <vt:lpstr>Relacija poretka (RAT)</vt:lpstr>
      <vt:lpstr>Relacija poretka (RAT)-Haseov dijagram</vt:lpstr>
      <vt:lpstr>Relacija poretka (RAT)-Haseov dijagram</vt:lpstr>
      <vt:lpstr>Relacija poretka (RAT)-Haseov dijagram</vt:lpstr>
      <vt:lpstr>Inverzna relacija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Maja Nedovic</dc:creator>
  <cp:lastModifiedBy>Maja Nedovic</cp:lastModifiedBy>
  <cp:revision>76</cp:revision>
  <dcterms:created xsi:type="dcterms:W3CDTF">2020-08-03T13:27:52Z</dcterms:created>
  <dcterms:modified xsi:type="dcterms:W3CDTF">2021-09-09T08:35:23Z</dcterms:modified>
</cp:coreProperties>
</file>