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7" r:id="rId18"/>
    <p:sldId id="273" r:id="rId19"/>
    <p:sldId id="274" r:id="rId20"/>
    <p:sldId id="275" r:id="rId21"/>
    <p:sldId id="276" r:id="rId22"/>
    <p:sldId id="278" r:id="rId23"/>
    <p:sldId id="279" r:id="rId24"/>
    <p:sldId id="280" r:id="rId25"/>
    <p:sldId id="281" r:id="rId26"/>
    <p:sldId id="282" r:id="rId2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2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Trójkąt prostokątny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ytuł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l-PL" smtClean="0"/>
              <a:t>Kliknij, aby edytować styl</a:t>
            </a:r>
            <a:endParaRPr kumimoji="0" lang="en-US"/>
          </a:p>
        </p:txBody>
      </p:sp>
      <p:sp>
        <p:nvSpPr>
          <p:cNvPr id="17" name="Podtytuł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grpSp>
        <p:nvGrpSpPr>
          <p:cNvPr id="2" name="Grupa 1"/>
          <p:cNvGrpSpPr/>
          <p:nvPr/>
        </p:nvGrpSpPr>
        <p:grpSpPr>
          <a:xfrm>
            <a:off x="-3765" y="4953000"/>
            <a:ext cx="9147765" cy="1912088"/>
            <a:chOff x="-3765" y="4832896"/>
            <a:chExt cx="9147765" cy="2032192"/>
          </a:xfrm>
        </p:grpSpPr>
        <p:sp>
          <p:nvSpPr>
            <p:cNvPr id="7" name="Dowolny kształt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Dowolny kształt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Dowolny kształt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Łącznik prostoliniowy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Symbol zastępczy daty 29"/>
          <p:cNvSpPr>
            <a:spLocks noGrp="1"/>
          </p:cNvSpPr>
          <p:nvPr>
            <p:ph type="dt" sz="half" idx="10"/>
          </p:nvPr>
        </p:nvSpPr>
        <p:spPr/>
        <p:txBody>
          <a:bodyPr/>
          <a:lstStyle>
            <a:lvl1pPr>
              <a:defRPr>
                <a:solidFill>
                  <a:srgbClr val="FFFFFF"/>
                </a:solidFill>
              </a:defRPr>
            </a:lvl1pPr>
            <a:extLst/>
          </a:lstStyle>
          <a:p>
            <a:fld id="{98E17893-EA29-487D-A0E6-1D57F3927A7F}" type="datetimeFigureOut">
              <a:rPr lang="pl-PL" smtClean="0"/>
              <a:t>23.01.2017</a:t>
            </a:fld>
            <a:endParaRPr lang="pl-PL"/>
          </a:p>
        </p:txBody>
      </p:sp>
      <p:sp>
        <p:nvSpPr>
          <p:cNvPr id="19" name="Symbol zastępczy stopki 18"/>
          <p:cNvSpPr>
            <a:spLocks noGrp="1"/>
          </p:cNvSpPr>
          <p:nvPr>
            <p:ph type="ftr" sz="quarter" idx="11"/>
          </p:nvPr>
        </p:nvSpPr>
        <p:spPr/>
        <p:txBody>
          <a:bodyPr/>
          <a:lstStyle>
            <a:lvl1pPr>
              <a:defRPr>
                <a:solidFill>
                  <a:schemeClr val="accent1">
                    <a:tint val="20000"/>
                  </a:schemeClr>
                </a:solidFill>
              </a:defRPr>
            </a:lvl1pPr>
            <a:extLst/>
          </a:lstStyle>
          <a:p>
            <a:endParaRPr lang="pl-PL"/>
          </a:p>
        </p:txBody>
      </p:sp>
      <p:sp>
        <p:nvSpPr>
          <p:cNvPr id="27" name="Symbol zastępczy numeru slajdu 26"/>
          <p:cNvSpPr>
            <a:spLocks noGrp="1"/>
          </p:cNvSpPr>
          <p:nvPr>
            <p:ph type="sldNum" sz="quarter" idx="12"/>
          </p:nvPr>
        </p:nvSpPr>
        <p:spPr/>
        <p:txBody>
          <a:bodyPr/>
          <a:lstStyle>
            <a:lvl1pPr>
              <a:defRPr>
                <a:solidFill>
                  <a:srgbClr val="FFFFFF"/>
                </a:solidFill>
              </a:defRPr>
            </a:lvl1pPr>
            <a:extLst/>
          </a:lstStyle>
          <a:p>
            <a:fld id="{81476600-8CEA-44C4-8A2D-9B863C111F73}" type="slidenum">
              <a:rPr lang="pl-PL" smtClean="0"/>
              <a:t>‹#›</a:t>
            </a:fld>
            <a:endParaRPr lang="pl-PL"/>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1481329"/>
            <a:ext cx="8229600" cy="438607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81476600-8CEA-44C4-8A2D-9B863C111F73}" type="slidenum">
              <a:rPr lang="pl-PL" smtClean="0"/>
              <a:t>‹#›</a:t>
            </a:fld>
            <a:endParaRPr lang="pl-PL"/>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44013" y="274640"/>
            <a:ext cx="1777470" cy="5592761"/>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41"/>
            <a:ext cx="6324600" cy="5592760"/>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81476600-8CEA-44C4-8A2D-9B863C111F73}" type="slidenum">
              <a:rPr lang="pl-PL" smtClean="0"/>
              <a:t>‹#›</a:t>
            </a:fld>
            <a:endParaRPr lang="pl-PL"/>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81476600-8CEA-44C4-8A2D-9B863C111F73}" type="slidenum">
              <a:rPr lang="pl-PL" smtClean="0"/>
              <a:t>‹#›</a:t>
            </a:fld>
            <a:endParaRPr lang="pl-PL"/>
          </a:p>
        </p:txBody>
      </p:sp>
      <p:sp>
        <p:nvSpPr>
          <p:cNvPr id="7" name="Tytuł 6"/>
          <p:cNvSpPr>
            <a:spLocks noGrp="1"/>
          </p:cNvSpPr>
          <p:nvPr>
            <p:ph type="title"/>
          </p:nvPr>
        </p:nvSpPr>
        <p:spPr/>
        <p:txBody>
          <a:bodyPr rtlCol="0"/>
          <a:lstStyle>
            <a:extLst/>
          </a:lstStyle>
          <a:p>
            <a:r>
              <a:rPr kumimoji="0" lang="pl-PL" smtClean="0"/>
              <a:t>Kliknij, aby edytować styl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81476600-8CEA-44C4-8A2D-9B863C111F73}" type="slidenum">
              <a:rPr lang="pl-PL" smtClean="0"/>
              <a:t>‹#›</a:t>
            </a:fld>
            <a:endParaRPr lang="pl-PL"/>
          </a:p>
        </p:txBody>
      </p:sp>
      <p:sp>
        <p:nvSpPr>
          <p:cNvPr id="7" name="Pag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ag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81476600-8CEA-44C4-8A2D-9B863C111F73}" type="slidenum">
              <a:rPr lang="pl-PL" smtClean="0"/>
              <a:t>‹#›</a:t>
            </a:fld>
            <a:endParaRPr lang="pl-PL"/>
          </a:p>
        </p:txBody>
      </p:sp>
      <p:sp>
        <p:nvSpPr>
          <p:cNvPr id="8" name="Tytuł 7"/>
          <p:cNvSpPr>
            <a:spLocks noGrp="1"/>
          </p:cNvSpPr>
          <p:nvPr>
            <p:ph type="title"/>
          </p:nvPr>
        </p:nvSpPr>
        <p:spPr/>
        <p:txBody>
          <a:bodyPr rtlCol="0"/>
          <a:lstStyle>
            <a:extLst/>
          </a:lstStyle>
          <a:p>
            <a:r>
              <a:rPr kumimoji="0" lang="pl-PL" smtClean="0"/>
              <a:t>Kliknij, aby edytować styl</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8229600" cy="1143000"/>
          </a:xfrm>
        </p:spPr>
        <p:txBody>
          <a:bodyPr anchor="ctr"/>
          <a:lstStyle>
            <a:lvl1pPr>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9" name="Symbol zastępczy numeru slajdu 8"/>
          <p:cNvSpPr>
            <a:spLocks noGrp="1"/>
          </p:cNvSpPr>
          <p:nvPr>
            <p:ph type="sldNum" sz="quarter" idx="12"/>
          </p:nvPr>
        </p:nvSpPr>
        <p:spPr/>
        <p:txBody>
          <a:bodyPr/>
          <a:lstStyle>
            <a:extLst/>
          </a:lstStyle>
          <a:p>
            <a:fld id="{81476600-8CEA-44C4-8A2D-9B863C111F73}" type="slidenum">
              <a:rPr lang="pl-PL" smtClean="0"/>
              <a:t>‹#›</a:t>
            </a:fld>
            <a:endParaRPr lang="pl-PL"/>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Symbol zastępczy daty 2"/>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4" name="Symbol zastępczy stopki 3"/>
          <p:cNvSpPr>
            <a:spLocks noGrp="1"/>
          </p:cNvSpPr>
          <p:nvPr>
            <p:ph type="ftr" sz="quarter" idx="11"/>
          </p:nvPr>
        </p:nvSpPr>
        <p:spPr/>
        <p:txBody>
          <a:bodyPr/>
          <a:lstStyle>
            <a:extLst/>
          </a:lstStyle>
          <a:p>
            <a:endParaRPr lang="pl-PL"/>
          </a:p>
        </p:txBody>
      </p:sp>
      <p:sp>
        <p:nvSpPr>
          <p:cNvPr id="5" name="Symbol zastępczy numeru slajdu 4"/>
          <p:cNvSpPr>
            <a:spLocks noGrp="1"/>
          </p:cNvSpPr>
          <p:nvPr>
            <p:ph type="sldNum" sz="quarter" idx="12"/>
          </p:nvPr>
        </p:nvSpPr>
        <p:spPr/>
        <p:txBody>
          <a:bodyPr/>
          <a:lstStyle>
            <a:extLst/>
          </a:lstStyle>
          <a:p>
            <a:fld id="{81476600-8CEA-44C4-8A2D-9B863C111F73}" type="slidenum">
              <a:rPr lang="pl-PL" smtClean="0"/>
              <a:t>‹#›</a:t>
            </a:fld>
            <a:endParaRPr lang="pl-PL"/>
          </a:p>
        </p:txBody>
      </p:sp>
      <p:sp>
        <p:nvSpPr>
          <p:cNvPr id="6" name="Tytuł 5"/>
          <p:cNvSpPr>
            <a:spLocks noGrp="1"/>
          </p:cNvSpPr>
          <p:nvPr>
            <p:ph type="title"/>
          </p:nvPr>
        </p:nvSpPr>
        <p:spPr/>
        <p:txBody>
          <a:bodyPr rtlCol="0"/>
          <a:lstStyle>
            <a:extLst/>
          </a:lstStyle>
          <a:p>
            <a:r>
              <a:rPr kumimoji="0" lang="pl-PL" smtClean="0"/>
              <a:t>Kliknij, aby edytować styl</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extLst/>
          </a:lstStyle>
          <a:p>
            <a:fld id="{98E17893-EA29-487D-A0E6-1D57F3927A7F}" type="datetimeFigureOut">
              <a:rPr lang="pl-PL" smtClean="0"/>
              <a:t>23.01.2017</a:t>
            </a:fld>
            <a:endParaRPr lang="pl-PL"/>
          </a:p>
        </p:txBody>
      </p:sp>
      <p:sp>
        <p:nvSpPr>
          <p:cNvPr id="3" name="Symbol zastępczy stopki 2"/>
          <p:cNvSpPr>
            <a:spLocks noGrp="1"/>
          </p:cNvSpPr>
          <p:nvPr>
            <p:ph type="ftr" sz="quarter" idx="11"/>
          </p:nvPr>
        </p:nvSpPr>
        <p:spPr/>
        <p:txBody>
          <a:bodyPr/>
          <a:lstStyle>
            <a:extLst/>
          </a:lstStyle>
          <a:p>
            <a:endParaRPr lang="pl-PL"/>
          </a:p>
        </p:txBody>
      </p:sp>
      <p:sp>
        <p:nvSpPr>
          <p:cNvPr id="4" name="Symbol zastępczy numeru slajdu 3"/>
          <p:cNvSpPr>
            <a:spLocks noGrp="1"/>
          </p:cNvSpPr>
          <p:nvPr>
            <p:ph type="sldNum" sz="quarter" idx="12"/>
          </p:nvPr>
        </p:nvSpPr>
        <p:spPr/>
        <p:txBody>
          <a:bodyPr/>
          <a:lstStyle>
            <a:extLst/>
          </a:lstStyle>
          <a:p>
            <a:fld id="{81476600-8CEA-44C4-8A2D-9B863C111F73}" type="slidenum">
              <a:rPr lang="pl-PL" smtClean="0"/>
              <a:t>‹#›</a:t>
            </a:fld>
            <a:endParaRPr lang="pl-PL"/>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a:xfrm>
            <a:off x="6727032" y="6407944"/>
            <a:ext cx="1920240" cy="365760"/>
          </a:xfrm>
        </p:spPr>
        <p:txBody>
          <a:bodyPr/>
          <a:lstStyle>
            <a:extLst/>
          </a:lstStyle>
          <a:p>
            <a:fld id="{98E17893-EA29-487D-A0E6-1D57F3927A7F}" type="datetimeFigureOut">
              <a:rPr lang="pl-PL" smtClean="0"/>
              <a:t>23.01.2017</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81476600-8CEA-44C4-8A2D-9B863C111F73}" type="slidenum">
              <a:rPr lang="pl-PL" smtClean="0"/>
              <a:t>‹#›</a:t>
            </a:fld>
            <a:endParaRPr lang="pl-PL"/>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Symbol zastępczy teks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l-PL" smtClean="0"/>
              <a:t>Kliknij, aby edytować style wzorca tekstu</a:t>
            </a:r>
          </a:p>
        </p:txBody>
      </p:sp>
      <p:sp>
        <p:nvSpPr>
          <p:cNvPr id="3" name="Symbol zastępczy obrazu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l-PL" smtClean="0"/>
              <a:t>Kliknij ikonę, aby dodać obraz</a:t>
            </a:r>
            <a:endParaRPr kumimoji="0" lang="en-US" dirty="0"/>
          </a:p>
        </p:txBody>
      </p:sp>
      <p:sp>
        <p:nvSpPr>
          <p:cNvPr id="5" name="Symbol zastępczy daty 4"/>
          <p:cNvSpPr>
            <a:spLocks noGrp="1"/>
          </p:cNvSpPr>
          <p:nvPr>
            <p:ph type="dt" sz="half" idx="10"/>
          </p:nvPr>
        </p:nvSpPr>
        <p:spPr/>
        <p:txBody>
          <a:bodyPr/>
          <a:lstStyle>
            <a:lvl1pPr>
              <a:defRPr>
                <a:solidFill>
                  <a:schemeClr val="tx1"/>
                </a:solidFill>
              </a:defRPr>
            </a:lvl1pPr>
            <a:extLst/>
          </a:lstStyle>
          <a:p>
            <a:fld id="{98E17893-EA29-487D-A0E6-1D57F3927A7F}" type="datetimeFigureOut">
              <a:rPr lang="pl-PL" smtClean="0"/>
              <a:t>23.01.2017</a:t>
            </a:fld>
            <a:endParaRPr lang="pl-PL"/>
          </a:p>
        </p:txBody>
      </p:sp>
      <p:sp>
        <p:nvSpPr>
          <p:cNvPr id="6" name="Symbol zastępczy stopki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l-PL"/>
          </a:p>
        </p:txBody>
      </p:sp>
      <p:sp>
        <p:nvSpPr>
          <p:cNvPr id="7" name="Symbol zastępczy numeru slajdu 6"/>
          <p:cNvSpPr>
            <a:spLocks noGrp="1"/>
          </p:cNvSpPr>
          <p:nvPr>
            <p:ph type="sldNum" sz="quarter" idx="12"/>
          </p:nvPr>
        </p:nvSpPr>
        <p:spPr/>
        <p:txBody>
          <a:bodyPr/>
          <a:lstStyle>
            <a:lvl1pPr>
              <a:defRPr>
                <a:solidFill>
                  <a:schemeClr val="tx1"/>
                </a:solidFill>
              </a:defRPr>
            </a:lvl1pPr>
            <a:extLst/>
          </a:lstStyle>
          <a:p>
            <a:fld id="{81476600-8CEA-44C4-8A2D-9B863C111F73}" type="slidenum">
              <a:rPr lang="pl-PL" smtClean="0"/>
              <a:t>‹#›</a:t>
            </a:fld>
            <a:endParaRPr lang="pl-PL"/>
          </a:p>
        </p:txBody>
      </p:sp>
      <p:sp>
        <p:nvSpPr>
          <p:cNvPr id="2" name="Tytuł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l-PL" smtClean="0"/>
              <a:t>Kliknij, aby edytować styl</a:t>
            </a:r>
            <a:endParaRPr kumimoji="0" lang="en-US"/>
          </a:p>
        </p:txBody>
      </p:sp>
      <p:sp>
        <p:nvSpPr>
          <p:cNvPr id="8" name="Dowolny kształt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Dowolny kształt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ójkąt prostokątny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Łącznik prostoliniowy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ag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ag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owolny kształt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Dowolny kształt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ójkąt prostokątny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Łącznik prostoliniowy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ymbol zastępczy tytuł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8E17893-EA29-487D-A0E6-1D57F3927A7F}" type="datetimeFigureOut">
              <a:rPr lang="pl-PL" smtClean="0"/>
              <a:t>23.01.2017</a:t>
            </a:fld>
            <a:endParaRPr lang="pl-PL"/>
          </a:p>
        </p:txBody>
      </p:sp>
      <p:sp>
        <p:nvSpPr>
          <p:cNvPr id="22" name="Symbol zastępczy stopki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l-PL"/>
          </a:p>
        </p:txBody>
      </p:sp>
      <p:sp>
        <p:nvSpPr>
          <p:cNvPr id="18" name="Symbol zastępczy numeru slajdu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1476600-8CEA-44C4-8A2D-9B863C111F73}"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Computer+Hardw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620689"/>
            <a:ext cx="7772400" cy="2961674"/>
          </a:xfrm>
        </p:spPr>
        <p:txBody>
          <a:bodyPr>
            <a:noAutofit/>
          </a:bodyPr>
          <a:lstStyle/>
          <a:p>
            <a:pPr algn="ctr"/>
            <a:r>
              <a:rPr lang="pl-PL" sz="4000" dirty="0">
                <a:effectLst/>
              </a:rPr>
              <a:t>Przewidywanie wydajności procesorów komputerowych przy użyciu sieci neuronowych</a:t>
            </a:r>
            <a:endParaRPr lang="pl-PL" sz="4000" dirty="0"/>
          </a:p>
        </p:txBody>
      </p:sp>
      <p:sp>
        <p:nvSpPr>
          <p:cNvPr id="3" name="Podtytuł 2"/>
          <p:cNvSpPr>
            <a:spLocks noGrp="1"/>
          </p:cNvSpPr>
          <p:nvPr>
            <p:ph type="subTitle" idx="1"/>
          </p:nvPr>
        </p:nvSpPr>
        <p:spPr>
          <a:xfrm>
            <a:off x="899592" y="4437112"/>
            <a:ext cx="7772400" cy="1199704"/>
          </a:xfrm>
        </p:spPr>
        <p:txBody>
          <a:bodyPr/>
          <a:lstStyle/>
          <a:p>
            <a:r>
              <a:rPr lang="pl-PL" dirty="0" smtClean="0"/>
              <a:t>Dawid Matyasik</a:t>
            </a:r>
            <a:endParaRPr lang="pl-PL" dirty="0"/>
          </a:p>
        </p:txBody>
      </p:sp>
    </p:spTree>
    <p:extLst>
      <p:ext uri="{BB962C8B-B14F-4D97-AF65-F5344CB8AC3E}">
        <p14:creationId xmlns:p14="http://schemas.microsoft.com/office/powerpoint/2010/main" val="22715576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a:xfrm>
            <a:off x="395536" y="764704"/>
            <a:ext cx="8229600" cy="1143000"/>
          </a:xfrm>
        </p:spPr>
        <p:txBody>
          <a:bodyPr>
            <a:normAutofit fontScale="90000"/>
          </a:bodyPr>
          <a:lstStyle/>
          <a:p>
            <a:r>
              <a:rPr lang="pl-PL" dirty="0">
                <a:effectLst/>
              </a:rPr>
              <a:t>Po utworzeniu projektu naszym oczom ukazuje się struktura projektu</a:t>
            </a:r>
            <a:endParaRPr lang="pl-PL" dirty="0"/>
          </a:p>
        </p:txBody>
      </p:sp>
      <p:pic>
        <p:nvPicPr>
          <p:cNvPr id="4" name="Symbol zastępczy zawartości 3"/>
          <p:cNvPicPr>
            <a:picLocks noGrp="1"/>
          </p:cNvPicPr>
          <p:nvPr>
            <p:ph idx="1"/>
          </p:nvPr>
        </p:nvPicPr>
        <p:blipFill rotWithShape="1">
          <a:blip r:embed="rId2"/>
          <a:srcRect l="13582" t="20795" r="73180" b="56575"/>
          <a:stretch/>
        </p:blipFill>
        <p:spPr bwMode="auto">
          <a:xfrm>
            <a:off x="4139952" y="1988840"/>
            <a:ext cx="3802423" cy="3654544"/>
          </a:xfrm>
          <a:prstGeom prst="rect">
            <a:avLst/>
          </a:prstGeom>
          <a:ln>
            <a:noFill/>
          </a:ln>
          <a:extLst>
            <a:ext uri="{53640926-AAD7-44D8-BBD7-CCE9431645EC}">
              <a14:shadowObscured xmlns:a14="http://schemas.microsoft.com/office/drawing/2010/main"/>
            </a:ext>
          </a:extLst>
        </p:spPr>
      </p:pic>
      <p:sp>
        <p:nvSpPr>
          <p:cNvPr id="5" name="pole tekstowe 4"/>
          <p:cNvSpPr txBox="1"/>
          <p:nvPr/>
        </p:nvSpPr>
        <p:spPr>
          <a:xfrm>
            <a:off x="323528" y="2708920"/>
            <a:ext cx="2664296" cy="2585323"/>
          </a:xfrm>
          <a:prstGeom prst="rect">
            <a:avLst/>
          </a:prstGeom>
          <a:noFill/>
        </p:spPr>
        <p:txBody>
          <a:bodyPr wrap="square" rtlCol="0">
            <a:spAutoFit/>
          </a:bodyPr>
          <a:lstStyle/>
          <a:p>
            <a:r>
              <a:rPr lang="pl-PL" dirty="0"/>
              <a:t>gdzie:</a:t>
            </a:r>
            <a:br>
              <a:rPr lang="pl-PL" dirty="0"/>
            </a:br>
            <a:r>
              <a:rPr lang="pl-PL" dirty="0" err="1"/>
              <a:t>Neural</a:t>
            </a:r>
            <a:r>
              <a:rPr lang="pl-PL" dirty="0"/>
              <a:t> Networks – folder, w którym magazynujemy nasze sieci</a:t>
            </a:r>
            <a:br>
              <a:rPr lang="pl-PL" dirty="0"/>
            </a:br>
            <a:r>
              <a:rPr lang="pl-PL" dirty="0"/>
              <a:t>Training </a:t>
            </a:r>
            <a:r>
              <a:rPr lang="pl-PL" dirty="0" err="1"/>
              <a:t>Sets</a:t>
            </a:r>
            <a:r>
              <a:rPr lang="pl-PL" dirty="0"/>
              <a:t> – folder z naszymi danymi treningowymi</a:t>
            </a:r>
          </a:p>
          <a:p>
            <a:endParaRPr lang="pl-PL" dirty="0"/>
          </a:p>
        </p:txBody>
      </p:sp>
    </p:spTree>
    <p:extLst>
      <p:ext uri="{BB962C8B-B14F-4D97-AF65-F5344CB8AC3E}">
        <p14:creationId xmlns:p14="http://schemas.microsoft.com/office/powerpoint/2010/main" val="41570511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a:t>Następnym krokiem jest dodanie ww. zestawu do naszego projektu. Będzie to lista danych, które reprezentują wejścia i wyjścia używane przez sieć neuronową do wytrenowania. </a:t>
            </a:r>
            <a:endParaRPr lang="pl-PL" dirty="0" smtClean="0"/>
          </a:p>
          <a:p>
            <a:r>
              <a:rPr lang="pl-PL" b="1" dirty="0" smtClean="0"/>
              <a:t>Optymalnym treningiem </a:t>
            </a:r>
            <a:r>
              <a:rPr lang="pl-PL" b="1" dirty="0"/>
              <a:t>będę nazywał odnalezienie takich wag, które będą minimalizowały błąd pomiędzy oczekiwanym a rzeczywistym </a:t>
            </a:r>
            <a:r>
              <a:rPr lang="pl-PL" b="1" dirty="0" smtClean="0"/>
              <a:t>rezultatem</a:t>
            </a:r>
            <a:r>
              <a:rPr lang="pl-PL" b="1" dirty="0"/>
              <a:t> </a:t>
            </a:r>
            <a:r>
              <a:rPr lang="pl-PL" b="1" dirty="0" smtClean="0"/>
              <a:t>(przy założonej strukturze sieci)</a:t>
            </a:r>
            <a:endParaRPr lang="pl-PL" dirty="0"/>
          </a:p>
          <a:p>
            <a:endParaRPr lang="pl-PL" dirty="0"/>
          </a:p>
        </p:txBody>
      </p:sp>
      <p:sp>
        <p:nvSpPr>
          <p:cNvPr id="3" name="Tytuł 2"/>
          <p:cNvSpPr>
            <a:spLocks noGrp="1"/>
          </p:cNvSpPr>
          <p:nvPr>
            <p:ph type="title"/>
          </p:nvPr>
        </p:nvSpPr>
        <p:spPr/>
        <p:txBody>
          <a:bodyPr>
            <a:normAutofit fontScale="90000"/>
          </a:bodyPr>
          <a:lstStyle/>
          <a:p>
            <a:r>
              <a:rPr lang="pl-PL" dirty="0">
                <a:effectLst/>
              </a:rPr>
              <a:t>Tworzenie zestawu treningowego</a:t>
            </a:r>
            <a:br>
              <a:rPr lang="pl-PL" dirty="0">
                <a:effectLst/>
              </a:rPr>
            </a:br>
            <a:endParaRPr lang="pl-PL" dirty="0"/>
          </a:p>
        </p:txBody>
      </p:sp>
    </p:spTree>
    <p:extLst>
      <p:ext uri="{BB962C8B-B14F-4D97-AF65-F5344CB8AC3E}">
        <p14:creationId xmlns:p14="http://schemas.microsoft.com/office/powerpoint/2010/main" val="229625557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179512" y="1196752"/>
            <a:ext cx="4752528" cy="4525963"/>
          </a:xfrm>
        </p:spPr>
        <p:txBody>
          <a:bodyPr>
            <a:normAutofit fontScale="92500" lnSpcReduction="20000"/>
          </a:bodyPr>
          <a:lstStyle/>
          <a:p>
            <a:r>
              <a:rPr lang="pl-PL" dirty="0"/>
              <a:t>Ustalamy nazwę oraz typ zestawu treningowego. Możemy wybierać spośród dwóch: </a:t>
            </a:r>
            <a:r>
              <a:rPr lang="pl-PL" dirty="0" err="1"/>
              <a:t>supervised</a:t>
            </a:r>
            <a:r>
              <a:rPr lang="pl-PL" dirty="0"/>
              <a:t> (nadzorowany) oraz </a:t>
            </a:r>
            <a:r>
              <a:rPr lang="pl-PL" dirty="0" err="1"/>
              <a:t>unsupervised</a:t>
            </a:r>
            <a:r>
              <a:rPr lang="pl-PL" dirty="0"/>
              <a:t> (bez nadzorcy).  Będę używał nadzorowanego zestawu, który zawiera przykłady dane na wejściu z połączonymi danymi wyjściowymi i uczy się jakie wnioski wyciągać z relacji pomiędzy nimi. </a:t>
            </a:r>
          </a:p>
        </p:txBody>
      </p:sp>
      <p:sp>
        <p:nvSpPr>
          <p:cNvPr id="3" name="Tytuł 2"/>
          <p:cNvSpPr>
            <a:spLocks noGrp="1"/>
          </p:cNvSpPr>
          <p:nvPr>
            <p:ph type="title"/>
          </p:nvPr>
        </p:nvSpPr>
        <p:spPr>
          <a:xfrm>
            <a:off x="395536" y="548680"/>
            <a:ext cx="8229600" cy="706090"/>
          </a:xfrm>
        </p:spPr>
        <p:txBody>
          <a:bodyPr>
            <a:normAutofit fontScale="90000"/>
          </a:bodyPr>
          <a:lstStyle/>
          <a:p>
            <a:r>
              <a:rPr lang="pl-PL" sz="2700" dirty="0">
                <a:effectLst/>
              </a:rPr>
              <a:t>Po kliknięciu prawym przyciskiem myszy na Training </a:t>
            </a:r>
            <a:r>
              <a:rPr lang="pl-PL" sz="2700" dirty="0" err="1">
                <a:effectLst/>
              </a:rPr>
              <a:t>Sets</a:t>
            </a:r>
            <a:r>
              <a:rPr lang="pl-PL" sz="2700" dirty="0">
                <a:effectLst/>
              </a:rPr>
              <a:t> postępujemy następująco:</a:t>
            </a:r>
            <a:r>
              <a:rPr lang="pl-PL" dirty="0">
                <a:effectLst/>
              </a:rPr>
              <a:t/>
            </a:r>
            <a:br>
              <a:rPr lang="pl-PL" dirty="0">
                <a:effectLst/>
              </a:rPr>
            </a:br>
            <a:endParaRPr lang="pl-PL" dirty="0"/>
          </a:p>
        </p:txBody>
      </p:sp>
      <p:pic>
        <p:nvPicPr>
          <p:cNvPr id="4" name="Obraz 3"/>
          <p:cNvPicPr/>
          <p:nvPr/>
        </p:nvPicPr>
        <p:blipFill rotWithShape="1">
          <a:blip r:embed="rId2"/>
          <a:srcRect l="15047" t="29412" r="57339" b="32058"/>
          <a:stretch/>
        </p:blipFill>
        <p:spPr bwMode="auto">
          <a:xfrm>
            <a:off x="5113993" y="1021118"/>
            <a:ext cx="3600400" cy="2823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62392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a:xfrm>
            <a:off x="395536" y="1052736"/>
            <a:ext cx="8229600" cy="1143000"/>
          </a:xfrm>
        </p:spPr>
        <p:txBody>
          <a:bodyPr>
            <a:normAutofit fontScale="90000"/>
          </a:bodyPr>
          <a:lstStyle/>
          <a:p>
            <a:r>
              <a:rPr lang="pl-PL" sz="2700" dirty="0">
                <a:effectLst/>
              </a:rPr>
              <a:t>Użyjemy 6 </a:t>
            </a:r>
            <a:r>
              <a:rPr lang="pl-PL" sz="2700" dirty="0" err="1">
                <a:effectLst/>
              </a:rPr>
              <a:t>inputów</a:t>
            </a:r>
            <a:r>
              <a:rPr lang="pl-PL" sz="2700" dirty="0">
                <a:effectLst/>
              </a:rPr>
              <a:t> i 1 </a:t>
            </a:r>
            <a:r>
              <a:rPr lang="pl-PL" sz="2700" dirty="0" err="1">
                <a:effectLst/>
              </a:rPr>
              <a:t>outputu</a:t>
            </a:r>
            <a:r>
              <a:rPr lang="pl-PL" sz="2700" dirty="0">
                <a:effectLst/>
              </a:rPr>
              <a:t>. Potem dodajemy ręcznie nasze znormalizowane dane testowe i klikamy </a:t>
            </a:r>
            <a:r>
              <a:rPr lang="pl-PL" sz="2700" dirty="0" err="1">
                <a:effectLst/>
              </a:rPr>
              <a:t>finish</a:t>
            </a:r>
            <a:r>
              <a:rPr lang="pl-PL" sz="2700" dirty="0">
                <a:effectLst/>
              </a:rPr>
              <a:t>. </a:t>
            </a:r>
            <a:r>
              <a:rPr lang="pl-PL" dirty="0">
                <a:effectLst/>
              </a:rPr>
              <a:t/>
            </a:r>
            <a:br>
              <a:rPr lang="pl-PL" dirty="0">
                <a:effectLst/>
              </a:rPr>
            </a:br>
            <a:endParaRPr lang="pl-PL" dirty="0"/>
          </a:p>
        </p:txBody>
      </p:sp>
      <p:pic>
        <p:nvPicPr>
          <p:cNvPr id="4" name="Obraz 3"/>
          <p:cNvPicPr/>
          <p:nvPr/>
        </p:nvPicPr>
        <p:blipFill rotWithShape="1">
          <a:blip r:embed="rId2"/>
          <a:srcRect l="32078" t="20882" r="17655" b="20588"/>
          <a:stretch/>
        </p:blipFill>
        <p:spPr bwMode="auto">
          <a:xfrm>
            <a:off x="2237381" y="1628800"/>
            <a:ext cx="6469851" cy="42344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06525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57200" y="1481328"/>
            <a:ext cx="8229600" cy="3819879"/>
          </a:xfrm>
        </p:spPr>
        <p:txBody>
          <a:bodyPr>
            <a:normAutofit fontScale="85000" lnSpcReduction="20000"/>
          </a:bodyPr>
          <a:lstStyle/>
          <a:p>
            <a:r>
              <a:rPr lang="pl-PL" dirty="0"/>
              <a:t>Na początku musimy stworzyć model sieci neuronowej. Prawym klikamy na </a:t>
            </a:r>
            <a:r>
              <a:rPr lang="pl-PL" dirty="0" err="1"/>
              <a:t>Neutral</a:t>
            </a:r>
            <a:r>
              <a:rPr lang="pl-PL" dirty="0"/>
              <a:t> Network, potem New-&gt;</a:t>
            </a:r>
            <a:r>
              <a:rPr lang="pl-PL" dirty="0" err="1"/>
              <a:t>Neural</a:t>
            </a:r>
            <a:r>
              <a:rPr lang="pl-PL" dirty="0"/>
              <a:t> Network. </a:t>
            </a:r>
          </a:p>
          <a:p>
            <a:r>
              <a:rPr lang="pl-PL" dirty="0"/>
              <a:t>Nasza sieć będzie wielowarstwowa, więc jako typ wybieramy: Multi </a:t>
            </a:r>
            <a:r>
              <a:rPr lang="pl-PL" dirty="0" err="1"/>
              <a:t>Layer</a:t>
            </a:r>
            <a:r>
              <a:rPr lang="pl-PL" dirty="0"/>
              <a:t> Perceptron. Właśnie takich sieci używa się, by rozwiązywać problemy klasyfikacji. </a:t>
            </a:r>
          </a:p>
          <a:p>
            <a:r>
              <a:rPr lang="pl-PL" dirty="0"/>
              <a:t>Po nazwaniu sieci pora na ustawienie parametrów. Będziemy używać 6 neuronów na wejściu i jednego na wyjściu, ale będziemy zmieniać liczbę neuronów w warstwie ukrytej. Jako naszej funkcji użyjemy funkcji o wzorze:</a:t>
            </a:r>
          </a:p>
          <a:p>
            <a:endParaRPr lang="pl-PL" dirty="0"/>
          </a:p>
        </p:txBody>
      </p:sp>
      <p:sp>
        <p:nvSpPr>
          <p:cNvPr id="3" name="Tytuł 2"/>
          <p:cNvSpPr>
            <a:spLocks noGrp="1"/>
          </p:cNvSpPr>
          <p:nvPr>
            <p:ph type="title"/>
          </p:nvPr>
        </p:nvSpPr>
        <p:spPr/>
        <p:txBody>
          <a:bodyPr>
            <a:normAutofit fontScale="90000"/>
          </a:bodyPr>
          <a:lstStyle/>
          <a:p>
            <a:pPr lvl="0"/>
            <a:r>
              <a:rPr lang="pl-PL" dirty="0">
                <a:effectLst/>
              </a:rPr>
              <a:t>Tworzenie sieci</a:t>
            </a:r>
            <a:br>
              <a:rPr lang="pl-PL" dirty="0">
                <a:effectLst/>
              </a:rPr>
            </a:br>
            <a:endParaRPr lang="pl-PL" dirty="0"/>
          </a:p>
        </p:txBody>
      </p:sp>
      <p:pic>
        <p:nvPicPr>
          <p:cNvPr id="4" name="Obraz 3"/>
          <p:cNvPicPr/>
          <p:nvPr/>
        </p:nvPicPr>
        <p:blipFill rotWithShape="1">
          <a:blip r:embed="rId2"/>
          <a:srcRect l="15709" t="49706" r="74866" b="44412"/>
          <a:stretch/>
        </p:blipFill>
        <p:spPr bwMode="auto">
          <a:xfrm>
            <a:off x="5004048" y="5445224"/>
            <a:ext cx="3489824" cy="1224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49112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260648"/>
            <a:ext cx="8229600" cy="5616624"/>
          </a:xfrm>
        </p:spPr>
        <p:txBody>
          <a:bodyPr>
            <a:normAutofit lnSpcReduction="10000"/>
          </a:bodyPr>
          <a:lstStyle/>
          <a:p>
            <a:r>
              <a:rPr lang="pl-PL" dirty="0"/>
              <a:t>Jako zasady nauki użyjemy algorytmu wstecznej propagacji w wersji zmodyfikowanej, z tzw. </a:t>
            </a:r>
            <a:r>
              <a:rPr lang="pl-PL" dirty="0" err="1"/>
              <a:t>momentum</a:t>
            </a:r>
            <a:r>
              <a:rPr lang="pl-PL" dirty="0"/>
              <a:t>, czyli z wprowadzoną zmianą polegającą na wprowadzeniu do procesu uaktualniania wagi bezwładności. Dzięki tej modyfikacji można zwiększyć efektywność tempa uczenia bez straty stabilności procesu uczenia. </a:t>
            </a:r>
          </a:p>
          <a:p>
            <a:r>
              <a:rPr lang="pl-PL" dirty="0"/>
              <a:t>W pierwszej próbie użyjemy dwóch ukrytych neuronów, potem właśnie tym ustawieniem będziemy sterować, by uzyskać jak najmniejszy błąd przy jak najmniejszej ilości neuronów i – rzecz jasna – jak najszybciej. </a:t>
            </a:r>
          </a:p>
          <a:p>
            <a:r>
              <a:rPr lang="pl-PL" dirty="0" smtClean="0"/>
              <a:t>Użyjemy neuronów </a:t>
            </a:r>
            <a:r>
              <a:rPr lang="pl-PL" dirty="0"/>
              <a:t>z </a:t>
            </a:r>
            <a:r>
              <a:rPr lang="pl-PL" dirty="0" err="1"/>
              <a:t>biasem</a:t>
            </a:r>
            <a:r>
              <a:rPr lang="pl-PL" dirty="0"/>
              <a:t>.</a:t>
            </a:r>
          </a:p>
          <a:p>
            <a:endParaRPr lang="pl-PL" dirty="0"/>
          </a:p>
        </p:txBody>
      </p:sp>
    </p:spTree>
    <p:extLst>
      <p:ext uri="{BB962C8B-B14F-4D97-AF65-F5344CB8AC3E}">
        <p14:creationId xmlns:p14="http://schemas.microsoft.com/office/powerpoint/2010/main" val="2510661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p:nvPr/>
        </p:nvPicPr>
        <p:blipFill>
          <a:blip r:embed="rId2"/>
          <a:stretch>
            <a:fillRect/>
          </a:stretch>
        </p:blipFill>
        <p:spPr>
          <a:xfrm>
            <a:off x="871323" y="489661"/>
            <a:ext cx="7527108" cy="5112568"/>
          </a:xfrm>
          <a:prstGeom prst="rect">
            <a:avLst/>
          </a:prstGeom>
        </p:spPr>
      </p:pic>
    </p:spTree>
    <p:extLst>
      <p:ext uri="{BB962C8B-B14F-4D97-AF65-F5344CB8AC3E}">
        <p14:creationId xmlns:p14="http://schemas.microsoft.com/office/powerpoint/2010/main" val="32591168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p:nvPr/>
        </p:nvPicPr>
        <p:blipFill rotWithShape="1">
          <a:blip r:embed="rId2"/>
          <a:srcRect l="14400" t="15218" r="37584" b="10533"/>
          <a:stretch/>
        </p:blipFill>
        <p:spPr bwMode="auto">
          <a:xfrm>
            <a:off x="1115616" y="260648"/>
            <a:ext cx="7337177" cy="5773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692283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85000" lnSpcReduction="20000"/>
          </a:bodyPr>
          <a:lstStyle/>
          <a:p>
            <a:r>
              <a:rPr lang="pl-PL" dirty="0"/>
              <a:t>Teraz, po wciśnięciu przycisku Train, pojawi się okno, w którym możliwe stanie się ustalenie parametrów nauki. </a:t>
            </a:r>
            <a:r>
              <a:rPr lang="pl-PL" i="1" dirty="0"/>
              <a:t>Learning </a:t>
            </a:r>
            <a:r>
              <a:rPr lang="pl-PL" i="1" dirty="0" err="1"/>
              <a:t>rate</a:t>
            </a:r>
            <a:r>
              <a:rPr lang="pl-PL" dirty="0"/>
              <a:t> musi być liczbą dodatnią, mniejszą niż 1. Zwykle, im jest ona większa, tym szybciej następuje trening. Ale należy pamiętać, że zbyt duża z kolei wartość może uniemożliwić sieci skończenie treningu. Na początek, na próbę ustawimy tę wartość jako 0.2.</a:t>
            </a:r>
            <a:endParaRPr lang="en-GB" dirty="0"/>
          </a:p>
          <a:p>
            <a:r>
              <a:rPr lang="pl-PL" dirty="0"/>
              <a:t>W kwestii </a:t>
            </a:r>
            <a:r>
              <a:rPr lang="pl-PL" i="1" dirty="0" err="1"/>
              <a:t>momentum</a:t>
            </a:r>
            <a:r>
              <a:rPr lang="pl-PL" dirty="0"/>
              <a:t> – zwykle nadaje się mu wartość od 0.1 do 0.8. My zaczniemy od 0.8 właśnie.</a:t>
            </a:r>
            <a:endParaRPr lang="en-GB" dirty="0"/>
          </a:p>
          <a:p>
            <a:r>
              <a:rPr lang="pl-PL" dirty="0"/>
              <a:t>Kiedy trening ma się skończyć? Możemy to określić na dwa sposoby, albo określimy limit iteracji, albo zatrzymamy naukę, gdy błąd osiągnie określony limit. My ustalimy jako cel 0.01.</a:t>
            </a:r>
            <a:endParaRPr lang="en-GB" dirty="0"/>
          </a:p>
          <a:p>
            <a:endParaRPr lang="en-GB" dirty="0"/>
          </a:p>
        </p:txBody>
      </p:sp>
      <p:sp>
        <p:nvSpPr>
          <p:cNvPr id="3" name="Tytuł 2"/>
          <p:cNvSpPr>
            <a:spLocks noGrp="1"/>
          </p:cNvSpPr>
          <p:nvPr>
            <p:ph type="title"/>
          </p:nvPr>
        </p:nvSpPr>
        <p:spPr/>
        <p:txBody>
          <a:bodyPr/>
          <a:lstStyle/>
          <a:p>
            <a:r>
              <a:rPr lang="pl-PL" dirty="0" smtClean="0"/>
              <a:t>Trenowanie sieci</a:t>
            </a:r>
            <a:endParaRPr lang="en-GB" dirty="0"/>
          </a:p>
        </p:txBody>
      </p:sp>
    </p:spTree>
    <p:extLst>
      <p:ext uri="{BB962C8B-B14F-4D97-AF65-F5344CB8AC3E}">
        <p14:creationId xmlns:p14="http://schemas.microsoft.com/office/powerpoint/2010/main" val="24250801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395536" y="2852936"/>
            <a:ext cx="8229600" cy="3658411"/>
          </a:xfrm>
        </p:spPr>
        <p:txBody>
          <a:bodyPr/>
          <a:lstStyle/>
          <a:p>
            <a:r>
              <a:rPr lang="pl-PL" dirty="0"/>
              <a:t>Z takim modelem sieci nie udało mi się niestety osiągnąć wystarczająco dobrego wyniku. Poniżej tabela wartości i błędów, które uzyskiwałem dla różnych kombinacji ww. wartości, za każdym razem ustawiając losowe wartości wag</a:t>
            </a:r>
            <a:r>
              <a:rPr lang="pl-PL" dirty="0" smtClean="0"/>
              <a:t>.</a:t>
            </a:r>
            <a:endParaRPr lang="en-GB" dirty="0"/>
          </a:p>
        </p:txBody>
      </p:sp>
      <p:sp>
        <p:nvSpPr>
          <p:cNvPr id="4" name="Prostokąt 3"/>
          <p:cNvSpPr/>
          <p:nvPr/>
        </p:nvSpPr>
        <p:spPr>
          <a:xfrm>
            <a:off x="501080" y="1412776"/>
            <a:ext cx="8280920" cy="923330"/>
          </a:xfrm>
          <a:prstGeom prst="rect">
            <a:avLst/>
          </a:prstGeom>
        </p:spPr>
        <p:txBody>
          <a:bodyPr wrap="square">
            <a:spAutoFit/>
          </a:bodyPr>
          <a:lstStyle/>
          <a:p>
            <a:r>
              <a:rPr lang="pl-PL" dirty="0"/>
              <a:t>Wynik, który uzyskałem (około 0,022797) zdecydowanie nie jest satysfakcjonujący – trzeba będzie pokombinować z innymi wartościami </a:t>
            </a:r>
            <a:r>
              <a:rPr lang="pl-PL" i="1" dirty="0"/>
              <a:t>Learning </a:t>
            </a:r>
            <a:r>
              <a:rPr lang="pl-PL" dirty="0"/>
              <a:t>i </a:t>
            </a:r>
            <a:r>
              <a:rPr lang="pl-PL" i="1" dirty="0" err="1"/>
              <a:t>momentum</a:t>
            </a:r>
            <a:r>
              <a:rPr lang="pl-PL" dirty="0"/>
              <a:t>.</a:t>
            </a:r>
            <a:endParaRPr lang="en-GB" dirty="0"/>
          </a:p>
        </p:txBody>
      </p:sp>
    </p:spTree>
    <p:extLst>
      <p:ext uri="{BB962C8B-B14F-4D97-AF65-F5344CB8AC3E}">
        <p14:creationId xmlns:p14="http://schemas.microsoft.com/office/powerpoint/2010/main" val="6434303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57200" y="1481328"/>
            <a:ext cx="8229600" cy="4900000"/>
          </a:xfrm>
        </p:spPr>
        <p:txBody>
          <a:bodyPr>
            <a:normAutofit fontScale="92500" lnSpcReduction="10000"/>
          </a:bodyPr>
          <a:lstStyle/>
          <a:p>
            <a:r>
              <a:rPr lang="pl-PL" dirty="0"/>
              <a:t>W tym eksperymencie pokażę jak sieć neuronowa może być użyteczna podczas rozwiązywania zagadnienia przybliżenia i przewidywania.  Do wykonania ćwiczenia użyję </a:t>
            </a:r>
            <a:r>
              <a:rPr lang="pl-PL" dirty="0" err="1"/>
              <a:t>Frameworka</a:t>
            </a:r>
            <a:r>
              <a:rPr lang="pl-PL" dirty="0"/>
              <a:t> napisanego w języku Java o nazwie </a:t>
            </a:r>
            <a:r>
              <a:rPr lang="pl-PL" dirty="0" err="1"/>
              <a:t>Neuroph</a:t>
            </a:r>
            <a:r>
              <a:rPr lang="pl-PL" dirty="0"/>
              <a:t>. </a:t>
            </a:r>
          </a:p>
          <a:p>
            <a:pPr marL="109728" indent="0">
              <a:buNone/>
            </a:pPr>
            <a:r>
              <a:rPr lang="pl-PL" dirty="0" smtClean="0"/>
              <a:t> </a:t>
            </a:r>
            <a:endParaRPr lang="pl-PL" dirty="0"/>
          </a:p>
          <a:p>
            <a:r>
              <a:rPr lang="pl-PL" dirty="0"/>
              <a:t>Sieci neuronowe nie są idealną metodą przewidywania zjawisk, ale ich niewątpliwą przewagą jest fakt, że automatycznie uczą się tylko dzięki danym wejściowym, bez potrzeby dodawania innych informacji podczas procesu nauki (takich jak rodzaj zależności w </a:t>
            </a:r>
            <a:r>
              <a:rPr lang="pl-PL" dirty="0" smtClean="0"/>
              <a:t>regresji liniowej). </a:t>
            </a:r>
            <a:endParaRPr lang="pl-PL" dirty="0"/>
          </a:p>
        </p:txBody>
      </p:sp>
      <p:sp>
        <p:nvSpPr>
          <p:cNvPr id="3" name="Tytuł 2"/>
          <p:cNvSpPr>
            <a:spLocks noGrp="1"/>
          </p:cNvSpPr>
          <p:nvPr>
            <p:ph type="title"/>
          </p:nvPr>
        </p:nvSpPr>
        <p:spPr/>
        <p:txBody>
          <a:bodyPr>
            <a:normAutofit fontScale="90000"/>
          </a:bodyPr>
          <a:lstStyle/>
          <a:p>
            <a:r>
              <a:rPr lang="pl-PL" dirty="0">
                <a:effectLst/>
              </a:rPr>
              <a:t>Wstęp</a:t>
            </a:r>
            <a:br>
              <a:rPr lang="pl-PL" dirty="0">
                <a:effectLst/>
              </a:rPr>
            </a:br>
            <a:endParaRPr lang="pl-PL" dirty="0"/>
          </a:p>
        </p:txBody>
      </p:sp>
    </p:spTree>
    <p:extLst>
      <p:ext uri="{BB962C8B-B14F-4D97-AF65-F5344CB8AC3E}">
        <p14:creationId xmlns:p14="http://schemas.microsoft.com/office/powerpoint/2010/main" val="243109146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3731514812"/>
              </p:ext>
            </p:extLst>
          </p:nvPr>
        </p:nvGraphicFramePr>
        <p:xfrm>
          <a:off x="683568" y="476672"/>
          <a:ext cx="7817111" cy="2057400"/>
        </p:xfrm>
        <a:graphic>
          <a:graphicData uri="http://schemas.openxmlformats.org/drawingml/2006/table">
            <a:tbl>
              <a:tblPr firstRow="1" firstCol="1" bandRow="1">
                <a:tableStyleId>{5C22544A-7EE6-4342-B048-85BDC9FD1C3A}</a:tableStyleId>
              </a:tblPr>
              <a:tblGrid>
                <a:gridCol w="1563083"/>
                <a:gridCol w="1563083"/>
                <a:gridCol w="1563083"/>
                <a:gridCol w="1563931"/>
                <a:gridCol w="1563931"/>
              </a:tblGrid>
              <a:tr h="896100">
                <a:tc>
                  <a:txBody>
                    <a:bodyPr/>
                    <a:lstStyle/>
                    <a:p>
                      <a:r>
                        <a:rPr lang="pl-PL" sz="1500" dirty="0">
                          <a:effectLst/>
                        </a:rPr>
                        <a:t>Numer próby</a:t>
                      </a:r>
                      <a:endParaRPr lang="en-GB" sz="1500" dirty="0">
                        <a:effectLst/>
                        <a:latin typeface="Calibri"/>
                        <a:ea typeface="Times New Roman"/>
                        <a:cs typeface="Times New Roman"/>
                      </a:endParaRPr>
                    </a:p>
                  </a:txBody>
                  <a:tcPr marL="91647" marR="91647" marT="0" marB="0"/>
                </a:tc>
                <a:tc>
                  <a:txBody>
                    <a:bodyPr/>
                    <a:lstStyle/>
                    <a:p>
                      <a:r>
                        <a:rPr lang="pl-PL" sz="1500" dirty="0">
                          <a:effectLst/>
                        </a:rPr>
                        <a:t>Learning </a:t>
                      </a:r>
                      <a:r>
                        <a:rPr lang="pl-PL" sz="1500" noProof="0" dirty="0" err="1" smtClean="0">
                          <a:effectLst/>
                        </a:rPr>
                        <a:t>rate</a:t>
                      </a:r>
                      <a:endParaRPr lang="pl-PL" sz="1500" noProof="0" dirty="0">
                        <a:effectLst/>
                        <a:latin typeface="Calibri"/>
                        <a:ea typeface="Times New Roman"/>
                        <a:cs typeface="Times New Roman"/>
                      </a:endParaRPr>
                    </a:p>
                  </a:txBody>
                  <a:tcPr marL="91647" marR="91647" marT="0" marB="0"/>
                </a:tc>
                <a:tc>
                  <a:txBody>
                    <a:bodyPr/>
                    <a:lstStyle/>
                    <a:p>
                      <a:r>
                        <a:rPr lang="pl-PL" sz="1500" dirty="0" err="1">
                          <a:effectLst/>
                        </a:rPr>
                        <a:t>Momentum</a:t>
                      </a:r>
                      <a:endParaRPr lang="en-GB" sz="1500" dirty="0">
                        <a:effectLst/>
                        <a:latin typeface="Calibri"/>
                        <a:ea typeface="Times New Roman"/>
                        <a:cs typeface="Times New Roman"/>
                      </a:endParaRPr>
                    </a:p>
                  </a:txBody>
                  <a:tcPr marL="91647" marR="91647" marT="0" marB="0"/>
                </a:tc>
                <a:tc>
                  <a:txBody>
                    <a:bodyPr/>
                    <a:lstStyle/>
                    <a:p>
                      <a:r>
                        <a:rPr lang="pl-PL" sz="1500">
                          <a:effectLst/>
                        </a:rPr>
                        <a:t>Liczba iteracji do zakończenia treningu</a:t>
                      </a:r>
                      <a:endParaRPr lang="en-GB" sz="1500">
                        <a:effectLst/>
                        <a:latin typeface="Calibri"/>
                        <a:ea typeface="Times New Roman"/>
                        <a:cs typeface="Times New Roman"/>
                      </a:endParaRPr>
                    </a:p>
                  </a:txBody>
                  <a:tcPr marL="91647" marR="91647" marT="0" marB="0"/>
                </a:tc>
                <a:tc>
                  <a:txBody>
                    <a:bodyPr/>
                    <a:lstStyle/>
                    <a:p>
                      <a:r>
                        <a:rPr lang="pl-PL" sz="1500">
                          <a:effectLst/>
                        </a:rPr>
                        <a:t>Błąd</a:t>
                      </a:r>
                      <a:endParaRPr lang="en-GB" sz="1500">
                        <a:effectLst/>
                        <a:latin typeface="Calibri"/>
                        <a:ea typeface="Times New Roman"/>
                        <a:cs typeface="Times New Roman"/>
                      </a:endParaRPr>
                    </a:p>
                  </a:txBody>
                  <a:tcPr marL="91647" marR="91647" marT="0" marB="0"/>
                </a:tc>
              </a:tr>
              <a:tr h="224025">
                <a:tc>
                  <a:txBody>
                    <a:bodyPr/>
                    <a:lstStyle/>
                    <a:p>
                      <a:r>
                        <a:rPr lang="pl-PL" sz="1500">
                          <a:effectLst/>
                        </a:rPr>
                        <a:t>1</a:t>
                      </a:r>
                      <a:endParaRPr lang="en-GB" sz="1500">
                        <a:effectLst/>
                        <a:latin typeface="Calibri"/>
                        <a:ea typeface="Times New Roman"/>
                        <a:cs typeface="Times New Roman"/>
                      </a:endParaRPr>
                    </a:p>
                  </a:txBody>
                  <a:tcPr marL="91647" marR="91647" marT="0" marB="0"/>
                </a:tc>
                <a:tc>
                  <a:txBody>
                    <a:bodyPr/>
                    <a:lstStyle/>
                    <a:p>
                      <a:r>
                        <a:rPr lang="pl-PL" sz="1500">
                          <a:effectLst/>
                        </a:rPr>
                        <a:t>0,2</a:t>
                      </a:r>
                      <a:endParaRPr lang="en-GB" sz="1500">
                        <a:effectLst/>
                        <a:latin typeface="Calibri"/>
                        <a:ea typeface="Times New Roman"/>
                        <a:cs typeface="Times New Roman"/>
                      </a:endParaRPr>
                    </a:p>
                  </a:txBody>
                  <a:tcPr marL="91647" marR="91647" marT="0" marB="0"/>
                </a:tc>
                <a:tc>
                  <a:txBody>
                    <a:bodyPr/>
                    <a:lstStyle/>
                    <a:p>
                      <a:r>
                        <a:rPr lang="pl-PL" sz="1500">
                          <a:effectLst/>
                        </a:rPr>
                        <a:t>0,8</a:t>
                      </a:r>
                      <a:endParaRPr lang="en-GB" sz="1500">
                        <a:effectLst/>
                        <a:latin typeface="Calibri"/>
                        <a:ea typeface="Times New Roman"/>
                        <a:cs typeface="Times New Roman"/>
                      </a:endParaRPr>
                    </a:p>
                  </a:txBody>
                  <a:tcPr marL="91647" marR="91647" marT="0" marB="0"/>
                </a:tc>
                <a:tc>
                  <a:txBody>
                    <a:bodyPr/>
                    <a:lstStyle/>
                    <a:p>
                      <a:r>
                        <a:rPr lang="pl-PL" sz="1500">
                          <a:effectLst/>
                        </a:rPr>
                        <a:t>17</a:t>
                      </a:r>
                      <a:endParaRPr lang="en-GB" sz="1500">
                        <a:effectLst/>
                        <a:latin typeface="Calibri"/>
                        <a:ea typeface="Times New Roman"/>
                        <a:cs typeface="Times New Roman"/>
                      </a:endParaRPr>
                    </a:p>
                  </a:txBody>
                  <a:tcPr marL="91647" marR="91647" marT="0" marB="0"/>
                </a:tc>
                <a:tc>
                  <a:txBody>
                    <a:bodyPr/>
                    <a:lstStyle/>
                    <a:p>
                      <a:r>
                        <a:rPr lang="pl-PL" sz="1500">
                          <a:effectLst/>
                        </a:rPr>
                        <a:t>0,022</a:t>
                      </a:r>
                      <a:endParaRPr lang="en-GB" sz="1500">
                        <a:effectLst/>
                        <a:latin typeface="Calibri"/>
                        <a:ea typeface="Times New Roman"/>
                        <a:cs typeface="Times New Roman"/>
                      </a:endParaRPr>
                    </a:p>
                  </a:txBody>
                  <a:tcPr marL="91647" marR="91647" marT="0" marB="0"/>
                </a:tc>
              </a:tr>
              <a:tr h="224025">
                <a:tc>
                  <a:txBody>
                    <a:bodyPr/>
                    <a:lstStyle/>
                    <a:p>
                      <a:r>
                        <a:rPr lang="pl-PL" sz="1500">
                          <a:effectLst/>
                        </a:rPr>
                        <a:t>2</a:t>
                      </a:r>
                      <a:endParaRPr lang="en-GB" sz="1500">
                        <a:effectLst/>
                        <a:latin typeface="Calibri"/>
                        <a:ea typeface="Times New Roman"/>
                        <a:cs typeface="Times New Roman"/>
                      </a:endParaRPr>
                    </a:p>
                  </a:txBody>
                  <a:tcPr marL="91647" marR="91647" marT="0" marB="0"/>
                </a:tc>
                <a:tc>
                  <a:txBody>
                    <a:bodyPr/>
                    <a:lstStyle/>
                    <a:p>
                      <a:r>
                        <a:rPr lang="pl-PL" sz="1500">
                          <a:effectLst/>
                        </a:rPr>
                        <a:t>0,2</a:t>
                      </a:r>
                      <a:endParaRPr lang="en-GB" sz="1500">
                        <a:effectLst/>
                        <a:latin typeface="Calibri"/>
                        <a:ea typeface="Times New Roman"/>
                        <a:cs typeface="Times New Roman"/>
                      </a:endParaRPr>
                    </a:p>
                  </a:txBody>
                  <a:tcPr marL="91647" marR="91647" marT="0" marB="0"/>
                </a:tc>
                <a:tc>
                  <a:txBody>
                    <a:bodyPr/>
                    <a:lstStyle/>
                    <a:p>
                      <a:r>
                        <a:rPr lang="pl-PL" sz="1500">
                          <a:effectLst/>
                        </a:rPr>
                        <a:t>0,7</a:t>
                      </a:r>
                      <a:endParaRPr lang="en-GB" sz="1500">
                        <a:effectLst/>
                        <a:latin typeface="Calibri"/>
                        <a:ea typeface="Times New Roman"/>
                        <a:cs typeface="Times New Roman"/>
                      </a:endParaRPr>
                    </a:p>
                  </a:txBody>
                  <a:tcPr marL="91647" marR="91647" marT="0" marB="0"/>
                </a:tc>
                <a:tc>
                  <a:txBody>
                    <a:bodyPr/>
                    <a:lstStyle/>
                    <a:p>
                      <a:r>
                        <a:rPr lang="pl-PL" sz="1500">
                          <a:effectLst/>
                        </a:rPr>
                        <a:t>30</a:t>
                      </a:r>
                      <a:endParaRPr lang="en-GB" sz="1500">
                        <a:effectLst/>
                        <a:latin typeface="Calibri"/>
                        <a:ea typeface="Times New Roman"/>
                        <a:cs typeface="Times New Roman"/>
                      </a:endParaRPr>
                    </a:p>
                  </a:txBody>
                  <a:tcPr marL="91647" marR="91647" marT="0" marB="0"/>
                </a:tc>
                <a:tc>
                  <a:txBody>
                    <a:bodyPr/>
                    <a:lstStyle/>
                    <a:p>
                      <a:r>
                        <a:rPr lang="pl-PL" sz="1500">
                          <a:effectLst/>
                        </a:rPr>
                        <a:t>0,018</a:t>
                      </a:r>
                      <a:endParaRPr lang="en-GB" sz="1500">
                        <a:effectLst/>
                        <a:latin typeface="Calibri"/>
                        <a:ea typeface="Times New Roman"/>
                        <a:cs typeface="Times New Roman"/>
                      </a:endParaRPr>
                    </a:p>
                  </a:txBody>
                  <a:tcPr marL="91647" marR="91647" marT="0" marB="0"/>
                </a:tc>
              </a:tr>
              <a:tr h="224025">
                <a:tc>
                  <a:txBody>
                    <a:bodyPr/>
                    <a:lstStyle/>
                    <a:p>
                      <a:r>
                        <a:rPr lang="pl-PL" sz="1500">
                          <a:effectLst/>
                        </a:rPr>
                        <a:t>3</a:t>
                      </a:r>
                      <a:endParaRPr lang="en-GB" sz="1500">
                        <a:effectLst/>
                        <a:latin typeface="Calibri"/>
                        <a:ea typeface="Times New Roman"/>
                        <a:cs typeface="Times New Roman"/>
                      </a:endParaRPr>
                    </a:p>
                  </a:txBody>
                  <a:tcPr marL="91647" marR="91647" marT="0" marB="0"/>
                </a:tc>
                <a:tc>
                  <a:txBody>
                    <a:bodyPr/>
                    <a:lstStyle/>
                    <a:p>
                      <a:r>
                        <a:rPr lang="pl-PL" sz="1500">
                          <a:effectLst/>
                        </a:rPr>
                        <a:t>0,3</a:t>
                      </a:r>
                      <a:endParaRPr lang="en-GB" sz="1500">
                        <a:effectLst/>
                        <a:latin typeface="Calibri"/>
                        <a:ea typeface="Times New Roman"/>
                        <a:cs typeface="Times New Roman"/>
                      </a:endParaRPr>
                    </a:p>
                  </a:txBody>
                  <a:tcPr marL="91647" marR="91647" marT="0" marB="0"/>
                </a:tc>
                <a:tc>
                  <a:txBody>
                    <a:bodyPr/>
                    <a:lstStyle/>
                    <a:p>
                      <a:r>
                        <a:rPr lang="pl-PL" sz="1500">
                          <a:effectLst/>
                        </a:rPr>
                        <a:t>0,6</a:t>
                      </a:r>
                      <a:endParaRPr lang="en-GB" sz="1500">
                        <a:effectLst/>
                        <a:latin typeface="Calibri"/>
                        <a:ea typeface="Times New Roman"/>
                        <a:cs typeface="Times New Roman"/>
                      </a:endParaRPr>
                    </a:p>
                  </a:txBody>
                  <a:tcPr marL="91647" marR="91647" marT="0" marB="0"/>
                </a:tc>
                <a:tc>
                  <a:txBody>
                    <a:bodyPr/>
                    <a:lstStyle/>
                    <a:p>
                      <a:r>
                        <a:rPr lang="pl-PL" sz="1500">
                          <a:effectLst/>
                        </a:rPr>
                        <a:t>33</a:t>
                      </a:r>
                      <a:endParaRPr lang="en-GB" sz="1500">
                        <a:effectLst/>
                        <a:latin typeface="Calibri"/>
                        <a:ea typeface="Times New Roman"/>
                        <a:cs typeface="Times New Roman"/>
                      </a:endParaRPr>
                    </a:p>
                  </a:txBody>
                  <a:tcPr marL="91647" marR="91647" marT="0" marB="0"/>
                </a:tc>
                <a:tc>
                  <a:txBody>
                    <a:bodyPr/>
                    <a:lstStyle/>
                    <a:p>
                      <a:r>
                        <a:rPr lang="pl-PL" sz="1500">
                          <a:effectLst/>
                        </a:rPr>
                        <a:t>0,022</a:t>
                      </a:r>
                      <a:endParaRPr lang="en-GB" sz="1500">
                        <a:effectLst/>
                        <a:latin typeface="Calibri"/>
                        <a:ea typeface="Times New Roman"/>
                        <a:cs typeface="Times New Roman"/>
                      </a:endParaRPr>
                    </a:p>
                  </a:txBody>
                  <a:tcPr marL="91647" marR="91647" marT="0" marB="0"/>
                </a:tc>
              </a:tr>
              <a:tr h="224025">
                <a:tc>
                  <a:txBody>
                    <a:bodyPr/>
                    <a:lstStyle/>
                    <a:p>
                      <a:r>
                        <a:rPr lang="pl-PL" sz="1500">
                          <a:effectLst/>
                        </a:rPr>
                        <a:t>4</a:t>
                      </a:r>
                      <a:endParaRPr lang="en-GB" sz="1500">
                        <a:effectLst/>
                        <a:latin typeface="Calibri"/>
                        <a:ea typeface="Times New Roman"/>
                        <a:cs typeface="Times New Roman"/>
                      </a:endParaRPr>
                    </a:p>
                  </a:txBody>
                  <a:tcPr marL="91647" marR="91647" marT="0" marB="0"/>
                </a:tc>
                <a:tc>
                  <a:txBody>
                    <a:bodyPr/>
                    <a:lstStyle/>
                    <a:p>
                      <a:r>
                        <a:rPr lang="pl-PL" sz="1500">
                          <a:effectLst/>
                        </a:rPr>
                        <a:t>0,4</a:t>
                      </a:r>
                      <a:endParaRPr lang="en-GB" sz="1500">
                        <a:effectLst/>
                        <a:latin typeface="Calibri"/>
                        <a:ea typeface="Times New Roman"/>
                        <a:cs typeface="Times New Roman"/>
                      </a:endParaRPr>
                    </a:p>
                  </a:txBody>
                  <a:tcPr marL="91647" marR="91647" marT="0" marB="0"/>
                </a:tc>
                <a:tc>
                  <a:txBody>
                    <a:bodyPr/>
                    <a:lstStyle/>
                    <a:p>
                      <a:r>
                        <a:rPr lang="pl-PL" sz="1500">
                          <a:effectLst/>
                        </a:rPr>
                        <a:t>0,8</a:t>
                      </a:r>
                      <a:endParaRPr lang="en-GB" sz="1500">
                        <a:effectLst/>
                        <a:latin typeface="Calibri"/>
                        <a:ea typeface="Times New Roman"/>
                        <a:cs typeface="Times New Roman"/>
                      </a:endParaRPr>
                    </a:p>
                  </a:txBody>
                  <a:tcPr marL="91647" marR="91647" marT="0" marB="0"/>
                </a:tc>
                <a:tc>
                  <a:txBody>
                    <a:bodyPr/>
                    <a:lstStyle/>
                    <a:p>
                      <a:r>
                        <a:rPr lang="pl-PL" sz="1500">
                          <a:effectLst/>
                        </a:rPr>
                        <a:t>11</a:t>
                      </a:r>
                      <a:endParaRPr lang="en-GB" sz="1500">
                        <a:effectLst/>
                        <a:latin typeface="Calibri"/>
                        <a:ea typeface="Times New Roman"/>
                        <a:cs typeface="Times New Roman"/>
                      </a:endParaRPr>
                    </a:p>
                  </a:txBody>
                  <a:tcPr marL="91647" marR="91647" marT="0" marB="0"/>
                </a:tc>
                <a:tc>
                  <a:txBody>
                    <a:bodyPr/>
                    <a:lstStyle/>
                    <a:p>
                      <a:r>
                        <a:rPr lang="pl-PL" sz="1500">
                          <a:effectLst/>
                        </a:rPr>
                        <a:t>0,017</a:t>
                      </a:r>
                      <a:endParaRPr lang="en-GB" sz="1500">
                        <a:effectLst/>
                        <a:latin typeface="Calibri"/>
                        <a:ea typeface="Times New Roman"/>
                        <a:cs typeface="Times New Roman"/>
                      </a:endParaRPr>
                    </a:p>
                  </a:txBody>
                  <a:tcPr marL="91647" marR="91647" marT="0" marB="0"/>
                </a:tc>
              </a:tr>
              <a:tr h="224025">
                <a:tc>
                  <a:txBody>
                    <a:bodyPr/>
                    <a:lstStyle/>
                    <a:p>
                      <a:r>
                        <a:rPr lang="pl-PL" sz="1500">
                          <a:effectLst/>
                        </a:rPr>
                        <a:t>5</a:t>
                      </a:r>
                      <a:endParaRPr lang="en-GB" sz="1500">
                        <a:effectLst/>
                        <a:latin typeface="Calibri"/>
                        <a:ea typeface="Times New Roman"/>
                        <a:cs typeface="Times New Roman"/>
                      </a:endParaRPr>
                    </a:p>
                  </a:txBody>
                  <a:tcPr marL="91647" marR="91647" marT="0" marB="0"/>
                </a:tc>
                <a:tc>
                  <a:txBody>
                    <a:bodyPr/>
                    <a:lstStyle/>
                    <a:p>
                      <a:r>
                        <a:rPr lang="pl-PL" sz="1500" dirty="0">
                          <a:effectLst/>
                        </a:rPr>
                        <a:t>0,1</a:t>
                      </a:r>
                      <a:endParaRPr lang="en-GB" sz="1500" dirty="0">
                        <a:effectLst/>
                        <a:latin typeface="Calibri"/>
                        <a:ea typeface="Times New Roman"/>
                        <a:cs typeface="Times New Roman"/>
                      </a:endParaRPr>
                    </a:p>
                  </a:txBody>
                  <a:tcPr marL="91647" marR="91647" marT="0" marB="0"/>
                </a:tc>
                <a:tc>
                  <a:txBody>
                    <a:bodyPr/>
                    <a:lstStyle/>
                    <a:p>
                      <a:r>
                        <a:rPr lang="pl-PL" sz="1500" dirty="0">
                          <a:effectLst/>
                        </a:rPr>
                        <a:t>0,8</a:t>
                      </a:r>
                      <a:endParaRPr lang="en-GB" sz="1500" dirty="0">
                        <a:effectLst/>
                        <a:latin typeface="Calibri"/>
                        <a:ea typeface="Times New Roman"/>
                        <a:cs typeface="Times New Roman"/>
                      </a:endParaRPr>
                    </a:p>
                  </a:txBody>
                  <a:tcPr marL="91647" marR="91647" marT="0" marB="0"/>
                </a:tc>
                <a:tc>
                  <a:txBody>
                    <a:bodyPr/>
                    <a:lstStyle/>
                    <a:p>
                      <a:r>
                        <a:rPr lang="pl-PL" sz="1500">
                          <a:effectLst/>
                        </a:rPr>
                        <a:t>53</a:t>
                      </a:r>
                      <a:endParaRPr lang="en-GB" sz="1500">
                        <a:effectLst/>
                        <a:latin typeface="Calibri"/>
                        <a:ea typeface="Times New Roman"/>
                        <a:cs typeface="Times New Roman"/>
                      </a:endParaRPr>
                    </a:p>
                  </a:txBody>
                  <a:tcPr marL="91647" marR="91647" marT="0" marB="0"/>
                </a:tc>
                <a:tc>
                  <a:txBody>
                    <a:bodyPr/>
                    <a:lstStyle/>
                    <a:p>
                      <a:r>
                        <a:rPr lang="pl-PL" sz="1500" dirty="0">
                          <a:effectLst/>
                        </a:rPr>
                        <a:t>0,016</a:t>
                      </a:r>
                      <a:endParaRPr lang="en-GB" sz="1500" dirty="0">
                        <a:effectLst/>
                        <a:latin typeface="Calibri"/>
                        <a:ea typeface="Times New Roman"/>
                        <a:cs typeface="Times New Roman"/>
                      </a:endParaRPr>
                    </a:p>
                  </a:txBody>
                  <a:tcPr marL="91647" marR="91647" marT="0" marB="0"/>
                </a:tc>
              </a:tr>
            </a:tbl>
          </a:graphicData>
        </a:graphic>
      </p:graphicFrame>
      <p:sp>
        <p:nvSpPr>
          <p:cNvPr id="5" name="Tytuł 2"/>
          <p:cNvSpPr>
            <a:spLocks noGrp="1"/>
          </p:cNvSpPr>
          <p:nvPr>
            <p:ph type="title"/>
          </p:nvPr>
        </p:nvSpPr>
        <p:spPr>
          <a:xfrm>
            <a:off x="395536" y="3284984"/>
            <a:ext cx="8229600" cy="1143000"/>
          </a:xfrm>
        </p:spPr>
        <p:txBody>
          <a:bodyPr>
            <a:normAutofit fontScale="90000"/>
          </a:bodyPr>
          <a:lstStyle/>
          <a:p>
            <a:r>
              <a:rPr lang="pl-PL" dirty="0">
                <a:effectLst/>
              </a:rPr>
              <a:t>Podsumowanie pierwszych prób treningu</a:t>
            </a:r>
            <a:r>
              <a:rPr lang="en-GB" dirty="0">
                <a:effectLst/>
              </a:rPr>
              <a:t/>
            </a:r>
            <a:br>
              <a:rPr lang="en-GB" dirty="0">
                <a:effectLst/>
              </a:rPr>
            </a:br>
            <a:endParaRPr lang="en-GB" dirty="0"/>
          </a:p>
        </p:txBody>
      </p:sp>
      <p:sp>
        <p:nvSpPr>
          <p:cNvPr id="2" name="pole tekstowe 1"/>
          <p:cNvSpPr txBox="1"/>
          <p:nvPr/>
        </p:nvSpPr>
        <p:spPr>
          <a:xfrm>
            <a:off x="107552" y="4725144"/>
            <a:ext cx="8208864" cy="923330"/>
          </a:xfrm>
          <a:prstGeom prst="rect">
            <a:avLst/>
          </a:prstGeom>
          <a:noFill/>
        </p:spPr>
        <p:txBody>
          <a:bodyPr wrap="square" rtlCol="0">
            <a:spAutoFit/>
          </a:bodyPr>
          <a:lstStyle/>
          <a:p>
            <a:r>
              <a:rPr lang="pl-PL" dirty="0" smtClean="0"/>
              <a:t>Jak widać, ostatnia próba przyniosła najlepszy rezultat – niestety, wciąż nie był on satysfakcjonujący. Przyszła kolej na kombinowanie w inny sposób –na zmianę liczby neuronów w warstwie ukrytej. </a:t>
            </a:r>
            <a:endParaRPr lang="pl-PL" dirty="0"/>
          </a:p>
        </p:txBody>
      </p:sp>
    </p:spTree>
    <p:extLst>
      <p:ext uri="{BB962C8B-B14F-4D97-AF65-F5344CB8AC3E}">
        <p14:creationId xmlns:p14="http://schemas.microsoft.com/office/powerpoint/2010/main" val="300544805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57200" y="1481329"/>
            <a:ext cx="8229600" cy="2235704"/>
          </a:xfrm>
        </p:spPr>
        <p:txBody>
          <a:bodyPr/>
          <a:lstStyle/>
          <a:p>
            <a:pPr marL="109728" indent="0">
              <a:buNone/>
            </a:pPr>
            <a:r>
              <a:rPr lang="pl-PL" dirty="0" smtClean="0"/>
              <a:t>Tym razem ustawię 4 neurony w warstwie ukrytej, co powinno zmniejszyć nasz błąd – i faktycznie tak jest, niestety udało się to tylko do wartości 0,01203 (i nie pomogły tutaj zmiany </a:t>
            </a:r>
            <a:r>
              <a:rPr lang="pl-PL" i="1" dirty="0" err="1" smtClean="0"/>
              <a:t>mommentum</a:t>
            </a:r>
            <a:r>
              <a:rPr lang="pl-PL" i="1" dirty="0" smtClean="0"/>
              <a:t> </a:t>
            </a:r>
            <a:r>
              <a:rPr lang="pl-PL" dirty="0" smtClean="0"/>
              <a:t>i</a:t>
            </a:r>
            <a:r>
              <a:rPr lang="pl-PL" i="1" dirty="0" smtClean="0"/>
              <a:t> learning </a:t>
            </a:r>
            <a:r>
              <a:rPr lang="pl-PL" i="1" dirty="0" err="1" smtClean="0"/>
              <a:t>rate</a:t>
            </a:r>
            <a:r>
              <a:rPr lang="pl-PL" i="1" smtClean="0"/>
              <a:t>)</a:t>
            </a:r>
            <a:r>
              <a:rPr lang="pl-PL" smtClean="0"/>
              <a:t>. </a:t>
            </a:r>
            <a:endParaRPr lang="pl-PL" dirty="0"/>
          </a:p>
        </p:txBody>
      </p:sp>
      <p:sp>
        <p:nvSpPr>
          <p:cNvPr id="3" name="Tytuł 2"/>
          <p:cNvSpPr>
            <a:spLocks noGrp="1"/>
          </p:cNvSpPr>
          <p:nvPr>
            <p:ph type="title"/>
          </p:nvPr>
        </p:nvSpPr>
        <p:spPr/>
        <p:txBody>
          <a:bodyPr/>
          <a:lstStyle/>
          <a:p>
            <a:r>
              <a:rPr lang="pl-PL" dirty="0" smtClean="0"/>
              <a:t>Trening nr 6</a:t>
            </a:r>
            <a:endParaRPr lang="pl-PL" dirty="0"/>
          </a:p>
        </p:txBody>
      </p:sp>
    </p:spTree>
    <p:extLst>
      <p:ext uri="{BB962C8B-B14F-4D97-AF65-F5344CB8AC3E}">
        <p14:creationId xmlns:p14="http://schemas.microsoft.com/office/powerpoint/2010/main" val="294189114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endParaRPr lang="pl-PL"/>
          </a:p>
        </p:txBody>
      </p:sp>
      <p:sp>
        <p:nvSpPr>
          <p:cNvPr id="3" name="Tytuł 2"/>
          <p:cNvSpPr>
            <a:spLocks noGrp="1"/>
          </p:cNvSpPr>
          <p:nvPr>
            <p:ph type="title"/>
          </p:nvPr>
        </p:nvSpPr>
        <p:spPr/>
        <p:txBody>
          <a:bodyPr/>
          <a:lstStyle/>
          <a:p>
            <a:endParaRPr lang="pl-PL"/>
          </a:p>
        </p:txBody>
      </p:sp>
      <p:pic>
        <p:nvPicPr>
          <p:cNvPr id="4" name="Obraz 3"/>
          <p:cNvPicPr/>
          <p:nvPr/>
        </p:nvPicPr>
        <p:blipFill rotWithShape="1">
          <a:blip r:embed="rId2"/>
          <a:srcRect l="14400" t="15217" r="37585" b="12087"/>
          <a:stretch/>
        </p:blipFill>
        <p:spPr bwMode="auto">
          <a:xfrm>
            <a:off x="899592" y="188641"/>
            <a:ext cx="7521451" cy="57648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655057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r>
              <a:rPr lang="pl-PL" dirty="0" smtClean="0"/>
              <a:t>Kilka prób przy 4 neuronach w warstwie ukrytej</a:t>
            </a:r>
            <a:endParaRPr lang="pl-PL" dirty="0"/>
          </a:p>
        </p:txBody>
      </p:sp>
      <p:graphicFrame>
        <p:nvGraphicFramePr>
          <p:cNvPr id="5" name="Symbol zastępczy zawartości 3"/>
          <p:cNvGraphicFramePr>
            <a:graphicFrameLocks/>
          </p:cNvGraphicFramePr>
          <p:nvPr>
            <p:extLst>
              <p:ext uri="{D42A27DB-BD31-4B8C-83A1-F6EECF244321}">
                <p14:modId xmlns:p14="http://schemas.microsoft.com/office/powerpoint/2010/main" val="920864178"/>
              </p:ext>
            </p:extLst>
          </p:nvPr>
        </p:nvGraphicFramePr>
        <p:xfrm>
          <a:off x="539552" y="1700808"/>
          <a:ext cx="7817111" cy="1600200"/>
        </p:xfrm>
        <a:graphic>
          <a:graphicData uri="http://schemas.openxmlformats.org/drawingml/2006/table">
            <a:tbl>
              <a:tblPr firstRow="1" firstCol="1" bandRow="1">
                <a:tableStyleId>{5C22544A-7EE6-4342-B048-85BDC9FD1C3A}</a:tableStyleId>
              </a:tblPr>
              <a:tblGrid>
                <a:gridCol w="1563083"/>
                <a:gridCol w="1563083"/>
                <a:gridCol w="1563083"/>
                <a:gridCol w="1563931"/>
                <a:gridCol w="1563931"/>
              </a:tblGrid>
              <a:tr h="896100">
                <a:tc>
                  <a:txBody>
                    <a:bodyPr/>
                    <a:lstStyle/>
                    <a:p>
                      <a:r>
                        <a:rPr lang="pl-PL" sz="1500" dirty="0">
                          <a:effectLst/>
                        </a:rPr>
                        <a:t>Numer próby</a:t>
                      </a:r>
                      <a:endParaRPr lang="en-GB" sz="1500" dirty="0">
                        <a:effectLst/>
                        <a:latin typeface="Calibri"/>
                        <a:ea typeface="Times New Roman"/>
                        <a:cs typeface="Times New Roman"/>
                      </a:endParaRPr>
                    </a:p>
                  </a:txBody>
                  <a:tcPr marL="91647" marR="91647" marT="0" marB="0"/>
                </a:tc>
                <a:tc>
                  <a:txBody>
                    <a:bodyPr/>
                    <a:lstStyle/>
                    <a:p>
                      <a:r>
                        <a:rPr lang="pl-PL" sz="1500" dirty="0">
                          <a:effectLst/>
                        </a:rPr>
                        <a:t>Learning </a:t>
                      </a:r>
                      <a:r>
                        <a:rPr lang="pl-PL" sz="1500" noProof="0" dirty="0" err="1" smtClean="0">
                          <a:effectLst/>
                        </a:rPr>
                        <a:t>rate</a:t>
                      </a:r>
                      <a:endParaRPr lang="pl-PL" sz="1500" noProof="0" dirty="0">
                        <a:effectLst/>
                        <a:latin typeface="Calibri"/>
                        <a:ea typeface="Times New Roman"/>
                        <a:cs typeface="Times New Roman"/>
                      </a:endParaRPr>
                    </a:p>
                  </a:txBody>
                  <a:tcPr marL="91647" marR="91647" marT="0" marB="0"/>
                </a:tc>
                <a:tc>
                  <a:txBody>
                    <a:bodyPr/>
                    <a:lstStyle/>
                    <a:p>
                      <a:r>
                        <a:rPr lang="pl-PL" sz="1500" dirty="0" err="1">
                          <a:effectLst/>
                        </a:rPr>
                        <a:t>Momentum</a:t>
                      </a:r>
                      <a:endParaRPr lang="en-GB" sz="1500" dirty="0">
                        <a:effectLst/>
                        <a:latin typeface="Calibri"/>
                        <a:ea typeface="Times New Roman"/>
                        <a:cs typeface="Times New Roman"/>
                      </a:endParaRPr>
                    </a:p>
                  </a:txBody>
                  <a:tcPr marL="91647" marR="91647" marT="0" marB="0"/>
                </a:tc>
                <a:tc>
                  <a:txBody>
                    <a:bodyPr/>
                    <a:lstStyle/>
                    <a:p>
                      <a:r>
                        <a:rPr lang="pl-PL" sz="1500">
                          <a:effectLst/>
                        </a:rPr>
                        <a:t>Liczba iteracji do zakończenia treningu</a:t>
                      </a:r>
                      <a:endParaRPr lang="en-GB" sz="1500">
                        <a:effectLst/>
                        <a:latin typeface="Calibri"/>
                        <a:ea typeface="Times New Roman"/>
                        <a:cs typeface="Times New Roman"/>
                      </a:endParaRPr>
                    </a:p>
                  </a:txBody>
                  <a:tcPr marL="91647" marR="91647" marT="0" marB="0"/>
                </a:tc>
                <a:tc>
                  <a:txBody>
                    <a:bodyPr/>
                    <a:lstStyle/>
                    <a:p>
                      <a:r>
                        <a:rPr lang="pl-PL" sz="1500">
                          <a:effectLst/>
                        </a:rPr>
                        <a:t>Błąd</a:t>
                      </a:r>
                      <a:endParaRPr lang="en-GB" sz="1500">
                        <a:effectLst/>
                        <a:latin typeface="Calibri"/>
                        <a:ea typeface="Times New Roman"/>
                        <a:cs typeface="Times New Roman"/>
                      </a:endParaRPr>
                    </a:p>
                  </a:txBody>
                  <a:tcPr marL="91647" marR="91647" marT="0" marB="0"/>
                </a:tc>
              </a:tr>
              <a:tr h="224025">
                <a:tc>
                  <a:txBody>
                    <a:bodyPr/>
                    <a:lstStyle/>
                    <a:p>
                      <a:r>
                        <a:rPr lang="pl-PL" sz="1500" dirty="0" smtClean="0">
                          <a:effectLst/>
                          <a:latin typeface="+mn-lt"/>
                          <a:ea typeface="+mn-ea"/>
                          <a:cs typeface="+mn-cs"/>
                        </a:rPr>
                        <a:t>6</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0,1</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0,9</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latin typeface="+mn-lt"/>
                          <a:ea typeface="+mn-ea"/>
                          <a:cs typeface="+mn-cs"/>
                        </a:rPr>
                        <a:t>21</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0,01203</a:t>
                      </a:r>
                      <a:endParaRPr lang="en-GB" sz="1500" dirty="0">
                        <a:effectLst/>
                        <a:latin typeface="Calibri"/>
                        <a:ea typeface="Times New Roman"/>
                        <a:cs typeface="Times New Roman"/>
                      </a:endParaRPr>
                    </a:p>
                  </a:txBody>
                  <a:tcPr marL="91647" marR="91647" marT="0" marB="0"/>
                </a:tc>
              </a:tr>
              <a:tr h="224025">
                <a:tc>
                  <a:txBody>
                    <a:bodyPr/>
                    <a:lstStyle/>
                    <a:p>
                      <a:r>
                        <a:rPr lang="pl-PL" sz="1500" dirty="0" smtClean="0">
                          <a:effectLst/>
                          <a:latin typeface="+mn-lt"/>
                          <a:ea typeface="+mn-ea"/>
                          <a:cs typeface="+mn-cs"/>
                        </a:rPr>
                        <a:t>7</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0,1</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0,8</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latin typeface="+mn-lt"/>
                          <a:ea typeface="+mn-ea"/>
                          <a:cs typeface="+mn-cs"/>
                        </a:rPr>
                        <a:t>29</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0,01675</a:t>
                      </a:r>
                      <a:endParaRPr lang="en-GB" sz="1500" dirty="0">
                        <a:effectLst/>
                        <a:latin typeface="Calibri"/>
                        <a:ea typeface="Times New Roman"/>
                        <a:cs typeface="Times New Roman"/>
                      </a:endParaRPr>
                    </a:p>
                  </a:txBody>
                  <a:tcPr marL="91647" marR="91647" marT="0" marB="0"/>
                </a:tc>
              </a:tr>
              <a:tr h="224025">
                <a:tc>
                  <a:txBody>
                    <a:bodyPr/>
                    <a:lstStyle/>
                    <a:p>
                      <a:r>
                        <a:rPr lang="pl-PL" sz="1500" dirty="0" smtClean="0">
                          <a:effectLst/>
                          <a:latin typeface="+mn-lt"/>
                          <a:ea typeface="+mn-ea"/>
                          <a:cs typeface="+mn-cs"/>
                        </a:rPr>
                        <a:t>8</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0,1</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0,7</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latin typeface="+mn-lt"/>
                          <a:ea typeface="+mn-ea"/>
                          <a:cs typeface="+mn-cs"/>
                        </a:rPr>
                        <a:t>35</a:t>
                      </a:r>
                      <a:endParaRPr lang="en-GB" sz="1500" dirty="0">
                        <a:effectLst/>
                        <a:latin typeface="Calibri"/>
                        <a:ea typeface="Times New Roman"/>
                        <a:cs typeface="Times New Roman"/>
                      </a:endParaRPr>
                    </a:p>
                  </a:txBody>
                  <a:tcPr marL="91647" marR="91647" marT="0" marB="0"/>
                </a:tc>
                <a:tc>
                  <a:txBody>
                    <a:bodyPr/>
                    <a:lstStyle/>
                    <a:p>
                      <a:r>
                        <a:rPr lang="pl-PL" sz="1500" dirty="0" smtClean="0">
                          <a:effectLst/>
                        </a:rPr>
                        <a:t>0,01703</a:t>
                      </a:r>
                      <a:endParaRPr lang="en-GB" sz="1500" dirty="0">
                        <a:effectLst/>
                        <a:latin typeface="Calibri"/>
                        <a:ea typeface="Times New Roman"/>
                        <a:cs typeface="Times New Roman"/>
                      </a:endParaRPr>
                    </a:p>
                  </a:txBody>
                  <a:tcPr marL="91647" marR="91647" marT="0" marB="0"/>
                </a:tc>
              </a:tr>
            </a:tbl>
          </a:graphicData>
        </a:graphic>
      </p:graphicFrame>
      <p:sp>
        <p:nvSpPr>
          <p:cNvPr id="7" name="pole tekstowe 6"/>
          <p:cNvSpPr txBox="1"/>
          <p:nvPr/>
        </p:nvSpPr>
        <p:spPr>
          <a:xfrm>
            <a:off x="539552" y="3861048"/>
            <a:ext cx="6768751" cy="923330"/>
          </a:xfrm>
          <a:prstGeom prst="rect">
            <a:avLst/>
          </a:prstGeom>
          <a:noFill/>
        </p:spPr>
        <p:txBody>
          <a:bodyPr wrap="square" rtlCol="0">
            <a:spAutoFit/>
          </a:bodyPr>
          <a:lstStyle/>
          <a:p>
            <a:r>
              <a:rPr lang="pl-PL" dirty="0" smtClean="0"/>
              <a:t>Wynik – choć niezły, wciąż nie jest satysfakcjonujący. Należy dalej pokombinować z ilością neuronów w warstwie ukrytej. </a:t>
            </a:r>
            <a:endParaRPr lang="pl-PL" dirty="0"/>
          </a:p>
        </p:txBody>
      </p:sp>
    </p:spTree>
    <p:extLst>
      <p:ext uri="{BB962C8B-B14F-4D97-AF65-F5344CB8AC3E}">
        <p14:creationId xmlns:p14="http://schemas.microsoft.com/office/powerpoint/2010/main" val="198286844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57200" y="1481329"/>
            <a:ext cx="8229600" cy="1875664"/>
          </a:xfrm>
        </p:spPr>
        <p:txBody>
          <a:bodyPr>
            <a:normAutofit fontScale="85000" lnSpcReduction="20000"/>
          </a:bodyPr>
          <a:lstStyle/>
          <a:p>
            <a:r>
              <a:rPr lang="pl-PL" dirty="0" smtClean="0"/>
              <a:t>Metodą prób i błędów, niejednokrotnie chcąc dać za wygraną odkryłem, jaka sieć najlepiej radzi sobie z moim zadaniem – 8 neuronów w warstwie ukrytej. </a:t>
            </a:r>
          </a:p>
          <a:p>
            <a:r>
              <a:rPr lang="pl-PL" dirty="0" smtClean="0"/>
              <a:t>W tym wypadku przy </a:t>
            </a:r>
            <a:r>
              <a:rPr lang="pl-PL" i="1" dirty="0" smtClean="0"/>
              <a:t>learning </a:t>
            </a:r>
            <a:r>
              <a:rPr lang="pl-PL" i="1" dirty="0" err="1" smtClean="0"/>
              <a:t>rate</a:t>
            </a:r>
            <a:r>
              <a:rPr lang="pl-PL" i="1" dirty="0" smtClean="0"/>
              <a:t> </a:t>
            </a:r>
            <a:r>
              <a:rPr lang="pl-PL" dirty="0" smtClean="0"/>
              <a:t>0,2</a:t>
            </a:r>
            <a:r>
              <a:rPr lang="pl-PL" i="1" dirty="0" smtClean="0"/>
              <a:t> </a:t>
            </a:r>
            <a:r>
              <a:rPr lang="pl-PL" dirty="0" smtClean="0"/>
              <a:t>i </a:t>
            </a:r>
            <a:r>
              <a:rPr lang="pl-PL" i="1" dirty="0" err="1" smtClean="0"/>
              <a:t>mommentum</a:t>
            </a:r>
            <a:r>
              <a:rPr lang="pl-PL" dirty="0" smtClean="0"/>
              <a:t> 0,9 udało mi się osiągnąć całkowicie dobry wynik: 0,0054.</a:t>
            </a:r>
            <a:endParaRPr lang="pl-PL" dirty="0"/>
          </a:p>
        </p:txBody>
      </p:sp>
      <p:sp>
        <p:nvSpPr>
          <p:cNvPr id="3" name="Tytuł 2"/>
          <p:cNvSpPr>
            <a:spLocks noGrp="1"/>
          </p:cNvSpPr>
          <p:nvPr>
            <p:ph type="title"/>
          </p:nvPr>
        </p:nvSpPr>
        <p:spPr/>
        <p:txBody>
          <a:bodyPr/>
          <a:lstStyle/>
          <a:p>
            <a:r>
              <a:rPr lang="pl-PL" dirty="0" smtClean="0"/>
              <a:t>Kolejna próba</a:t>
            </a:r>
            <a:endParaRPr lang="pl-PL"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361" t="50000" r="59306" b="34337"/>
          <a:stretch/>
        </p:blipFill>
        <p:spPr bwMode="auto">
          <a:xfrm>
            <a:off x="1475656" y="3501008"/>
            <a:ext cx="607009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04238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endParaRPr lang="pl-PL"/>
          </a:p>
        </p:txBody>
      </p:sp>
      <p:sp>
        <p:nvSpPr>
          <p:cNvPr id="3" name="Tytuł 2"/>
          <p:cNvSpPr>
            <a:spLocks noGrp="1"/>
          </p:cNvSpPr>
          <p:nvPr>
            <p:ph type="title"/>
          </p:nvPr>
        </p:nvSpPr>
        <p:spPr/>
        <p:txBody>
          <a:bodyPr/>
          <a:lstStyle/>
          <a:p>
            <a:endParaRPr lang="pl-PL"/>
          </a:p>
        </p:txBody>
      </p:sp>
      <p:pic>
        <p:nvPicPr>
          <p:cNvPr id="4" name="Obraz 3"/>
          <p:cNvPicPr/>
          <p:nvPr/>
        </p:nvPicPr>
        <p:blipFill rotWithShape="1">
          <a:blip r:embed="rId2"/>
          <a:srcRect l="15724" t="14906" r="29306" b="11155"/>
          <a:stretch/>
        </p:blipFill>
        <p:spPr bwMode="auto">
          <a:xfrm>
            <a:off x="899592" y="332656"/>
            <a:ext cx="7593459" cy="55551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14736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57200" y="1481329"/>
            <a:ext cx="8229600" cy="1443616"/>
          </a:xfrm>
        </p:spPr>
        <p:txBody>
          <a:bodyPr>
            <a:normAutofit/>
          </a:bodyPr>
          <a:lstStyle/>
          <a:p>
            <a:r>
              <a:rPr lang="pl-PL" dirty="0" smtClean="0"/>
              <a:t>Jak widać, sieć tego typu – z niewielkim błędem – nadaje się do przewidywania wydajności CPU.</a:t>
            </a:r>
          </a:p>
          <a:p>
            <a:endParaRPr lang="pl-PL" dirty="0"/>
          </a:p>
        </p:txBody>
      </p:sp>
      <p:sp>
        <p:nvSpPr>
          <p:cNvPr id="3" name="Tytuł 2"/>
          <p:cNvSpPr>
            <a:spLocks noGrp="1"/>
          </p:cNvSpPr>
          <p:nvPr>
            <p:ph type="title"/>
          </p:nvPr>
        </p:nvSpPr>
        <p:spPr/>
        <p:txBody>
          <a:bodyPr/>
          <a:lstStyle/>
          <a:p>
            <a:r>
              <a:rPr lang="pl-PL" dirty="0" smtClean="0"/>
              <a:t>Podsumowanie	</a:t>
            </a:r>
            <a:endParaRPr lang="pl-PL" dirty="0"/>
          </a:p>
        </p:txBody>
      </p:sp>
      <p:sp>
        <p:nvSpPr>
          <p:cNvPr id="5" name="Uśmiechnięta buźka 4"/>
          <p:cNvSpPr/>
          <p:nvPr/>
        </p:nvSpPr>
        <p:spPr>
          <a:xfrm>
            <a:off x="3635896" y="3573016"/>
            <a:ext cx="2520280" cy="237626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002461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a:t>Celem ćwiczenia jest wytrenowanie sieci neuronowej w taki sposób, by przewidywała względną wydajność CPU przy użyciu danych </a:t>
            </a:r>
            <a:r>
              <a:rPr lang="pl-PL" dirty="0" smtClean="0"/>
              <a:t>wejściowych</a:t>
            </a:r>
          </a:p>
          <a:p>
            <a:endParaRPr lang="pl-PL" dirty="0" smtClean="0"/>
          </a:p>
          <a:p>
            <a:r>
              <a:rPr lang="pl-PL" dirty="0"/>
              <a:t>Dane wejściowe mogą być znalezione pod tym adresem: </a:t>
            </a:r>
            <a:r>
              <a:rPr lang="pl-PL" u="sng" dirty="0">
                <a:hlinkClick r:id="rId2"/>
              </a:rPr>
              <a:t>http://archive.ics.uci.edu/ml/datasets/Computer+Hardware</a:t>
            </a:r>
            <a:endParaRPr lang="pl-PL" dirty="0"/>
          </a:p>
        </p:txBody>
      </p:sp>
      <p:sp>
        <p:nvSpPr>
          <p:cNvPr id="3" name="Tytuł 2"/>
          <p:cNvSpPr>
            <a:spLocks noGrp="1"/>
          </p:cNvSpPr>
          <p:nvPr>
            <p:ph type="title"/>
          </p:nvPr>
        </p:nvSpPr>
        <p:spPr/>
        <p:txBody>
          <a:bodyPr>
            <a:normAutofit fontScale="90000"/>
          </a:bodyPr>
          <a:lstStyle/>
          <a:p>
            <a:r>
              <a:rPr lang="pl-PL" dirty="0">
                <a:effectLst/>
              </a:rPr>
              <a:t>Wprowadzenie do problemu</a:t>
            </a:r>
            <a:br>
              <a:rPr lang="pl-PL" dirty="0">
                <a:effectLst/>
              </a:rPr>
            </a:br>
            <a:endParaRPr lang="pl-PL" dirty="0"/>
          </a:p>
        </p:txBody>
      </p:sp>
    </p:spTree>
    <p:extLst>
      <p:ext uri="{BB962C8B-B14F-4D97-AF65-F5344CB8AC3E}">
        <p14:creationId xmlns:p14="http://schemas.microsoft.com/office/powerpoint/2010/main" val="11689682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20000"/>
          </a:bodyPr>
          <a:lstStyle/>
          <a:p>
            <a:pPr lvl="0"/>
            <a:r>
              <a:rPr lang="pl-PL" dirty="0"/>
              <a:t>nazwa producenta/sprzedawcy (String)</a:t>
            </a:r>
          </a:p>
          <a:p>
            <a:pPr lvl="0"/>
            <a:r>
              <a:rPr lang="pl-PL" dirty="0"/>
              <a:t>nazwa modelu (String)</a:t>
            </a:r>
          </a:p>
          <a:p>
            <a:pPr lvl="0"/>
            <a:r>
              <a:rPr lang="pl-PL" dirty="0"/>
              <a:t>czas cyklu maszyny w nanosekundach (</a:t>
            </a:r>
            <a:r>
              <a:rPr lang="pl-PL" dirty="0" err="1"/>
              <a:t>int</a:t>
            </a:r>
            <a:r>
              <a:rPr lang="pl-PL" dirty="0"/>
              <a:t>)</a:t>
            </a:r>
          </a:p>
          <a:p>
            <a:pPr lvl="0"/>
            <a:r>
              <a:rPr lang="pl-PL" dirty="0"/>
              <a:t>minimalna ilość pamięci w kilobajtach (</a:t>
            </a:r>
            <a:r>
              <a:rPr lang="pl-PL" dirty="0" err="1"/>
              <a:t>int</a:t>
            </a:r>
            <a:r>
              <a:rPr lang="pl-PL" dirty="0"/>
              <a:t>)</a:t>
            </a:r>
          </a:p>
          <a:p>
            <a:pPr lvl="0"/>
            <a:r>
              <a:rPr lang="pl-PL" dirty="0"/>
              <a:t>maksymalna ilość pamięci w kilobajtach (</a:t>
            </a:r>
            <a:r>
              <a:rPr lang="pl-PL" dirty="0" err="1"/>
              <a:t>int</a:t>
            </a:r>
            <a:r>
              <a:rPr lang="pl-PL" dirty="0"/>
              <a:t>)</a:t>
            </a:r>
          </a:p>
          <a:p>
            <a:pPr lvl="0"/>
            <a:r>
              <a:rPr lang="pl-PL" dirty="0"/>
              <a:t>ilość pamięci cache w kilobajtach (</a:t>
            </a:r>
            <a:r>
              <a:rPr lang="pl-PL" dirty="0" err="1"/>
              <a:t>int</a:t>
            </a:r>
            <a:r>
              <a:rPr lang="pl-PL" dirty="0"/>
              <a:t>)</a:t>
            </a:r>
          </a:p>
          <a:p>
            <a:pPr lvl="0"/>
            <a:r>
              <a:rPr lang="pl-PL" dirty="0"/>
              <a:t>minimalna ilość kanałów, którymi mogą być transmitowane informacje (</a:t>
            </a:r>
            <a:r>
              <a:rPr lang="pl-PL" dirty="0" err="1"/>
              <a:t>int</a:t>
            </a:r>
            <a:r>
              <a:rPr lang="pl-PL" dirty="0"/>
              <a:t>)</a:t>
            </a:r>
          </a:p>
          <a:p>
            <a:pPr lvl="0"/>
            <a:r>
              <a:rPr lang="pl-PL" dirty="0"/>
              <a:t>maksymalna ilość ww. kanałów (</a:t>
            </a:r>
            <a:r>
              <a:rPr lang="pl-PL" dirty="0" err="1"/>
              <a:t>int</a:t>
            </a:r>
            <a:r>
              <a:rPr lang="pl-PL" dirty="0"/>
              <a:t>)</a:t>
            </a:r>
          </a:p>
          <a:p>
            <a:pPr lvl="0"/>
            <a:r>
              <a:rPr lang="pl-PL" dirty="0"/>
              <a:t>względna wydajność układu (</a:t>
            </a:r>
            <a:r>
              <a:rPr lang="pl-PL" dirty="0" err="1"/>
              <a:t>int</a:t>
            </a:r>
            <a:r>
              <a:rPr lang="pl-PL" dirty="0"/>
              <a:t>)</a:t>
            </a:r>
          </a:p>
          <a:p>
            <a:pPr lvl="0"/>
            <a:r>
              <a:rPr lang="pl-PL" dirty="0"/>
              <a:t>względna wydajność, przybliżona i opublikowana  (</a:t>
            </a:r>
            <a:r>
              <a:rPr lang="pl-PL" dirty="0" err="1"/>
              <a:t>int</a:t>
            </a:r>
            <a:r>
              <a:rPr lang="pl-PL" dirty="0"/>
              <a:t>)</a:t>
            </a:r>
          </a:p>
          <a:p>
            <a:endParaRPr lang="pl-PL" dirty="0"/>
          </a:p>
        </p:txBody>
      </p:sp>
      <p:sp>
        <p:nvSpPr>
          <p:cNvPr id="3" name="Tytuł 2"/>
          <p:cNvSpPr>
            <a:spLocks noGrp="1"/>
          </p:cNvSpPr>
          <p:nvPr>
            <p:ph type="title"/>
          </p:nvPr>
        </p:nvSpPr>
        <p:spPr/>
        <p:txBody>
          <a:bodyPr>
            <a:noAutofit/>
          </a:bodyPr>
          <a:lstStyle/>
          <a:p>
            <a:r>
              <a:rPr lang="pl-PL" sz="2400" dirty="0">
                <a:effectLst/>
              </a:rPr>
              <a:t>Zestaw danych zawiera 209 wpisów (instancji),  a każdy zawiera 10 poniższych atrybutów:</a:t>
            </a:r>
            <a:br>
              <a:rPr lang="pl-PL" sz="2400" dirty="0">
                <a:effectLst/>
              </a:rPr>
            </a:br>
            <a:endParaRPr lang="pl-PL" sz="2400" dirty="0"/>
          </a:p>
        </p:txBody>
      </p:sp>
    </p:spTree>
    <p:extLst>
      <p:ext uri="{BB962C8B-B14F-4D97-AF65-F5344CB8AC3E}">
        <p14:creationId xmlns:p14="http://schemas.microsoft.com/office/powerpoint/2010/main" val="26454224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67544" y="2060848"/>
            <a:ext cx="8229600" cy="4525963"/>
          </a:xfrm>
        </p:spPr>
        <p:txBody>
          <a:bodyPr/>
          <a:lstStyle/>
          <a:p>
            <a:pPr marL="624078" lvl="0" indent="-514350">
              <a:buFont typeface="+mj-lt"/>
              <a:buAutoNum type="arabicPeriod"/>
            </a:pPr>
            <a:r>
              <a:rPr lang="pl-PL" dirty="0"/>
              <a:t>Normalizacja danych</a:t>
            </a:r>
          </a:p>
          <a:p>
            <a:pPr marL="624078" lvl="0" indent="-514350">
              <a:buFont typeface="+mj-lt"/>
              <a:buAutoNum type="arabicPeriod"/>
            </a:pPr>
            <a:r>
              <a:rPr lang="pl-PL" dirty="0"/>
              <a:t>Stworzenie projektu w </a:t>
            </a:r>
            <a:r>
              <a:rPr lang="pl-PL" dirty="0" err="1"/>
              <a:t>Neuroph</a:t>
            </a:r>
            <a:endParaRPr lang="pl-PL" dirty="0"/>
          </a:p>
          <a:p>
            <a:pPr marL="624078" lvl="0" indent="-514350">
              <a:buFont typeface="+mj-lt"/>
              <a:buAutoNum type="arabicPeriod"/>
            </a:pPr>
            <a:r>
              <a:rPr lang="pl-PL" dirty="0"/>
              <a:t>Stworzenie zestawu treningowego</a:t>
            </a:r>
          </a:p>
          <a:p>
            <a:pPr marL="624078" lvl="0" indent="-514350">
              <a:buFont typeface="+mj-lt"/>
              <a:buAutoNum type="arabicPeriod"/>
            </a:pPr>
            <a:r>
              <a:rPr lang="pl-PL" dirty="0"/>
              <a:t>Stworzenie topologii sieci neuronowej</a:t>
            </a:r>
          </a:p>
          <a:p>
            <a:pPr marL="624078" lvl="0" indent="-514350">
              <a:buFont typeface="+mj-lt"/>
              <a:buAutoNum type="arabicPeriod"/>
            </a:pPr>
            <a:r>
              <a:rPr lang="pl-PL" dirty="0"/>
              <a:t>Wytrenowanie sieci</a:t>
            </a:r>
          </a:p>
          <a:p>
            <a:pPr marL="624078" lvl="0" indent="-514350">
              <a:buFont typeface="+mj-lt"/>
              <a:buAutoNum type="arabicPeriod"/>
            </a:pPr>
            <a:r>
              <a:rPr lang="pl-PL" dirty="0"/>
              <a:t>Przeprowadzenie testów, by mieć pewność, że sieć została poprawnie wytrenowana</a:t>
            </a:r>
          </a:p>
          <a:p>
            <a:pPr marL="624078" indent="-514350">
              <a:buFont typeface="+mj-lt"/>
              <a:buAutoNum type="arabicPeriod"/>
            </a:pPr>
            <a:endParaRPr lang="pl-PL" dirty="0"/>
          </a:p>
        </p:txBody>
      </p:sp>
      <p:sp>
        <p:nvSpPr>
          <p:cNvPr id="3" name="Tytuł 2"/>
          <p:cNvSpPr>
            <a:spLocks noGrp="1"/>
          </p:cNvSpPr>
          <p:nvPr>
            <p:ph type="title"/>
          </p:nvPr>
        </p:nvSpPr>
        <p:spPr>
          <a:xfrm>
            <a:off x="395536" y="548680"/>
            <a:ext cx="8229600" cy="1143000"/>
          </a:xfrm>
        </p:spPr>
        <p:txBody>
          <a:bodyPr>
            <a:normAutofit fontScale="90000"/>
          </a:bodyPr>
          <a:lstStyle/>
          <a:p>
            <a:r>
              <a:rPr lang="pl-PL" dirty="0">
                <a:effectLst/>
              </a:rPr>
              <a:t>Zastosowany algorytm trenowania sieci neuronowej:</a:t>
            </a:r>
            <a:br>
              <a:rPr lang="pl-PL" dirty="0">
                <a:effectLst/>
              </a:rPr>
            </a:br>
            <a:endParaRPr lang="pl-PL" dirty="0"/>
          </a:p>
        </p:txBody>
      </p:sp>
    </p:spTree>
    <p:extLst>
      <p:ext uri="{BB962C8B-B14F-4D97-AF65-F5344CB8AC3E}">
        <p14:creationId xmlns:p14="http://schemas.microsoft.com/office/powerpoint/2010/main" val="216691361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836712"/>
            <a:ext cx="8229600" cy="4525963"/>
          </a:xfrm>
        </p:spPr>
        <p:txBody>
          <a:bodyPr/>
          <a:lstStyle/>
          <a:p>
            <a:pPr marL="109728" indent="0">
              <a:buNone/>
            </a:pPr>
            <a:r>
              <a:rPr lang="pl-PL" dirty="0"/>
              <a:t>Niestety, jak łatwo zauważyć klikając w powyższy link, nie możemy użyć tych danych bezpośrednio, przez ich różnice w jednostkach, rzędach wielkości etc. (mamy np. czas cyklu maszyny w nanosekundach z przedziału 17-1500, a liczba kanałów waha się od 0 do 52). Żeby możliwe stało się przeprowadzenie tych działań, trzeba skorzystać z </a:t>
            </a:r>
            <a:r>
              <a:rPr lang="pl-PL" dirty="0" smtClean="0"/>
              <a:t>normalizacji.</a:t>
            </a:r>
            <a:endParaRPr lang="pl-PL" dirty="0"/>
          </a:p>
          <a:p>
            <a:endParaRPr lang="pl-PL" dirty="0"/>
          </a:p>
        </p:txBody>
      </p:sp>
    </p:spTree>
    <p:extLst>
      <p:ext uri="{BB962C8B-B14F-4D97-AF65-F5344CB8AC3E}">
        <p14:creationId xmlns:p14="http://schemas.microsoft.com/office/powerpoint/2010/main" val="208926867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395536" y="908720"/>
            <a:ext cx="8229600" cy="2307712"/>
          </a:xfrm>
        </p:spPr>
        <p:txBody>
          <a:bodyPr/>
          <a:lstStyle/>
          <a:p>
            <a:r>
              <a:rPr lang="pl-PL" dirty="0"/>
              <a:t>W tym ćwiczeniu użyjemy sposobu normalizacji metodą min-max.</a:t>
            </a:r>
          </a:p>
          <a:p>
            <a:r>
              <a:rPr lang="pl-PL" dirty="0"/>
              <a:t>Ta metoda przeprowadza liniową transformację pierwotnych danych najczęściej do przedziału [0,1] według wzoru:</a:t>
            </a:r>
          </a:p>
          <a:p>
            <a:endParaRPr lang="pl-PL" dirty="0"/>
          </a:p>
        </p:txBody>
      </p:sp>
      <p:sp>
        <p:nvSpPr>
          <p:cNvPr id="3" name="Tytuł 2"/>
          <p:cNvSpPr>
            <a:spLocks noGrp="1"/>
          </p:cNvSpPr>
          <p:nvPr>
            <p:ph type="title"/>
          </p:nvPr>
        </p:nvSpPr>
        <p:spPr/>
        <p:txBody>
          <a:bodyPr>
            <a:normAutofit fontScale="90000"/>
          </a:bodyPr>
          <a:lstStyle/>
          <a:p>
            <a:r>
              <a:rPr lang="pl-PL" dirty="0">
                <a:effectLst/>
              </a:rPr>
              <a:t>Proces normalizacji</a:t>
            </a:r>
            <a:br>
              <a:rPr lang="pl-PL" dirty="0">
                <a:effectLst/>
              </a:rPr>
            </a:br>
            <a:endParaRPr lang="pl-PL" dirty="0"/>
          </a:p>
        </p:txBody>
      </p:sp>
      <p:pic>
        <p:nvPicPr>
          <p:cNvPr id="4" name="Obraz 3"/>
          <p:cNvPicPr/>
          <p:nvPr/>
        </p:nvPicPr>
        <p:blipFill rotWithShape="1">
          <a:blip r:embed="rId2"/>
          <a:srcRect l="27971" t="58074" r="34276" b="31984"/>
          <a:stretch/>
        </p:blipFill>
        <p:spPr bwMode="auto">
          <a:xfrm>
            <a:off x="539552" y="3092160"/>
            <a:ext cx="7704856" cy="1128927"/>
          </a:xfrm>
          <a:prstGeom prst="rect">
            <a:avLst/>
          </a:prstGeom>
          <a:ln>
            <a:noFill/>
          </a:ln>
          <a:extLst>
            <a:ext uri="{53640926-AAD7-44D8-BBD7-CCE9431645EC}">
              <a14:shadowObscured xmlns:a14="http://schemas.microsoft.com/office/drawing/2010/main"/>
            </a:ext>
          </a:extLst>
        </p:spPr>
      </p:pic>
      <p:sp>
        <p:nvSpPr>
          <p:cNvPr id="5" name="pole tekstowe 4"/>
          <p:cNvSpPr txBox="1"/>
          <p:nvPr/>
        </p:nvSpPr>
        <p:spPr>
          <a:xfrm>
            <a:off x="539908" y="4255011"/>
            <a:ext cx="5904656" cy="1200329"/>
          </a:xfrm>
          <a:prstGeom prst="rect">
            <a:avLst/>
          </a:prstGeom>
          <a:noFill/>
        </p:spPr>
        <p:txBody>
          <a:bodyPr wrap="square" rtlCol="0">
            <a:spAutoFit/>
          </a:bodyPr>
          <a:lstStyle/>
          <a:p>
            <a:r>
              <a:rPr lang="pl-PL" dirty="0"/>
              <a:t>gdzie [min, max] jest przedziałem, w którym mieszczą się dane wejściowe, natomiast [</a:t>
            </a:r>
            <a:r>
              <a:rPr lang="pl-PL" dirty="0" err="1"/>
              <a:t>new_min</a:t>
            </a:r>
            <a:r>
              <a:rPr lang="pl-PL" dirty="0"/>
              <a:t>, </a:t>
            </a:r>
            <a:r>
              <a:rPr lang="pl-PL" dirty="0" err="1"/>
              <a:t>new_max</a:t>
            </a:r>
            <a:r>
              <a:rPr lang="pl-PL" dirty="0"/>
              <a:t>] jest nowym przedziałem danych.</a:t>
            </a:r>
          </a:p>
          <a:p>
            <a:endParaRPr lang="pl-PL" dirty="0"/>
          </a:p>
        </p:txBody>
      </p:sp>
    </p:spTree>
    <p:extLst>
      <p:ext uri="{BB962C8B-B14F-4D97-AF65-F5344CB8AC3E}">
        <p14:creationId xmlns:p14="http://schemas.microsoft.com/office/powerpoint/2010/main" val="312967498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pPr lvl="0"/>
            <a:r>
              <a:rPr lang="pl-PL" dirty="0">
                <a:effectLst/>
              </a:rPr>
              <a:t>Wciskamy File-&gt;New Project…</a:t>
            </a:r>
            <a:br>
              <a:rPr lang="pl-PL" dirty="0">
                <a:effectLst/>
              </a:rPr>
            </a:br>
            <a:endParaRPr lang="pl-PL" dirty="0"/>
          </a:p>
        </p:txBody>
      </p:sp>
      <p:pic>
        <p:nvPicPr>
          <p:cNvPr id="6" name="Symbol zastępczy zawartości 5"/>
          <p:cNvPicPr>
            <a:picLocks noGrp="1"/>
          </p:cNvPicPr>
          <p:nvPr>
            <p:ph idx="1"/>
          </p:nvPr>
        </p:nvPicPr>
        <p:blipFill rotWithShape="1">
          <a:blip r:embed="rId2"/>
          <a:srcRect l="12732" t="7941" r="62961" b="74412"/>
          <a:stretch/>
        </p:blipFill>
        <p:spPr bwMode="auto">
          <a:xfrm>
            <a:off x="1403648" y="1916832"/>
            <a:ext cx="6409436" cy="2616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97824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pPr lvl="0"/>
            <a:r>
              <a:rPr lang="pl-PL" dirty="0">
                <a:effectLst/>
              </a:rPr>
              <a:t>Wybieramy </a:t>
            </a:r>
            <a:r>
              <a:rPr lang="pl-PL" dirty="0" err="1">
                <a:effectLst/>
              </a:rPr>
              <a:t>Neuroph</a:t>
            </a:r>
            <a:r>
              <a:rPr lang="pl-PL" dirty="0">
                <a:effectLst/>
              </a:rPr>
              <a:t> Project</a:t>
            </a:r>
            <a:br>
              <a:rPr lang="pl-PL" dirty="0">
                <a:effectLst/>
              </a:rPr>
            </a:br>
            <a:endParaRPr lang="pl-PL" dirty="0"/>
          </a:p>
        </p:txBody>
      </p:sp>
      <p:pic>
        <p:nvPicPr>
          <p:cNvPr id="4" name="Obraz 3"/>
          <p:cNvPicPr/>
          <p:nvPr/>
        </p:nvPicPr>
        <p:blipFill rotWithShape="1">
          <a:blip r:embed="rId2"/>
          <a:srcRect l="45306" t="29413" r="16332" b="52646"/>
          <a:stretch/>
        </p:blipFill>
        <p:spPr bwMode="auto">
          <a:xfrm>
            <a:off x="467544" y="1628800"/>
            <a:ext cx="8329495" cy="21900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01576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
  <a:themeElements>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ol">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ol">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174</TotalTime>
  <Words>1098</Words>
  <Application>Microsoft Office PowerPoint</Application>
  <PresentationFormat>Pokaz na ekranie (4:3)</PresentationFormat>
  <Paragraphs>117</Paragraphs>
  <Slides>26</Slides>
  <Notes>0</Notes>
  <HiddenSlides>0</HiddenSlides>
  <MMClips>0</MMClips>
  <ScaleCrop>false</ScaleCrop>
  <HeadingPairs>
    <vt:vector size="4" baseType="variant">
      <vt:variant>
        <vt:lpstr>Motyw</vt:lpstr>
      </vt:variant>
      <vt:variant>
        <vt:i4>1</vt:i4>
      </vt:variant>
      <vt:variant>
        <vt:lpstr>Tytuły slajdów</vt:lpstr>
      </vt:variant>
      <vt:variant>
        <vt:i4>26</vt:i4>
      </vt:variant>
    </vt:vector>
  </HeadingPairs>
  <TitlesOfParts>
    <vt:vector size="27" baseType="lpstr">
      <vt:lpstr>Hol</vt:lpstr>
      <vt:lpstr>Przewidywanie wydajności procesorów komputerowych przy użyciu sieci neuronowych</vt:lpstr>
      <vt:lpstr>Wstęp </vt:lpstr>
      <vt:lpstr>Wprowadzenie do problemu </vt:lpstr>
      <vt:lpstr>Zestaw danych zawiera 209 wpisów (instancji),  a każdy zawiera 10 poniższych atrybutów: </vt:lpstr>
      <vt:lpstr>Zastosowany algorytm trenowania sieci neuronowej: </vt:lpstr>
      <vt:lpstr>Prezentacja programu PowerPoint</vt:lpstr>
      <vt:lpstr>Proces normalizacji </vt:lpstr>
      <vt:lpstr>Wciskamy File-&gt;New Project… </vt:lpstr>
      <vt:lpstr>Wybieramy Neuroph Project </vt:lpstr>
      <vt:lpstr>Po utworzeniu projektu naszym oczom ukazuje się struktura projektu</vt:lpstr>
      <vt:lpstr>Tworzenie zestawu treningowego </vt:lpstr>
      <vt:lpstr>Po kliknięciu prawym przyciskiem myszy na Training Sets postępujemy następująco: </vt:lpstr>
      <vt:lpstr>Użyjemy 6 inputów i 1 outputu. Potem dodajemy ręcznie nasze znormalizowane dane testowe i klikamy finish.  </vt:lpstr>
      <vt:lpstr>Tworzenie sieci </vt:lpstr>
      <vt:lpstr>Prezentacja programu PowerPoint</vt:lpstr>
      <vt:lpstr>Prezentacja programu PowerPoint</vt:lpstr>
      <vt:lpstr>Prezentacja programu PowerPoint</vt:lpstr>
      <vt:lpstr>Trenowanie sieci</vt:lpstr>
      <vt:lpstr>Prezentacja programu PowerPoint</vt:lpstr>
      <vt:lpstr>Podsumowanie pierwszych prób treningu </vt:lpstr>
      <vt:lpstr>Trening nr 6</vt:lpstr>
      <vt:lpstr>Prezentacja programu PowerPoint</vt:lpstr>
      <vt:lpstr>Kilka prób przy 4 neuronach w warstwie ukrytej</vt:lpstr>
      <vt:lpstr>Kolejna próba</vt:lpstr>
      <vt:lpstr>Prezentacja programu PowerPoint</vt:lpstr>
      <vt:lpstr>Podsumowanie </vt:lpstr>
    </vt:vector>
  </TitlesOfParts>
  <Company>Sil-art Rycho444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Przewidywanie wydajności procesorów komputerowych przy użyciu sieci neuronowych</dc:title>
  <dc:creator>Kowalski Ryszard</dc:creator>
  <cp:lastModifiedBy>Kowalski Ryszard</cp:lastModifiedBy>
  <cp:revision>17</cp:revision>
  <dcterms:created xsi:type="dcterms:W3CDTF">2017-01-05T16:04:59Z</dcterms:created>
  <dcterms:modified xsi:type="dcterms:W3CDTF">2017-01-23T08:23:02Z</dcterms:modified>
</cp:coreProperties>
</file>