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01" r:id="rId4"/>
  </p:sldMasterIdLst>
  <p:notesMasterIdLst>
    <p:notesMasterId r:id="rId26"/>
  </p:notesMasterIdLst>
  <p:sldIdLst>
    <p:sldId id="256" r:id="rId5"/>
    <p:sldId id="270" r:id="rId6"/>
    <p:sldId id="285" r:id="rId7"/>
    <p:sldId id="283" r:id="rId8"/>
    <p:sldId id="286" r:id="rId9"/>
    <p:sldId id="300" r:id="rId10"/>
    <p:sldId id="301" r:id="rId11"/>
    <p:sldId id="302" r:id="rId12"/>
    <p:sldId id="303" r:id="rId13"/>
    <p:sldId id="304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6357" autoAdjust="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05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998093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20489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96156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3296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2073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1871973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730385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91239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4138401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0754-1959-7F4F-A198-3F4710E170D8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F7EF5-F115-0326-0FF1-4B2CD96B9184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8" name="Straight Connector 7" title="Horizontal Rule Line">
            <a:extLst>
              <a:ext uri="{FF2B5EF4-FFF2-40B4-BE49-F238E27FC236}">
                <a16:creationId xmlns:a16="http://schemas.microsoft.com/office/drawing/2014/main" id="{92F950B3-29F8-B2C7-5AEF-2D2353CDBC39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49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64A5-3468-3F49-AD7A-0CF5EB762F89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0618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746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000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70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9105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11028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062175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0851AE-F437-A04B-ADE2-D5E346F2089C}" type="datetime1">
              <a:rPr lang="en-US" noProof="0" smtClean="0"/>
              <a:t>9/20/2023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01097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516" r:id="rId15"/>
    <p:sldLayoutId id="2147484517" r:id="rId16"/>
    <p:sldLayoutId id="2147484518" r:id="rId17"/>
    <p:sldLayoutId id="2147484519" r:id="rId18"/>
    <p:sldLayoutId id="2147484480" r:id="rId19"/>
    <p:sldLayoutId id="2147484495" r:id="rId20"/>
    <p:sldLayoutId id="2147484490" r:id="rId21"/>
    <p:sldLayoutId id="2147484491" r:id="rId22"/>
    <p:sldLayoutId id="2147484492" r:id="rId23"/>
    <p:sldLayoutId id="2147484493" r:id="rId24"/>
    <p:sldLayoutId id="2147484496" r:id="rId25"/>
    <p:sldLayoutId id="2147484498" r:id="rId26"/>
    <p:sldLayoutId id="2147484499" r:id="rId27"/>
    <p:sldLayoutId id="2147484500" r:id="rId2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7097" y="1235102"/>
            <a:ext cx="5670487" cy="4268965"/>
          </a:xfrm>
        </p:spPr>
        <p:txBody>
          <a:bodyPr/>
          <a:lstStyle/>
          <a:p>
            <a:r>
              <a:rPr lang="en-US" dirty="0"/>
              <a:t> 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BD7C29-B10B-ABD6-D4D5-8F8AA3666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93" y="931003"/>
            <a:ext cx="5250292" cy="533148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sz="2000" b="1" dirty="0"/>
              <a:t>Project by,</a:t>
            </a:r>
          </a:p>
          <a:p>
            <a:pPr algn="l">
              <a:lnSpc>
                <a:spcPct val="170000"/>
              </a:lnSpc>
            </a:pPr>
            <a:r>
              <a:rPr lang="en-US" sz="2000" b="1" dirty="0"/>
              <a:t>						Date- 12/09/2023</a:t>
            </a:r>
          </a:p>
          <a:p>
            <a:pPr algn="l">
              <a:lnSpc>
                <a:spcPct val="170000"/>
              </a:lnSpc>
            </a:pPr>
            <a:r>
              <a:rPr lang="en-US" sz="2000" b="1" dirty="0"/>
              <a:t>Name-Vighnesh S Udaiyar</a:t>
            </a:r>
          </a:p>
          <a:p>
            <a:pPr algn="l">
              <a:lnSpc>
                <a:spcPct val="170000"/>
              </a:lnSpc>
            </a:pPr>
            <a:r>
              <a:rPr lang="en-US" sz="2000" b="1" dirty="0"/>
              <a:t>Course Name- Data Analysis</a:t>
            </a:r>
          </a:p>
          <a:p>
            <a:pPr algn="l">
              <a:lnSpc>
                <a:spcPct val="170000"/>
              </a:lnSpc>
            </a:pPr>
            <a:r>
              <a:rPr lang="en-US" sz="2000" b="1" dirty="0"/>
              <a:t>Batch –January 2023</a:t>
            </a:r>
          </a:p>
          <a:p>
            <a:pPr algn="l">
              <a:lnSpc>
                <a:spcPct val="170000"/>
              </a:lnSpc>
            </a:pPr>
            <a:r>
              <a:rPr lang="en-US" sz="2000" b="1" dirty="0"/>
              <a:t>Wave- DAS31</a:t>
            </a:r>
          </a:p>
          <a:p>
            <a:pPr algn="l">
              <a:lnSpc>
                <a:spcPct val="170000"/>
              </a:lnSpc>
            </a:pPr>
            <a:r>
              <a:rPr lang="en-US" sz="2000" b="1" dirty="0"/>
              <a:t>Mentor- Mr. Sagar Bhilare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7A534-2A98-7EB1-59EE-4CF71EDE3AF6}"/>
              </a:ext>
            </a:extLst>
          </p:cNvPr>
          <p:cNvSpPr txBox="1"/>
          <p:nvPr/>
        </p:nvSpPr>
        <p:spPr>
          <a:xfrm>
            <a:off x="2130725" y="284672"/>
            <a:ext cx="7496354" cy="7078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TMDB MOVIE DATA ANALYSIS</a:t>
            </a: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3F89B-1F95-F8BB-AD58-B72C809FBBA5}"/>
              </a:ext>
            </a:extLst>
          </p:cNvPr>
          <p:cNvSpPr txBox="1"/>
          <p:nvPr/>
        </p:nvSpPr>
        <p:spPr>
          <a:xfrm>
            <a:off x="2130725" y="284672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035760-E65B-A6DE-BB77-11B0E889E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72" y="3873527"/>
            <a:ext cx="4686300" cy="28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6137F0-3E97-0F81-E173-0BB55A075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72" y="1204323"/>
            <a:ext cx="4686300" cy="25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00443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3"/>
            <a:ext cx="5231546" cy="70736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6  Display the region-wise count of customers and identify the region that has the highest number of customers.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England has a maximum count of customers 5393.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20" y="3496161"/>
            <a:ext cx="910586" cy="329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41AA1-EBE1-F49A-7B61-478FD5C6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317" y="1733910"/>
            <a:ext cx="5604817" cy="44626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00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3B616-F9F2-41BE-A603-7CF1DBE9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E1605-2182-8779-A4A3-98C12D911348}"/>
              </a:ext>
            </a:extLst>
          </p:cNvPr>
          <p:cNvSpPr txBox="1"/>
          <p:nvPr/>
        </p:nvSpPr>
        <p:spPr>
          <a:xfrm>
            <a:off x="2347823" y="94276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726B7A2-337C-ADAA-DDCB-1FEC693AF83F}"/>
              </a:ext>
            </a:extLst>
          </p:cNvPr>
          <p:cNvSpPr txBox="1">
            <a:spLocks/>
          </p:cNvSpPr>
          <p:nvPr/>
        </p:nvSpPr>
        <p:spPr>
          <a:xfrm>
            <a:off x="86107" y="974786"/>
            <a:ext cx="2261716" cy="370935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#Task 7 Create an interactive dashboard by following the given instructions.</a:t>
            </a:r>
          </a:p>
          <a:p>
            <a:r>
              <a:rPr lang="en-US" sz="1400" b="1" dirty="0"/>
              <a:t>Create a Figma templates  for the dashboard by following the given instructions:</a:t>
            </a:r>
          </a:p>
          <a:p>
            <a:r>
              <a:rPr lang="en-US" sz="1400" b="1" dirty="0"/>
              <a:t>Design the dashboard with the charts created in task 1-6.</a:t>
            </a:r>
          </a:p>
          <a:p>
            <a:r>
              <a:rPr lang="en-US" sz="1400" b="1" dirty="0"/>
              <a:t>Apply action filters on the charts created in task 1 and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DD95F-9DA7-C5A6-9F89-FFA1E853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4" y="974785"/>
            <a:ext cx="9608657" cy="5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00443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4"/>
            <a:ext cx="5231546" cy="397312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8  Display the count of attrited customer.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There are total 1627 attrited customer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58" y="3145138"/>
            <a:ext cx="910586" cy="329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D9B860-D4F1-00A0-5483-0944839E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317" y="1846774"/>
            <a:ext cx="5353204" cy="36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31330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4"/>
            <a:ext cx="5231546" cy="397312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9  Display the count of Existing  customer.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There are total 8500 Existing customer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58" y="3145138"/>
            <a:ext cx="910586" cy="329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05AC6-B7EE-1D61-C746-29AA8E75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768" y="1961228"/>
            <a:ext cx="6464498" cy="39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00443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3"/>
            <a:ext cx="5231546" cy="70736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10 Display the Education wise Attrited and the existing customers from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Helvetica Neue"/>
              </a:rPr>
              <a:t>Graduate and High School customers have a higher Attrition rate compared to another education level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sz="1400" b="1" dirty="0">
              <a:solidFill>
                <a:srgbClr val="FF0000"/>
              </a:solidFill>
            </a:endParaRPr>
          </a:p>
          <a:p>
            <a:pPr algn="l"/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20" y="3780595"/>
            <a:ext cx="910586" cy="329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E6194-3FCF-6F2F-06D0-F568351C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883" y="1693280"/>
            <a:ext cx="6380712" cy="48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00443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3"/>
            <a:ext cx="5231546" cy="70736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11 Display the Education wise Attrited and the existing customers from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C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Helvetica Neue"/>
              </a:rPr>
              <a:t>ustomers with the credit limit of </a:t>
            </a:r>
            <a:r>
              <a:rPr lang="en-US" sz="1400" b="1" i="0" dirty="0" err="1">
                <a:solidFill>
                  <a:srgbClr val="FF0000"/>
                </a:solidFill>
                <a:effectLst/>
                <a:latin typeface="Helvetica Neue"/>
              </a:rPr>
              <a:t>upto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Helvetica Neue"/>
              </a:rPr>
              <a:t> $1k have a higher Attrition rate compared to </a:t>
            </a:r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other credit limit.</a:t>
            </a: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400" b="1" dirty="0">
              <a:solidFill>
                <a:srgbClr val="FF0000"/>
              </a:solidFill>
            </a:endParaRPr>
          </a:p>
          <a:p>
            <a:pPr algn="l"/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20" y="3780595"/>
            <a:ext cx="910586" cy="329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53881F-AC07-C0BB-88B9-83FA2ABA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75" y="1645890"/>
            <a:ext cx="6455591" cy="49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00443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3"/>
            <a:ext cx="5231546" cy="70736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12 Display the Education wise Attrited and the existing customers from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C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Helvetica Neue"/>
              </a:rPr>
              <a:t>ustomers </a:t>
            </a:r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Age group between 40 to 50 years 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Helvetica Neue"/>
              </a:rPr>
              <a:t> has the highest attrition rate as compared to </a:t>
            </a:r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other age group.</a:t>
            </a: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400" b="1" dirty="0">
              <a:solidFill>
                <a:srgbClr val="FF0000"/>
              </a:solidFill>
            </a:endParaRPr>
          </a:p>
          <a:p>
            <a:pPr algn="l"/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20" y="3780595"/>
            <a:ext cx="910586" cy="329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159C3-FB5F-7A11-0373-19B87513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49" y="1651594"/>
            <a:ext cx="6297164" cy="48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00443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3"/>
            <a:ext cx="5231546" cy="70736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13 Display the Marital status wise Attrited and the existing customers from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Married and single c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Helvetica Neue"/>
              </a:rPr>
              <a:t>ustomers has highest attr</a:t>
            </a:r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ition rate as compared 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Helvetica Neue"/>
              </a:rPr>
              <a:t>to </a:t>
            </a:r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other Marital status</a:t>
            </a:r>
            <a:endParaRPr lang="en-US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400" b="1" dirty="0">
              <a:solidFill>
                <a:srgbClr val="FF0000"/>
              </a:solidFill>
            </a:endParaRPr>
          </a:p>
          <a:p>
            <a:pPr algn="l"/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52" y="3590814"/>
            <a:ext cx="910586" cy="329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1D307-6800-671A-953C-464A4A362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866" y="1596905"/>
            <a:ext cx="6050288" cy="44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3B616-F9F2-41BE-A603-7CF1DBE9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E1605-2182-8779-A4A3-98C12D911348}"/>
              </a:ext>
            </a:extLst>
          </p:cNvPr>
          <p:cNvSpPr txBox="1"/>
          <p:nvPr/>
        </p:nvSpPr>
        <p:spPr>
          <a:xfrm>
            <a:off x="2347823" y="94276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726B7A2-337C-ADAA-DDCB-1FEC693AF83F}"/>
              </a:ext>
            </a:extLst>
          </p:cNvPr>
          <p:cNvSpPr txBox="1">
            <a:spLocks/>
          </p:cNvSpPr>
          <p:nvPr/>
        </p:nvSpPr>
        <p:spPr>
          <a:xfrm>
            <a:off x="86107" y="974786"/>
            <a:ext cx="2261716" cy="370935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#Task 14  Create an interactive dashboard by following the given instructions.</a:t>
            </a:r>
          </a:p>
          <a:p>
            <a:r>
              <a:rPr lang="en-US" sz="1400" b="1" dirty="0"/>
              <a:t>Create a Figma templates  for the dashboard by following the given instructions:</a:t>
            </a:r>
          </a:p>
          <a:p>
            <a:r>
              <a:rPr lang="en-US" sz="1400" b="1" dirty="0"/>
              <a:t>Design the dashboard with the charts created in task 8-13.</a:t>
            </a:r>
          </a:p>
          <a:p>
            <a:r>
              <a:rPr lang="en-US" sz="1400" b="1" dirty="0"/>
              <a:t>Apply quick filters on the charts created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C4A54-05E1-046F-799D-568AFE0D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60" y="915722"/>
            <a:ext cx="9663734" cy="56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B1E8A8-DD8E-4F4B-FABB-8C26F461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B8500BB-FD0D-B2BB-F7F8-8224FFB679D6}"/>
              </a:ext>
            </a:extLst>
          </p:cNvPr>
          <p:cNvSpPr txBox="1">
            <a:spLocks/>
          </p:cNvSpPr>
          <p:nvPr/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D2E340-0663-474B-992C-9192B5C45E5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F19C8-E98C-0650-DA75-15438C50EB18}"/>
              </a:ext>
            </a:extLst>
          </p:cNvPr>
          <p:cNvSpPr txBox="1"/>
          <p:nvPr/>
        </p:nvSpPr>
        <p:spPr>
          <a:xfrm>
            <a:off x="92013" y="195532"/>
            <a:ext cx="11950461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Executive Summary</a:t>
            </a:r>
          </a:p>
          <a:p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The bank has a customer loss of 16.07% .Hence this needs to be addressed.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Female customers are more attired then male.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England has the highest number of attrition as compared to other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Majority of the customers are churning from the blue card category. It is also to be noted that the maximum customers are also blue card holders.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Almost 20-30% of customers who </a:t>
            </a:r>
            <a:r>
              <a:rPr lang="en-US" sz="1600" b="1" dirty="0" err="1"/>
              <a:t>attrited</a:t>
            </a:r>
            <a:r>
              <a:rPr lang="en-US" sz="1600" b="1" dirty="0"/>
              <a:t> are earning less than $40,000.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England has a maximum count of customers 5393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Graduate and High School customers have a higher Attrition rate compared to another education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Customers with the credit limit of </a:t>
            </a:r>
            <a:r>
              <a:rPr lang="en-US" sz="1600" b="1" dirty="0" err="1"/>
              <a:t>upto</a:t>
            </a:r>
            <a:r>
              <a:rPr lang="en-US" sz="1600" b="1" dirty="0"/>
              <a:t> $1k have a higher Attrition rate compared to other credit limit.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Customers Age group between 40 to 50 years  has the highest attrition rate as compared to other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Married and single customers has highest attrition rate as compared to other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6479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3B616-F9F2-41BE-A603-7CF1DBE9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38583-597A-A330-A6EC-84AA9C3416FC}"/>
              </a:ext>
            </a:extLst>
          </p:cNvPr>
          <p:cNvSpPr txBox="1"/>
          <p:nvPr/>
        </p:nvSpPr>
        <p:spPr>
          <a:xfrm>
            <a:off x="459356" y="1042689"/>
            <a:ext cx="98060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effectLst/>
                <a:latin typeface="Söhne"/>
              </a:rPr>
              <a:t>PROJECT </a:t>
            </a:r>
            <a:r>
              <a:rPr lang="en-US" b="1" i="1" u="sng" dirty="0">
                <a:latin typeface="Söhne"/>
              </a:rPr>
              <a:t>OBJECTIVE </a:t>
            </a:r>
            <a:endParaRPr lang="en-US" b="1" i="1" u="sng" dirty="0">
              <a:effectLst/>
              <a:latin typeface="Söhne"/>
            </a:endParaRPr>
          </a:p>
          <a:p>
            <a:pPr algn="l"/>
            <a:endParaRPr lang="en-US" b="1" i="1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dirty="0">
                <a:latin typeface="Söhne"/>
              </a:rPr>
              <a:t>The objective of the project is to use analyze the customer data of a North American bank and build an interactive dashboard .Building a dashboard will involve analyzing the data and presenting the result using a appropriate charts/graphs.</a:t>
            </a:r>
            <a:endParaRPr lang="en-US" i="1" u="sng" dirty="0">
              <a:latin typeface="Algerian" panose="04020705040A02060702" pitchFamily="82" charset="0"/>
              <a:cs typeface="72 Black" panose="020B0A040306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E1605-2182-8779-A4A3-98C12D911348}"/>
              </a:ext>
            </a:extLst>
          </p:cNvPr>
          <p:cNvSpPr txBox="1"/>
          <p:nvPr/>
        </p:nvSpPr>
        <p:spPr>
          <a:xfrm>
            <a:off x="2347823" y="94276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B12B50-21E7-C235-3D04-2E5F1EF41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7" y="2634447"/>
            <a:ext cx="3950564" cy="283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0267B9-77F9-58BE-D145-FF6669CE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772" y="2634447"/>
            <a:ext cx="3977525" cy="28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34BB9DE-4FF5-FD0A-911E-42FD5A11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08" y="2634447"/>
            <a:ext cx="3739377" cy="2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35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B8500BB-FD0D-B2BB-F7F8-8224FFB679D6}"/>
              </a:ext>
            </a:extLst>
          </p:cNvPr>
          <p:cNvSpPr txBox="1">
            <a:spLocks/>
          </p:cNvSpPr>
          <p:nvPr/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D2E340-0663-474B-992C-9192B5C45E5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F19C8-E98C-0650-DA75-15438C50EB18}"/>
              </a:ext>
            </a:extLst>
          </p:cNvPr>
          <p:cNvSpPr txBox="1"/>
          <p:nvPr/>
        </p:nvSpPr>
        <p:spPr>
          <a:xfrm>
            <a:off x="60385" y="804962"/>
            <a:ext cx="11904454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Conclusion -- </a:t>
            </a:r>
          </a:p>
          <a:p>
            <a:pPr algn="l"/>
            <a:endParaRPr lang="en-US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Female customers are easier to churn out then male customers.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Customers in England had the highest churn rate. This could be due to the low performance of the bank or rather the bank is facing tough competitors in England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Churning rate of Customers who possess Blue card is high , it might be due to customers unsatisfaction for not upgrading his card to next high rank or might be because they no longer needed the credit.</a:t>
            </a:r>
          </a:p>
          <a:p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Customers Age group between 40 to 50 years  has the highest attrition rate as compared to other age group.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/>
              <a:t>This age category customers are the one who needs attention has the strength of them holding accounts is also high.</a:t>
            </a:r>
          </a:p>
          <a:p>
            <a:endParaRPr lang="en-US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Banks' systems should be oriented towards providing better customer service and they should  install suggestion/complaint box inside a bank and periodically read and take necessary actions to better its service and meet the customer demands , so that churning rate is reduced and increase its business.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300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156FB3-16A8-474C-9258-48E99551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55" y="1147156"/>
            <a:ext cx="5354118" cy="4459894"/>
          </a:xfrm>
        </p:spPr>
        <p:txBody>
          <a:bodyPr>
            <a:normAutofit/>
          </a:bodyPr>
          <a:lstStyle/>
          <a:p>
            <a:r>
              <a:rPr lang="en-US" sz="8800" b="1" dirty="0"/>
              <a:t>THANK YOU …</a:t>
            </a:r>
            <a:endParaRPr lang="en-IN" sz="8800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C8B598-9248-425A-9B9F-F5EE55563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092" y="3998422"/>
            <a:ext cx="6172922" cy="687415"/>
          </a:xfrm>
          <a:ln>
            <a:solidFill>
              <a:schemeClr val="bg2"/>
            </a:solidFill>
          </a:ln>
        </p:spPr>
        <p:txBody>
          <a:bodyPr/>
          <a:lstStyle/>
          <a:p>
            <a:pPr algn="ctr"/>
            <a:r>
              <a:rPr lang="en-US" sz="4000" b="1" dirty="0"/>
              <a:t> </a:t>
            </a:r>
            <a:endParaRPr lang="en-IN" sz="4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231C5-5360-43CA-87F9-3A8D8815D2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3" y="5607050"/>
            <a:ext cx="407987" cy="365125"/>
          </a:xfrm>
        </p:spPr>
        <p:txBody>
          <a:bodyPr/>
          <a:lstStyle/>
          <a:p>
            <a:fld id="{13D2E340-0663-474B-992C-9192B5C45E57}" type="slidenum">
              <a:rPr lang="en-US" noProof="0" smtClean="0"/>
              <a:t>21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18DF96-A599-81E3-25DB-040BCDB1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93" y="1147156"/>
            <a:ext cx="6395313" cy="466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7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3B616-F9F2-41BE-A603-7CF1DBE9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38583-597A-A330-A6EC-84AA9C3416FC}"/>
              </a:ext>
            </a:extLst>
          </p:cNvPr>
          <p:cNvSpPr txBox="1"/>
          <p:nvPr/>
        </p:nvSpPr>
        <p:spPr>
          <a:xfrm>
            <a:off x="432723" y="874014"/>
            <a:ext cx="9806077" cy="555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1" u="sng" dirty="0">
                <a:effectLst/>
                <a:latin typeface="Söhne"/>
              </a:rPr>
              <a:t>Introduction</a:t>
            </a:r>
          </a:p>
          <a:p>
            <a:pPr algn="l"/>
            <a:endParaRPr lang="en-US" b="1" i="1" dirty="0">
              <a:latin typeface="Söhne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Söhne"/>
              </a:rPr>
              <a:t>Customer Churn is one of the most important and challenging problems for businesses such as Credit Card companies, cable service providers, SASS and telecommunication companies worldwide.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Söhne"/>
              </a:rPr>
              <a:t>Even though it is not the most fun to look at, customer churn metrics can help businesses improve customer retention.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Söhne"/>
              </a:rPr>
              <a:t>Certain bank in North America wants to perform customer churn analysis, as the credit business of the bank is not performing very well 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latin typeface="Söhne"/>
              </a:rPr>
              <a:t> Churn Analysis will help the bank evaluate the customers who have stopped purchasing the credit card of the bank and figure out measures to reduce the banks customer loss rate.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E1605-2182-8779-A4A3-98C12D911348}"/>
              </a:ext>
            </a:extLst>
          </p:cNvPr>
          <p:cNvSpPr txBox="1"/>
          <p:nvPr/>
        </p:nvSpPr>
        <p:spPr>
          <a:xfrm>
            <a:off x="2347823" y="94276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996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7097" y="963178"/>
            <a:ext cx="5670487" cy="1699989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US" sz="1400" b="1" dirty="0"/>
            </a:br>
            <a:r>
              <a:rPr lang="en-US" sz="1400" b="1" dirty="0"/>
              <a:t>SYNTAX: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 err="1"/>
              <a:t>df</a:t>
            </a:r>
            <a:r>
              <a:rPr lang="en-US" sz="1400" b="1" dirty="0"/>
              <a:t>=pd.read_csv("DS1_C8_V3_ND_Sprint3_BankChurn_Data (1).csv")</a:t>
            </a:r>
            <a:br>
              <a:rPr lang="en-US" sz="1400" b="1" dirty="0"/>
            </a:br>
            <a:r>
              <a:rPr lang="en-US" sz="1400" b="1" dirty="0" err="1"/>
              <a:t>df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 err="1"/>
              <a:t>df.isnull</a:t>
            </a:r>
            <a:r>
              <a:rPr lang="en-US" sz="1400" b="1" dirty="0"/>
              <a:t>().sum()</a:t>
            </a:r>
            <a:br>
              <a:rPr lang="en-US" sz="1400" b="1" dirty="0"/>
            </a:b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10" y="1355815"/>
            <a:ext cx="5067644" cy="327049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Data Preprocessing using Python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05414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86108" y="1813173"/>
            <a:ext cx="5231546" cy="32316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We have loaded the dataset in the jupyter notebook and there are 10127 rows and 20 columns.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</a:rPr>
              <a:t>Card_Category</a:t>
            </a:r>
            <a:r>
              <a:rPr lang="en-US" sz="1400" b="1" dirty="0">
                <a:solidFill>
                  <a:srgbClr val="FF0000"/>
                </a:solidFill>
              </a:rPr>
              <a:t> and </a:t>
            </a:r>
            <a:r>
              <a:rPr lang="en-US" sz="1400" b="1" dirty="0" err="1">
                <a:solidFill>
                  <a:srgbClr val="FF0000"/>
                </a:solidFill>
              </a:rPr>
              <a:t>credit_limit</a:t>
            </a:r>
            <a:r>
              <a:rPr lang="en-US" sz="1400" b="1" dirty="0">
                <a:solidFill>
                  <a:srgbClr val="FF0000"/>
                </a:solidFill>
              </a:rPr>
              <a:t>  has a null values.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</a:rPr>
              <a:t>Card_Category</a:t>
            </a:r>
            <a:r>
              <a:rPr lang="en-US" sz="1400" b="1" dirty="0">
                <a:solidFill>
                  <a:srgbClr val="FF0000"/>
                </a:solidFill>
              </a:rPr>
              <a:t> null values are replaced with mode values.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</a:rPr>
              <a:t>Credit_Limit</a:t>
            </a:r>
            <a:r>
              <a:rPr lang="en-US" sz="1400" b="1" dirty="0">
                <a:solidFill>
                  <a:srgbClr val="FF0000"/>
                </a:solidFill>
              </a:rPr>
              <a:t>  is replaced with median value.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Then Exported this cleaned </a:t>
            </a:r>
            <a:r>
              <a:rPr lang="en-US" sz="1400" b="1" dirty="0" err="1">
                <a:solidFill>
                  <a:srgbClr val="FF0000"/>
                </a:solidFill>
              </a:rPr>
              <a:t>dataFrame</a:t>
            </a:r>
            <a:r>
              <a:rPr lang="en-US" sz="1400" b="1" dirty="0">
                <a:solidFill>
                  <a:srgbClr val="FF0000"/>
                </a:solidFill>
              </a:rPr>
              <a:t> to CSV file and Exported to Tableau for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FF0000"/>
              </a:solidFill>
            </a:endParaRPr>
          </a:p>
          <a:p>
            <a:pPr algn="l"/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418134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74757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13723"/>
            <a:ext cx="5231546" cy="70736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1 Display the percentage of the attrited and the existing customers from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1845"/>
            <a:ext cx="5231546" cy="20928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pPr algn="l"/>
            <a:endParaRPr lang="en-US" sz="1400" b="1" u="sng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From the figure ,Percentage of at Attrited customer is 16.07%  and the Percentage of at Existing customer is 83.93%.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The bank has a customer loss of 16.07% .Hence this needs to be addressed.</a:t>
            </a:r>
          </a:p>
          <a:p>
            <a:pPr algn="l"/>
            <a:endParaRPr lang="en-US" sz="18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69135-334A-9B3E-6681-4147C504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0593"/>
            <a:ext cx="4612870" cy="4162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C8770-AC65-73A9-9DC4-8CAD2F96B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33" y="4354617"/>
            <a:ext cx="910586" cy="3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00443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3"/>
            <a:ext cx="5231546" cy="70736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2 Display the Gender Wise  attrited and the existing customers from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pPr algn="l"/>
            <a:endParaRPr lang="en-US" sz="1400" b="1" u="sng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From the figure ,Female customers(9.20%)  are </a:t>
            </a:r>
            <a:r>
              <a:rPr lang="en-US" sz="1400" b="1" dirty="0" err="1">
                <a:solidFill>
                  <a:srgbClr val="FF0000"/>
                </a:solidFill>
              </a:rPr>
              <a:t>attrited</a:t>
            </a:r>
            <a:r>
              <a:rPr lang="en-US" sz="1400" b="1" dirty="0">
                <a:solidFill>
                  <a:srgbClr val="FF0000"/>
                </a:solidFill>
              </a:rPr>
              <a:t> more as compared to Males(6.86%)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382C8-385A-A7C8-29E6-1D8AFBCB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317" y="1854381"/>
            <a:ext cx="5971163" cy="4080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37" y="3530667"/>
            <a:ext cx="910586" cy="3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00443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3"/>
            <a:ext cx="5231546" cy="70736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3 Display the Region Wise  Attrited and the existing customers from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pPr algn="l"/>
            <a:endParaRPr lang="en-US" sz="1400" b="1" u="sng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From the figure ,England has the highest customers (8.69%) attrited as compared to other region.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North Ireland has the lowest customers (0.84%) attrited as compared to other region</a:t>
            </a:r>
          </a:p>
          <a:p>
            <a:pPr algn="l"/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39" y="4077238"/>
            <a:ext cx="910586" cy="329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8F89F-A0B7-C611-EEBF-8AC557D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25" y="1770931"/>
            <a:ext cx="6305601" cy="461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0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00443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3"/>
            <a:ext cx="5231546" cy="70736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4 Display the Card Type Wise  Attrited and the existing customers from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pPr algn="l"/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400" b="1" dirty="0">
                <a:solidFill>
                  <a:srgbClr val="FF0000"/>
                </a:solidFill>
              </a:rPr>
              <a:t>Majority of the customers are churning from the blue card category. It is also to be noted that the maximum customers are also blue card holders.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31" y="3677316"/>
            <a:ext cx="910586" cy="329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285D9-B7EA-E41F-B3C5-807A62E4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66" y="1769147"/>
            <a:ext cx="6372759" cy="43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317" y="1200443"/>
            <a:ext cx="1773162" cy="646331"/>
          </a:xfrm>
          <a:ln w="12700">
            <a:noFill/>
          </a:ln>
        </p:spPr>
        <p:txBody>
          <a:bodyPr>
            <a:normAutofit/>
          </a:bodyPr>
          <a:lstStyle/>
          <a:p>
            <a:r>
              <a:rPr lang="en-US" sz="1400" b="1" dirty="0"/>
              <a:t>Output</a:t>
            </a:r>
            <a:endParaRPr lang="en-US" sz="1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4" y="1243223"/>
            <a:ext cx="5231546" cy="707365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US" sz="1400" b="1" dirty="0"/>
              <a:t>#Task 5 Display the Income Category Wise  Attrited and the existing customers from the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DBB56-A04B-A17E-23BA-A5C2BC4ACC3F}"/>
              </a:ext>
            </a:extLst>
          </p:cNvPr>
          <p:cNvSpPr txBox="1"/>
          <p:nvPr/>
        </p:nvSpPr>
        <p:spPr>
          <a:xfrm>
            <a:off x="2138920" y="223169"/>
            <a:ext cx="749635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Customer Churn Analysis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4053E-7EDD-1A4F-7E4E-F3F908868FB0}"/>
              </a:ext>
            </a:extLst>
          </p:cNvPr>
          <p:cNvSpPr txBox="1"/>
          <p:nvPr/>
        </p:nvSpPr>
        <p:spPr>
          <a:xfrm>
            <a:off x="94734" y="2725126"/>
            <a:ext cx="5231546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u="sng" dirty="0">
                <a:solidFill>
                  <a:srgbClr val="FF0000"/>
                </a:solidFill>
              </a:rPr>
              <a:t>Interpretation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Almost 20-30% of customers who attrited are earning less than $40,000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B62E1-62E4-5E0F-9E41-0D708AB6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20" y="3496161"/>
            <a:ext cx="910586" cy="329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ED321-1561-FFFD-DF43-074DBC5B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317" y="1815777"/>
            <a:ext cx="6337614" cy="47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1228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Calibri</vt:lpstr>
      <vt:lpstr>Century Gothic</vt:lpstr>
      <vt:lpstr>Helvetica Neue</vt:lpstr>
      <vt:lpstr>Söhne</vt:lpstr>
      <vt:lpstr>Times New Roman</vt:lpstr>
      <vt:lpstr>Mesh</vt:lpstr>
      <vt:lpstr> </vt:lpstr>
      <vt:lpstr>PowerPoint Presentation</vt:lpstr>
      <vt:lpstr>PowerPoint Presentation</vt:lpstr>
      <vt:lpstr> SYNTAX:  df=pd.read_csv("DS1_C8_V3_ND_Sprint3_BankChurn_Data (1).csv") df  df.isnull().sum() </vt:lpstr>
      <vt:lpstr>Output</vt:lpstr>
      <vt:lpstr>Output</vt:lpstr>
      <vt:lpstr>Output</vt:lpstr>
      <vt:lpstr>Output</vt:lpstr>
      <vt:lpstr>Output</vt:lpstr>
      <vt:lpstr>Output</vt:lpstr>
      <vt:lpstr>PowerPoint Presentation</vt:lpstr>
      <vt:lpstr>Output</vt:lpstr>
      <vt:lpstr>Output</vt:lpstr>
      <vt:lpstr>Output</vt:lpstr>
      <vt:lpstr>Output</vt:lpstr>
      <vt:lpstr>Output</vt:lpstr>
      <vt:lpstr>Output</vt:lpstr>
      <vt:lpstr>PowerPoint Presentation</vt:lpstr>
      <vt:lpstr>PowerPoint Presentation</vt:lpstr>
      <vt:lpstr>PowerPoint Presentation</vt:lpstr>
      <vt:lpstr>THANK YOU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2023-03-20T14:02:34Z</dcterms:created>
  <dcterms:modified xsi:type="dcterms:W3CDTF">2023-10-11T17:05:13Z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