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ải nguyễn" initials="kn" lastIdx="1" clrIdx="0">
    <p:extLst>
      <p:ext uri="{19B8F6BF-5375-455C-9EA6-DF929625EA0E}">
        <p15:presenceInfo xmlns:p15="http://schemas.microsoft.com/office/powerpoint/2012/main" userId="8afdcf6c4eb5c3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710" y="1018903"/>
            <a:ext cx="9470570" cy="3422468"/>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Báo Cáo Đồ Án</a:t>
            </a:r>
            <a:br>
              <a:rPr lang="en-US"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Đề Tài:</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MÔ PHỎNG VỀ HOẠT ĐỘNG CỦA THUẬT TOÁN RADIX SORT</a:t>
            </a:r>
          </a:p>
        </p:txBody>
      </p:sp>
      <p:sp>
        <p:nvSpPr>
          <p:cNvPr id="3" name="Subtitle 2"/>
          <p:cNvSpPr>
            <a:spLocks noGrp="1"/>
          </p:cNvSpPr>
          <p:nvPr>
            <p:ph type="subTitle" idx="1"/>
          </p:nvPr>
        </p:nvSpPr>
        <p:spPr>
          <a:xfrm>
            <a:off x="1507067" y="5185954"/>
            <a:ext cx="7963504" cy="1345475"/>
          </a:xfrm>
        </p:spPr>
        <p:txBody>
          <a:bodyPr>
            <a:normAutofit/>
          </a:bodyPr>
          <a:lstStyle/>
          <a:p>
            <a:pPr algn="l">
              <a:lnSpc>
                <a:spcPct val="150000"/>
              </a:lnSpc>
            </a:pPr>
            <a:r>
              <a:rPr lang="en-US" dirty="0">
                <a:latin typeface="Times New Roman" panose="02020603050405020304" pitchFamily="18" charset="0"/>
                <a:cs typeface="Times New Roman" panose="02020603050405020304" pitchFamily="18" charset="0"/>
              </a:rPr>
              <a:t>Sinh Viên Thực Hiện                                                        Cán Bộ Hướng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Vũ Mạnh Đạt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Anh</a:t>
            </a:r>
          </a:p>
          <a:p>
            <a:pPr algn="l">
              <a:lnSpc>
                <a:spcPct val="150000"/>
              </a:lnSpc>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74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138"/>
            <a:ext cx="8596668" cy="875212"/>
          </a:xfrm>
        </p:spPr>
        <p:txBody>
          <a:bodyPr/>
          <a:lstStyle/>
          <a:p>
            <a:r>
              <a:rPr lang="en-US" u="sng" dirty="0">
                <a:solidFill>
                  <a:schemeClr val="tx1"/>
                </a:solidFill>
                <a:latin typeface="Times New Roman" panose="02020603050405020304" pitchFamily="18" charset="0"/>
                <a:cs typeface="Times New Roman" panose="02020603050405020304" pitchFamily="18" charset="0"/>
              </a:rPr>
              <a:t>Ví 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3509" y="1319351"/>
            <a:ext cx="10554787" cy="4722012"/>
          </a:xfrm>
        </p:spPr>
        <p:txBody>
          <a:bodyPr>
            <a:normAutofit/>
          </a:bodyPr>
          <a:lstStyle/>
          <a:p>
            <a:r>
              <a:rPr lang="en-US" sz="2000" u="sng" dirty="0">
                <a:latin typeface="Times New Roman" panose="02020603050405020304" pitchFamily="18" charset="0"/>
                <a:cs typeface="Times New Roman" panose="02020603050405020304" pitchFamily="18" charset="0"/>
              </a:rPr>
              <a:t>Phân lô theo hàng nghìn:</a:t>
            </a: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pPr marL="0" indent="0">
              <a:buNone/>
            </a:pPr>
            <a:endParaRPr lang="en-US" sz="1600" u="sng" dirty="0">
              <a:latin typeface="Arial" panose="020B0604020202020204" pitchFamily="34" charset="0"/>
              <a:cs typeface="Arial" panose="020B0604020202020204" pitchFamily="34" charset="0"/>
            </a:endParaRPr>
          </a:p>
          <a:p>
            <a:r>
              <a:rPr lang="en-US" sz="2000" u="sng" dirty="0">
                <a:latin typeface="Times New Roman" panose="02020603050405020304" pitchFamily="18" charset="0"/>
                <a:cs typeface="Times New Roman" panose="02020603050405020304" pitchFamily="18" charset="0"/>
              </a:rPr>
              <a:t>Ta được mảng A hoàn chỉnh như sau:</a:t>
            </a:r>
          </a:p>
          <a:p>
            <a:endParaRPr lang="en-US" sz="2000" u="sng" dirty="0">
              <a:latin typeface="Times New Roman" panose="02020603050405020304" pitchFamily="18" charset="0"/>
              <a:cs typeface="Times New Roman" panose="02020603050405020304" pitchFamily="18" charset="0"/>
            </a:endParaRPr>
          </a:p>
          <a:p>
            <a:endParaRPr lang="en-US" sz="1600" u="sng"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9677567"/>
              </p:ext>
            </p:extLst>
          </p:nvPr>
        </p:nvGraphicFramePr>
        <p:xfrm>
          <a:off x="1005846" y="1802672"/>
          <a:ext cx="8699860" cy="2188032"/>
        </p:xfrm>
        <a:graphic>
          <a:graphicData uri="http://schemas.openxmlformats.org/drawingml/2006/table">
            <a:tbl>
              <a:tblPr firstRow="1" bandRow="1">
                <a:tableStyleId>{5C22544A-7EE6-4342-B048-85BDC9FD1C3A}</a:tableStyleId>
              </a:tblPr>
              <a:tblGrid>
                <a:gridCol w="869986">
                  <a:extLst>
                    <a:ext uri="{9D8B030D-6E8A-4147-A177-3AD203B41FA5}">
                      <a16:colId xmlns:a16="http://schemas.microsoft.com/office/drawing/2014/main" val="3830884784"/>
                    </a:ext>
                  </a:extLst>
                </a:gridCol>
                <a:gridCol w="869986">
                  <a:extLst>
                    <a:ext uri="{9D8B030D-6E8A-4147-A177-3AD203B41FA5}">
                      <a16:colId xmlns:a16="http://schemas.microsoft.com/office/drawing/2014/main" val="525685070"/>
                    </a:ext>
                  </a:extLst>
                </a:gridCol>
                <a:gridCol w="869986">
                  <a:extLst>
                    <a:ext uri="{9D8B030D-6E8A-4147-A177-3AD203B41FA5}">
                      <a16:colId xmlns:a16="http://schemas.microsoft.com/office/drawing/2014/main" val="3722299846"/>
                    </a:ext>
                  </a:extLst>
                </a:gridCol>
                <a:gridCol w="869986">
                  <a:extLst>
                    <a:ext uri="{9D8B030D-6E8A-4147-A177-3AD203B41FA5}">
                      <a16:colId xmlns:a16="http://schemas.microsoft.com/office/drawing/2014/main" val="1967132734"/>
                    </a:ext>
                  </a:extLst>
                </a:gridCol>
                <a:gridCol w="869986">
                  <a:extLst>
                    <a:ext uri="{9D8B030D-6E8A-4147-A177-3AD203B41FA5}">
                      <a16:colId xmlns:a16="http://schemas.microsoft.com/office/drawing/2014/main" val="3131048436"/>
                    </a:ext>
                  </a:extLst>
                </a:gridCol>
                <a:gridCol w="869986">
                  <a:extLst>
                    <a:ext uri="{9D8B030D-6E8A-4147-A177-3AD203B41FA5}">
                      <a16:colId xmlns:a16="http://schemas.microsoft.com/office/drawing/2014/main" val="4184639250"/>
                    </a:ext>
                  </a:extLst>
                </a:gridCol>
                <a:gridCol w="869986">
                  <a:extLst>
                    <a:ext uri="{9D8B030D-6E8A-4147-A177-3AD203B41FA5}">
                      <a16:colId xmlns:a16="http://schemas.microsoft.com/office/drawing/2014/main" val="2223753777"/>
                    </a:ext>
                  </a:extLst>
                </a:gridCol>
                <a:gridCol w="869986">
                  <a:extLst>
                    <a:ext uri="{9D8B030D-6E8A-4147-A177-3AD203B41FA5}">
                      <a16:colId xmlns:a16="http://schemas.microsoft.com/office/drawing/2014/main" val="29750146"/>
                    </a:ext>
                  </a:extLst>
                </a:gridCol>
                <a:gridCol w="869986">
                  <a:extLst>
                    <a:ext uri="{9D8B030D-6E8A-4147-A177-3AD203B41FA5}">
                      <a16:colId xmlns:a16="http://schemas.microsoft.com/office/drawing/2014/main" val="617457607"/>
                    </a:ext>
                  </a:extLst>
                </a:gridCol>
                <a:gridCol w="869986">
                  <a:extLst>
                    <a:ext uri="{9D8B030D-6E8A-4147-A177-3AD203B41FA5}">
                      <a16:colId xmlns:a16="http://schemas.microsoft.com/office/drawing/2014/main" val="4191296585"/>
                    </a:ext>
                  </a:extLst>
                </a:gridCol>
              </a:tblGrid>
              <a:tr h="547008">
                <a:tc>
                  <a:txBody>
                    <a:bodyPr/>
                    <a:lstStyle/>
                    <a:p>
                      <a:r>
                        <a:rPr lang="en-US" b="1" u="sng" dirty="0">
                          <a:solidFill>
                            <a:schemeClr val="tx1"/>
                          </a:solidFill>
                        </a:rPr>
                        <a:t>0</a:t>
                      </a:r>
                      <a:r>
                        <a:rPr lang="en-US" b="0" dirty="0">
                          <a:solidFill>
                            <a:schemeClr val="tx1"/>
                          </a:solidFill>
                        </a:rPr>
                        <a:t>999</a:t>
                      </a:r>
                    </a:p>
                  </a:txBody>
                  <a:tcPr>
                    <a:solidFill>
                      <a:srgbClr val="00B0F0"/>
                    </a:solidFill>
                  </a:tcPr>
                </a:tc>
                <a:tc>
                  <a:txBody>
                    <a:bodyPr/>
                    <a:lstStyle/>
                    <a:p>
                      <a:r>
                        <a:rPr lang="en-US" b="1" u="sng" dirty="0">
                          <a:solidFill>
                            <a:schemeClr val="tx1"/>
                          </a:solidFill>
                        </a:rPr>
                        <a:t>1</a:t>
                      </a:r>
                      <a:r>
                        <a:rPr lang="en-US" b="0" dirty="0">
                          <a:solidFill>
                            <a:schemeClr val="tx1"/>
                          </a:solidFill>
                        </a:rPr>
                        <a:t>725</a:t>
                      </a: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extLst>
                  <a:ext uri="{0D108BD9-81ED-4DB2-BD59-A6C34878D82A}">
                    <a16:rowId xmlns:a16="http://schemas.microsoft.com/office/drawing/2014/main" val="2981038861"/>
                  </a:ext>
                </a:extLst>
              </a:tr>
              <a:tr h="547008">
                <a:tc>
                  <a:txBody>
                    <a:bodyPr/>
                    <a:lstStyle/>
                    <a:p>
                      <a:r>
                        <a:rPr lang="en-US" b="1" u="sng" dirty="0">
                          <a:solidFill>
                            <a:schemeClr val="tx1"/>
                          </a:solidFill>
                        </a:rPr>
                        <a:t>0</a:t>
                      </a:r>
                      <a:r>
                        <a:rPr lang="en-US" dirty="0">
                          <a:solidFill>
                            <a:schemeClr val="tx1"/>
                          </a:solidFill>
                        </a:rPr>
                        <a:t>701</a:t>
                      </a:r>
                    </a:p>
                  </a:txBody>
                  <a:tcPr>
                    <a:solidFill>
                      <a:srgbClr val="00B0F0"/>
                    </a:solidFill>
                  </a:tcPr>
                </a:tc>
                <a:tc>
                  <a:txBody>
                    <a:bodyPr/>
                    <a:lstStyle/>
                    <a:p>
                      <a:r>
                        <a:rPr lang="en-US" b="1" u="sng" dirty="0">
                          <a:solidFill>
                            <a:schemeClr val="tx1"/>
                          </a:solidFill>
                        </a:rPr>
                        <a:t>1</a:t>
                      </a:r>
                      <a:r>
                        <a:rPr lang="en-US" dirty="0">
                          <a:solidFill>
                            <a:schemeClr val="tx1"/>
                          </a:solidFill>
                        </a:rPr>
                        <a:t>424</a:t>
                      </a: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r>
                        <a:rPr lang="en-US" b="1" u="sng" dirty="0">
                          <a:solidFill>
                            <a:schemeClr val="tx1"/>
                          </a:solidFill>
                        </a:rPr>
                        <a:t>7</a:t>
                      </a:r>
                      <a:r>
                        <a:rPr lang="en-US" dirty="0">
                          <a:solidFill>
                            <a:schemeClr val="tx1"/>
                          </a:solidFill>
                        </a:rPr>
                        <a:t>013</a:t>
                      </a:r>
                    </a:p>
                  </a:txBody>
                  <a:tcPr>
                    <a:solidFill>
                      <a:srgbClr val="00B0F0"/>
                    </a:solidFill>
                  </a:tcPr>
                </a:tc>
                <a:tc>
                  <a:txBody>
                    <a:bodyPr/>
                    <a:lstStyle/>
                    <a:p>
                      <a:endParaRPr lang="en-US">
                        <a:solidFill>
                          <a:schemeClr val="tx1"/>
                        </a:solidFill>
                      </a:endParaRPr>
                    </a:p>
                  </a:txBody>
                  <a:tcPr>
                    <a:solidFill>
                      <a:srgbClr val="00B0F0"/>
                    </a:solidFill>
                  </a:tcPr>
                </a:tc>
                <a:tc>
                  <a:txBody>
                    <a:bodyPr/>
                    <a:lstStyle/>
                    <a:p>
                      <a:endParaRPr lang="en-US">
                        <a:solidFill>
                          <a:schemeClr val="tx1"/>
                        </a:solidFill>
                      </a:endParaRPr>
                    </a:p>
                  </a:txBody>
                  <a:tcPr>
                    <a:solidFill>
                      <a:srgbClr val="00B0F0"/>
                    </a:solidFill>
                  </a:tcPr>
                </a:tc>
                <a:extLst>
                  <a:ext uri="{0D108BD9-81ED-4DB2-BD59-A6C34878D82A}">
                    <a16:rowId xmlns:a16="http://schemas.microsoft.com/office/drawing/2014/main" val="3005147550"/>
                  </a:ext>
                </a:extLst>
              </a:tr>
              <a:tr h="547008">
                <a:tc>
                  <a:txBody>
                    <a:bodyPr/>
                    <a:lstStyle/>
                    <a:p>
                      <a:r>
                        <a:rPr lang="en-US" b="1" u="sng" dirty="0">
                          <a:solidFill>
                            <a:schemeClr val="tx1"/>
                          </a:solidFill>
                        </a:rPr>
                        <a:t>0</a:t>
                      </a:r>
                      <a:r>
                        <a:rPr lang="en-US" dirty="0">
                          <a:solidFill>
                            <a:schemeClr val="tx1"/>
                          </a:solidFill>
                        </a:rPr>
                        <a:t>428</a:t>
                      </a:r>
                    </a:p>
                  </a:txBody>
                  <a:tcPr>
                    <a:solidFill>
                      <a:srgbClr val="00B0F0"/>
                    </a:solidFill>
                  </a:tcPr>
                </a:tc>
                <a:tc>
                  <a:txBody>
                    <a:bodyPr/>
                    <a:lstStyle/>
                    <a:p>
                      <a:r>
                        <a:rPr lang="en-US" b="1" u="sng" dirty="0">
                          <a:solidFill>
                            <a:schemeClr val="tx1"/>
                          </a:solidFill>
                        </a:rPr>
                        <a:t>1</a:t>
                      </a:r>
                      <a:r>
                        <a:rPr lang="en-US" dirty="0">
                          <a:solidFill>
                            <a:schemeClr val="tx1"/>
                          </a:solidFill>
                        </a:rPr>
                        <a:t>239</a:t>
                      </a: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r>
                        <a:rPr lang="en-US" b="1" u="sng" dirty="0">
                          <a:solidFill>
                            <a:schemeClr val="tx1"/>
                          </a:solidFill>
                        </a:rPr>
                        <a:t>3</a:t>
                      </a:r>
                      <a:r>
                        <a:rPr lang="en-US" dirty="0">
                          <a:solidFill>
                            <a:schemeClr val="tx1"/>
                          </a:solidFill>
                        </a:rPr>
                        <a:t>252</a:t>
                      </a:r>
                    </a:p>
                  </a:txBody>
                  <a:tcPr>
                    <a:solidFill>
                      <a:srgbClr val="00B0F0"/>
                    </a:solidFill>
                  </a:tcPr>
                </a:tc>
                <a:tc>
                  <a:txBody>
                    <a:bodyPr/>
                    <a:lstStyle/>
                    <a:p>
                      <a:r>
                        <a:rPr lang="en-US" b="1" u="sng" dirty="0">
                          <a:solidFill>
                            <a:schemeClr val="tx1"/>
                          </a:solidFill>
                        </a:rPr>
                        <a:t>4</a:t>
                      </a:r>
                      <a:r>
                        <a:rPr lang="en-US" dirty="0">
                          <a:solidFill>
                            <a:schemeClr val="tx1"/>
                          </a:solidFill>
                        </a:rPr>
                        <a:t>518</a:t>
                      </a: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endParaRPr lang="en-US" dirty="0">
                        <a:solidFill>
                          <a:schemeClr val="tx1"/>
                        </a:solidFill>
                      </a:endParaRPr>
                    </a:p>
                  </a:txBody>
                  <a:tcPr>
                    <a:solidFill>
                      <a:srgbClr val="00B0F0"/>
                    </a:solidFill>
                  </a:tcPr>
                </a:tc>
                <a:tc>
                  <a:txBody>
                    <a:bodyPr/>
                    <a:lstStyle/>
                    <a:p>
                      <a:r>
                        <a:rPr lang="en-US" b="1" u="sng" dirty="0">
                          <a:solidFill>
                            <a:schemeClr val="tx1"/>
                          </a:solidFill>
                        </a:rPr>
                        <a:t>7</a:t>
                      </a:r>
                      <a:r>
                        <a:rPr lang="en-US" dirty="0">
                          <a:solidFill>
                            <a:schemeClr val="tx1"/>
                          </a:solidFill>
                        </a:rPr>
                        <a:t>009</a:t>
                      </a:r>
                    </a:p>
                  </a:txBody>
                  <a:tcPr>
                    <a:solidFill>
                      <a:srgbClr val="00B0F0"/>
                    </a:solidFill>
                  </a:tcPr>
                </a:tc>
                <a:tc>
                  <a:txBody>
                    <a:bodyPr/>
                    <a:lstStyle/>
                    <a:p>
                      <a:r>
                        <a:rPr lang="en-US" b="1" u="sng" dirty="0">
                          <a:solidFill>
                            <a:schemeClr val="tx1"/>
                          </a:solidFill>
                        </a:rPr>
                        <a:t>8</a:t>
                      </a:r>
                      <a:r>
                        <a:rPr lang="en-US" dirty="0">
                          <a:solidFill>
                            <a:schemeClr val="tx1"/>
                          </a:solidFill>
                        </a:rPr>
                        <a:t>425</a:t>
                      </a:r>
                    </a:p>
                  </a:txBody>
                  <a:tcPr>
                    <a:solidFill>
                      <a:srgbClr val="00B0F0"/>
                    </a:solidFill>
                  </a:tcPr>
                </a:tc>
                <a:tc>
                  <a:txBody>
                    <a:bodyPr/>
                    <a:lstStyle/>
                    <a:p>
                      <a:r>
                        <a:rPr lang="en-US" b="1" u="sng" dirty="0">
                          <a:solidFill>
                            <a:schemeClr val="tx1"/>
                          </a:solidFill>
                        </a:rPr>
                        <a:t>9</a:t>
                      </a:r>
                      <a:r>
                        <a:rPr lang="en-US" dirty="0">
                          <a:solidFill>
                            <a:schemeClr val="tx1"/>
                          </a:solidFill>
                        </a:rPr>
                        <a:t>170</a:t>
                      </a:r>
                    </a:p>
                  </a:txBody>
                  <a:tcPr>
                    <a:solidFill>
                      <a:srgbClr val="00B0F0"/>
                    </a:solidFill>
                  </a:tcPr>
                </a:tc>
                <a:extLst>
                  <a:ext uri="{0D108BD9-81ED-4DB2-BD59-A6C34878D82A}">
                    <a16:rowId xmlns:a16="http://schemas.microsoft.com/office/drawing/2014/main" val="4153495280"/>
                  </a:ext>
                </a:extLst>
              </a:tr>
              <a:tr h="547008">
                <a:tc>
                  <a:txBody>
                    <a:bodyPr/>
                    <a:lstStyle/>
                    <a:p>
                      <a:pPr>
                        <a:lnSpc>
                          <a:spcPct val="150000"/>
                        </a:lnSpc>
                      </a:pPr>
                      <a:r>
                        <a:rPr lang="en-US" dirty="0">
                          <a:solidFill>
                            <a:schemeClr val="tx1"/>
                          </a:solidFill>
                        </a:rPr>
                        <a:t>0</a:t>
                      </a:r>
                    </a:p>
                  </a:txBody>
                  <a:tcPr>
                    <a:solidFill>
                      <a:srgbClr val="00B0F0"/>
                    </a:solidFill>
                  </a:tcPr>
                </a:tc>
                <a:tc>
                  <a:txBody>
                    <a:bodyPr/>
                    <a:lstStyle/>
                    <a:p>
                      <a:pPr>
                        <a:lnSpc>
                          <a:spcPct val="150000"/>
                        </a:lnSpc>
                      </a:pPr>
                      <a:r>
                        <a:rPr lang="en-US" dirty="0">
                          <a:solidFill>
                            <a:schemeClr val="tx1"/>
                          </a:solidFill>
                        </a:rPr>
                        <a:t>1</a:t>
                      </a:r>
                    </a:p>
                  </a:txBody>
                  <a:tcPr>
                    <a:solidFill>
                      <a:srgbClr val="00B0F0"/>
                    </a:solidFill>
                  </a:tcPr>
                </a:tc>
                <a:tc>
                  <a:txBody>
                    <a:bodyPr/>
                    <a:lstStyle/>
                    <a:p>
                      <a:pPr>
                        <a:lnSpc>
                          <a:spcPct val="150000"/>
                        </a:lnSpc>
                      </a:pPr>
                      <a:r>
                        <a:rPr lang="en-US" dirty="0">
                          <a:solidFill>
                            <a:schemeClr val="tx1"/>
                          </a:solidFill>
                        </a:rPr>
                        <a:t>2</a:t>
                      </a:r>
                    </a:p>
                  </a:txBody>
                  <a:tcPr>
                    <a:solidFill>
                      <a:srgbClr val="00B0F0"/>
                    </a:solidFill>
                  </a:tcPr>
                </a:tc>
                <a:tc>
                  <a:txBody>
                    <a:bodyPr/>
                    <a:lstStyle/>
                    <a:p>
                      <a:pPr>
                        <a:lnSpc>
                          <a:spcPct val="150000"/>
                        </a:lnSpc>
                      </a:pPr>
                      <a:r>
                        <a:rPr lang="en-US" dirty="0">
                          <a:solidFill>
                            <a:schemeClr val="tx1"/>
                          </a:solidFill>
                        </a:rPr>
                        <a:t>3</a:t>
                      </a:r>
                    </a:p>
                  </a:txBody>
                  <a:tcPr>
                    <a:solidFill>
                      <a:srgbClr val="00B0F0"/>
                    </a:solidFill>
                  </a:tcPr>
                </a:tc>
                <a:tc>
                  <a:txBody>
                    <a:bodyPr/>
                    <a:lstStyle/>
                    <a:p>
                      <a:pPr>
                        <a:lnSpc>
                          <a:spcPct val="150000"/>
                        </a:lnSpc>
                      </a:pPr>
                      <a:r>
                        <a:rPr lang="en-US" dirty="0">
                          <a:solidFill>
                            <a:schemeClr val="tx1"/>
                          </a:solidFill>
                        </a:rPr>
                        <a:t>4</a:t>
                      </a:r>
                    </a:p>
                  </a:txBody>
                  <a:tcPr>
                    <a:solidFill>
                      <a:srgbClr val="00B0F0"/>
                    </a:solidFill>
                  </a:tcPr>
                </a:tc>
                <a:tc>
                  <a:txBody>
                    <a:bodyPr/>
                    <a:lstStyle/>
                    <a:p>
                      <a:pPr>
                        <a:lnSpc>
                          <a:spcPct val="150000"/>
                        </a:lnSpc>
                      </a:pPr>
                      <a:r>
                        <a:rPr lang="en-US" dirty="0">
                          <a:solidFill>
                            <a:schemeClr val="tx1"/>
                          </a:solidFill>
                        </a:rPr>
                        <a:t>5</a:t>
                      </a:r>
                    </a:p>
                  </a:txBody>
                  <a:tcPr>
                    <a:solidFill>
                      <a:srgbClr val="00B0F0"/>
                    </a:solidFill>
                  </a:tcPr>
                </a:tc>
                <a:tc>
                  <a:txBody>
                    <a:bodyPr/>
                    <a:lstStyle/>
                    <a:p>
                      <a:pPr>
                        <a:lnSpc>
                          <a:spcPct val="150000"/>
                        </a:lnSpc>
                      </a:pPr>
                      <a:r>
                        <a:rPr lang="en-US" dirty="0">
                          <a:solidFill>
                            <a:schemeClr val="tx1"/>
                          </a:solidFill>
                        </a:rPr>
                        <a:t>6</a:t>
                      </a:r>
                    </a:p>
                  </a:txBody>
                  <a:tcPr>
                    <a:solidFill>
                      <a:srgbClr val="00B0F0"/>
                    </a:solidFill>
                  </a:tcPr>
                </a:tc>
                <a:tc>
                  <a:txBody>
                    <a:bodyPr/>
                    <a:lstStyle/>
                    <a:p>
                      <a:pPr>
                        <a:lnSpc>
                          <a:spcPct val="150000"/>
                        </a:lnSpc>
                      </a:pPr>
                      <a:r>
                        <a:rPr lang="en-US" dirty="0">
                          <a:solidFill>
                            <a:schemeClr val="tx1"/>
                          </a:solidFill>
                        </a:rPr>
                        <a:t>7</a:t>
                      </a:r>
                    </a:p>
                  </a:txBody>
                  <a:tcPr>
                    <a:solidFill>
                      <a:srgbClr val="00B0F0"/>
                    </a:solidFill>
                  </a:tcPr>
                </a:tc>
                <a:tc>
                  <a:txBody>
                    <a:bodyPr/>
                    <a:lstStyle/>
                    <a:p>
                      <a:pPr>
                        <a:lnSpc>
                          <a:spcPct val="150000"/>
                        </a:lnSpc>
                      </a:pPr>
                      <a:r>
                        <a:rPr lang="en-US" dirty="0">
                          <a:solidFill>
                            <a:schemeClr val="tx1"/>
                          </a:solidFill>
                        </a:rPr>
                        <a:t>8</a:t>
                      </a:r>
                    </a:p>
                  </a:txBody>
                  <a:tcPr>
                    <a:solidFill>
                      <a:srgbClr val="00B0F0"/>
                    </a:solidFill>
                  </a:tcPr>
                </a:tc>
                <a:tc>
                  <a:txBody>
                    <a:bodyPr/>
                    <a:lstStyle/>
                    <a:p>
                      <a:pPr>
                        <a:lnSpc>
                          <a:spcPct val="150000"/>
                        </a:lnSpc>
                      </a:pPr>
                      <a:r>
                        <a:rPr lang="en-US" dirty="0">
                          <a:solidFill>
                            <a:schemeClr val="tx1"/>
                          </a:solidFill>
                        </a:rPr>
                        <a:t>9</a:t>
                      </a:r>
                    </a:p>
                  </a:txBody>
                  <a:tcPr>
                    <a:solidFill>
                      <a:srgbClr val="00B0F0"/>
                    </a:solidFill>
                  </a:tcPr>
                </a:tc>
                <a:extLst>
                  <a:ext uri="{0D108BD9-81ED-4DB2-BD59-A6C34878D82A}">
                    <a16:rowId xmlns:a16="http://schemas.microsoft.com/office/drawing/2014/main" val="20271791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15386342"/>
              </p:ext>
            </p:extLst>
          </p:nvPr>
        </p:nvGraphicFramePr>
        <p:xfrm>
          <a:off x="1084216" y="5016138"/>
          <a:ext cx="8699868" cy="718456"/>
        </p:xfrm>
        <a:graphic>
          <a:graphicData uri="http://schemas.openxmlformats.org/drawingml/2006/table">
            <a:tbl>
              <a:tblPr firstRow="1" bandRow="1">
                <a:tableStyleId>{5C22544A-7EE6-4342-B048-85BDC9FD1C3A}</a:tableStyleId>
              </a:tblPr>
              <a:tblGrid>
                <a:gridCol w="724989">
                  <a:extLst>
                    <a:ext uri="{9D8B030D-6E8A-4147-A177-3AD203B41FA5}">
                      <a16:colId xmlns:a16="http://schemas.microsoft.com/office/drawing/2014/main" val="362624031"/>
                    </a:ext>
                  </a:extLst>
                </a:gridCol>
                <a:gridCol w="724989">
                  <a:extLst>
                    <a:ext uri="{9D8B030D-6E8A-4147-A177-3AD203B41FA5}">
                      <a16:colId xmlns:a16="http://schemas.microsoft.com/office/drawing/2014/main" val="4121130589"/>
                    </a:ext>
                  </a:extLst>
                </a:gridCol>
                <a:gridCol w="724989">
                  <a:extLst>
                    <a:ext uri="{9D8B030D-6E8A-4147-A177-3AD203B41FA5}">
                      <a16:colId xmlns:a16="http://schemas.microsoft.com/office/drawing/2014/main" val="3445763989"/>
                    </a:ext>
                  </a:extLst>
                </a:gridCol>
                <a:gridCol w="724989">
                  <a:extLst>
                    <a:ext uri="{9D8B030D-6E8A-4147-A177-3AD203B41FA5}">
                      <a16:colId xmlns:a16="http://schemas.microsoft.com/office/drawing/2014/main" val="4093748155"/>
                    </a:ext>
                  </a:extLst>
                </a:gridCol>
                <a:gridCol w="724989">
                  <a:extLst>
                    <a:ext uri="{9D8B030D-6E8A-4147-A177-3AD203B41FA5}">
                      <a16:colId xmlns:a16="http://schemas.microsoft.com/office/drawing/2014/main" val="1310944817"/>
                    </a:ext>
                  </a:extLst>
                </a:gridCol>
                <a:gridCol w="724989">
                  <a:extLst>
                    <a:ext uri="{9D8B030D-6E8A-4147-A177-3AD203B41FA5}">
                      <a16:colId xmlns:a16="http://schemas.microsoft.com/office/drawing/2014/main" val="2095602099"/>
                    </a:ext>
                  </a:extLst>
                </a:gridCol>
                <a:gridCol w="724989">
                  <a:extLst>
                    <a:ext uri="{9D8B030D-6E8A-4147-A177-3AD203B41FA5}">
                      <a16:colId xmlns:a16="http://schemas.microsoft.com/office/drawing/2014/main" val="1108194186"/>
                    </a:ext>
                  </a:extLst>
                </a:gridCol>
                <a:gridCol w="724989">
                  <a:extLst>
                    <a:ext uri="{9D8B030D-6E8A-4147-A177-3AD203B41FA5}">
                      <a16:colId xmlns:a16="http://schemas.microsoft.com/office/drawing/2014/main" val="535363946"/>
                    </a:ext>
                  </a:extLst>
                </a:gridCol>
                <a:gridCol w="724989">
                  <a:extLst>
                    <a:ext uri="{9D8B030D-6E8A-4147-A177-3AD203B41FA5}">
                      <a16:colId xmlns:a16="http://schemas.microsoft.com/office/drawing/2014/main" val="3887766831"/>
                    </a:ext>
                  </a:extLst>
                </a:gridCol>
                <a:gridCol w="724989">
                  <a:extLst>
                    <a:ext uri="{9D8B030D-6E8A-4147-A177-3AD203B41FA5}">
                      <a16:colId xmlns:a16="http://schemas.microsoft.com/office/drawing/2014/main" val="1015474319"/>
                    </a:ext>
                  </a:extLst>
                </a:gridCol>
                <a:gridCol w="724989">
                  <a:extLst>
                    <a:ext uri="{9D8B030D-6E8A-4147-A177-3AD203B41FA5}">
                      <a16:colId xmlns:a16="http://schemas.microsoft.com/office/drawing/2014/main" val="2039236344"/>
                    </a:ext>
                  </a:extLst>
                </a:gridCol>
                <a:gridCol w="724989">
                  <a:extLst>
                    <a:ext uri="{9D8B030D-6E8A-4147-A177-3AD203B41FA5}">
                      <a16:colId xmlns:a16="http://schemas.microsoft.com/office/drawing/2014/main" val="4031108"/>
                    </a:ext>
                  </a:extLst>
                </a:gridCol>
              </a:tblGrid>
              <a:tr h="718456">
                <a:tc>
                  <a:txBody>
                    <a:bodyPr/>
                    <a:lstStyle/>
                    <a:p>
                      <a:pPr algn="ctr">
                        <a:lnSpc>
                          <a:spcPct val="200000"/>
                        </a:lnSpc>
                      </a:pPr>
                      <a:r>
                        <a:rPr lang="en-US" dirty="0">
                          <a:solidFill>
                            <a:srgbClr val="FF0000"/>
                          </a:solidFill>
                        </a:rPr>
                        <a:t>0428</a:t>
                      </a:r>
                    </a:p>
                  </a:txBody>
                  <a:tcPr>
                    <a:solidFill>
                      <a:srgbClr val="00B0F0"/>
                    </a:solidFill>
                  </a:tcPr>
                </a:tc>
                <a:tc>
                  <a:txBody>
                    <a:bodyPr/>
                    <a:lstStyle/>
                    <a:p>
                      <a:pPr algn="ctr">
                        <a:lnSpc>
                          <a:spcPct val="200000"/>
                        </a:lnSpc>
                      </a:pPr>
                      <a:r>
                        <a:rPr lang="en-US" dirty="0">
                          <a:solidFill>
                            <a:srgbClr val="FF0000"/>
                          </a:solidFill>
                        </a:rPr>
                        <a:t>0701</a:t>
                      </a:r>
                    </a:p>
                  </a:txBody>
                  <a:tcPr>
                    <a:solidFill>
                      <a:srgbClr val="00B0F0"/>
                    </a:solidFill>
                  </a:tcPr>
                </a:tc>
                <a:tc>
                  <a:txBody>
                    <a:bodyPr/>
                    <a:lstStyle/>
                    <a:p>
                      <a:pPr algn="ctr">
                        <a:lnSpc>
                          <a:spcPct val="200000"/>
                        </a:lnSpc>
                      </a:pPr>
                      <a:r>
                        <a:rPr lang="en-US" dirty="0">
                          <a:solidFill>
                            <a:srgbClr val="FF0000"/>
                          </a:solidFill>
                        </a:rPr>
                        <a:t>0999</a:t>
                      </a:r>
                    </a:p>
                  </a:txBody>
                  <a:tcPr>
                    <a:solidFill>
                      <a:srgbClr val="00B0F0"/>
                    </a:solidFill>
                  </a:tcPr>
                </a:tc>
                <a:tc>
                  <a:txBody>
                    <a:bodyPr/>
                    <a:lstStyle/>
                    <a:p>
                      <a:pPr algn="ctr">
                        <a:lnSpc>
                          <a:spcPct val="200000"/>
                        </a:lnSpc>
                      </a:pPr>
                      <a:r>
                        <a:rPr lang="en-US" dirty="0">
                          <a:solidFill>
                            <a:srgbClr val="FF0000"/>
                          </a:solidFill>
                        </a:rPr>
                        <a:t>1239</a:t>
                      </a:r>
                    </a:p>
                  </a:txBody>
                  <a:tcPr>
                    <a:solidFill>
                      <a:srgbClr val="00B0F0"/>
                    </a:solidFill>
                  </a:tcPr>
                </a:tc>
                <a:tc>
                  <a:txBody>
                    <a:bodyPr/>
                    <a:lstStyle/>
                    <a:p>
                      <a:pPr algn="ctr">
                        <a:lnSpc>
                          <a:spcPct val="200000"/>
                        </a:lnSpc>
                      </a:pPr>
                      <a:r>
                        <a:rPr lang="en-US" dirty="0">
                          <a:solidFill>
                            <a:srgbClr val="FF0000"/>
                          </a:solidFill>
                        </a:rPr>
                        <a:t>1424</a:t>
                      </a:r>
                    </a:p>
                  </a:txBody>
                  <a:tcPr>
                    <a:solidFill>
                      <a:srgbClr val="00B0F0"/>
                    </a:solidFill>
                  </a:tcPr>
                </a:tc>
                <a:tc>
                  <a:txBody>
                    <a:bodyPr/>
                    <a:lstStyle/>
                    <a:p>
                      <a:pPr algn="ctr">
                        <a:lnSpc>
                          <a:spcPct val="200000"/>
                        </a:lnSpc>
                      </a:pPr>
                      <a:r>
                        <a:rPr lang="en-US" dirty="0">
                          <a:solidFill>
                            <a:srgbClr val="FF0000"/>
                          </a:solidFill>
                        </a:rPr>
                        <a:t>1725</a:t>
                      </a:r>
                    </a:p>
                  </a:txBody>
                  <a:tcPr>
                    <a:solidFill>
                      <a:srgbClr val="00B0F0"/>
                    </a:solidFill>
                  </a:tcPr>
                </a:tc>
                <a:tc>
                  <a:txBody>
                    <a:bodyPr/>
                    <a:lstStyle/>
                    <a:p>
                      <a:pPr algn="ctr">
                        <a:lnSpc>
                          <a:spcPct val="200000"/>
                        </a:lnSpc>
                      </a:pPr>
                      <a:r>
                        <a:rPr lang="en-US" dirty="0">
                          <a:solidFill>
                            <a:srgbClr val="FF0000"/>
                          </a:solidFill>
                        </a:rPr>
                        <a:t>3252</a:t>
                      </a:r>
                    </a:p>
                  </a:txBody>
                  <a:tcPr>
                    <a:solidFill>
                      <a:srgbClr val="00B0F0"/>
                    </a:solidFill>
                  </a:tcPr>
                </a:tc>
                <a:tc>
                  <a:txBody>
                    <a:bodyPr/>
                    <a:lstStyle/>
                    <a:p>
                      <a:pPr algn="ctr">
                        <a:lnSpc>
                          <a:spcPct val="200000"/>
                        </a:lnSpc>
                      </a:pPr>
                      <a:r>
                        <a:rPr lang="en-US" dirty="0">
                          <a:solidFill>
                            <a:srgbClr val="FF0000"/>
                          </a:solidFill>
                        </a:rPr>
                        <a:t>4518</a:t>
                      </a:r>
                    </a:p>
                  </a:txBody>
                  <a:tcPr>
                    <a:solidFill>
                      <a:srgbClr val="00B0F0"/>
                    </a:solidFill>
                  </a:tcPr>
                </a:tc>
                <a:tc>
                  <a:txBody>
                    <a:bodyPr/>
                    <a:lstStyle/>
                    <a:p>
                      <a:pPr algn="ctr">
                        <a:lnSpc>
                          <a:spcPct val="200000"/>
                        </a:lnSpc>
                      </a:pPr>
                      <a:r>
                        <a:rPr lang="en-US" dirty="0">
                          <a:solidFill>
                            <a:srgbClr val="FF0000"/>
                          </a:solidFill>
                        </a:rPr>
                        <a:t>7009</a:t>
                      </a:r>
                    </a:p>
                  </a:txBody>
                  <a:tcPr>
                    <a:solidFill>
                      <a:srgbClr val="00B0F0"/>
                    </a:solidFill>
                  </a:tcPr>
                </a:tc>
                <a:tc>
                  <a:txBody>
                    <a:bodyPr/>
                    <a:lstStyle/>
                    <a:p>
                      <a:pPr algn="ctr">
                        <a:lnSpc>
                          <a:spcPct val="200000"/>
                        </a:lnSpc>
                      </a:pPr>
                      <a:r>
                        <a:rPr lang="en-US" dirty="0">
                          <a:solidFill>
                            <a:srgbClr val="FF0000"/>
                          </a:solidFill>
                        </a:rPr>
                        <a:t>7013</a:t>
                      </a:r>
                    </a:p>
                  </a:txBody>
                  <a:tcPr>
                    <a:solidFill>
                      <a:srgbClr val="00B0F0"/>
                    </a:solidFill>
                  </a:tcPr>
                </a:tc>
                <a:tc>
                  <a:txBody>
                    <a:bodyPr/>
                    <a:lstStyle/>
                    <a:p>
                      <a:pPr algn="ctr">
                        <a:lnSpc>
                          <a:spcPct val="200000"/>
                        </a:lnSpc>
                      </a:pPr>
                      <a:r>
                        <a:rPr lang="en-US" dirty="0">
                          <a:solidFill>
                            <a:srgbClr val="FF0000"/>
                          </a:solidFill>
                        </a:rPr>
                        <a:t>8425</a:t>
                      </a:r>
                    </a:p>
                  </a:txBody>
                  <a:tcPr>
                    <a:solidFill>
                      <a:srgbClr val="00B0F0"/>
                    </a:solidFill>
                  </a:tcPr>
                </a:tc>
                <a:tc>
                  <a:txBody>
                    <a:bodyPr/>
                    <a:lstStyle/>
                    <a:p>
                      <a:pPr algn="ctr">
                        <a:lnSpc>
                          <a:spcPct val="200000"/>
                        </a:lnSpc>
                      </a:pPr>
                      <a:r>
                        <a:rPr lang="en-US" dirty="0">
                          <a:solidFill>
                            <a:srgbClr val="FF0000"/>
                          </a:solidFill>
                        </a:rPr>
                        <a:t>9170</a:t>
                      </a:r>
                    </a:p>
                  </a:txBody>
                  <a:tcPr>
                    <a:solidFill>
                      <a:srgbClr val="00B0F0"/>
                    </a:solidFill>
                  </a:tcPr>
                </a:tc>
                <a:extLst>
                  <a:ext uri="{0D108BD9-81ED-4DB2-BD59-A6C34878D82A}">
                    <a16:rowId xmlns:a16="http://schemas.microsoft.com/office/drawing/2014/main" val="4136569762"/>
                  </a:ext>
                </a:extLst>
              </a:tr>
            </a:tbl>
          </a:graphicData>
        </a:graphic>
      </p:graphicFrame>
    </p:spTree>
    <p:extLst>
      <p:ext uri="{BB962C8B-B14F-4D97-AF65-F5344CB8AC3E}">
        <p14:creationId xmlns:p14="http://schemas.microsoft.com/office/powerpoint/2010/main" val="389014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528" y="609600"/>
            <a:ext cx="8596668" cy="696686"/>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4. Kết Luận</a:t>
            </a:r>
          </a:p>
        </p:txBody>
      </p:sp>
      <p:sp>
        <p:nvSpPr>
          <p:cNvPr id="3" name="Content Placeholder 2"/>
          <p:cNvSpPr>
            <a:spLocks noGrp="1"/>
          </p:cNvSpPr>
          <p:nvPr>
            <p:ph idx="1"/>
          </p:nvPr>
        </p:nvSpPr>
        <p:spPr>
          <a:xfrm>
            <a:off x="677334" y="1528355"/>
            <a:ext cx="8596668" cy="4513008"/>
          </a:xfrm>
        </p:spPr>
        <p:txBody>
          <a:bodyPr>
            <a:normAutofit/>
          </a:bodyPr>
          <a:lstStyle/>
          <a:p>
            <a:r>
              <a:rPr lang="en-US" sz="2400" dirty="0">
                <a:latin typeface="Times New Roman" panose="02020603050405020304" pitchFamily="18" charset="0"/>
                <a:cs typeface="Times New Roman" panose="02020603050405020304" pitchFamily="18" charset="0"/>
              </a:rPr>
              <a:t>Giải thuật không dựa trên sự so sánh dữ liệu như các thuật toán sắp xếp khác , với mỗi số nguyên từ dữ liệu sẽ có hai hành động trước khi thực thi.</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thực hiện phép chia lấy phần nguyên cho 1 hệ số để lấy phần chữ số d và các chữ số trước nó (bỏ các chữ số sau nó).</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thực hiện phép chia lấy dư cho 10 để lấy ra chữ số d (bỏ các chữ số trước d).</a:t>
            </a:r>
          </a:p>
        </p:txBody>
      </p:sp>
    </p:spTree>
    <p:extLst>
      <p:ext uri="{BB962C8B-B14F-4D97-AF65-F5344CB8AC3E}">
        <p14:creationId xmlns:p14="http://schemas.microsoft.com/office/powerpoint/2010/main" val="197773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5. Ðánh giá độ phức tạp giải thuật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45921"/>
            <a:ext cx="8596668" cy="4395442"/>
          </a:xfrm>
        </p:spPr>
        <p:txBody>
          <a:bodyPr/>
          <a:lstStyle/>
          <a:p>
            <a:r>
              <a:rPr lang="en-US" sz="2400" dirty="0">
                <a:latin typeface="Times New Roman" panose="02020603050405020304" pitchFamily="18" charset="0"/>
                <a:cs typeface="Times New Roman" panose="02020603050405020304" pitchFamily="18" charset="0"/>
              </a:rPr>
              <a:t>Với một dãy n số, mỗi số có tối đa m chữ số, thuật toán thực hiện m lần các thao tác phân lô và ghép lô. </a:t>
            </a:r>
          </a:p>
          <a:p>
            <a:r>
              <a:rPr lang="en-US" sz="2400" dirty="0">
                <a:latin typeface="Times New Roman" panose="02020603050405020304" pitchFamily="18" charset="0"/>
                <a:cs typeface="Times New Roman" panose="02020603050405020304" pitchFamily="18" charset="0"/>
              </a:rPr>
              <a:t>Trong thao tác phân lô, mỗi phần tử chỉ được xét đúng một lần, khi ghép cũng vậy. Như vậy, chi phí cho việc thực hiện thuật toán hiển nhiên là O(2mn) = O(n).</a:t>
            </a:r>
          </a:p>
          <a:p>
            <a:endParaRPr lang="en-US" dirty="0"/>
          </a:p>
        </p:txBody>
      </p:sp>
    </p:spTree>
    <p:extLst>
      <p:ext uri="{BB962C8B-B14F-4D97-AF65-F5344CB8AC3E}">
        <p14:creationId xmlns:p14="http://schemas.microsoft.com/office/powerpoint/2010/main" val="43986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597"/>
            <a:ext cx="8596668" cy="515985"/>
          </a:xfrm>
        </p:spPr>
        <p:txBody>
          <a:bodyPr>
            <a:normAutofit fontScale="90000"/>
          </a:bodyPr>
          <a:lstStyle/>
          <a:p>
            <a:endParaRPr lang="en-US" dirty="0"/>
          </a:p>
        </p:txBody>
      </p:sp>
      <p:sp>
        <p:nvSpPr>
          <p:cNvPr id="3" name="Content Placeholder 2"/>
          <p:cNvSpPr>
            <a:spLocks noGrp="1"/>
          </p:cNvSpPr>
          <p:nvPr>
            <p:ph idx="1"/>
          </p:nvPr>
        </p:nvSpPr>
        <p:spPr>
          <a:xfrm>
            <a:off x="677334" y="744583"/>
            <a:ext cx="8596668" cy="5296779"/>
          </a:xfrm>
        </p:spPr>
        <p:txBody>
          <a:bodyPr>
            <a:normAutofit/>
          </a:bodyPr>
          <a:lstStyle/>
          <a:p>
            <a:pPr marL="0" indent="0">
              <a:buNone/>
            </a:pPr>
            <a:r>
              <a:rPr lang="en-US" sz="4800" dirty="0">
                <a:latin typeface="Arial" panose="020B0604020202020204" pitchFamily="34" charset="0"/>
                <a:cs typeface="Arial" panose="020B0604020202020204" pitchFamily="34" charset="0"/>
              </a:rPr>
              <a:t>   </a:t>
            </a:r>
            <a:r>
              <a:rPr lang="en-US" sz="4800" dirty="0">
                <a:solidFill>
                  <a:srgbClr val="FF0000"/>
                </a:solidFill>
                <a:latin typeface="Times New Roman" panose="02020603050405020304" pitchFamily="18" charset="0"/>
                <a:cs typeface="Times New Roman" panose="02020603050405020304" pitchFamily="18" charset="0"/>
              </a:rPr>
              <a:t>THANKS </a:t>
            </a:r>
          </a:p>
          <a:p>
            <a:pPr marL="0" indent="0" algn="ctr">
              <a:buNone/>
            </a:pPr>
            <a:endParaRPr lang="en-US" sz="48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800" dirty="0">
                <a:solidFill>
                  <a:srgbClr val="FF0000"/>
                </a:solidFill>
                <a:latin typeface="Times New Roman" panose="02020603050405020304" pitchFamily="18" charset="0"/>
                <a:cs typeface="Times New Roman" panose="02020603050405020304" pitchFamily="18" charset="0"/>
              </a:rPr>
              <a:t>FOR </a:t>
            </a:r>
          </a:p>
          <a:p>
            <a:pPr marL="0" indent="0" algn="ctr">
              <a:buNone/>
            </a:pPr>
            <a:endParaRPr lang="en-US" sz="4800" dirty="0">
              <a:solidFill>
                <a:srgbClr val="FF0000"/>
              </a:solidFill>
              <a:latin typeface="Times New Roman" panose="02020603050405020304" pitchFamily="18" charset="0"/>
              <a:cs typeface="Times New Roman" panose="02020603050405020304" pitchFamily="18" charset="0"/>
            </a:endParaRPr>
          </a:p>
          <a:p>
            <a:pPr marL="0" indent="0" algn="r">
              <a:buNone/>
            </a:pPr>
            <a:r>
              <a:rPr lang="en-US" sz="4800" dirty="0">
                <a:solidFill>
                  <a:srgbClr val="FF0000"/>
                </a:solidFill>
                <a:latin typeface="Times New Roman" panose="02020603050405020304" pitchFamily="18" charset="0"/>
                <a:cs typeface="Times New Roman" panose="02020603050405020304" pitchFamily="18" charset="0"/>
              </a:rPr>
              <a:t>WATCHING</a:t>
            </a:r>
          </a:p>
        </p:txBody>
      </p:sp>
    </p:spTree>
    <p:extLst>
      <p:ext uri="{BB962C8B-B14F-4D97-AF65-F5344CB8AC3E}">
        <p14:creationId xmlns:p14="http://schemas.microsoft.com/office/powerpoint/2010/main" val="262360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NỘI DUNG</a:t>
            </a:r>
          </a:p>
        </p:txBody>
      </p:sp>
      <p:sp>
        <p:nvSpPr>
          <p:cNvPr id="3" name="Content Placeholder 2"/>
          <p:cNvSpPr>
            <a:spLocks noGrp="1"/>
          </p:cNvSpPr>
          <p:nvPr>
            <p:ph idx="1"/>
          </p:nvPr>
        </p:nvSpPr>
        <p:spPr>
          <a:xfrm>
            <a:off x="677334" y="1685109"/>
            <a:ext cx="8596668" cy="4754880"/>
          </a:xfrm>
        </p:spPr>
        <p:txBody>
          <a:bodyPr>
            <a:normAutofit/>
          </a:bodyPr>
          <a:lstStyle/>
          <a:p>
            <a:pPr marL="400050" lvl="1" indent="0">
              <a:lnSpc>
                <a:spcPct val="200000"/>
              </a:lnSpc>
              <a:buNone/>
            </a:pPr>
            <a:r>
              <a:rPr lang="en-US" sz="2400" b="1" dirty="0">
                <a:solidFill>
                  <a:schemeClr val="tx1"/>
                </a:solidFill>
                <a:latin typeface="Times New Roman" panose="02020603050405020304" pitchFamily="18" charset="0"/>
                <a:cs typeface="Times New Roman" panose="02020603050405020304" pitchFamily="18" charset="0"/>
              </a:rPr>
              <a:t>1. Giới thiệu về Radix Sort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2. Mô phỏng qui trình</a:t>
            </a:r>
          </a:p>
          <a:p>
            <a:pPr marL="400050" lvl="1" indent="0">
              <a:lnSpc>
                <a:spcPct val="200000"/>
              </a:lnSpc>
              <a:buNone/>
            </a:pPr>
            <a:r>
              <a:rPr lang="en-US" sz="2400" b="1" dirty="0">
                <a:solidFill>
                  <a:schemeClr val="tx1"/>
                </a:solidFill>
                <a:latin typeface="Times New Roman" panose="02020603050405020304" pitchFamily="18" charset="0"/>
                <a:cs typeface="Times New Roman" panose="02020603050405020304" pitchFamily="18" charset="0"/>
              </a:rPr>
              <a:t>3. Thuật toán sắp xếp Radix sort.</a:t>
            </a:r>
          </a:p>
          <a:p>
            <a:pPr marL="400050" lvl="1" indent="0">
              <a:lnSpc>
                <a:spcPct val="200000"/>
              </a:lnSpc>
              <a:buNone/>
            </a:pPr>
            <a:r>
              <a:rPr lang="en-US" sz="2400" b="1" dirty="0">
                <a:solidFill>
                  <a:schemeClr val="tx1"/>
                </a:solidFill>
                <a:latin typeface="Times New Roman" panose="02020603050405020304" pitchFamily="18" charset="0"/>
                <a:cs typeface="Times New Roman" panose="02020603050405020304" pitchFamily="18" charset="0"/>
              </a:rPr>
              <a:t>4. Kết Luận</a:t>
            </a:r>
          </a:p>
          <a:p>
            <a:pPr marL="400050" lvl="1" indent="0">
              <a:lnSpc>
                <a:spcPct val="200000"/>
              </a:lnSpc>
              <a:buNone/>
            </a:pPr>
            <a:r>
              <a:rPr lang="en-US" sz="2400" b="1" dirty="0">
                <a:solidFill>
                  <a:schemeClr val="tx1"/>
                </a:solidFill>
                <a:latin typeface="Times New Roman" panose="02020603050405020304" pitchFamily="18" charset="0"/>
                <a:cs typeface="Times New Roman" panose="02020603050405020304" pitchFamily="18" charset="0"/>
              </a:rPr>
              <a:t>5. Ðánh giá độ phức tạp giải thuật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75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defTabSz="457200" rtl="0">
              <a:spcBef>
                <a:spcPct val="0"/>
              </a:spcBef>
            </a:pPr>
            <a:r>
              <a:rPr lang="en-US" sz="3200" b="1" dirty="0">
                <a:solidFill>
                  <a:schemeClr val="tx1"/>
                </a:solidFill>
                <a:latin typeface="Times New Roman" panose="02020603050405020304" pitchFamily="18" charset="0"/>
                <a:cs typeface="Times New Roman" panose="02020603050405020304" pitchFamily="18" charset="0"/>
              </a:rPr>
              <a:t>1. Giới thiệu về Radix Sort</a:t>
            </a:r>
            <a:br>
              <a:rPr lang="en-US" sz="3200" b="1" dirty="0">
                <a:solidFill>
                  <a:schemeClr val="tx1"/>
                </a:solidFill>
              </a:rPr>
            </a:br>
            <a:endParaRPr lang="en-US" sz="3200" b="1" dirty="0">
              <a:solidFill>
                <a:schemeClr val="tx1"/>
              </a:solidFill>
            </a:endParaRPr>
          </a:p>
        </p:txBody>
      </p:sp>
      <p:sp>
        <p:nvSpPr>
          <p:cNvPr id="3" name="Content Placeholder 2"/>
          <p:cNvSpPr>
            <a:spLocks noGrp="1"/>
          </p:cNvSpPr>
          <p:nvPr>
            <p:ph idx="1"/>
          </p:nvPr>
        </p:nvSpPr>
        <p:spPr>
          <a:xfrm>
            <a:off x="677334" y="1267097"/>
            <a:ext cx="8596668" cy="4774265"/>
          </a:xfrm>
        </p:spPr>
        <p:txBody>
          <a:bodyPr/>
          <a:lstStyle/>
          <a:p>
            <a:pPr lvl="0"/>
            <a:r>
              <a:rPr lang="en-US" sz="2000" dirty="0">
                <a:solidFill>
                  <a:schemeClr val="tx1"/>
                </a:solidFill>
                <a:latin typeface="Times New Roman" panose="02020603050405020304" pitchFamily="18" charset="0"/>
                <a:cs typeface="Times New Roman" panose="02020603050405020304" pitchFamily="18" charset="0"/>
              </a:rPr>
              <a:t>Radix Sort là một thuật toán sắp xếp tiếp cận theo một hướng hoàn toàn khác so với các thuật toán khác.</a:t>
            </a:r>
          </a:p>
          <a:p>
            <a:pPr lvl="0"/>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Nếu như trong các thuật toán khác, cơ sở để sắp xếp luôn là việc so sánh giá trị của 2 phần tử thì Radix sort lại dựa trên nguyên tắc phân loại thư của bưu điện. Nó không hề quan tâm đến việc so sánh giá trị của phần tử và bản thân việc phân loại và trình tự phân loại sẽ tạo ra thứ tự cho các phần tử.</a:t>
            </a:r>
          </a:p>
          <a:p>
            <a:pPr lvl="0"/>
            <a:r>
              <a:rPr lang="en-US" sz="2000" dirty="0">
                <a:solidFill>
                  <a:schemeClr val="tx1"/>
                </a:solidFill>
                <a:latin typeface="Times New Roman" panose="02020603050405020304" pitchFamily="18" charset="0"/>
                <a:cs typeface="Times New Roman" panose="02020603050405020304" pitchFamily="18" charset="0"/>
              </a:rPr>
              <a:t>Ta biết rằng, để chuyển một khối lượng thư lớn đến tay người nhận ở nhiều địa phương khác nhau, bưư điện thường tổ chức một hệ thống phân loại thư phân cấp. Trước tiên, các thư đến cùng một tỉnh, thành phố sẽ được sắp chung vào một lô để gửi đến tỉnh thành tương ứng. Bưu điện các tỉnh thành này lại thực hiện công việc tương tự. Các thư đến cùng một quận, huyện sẽ được xếp vào chung một lô và gửi đến quận, huyện tương ứng. Cứ như vậy, các bức thư sẽ được trao đến tay người nhận một cách có hệ thông mà công việc sằp xếp thư không quá nặng nhọc</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99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03" y="377371"/>
            <a:ext cx="8596668" cy="1320800"/>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2. Mô phỏng qui trình</a:t>
            </a:r>
            <a:br>
              <a:rPr lang="en-US" b="1" u="sng" dirty="0">
                <a:solidFill>
                  <a:schemeClr val="tx1"/>
                </a:solidFill>
                <a:latin typeface="Arial" panose="020B0604020202020204" pitchFamily="34" charset="0"/>
                <a:cs typeface="Arial" panose="020B0604020202020204" pitchFamily="34" charset="0"/>
              </a:rPr>
            </a:br>
            <a:br>
              <a:rPr lang="en-US" b="1" u="sng" dirty="0">
                <a:solidFill>
                  <a:schemeClr val="tx1"/>
                </a:solidFill>
                <a:latin typeface="Arial" panose="020B0604020202020204" pitchFamily="34" charset="0"/>
                <a:cs typeface="Arial" panose="020B0604020202020204" pitchFamily="34" charset="0"/>
              </a:rPr>
            </a:br>
            <a:br>
              <a:rPr lang="en-US" b="1" dirty="0"/>
            </a:br>
            <a:endParaRPr lang="en-US" dirty="0"/>
          </a:p>
        </p:txBody>
      </p:sp>
      <p:sp>
        <p:nvSpPr>
          <p:cNvPr id="3" name="Content Placeholder 2"/>
          <p:cNvSpPr>
            <a:spLocks noGrp="1"/>
          </p:cNvSpPr>
          <p:nvPr>
            <p:ph idx="1"/>
          </p:nvPr>
        </p:nvSpPr>
        <p:spPr>
          <a:xfrm>
            <a:off x="677334" y="1698171"/>
            <a:ext cx="8596668" cy="2743200"/>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Để sắp xếp dãy a1,..., an, giải thuật Radix sort thự hiện như sau:</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Trước tiên, ta có thể giả sử mỗi phần tử a</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trong dãy a1, a2, …, an là một số nguyên có tối đa m chữ số.</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 phân loại các phần tử lần lượt theo các chữ số hàng đơn vị, hàng chục, hàng trăm, . tương tự việc phân loại thư theo tỉnh thành, quận huyện, phường xã...</a:t>
            </a:r>
          </a:p>
          <a:p>
            <a:pPr marL="0" indent="0">
              <a:buNone/>
            </a:pPr>
            <a:r>
              <a:rPr lang="en-US" sz="2400" dirty="0"/>
              <a:t> </a:t>
            </a:r>
          </a:p>
          <a:p>
            <a:endParaRPr lang="en-US" dirty="0"/>
          </a:p>
        </p:txBody>
      </p:sp>
    </p:spTree>
    <p:extLst>
      <p:ext uri="{BB962C8B-B14F-4D97-AF65-F5344CB8AC3E}">
        <p14:creationId xmlns:p14="http://schemas.microsoft.com/office/powerpoint/2010/main" val="7502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Autofit/>
          </a:bodyPr>
          <a:lstStyle/>
          <a:p>
            <a:pPr lvl="0"/>
            <a:r>
              <a:rPr lang="en-US" sz="3200" b="1" dirty="0">
                <a:solidFill>
                  <a:schemeClr val="tx1"/>
                </a:solidFill>
                <a:latin typeface="Times New Roman" panose="02020603050405020304" pitchFamily="18" charset="0"/>
                <a:cs typeface="Times New Roman" panose="02020603050405020304" pitchFamily="18" charset="0"/>
              </a:rPr>
              <a:t>3. Thuật toán sắp xếp Radix sort.</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0971"/>
            <a:ext cx="8596668" cy="5460275"/>
          </a:xfrm>
        </p:spPr>
        <p:txBody>
          <a:bodyPr>
            <a:normAutofit/>
          </a:bodyPr>
          <a:lstStyle/>
          <a:p>
            <a:r>
              <a:rPr lang="en-US" dirty="0">
                <a:latin typeface="Times New Roman" panose="02020603050405020304" pitchFamily="18" charset="0"/>
                <a:cs typeface="Times New Roman" panose="02020603050405020304" pitchFamily="18" charset="0"/>
              </a:rPr>
              <a:t>Các bước </a:t>
            </a:r>
            <a:r>
              <a:rPr lang="en-US">
                <a:latin typeface="Times New Roman" panose="02020603050405020304" pitchFamily="18" charset="0"/>
                <a:cs typeface="Times New Roman" panose="02020603050405020304" pitchFamily="18" charset="0"/>
              </a:rPr>
              <a:t>thực hiện:</a:t>
            </a:r>
            <a:endParaRPr lang="en-US"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Bước 1 :  // k cho biết chữ số dùng để phân loại hiện hành</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k = 0;    // k = 0: hàng đơn vị; k = 1:hàng chục;</a:t>
            </a:r>
          </a:p>
          <a:p>
            <a:r>
              <a:rPr lang="vi-VN" sz="1600" dirty="0">
                <a:latin typeface="Times New Roman" panose="02020603050405020304" pitchFamily="18" charset="0"/>
                <a:cs typeface="Times New Roman" panose="02020603050405020304" pitchFamily="18" charset="0"/>
              </a:rPr>
              <a:t>§  Bước 2 : //Tạo các lô chứa các loại phần tử khác nhau</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Khởi tạo 10 lô B0, B1, ., B9 rỗng;</a:t>
            </a:r>
          </a:p>
          <a:p>
            <a:r>
              <a:rPr lang="vi-VN" sz="1600" dirty="0">
                <a:latin typeface="Times New Roman" panose="02020603050405020304" pitchFamily="18" charset="0"/>
                <a:cs typeface="Times New Roman" panose="02020603050405020304" pitchFamily="18" charset="0"/>
              </a:rPr>
              <a:t>§  Bước 3 :</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For i = 1 .. n do</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Ðặt ai vào lô Bt với t = chữ số thứ k của ai;</a:t>
            </a:r>
          </a:p>
          <a:p>
            <a:r>
              <a:rPr lang="vi-VN" sz="1600" dirty="0">
                <a:latin typeface="Times New Roman" panose="02020603050405020304" pitchFamily="18" charset="0"/>
                <a:cs typeface="Times New Roman" panose="02020603050405020304" pitchFamily="18" charset="0"/>
              </a:rPr>
              <a:t>§  Bước 4 :</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Nối B0, B1, ., B9 lại (theo đúng trình tự) thành a.</a:t>
            </a:r>
          </a:p>
          <a:p>
            <a:r>
              <a:rPr lang="vi-VN" sz="1600" dirty="0">
                <a:latin typeface="Times New Roman" panose="02020603050405020304" pitchFamily="18" charset="0"/>
                <a:cs typeface="Times New Roman" panose="02020603050405020304" pitchFamily="18" charset="0"/>
              </a:rPr>
              <a:t>§  Bước 5 :</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k = k+1;</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Nếu k &lt; m thì trở lại bước 2.</a:t>
            </a:r>
          </a:p>
          <a:p>
            <a:pPr marL="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Ngược lại: Dừng</a:t>
            </a:r>
          </a:p>
          <a:p>
            <a:endParaRPr lang="en-US" dirty="0"/>
          </a:p>
        </p:txBody>
      </p:sp>
    </p:spTree>
    <p:extLst>
      <p:ext uri="{BB962C8B-B14F-4D97-AF65-F5344CB8AC3E}">
        <p14:creationId xmlns:p14="http://schemas.microsoft.com/office/powerpoint/2010/main" val="252091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503"/>
            <a:ext cx="8596668" cy="728979"/>
          </a:xfrm>
        </p:spPr>
        <p:txBody>
          <a:bodyPr>
            <a:noAutofit/>
          </a:bodyPr>
          <a:lstStyle/>
          <a:p>
            <a:pPr>
              <a:lnSpc>
                <a:spcPct val="200000"/>
              </a:lnSpc>
            </a:pPr>
            <a:r>
              <a:rPr lang="en-US" u="sng" dirty="0">
                <a:solidFill>
                  <a:schemeClr val="tx1"/>
                </a:solidFill>
                <a:latin typeface="Times New Roman" panose="02020603050405020304" pitchFamily="18" charset="0"/>
                <a:cs typeface="Times New Roman" panose="02020603050405020304" pitchFamily="18" charset="0"/>
              </a:rPr>
              <a:t>Ví 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30300"/>
            <a:ext cx="8596668" cy="492376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 có mảng A như sau:</a:t>
            </a:r>
          </a:p>
        </p:txBody>
      </p:sp>
      <p:graphicFrame>
        <p:nvGraphicFramePr>
          <p:cNvPr id="7" name="Table 6"/>
          <p:cNvGraphicFramePr>
            <a:graphicFrameLocks noGrp="1"/>
          </p:cNvGraphicFramePr>
          <p:nvPr>
            <p:extLst>
              <p:ext uri="{D42A27DB-BD31-4B8C-83A1-F6EECF244321}">
                <p14:modId xmlns:p14="http://schemas.microsoft.com/office/powerpoint/2010/main" val="1282161170"/>
              </p:ext>
            </p:extLst>
          </p:nvPr>
        </p:nvGraphicFramePr>
        <p:xfrm>
          <a:off x="1028702" y="1593669"/>
          <a:ext cx="8820696" cy="666205"/>
        </p:xfrm>
        <a:graphic>
          <a:graphicData uri="http://schemas.openxmlformats.org/drawingml/2006/table">
            <a:tbl>
              <a:tblPr firstRow="1" firstCol="1" bandRow="1">
                <a:tableStyleId>{5C22544A-7EE6-4342-B048-85BDC9FD1C3A}</a:tableStyleId>
              </a:tblPr>
              <a:tblGrid>
                <a:gridCol w="770909">
                  <a:extLst>
                    <a:ext uri="{9D8B030D-6E8A-4147-A177-3AD203B41FA5}">
                      <a16:colId xmlns:a16="http://schemas.microsoft.com/office/drawing/2014/main" val="1971358579"/>
                    </a:ext>
                  </a:extLst>
                </a:gridCol>
                <a:gridCol w="720264">
                  <a:extLst>
                    <a:ext uri="{9D8B030D-6E8A-4147-A177-3AD203B41FA5}">
                      <a16:colId xmlns:a16="http://schemas.microsoft.com/office/drawing/2014/main" val="1158618324"/>
                    </a:ext>
                  </a:extLst>
                </a:gridCol>
                <a:gridCol w="745585">
                  <a:extLst>
                    <a:ext uri="{9D8B030D-6E8A-4147-A177-3AD203B41FA5}">
                      <a16:colId xmlns:a16="http://schemas.microsoft.com/office/drawing/2014/main" val="465854439"/>
                    </a:ext>
                  </a:extLst>
                </a:gridCol>
                <a:gridCol w="705388">
                  <a:extLst>
                    <a:ext uri="{9D8B030D-6E8A-4147-A177-3AD203B41FA5}">
                      <a16:colId xmlns:a16="http://schemas.microsoft.com/office/drawing/2014/main" val="1905699737"/>
                    </a:ext>
                  </a:extLst>
                </a:gridCol>
                <a:gridCol w="744629">
                  <a:extLst>
                    <a:ext uri="{9D8B030D-6E8A-4147-A177-3AD203B41FA5}">
                      <a16:colId xmlns:a16="http://schemas.microsoft.com/office/drawing/2014/main" val="181269035"/>
                    </a:ext>
                  </a:extLst>
                </a:gridCol>
                <a:gridCol w="744629">
                  <a:extLst>
                    <a:ext uri="{9D8B030D-6E8A-4147-A177-3AD203B41FA5}">
                      <a16:colId xmlns:a16="http://schemas.microsoft.com/office/drawing/2014/main" val="856241569"/>
                    </a:ext>
                  </a:extLst>
                </a:gridCol>
                <a:gridCol w="744629">
                  <a:extLst>
                    <a:ext uri="{9D8B030D-6E8A-4147-A177-3AD203B41FA5}">
                      <a16:colId xmlns:a16="http://schemas.microsoft.com/office/drawing/2014/main" val="2329295755"/>
                    </a:ext>
                  </a:extLst>
                </a:gridCol>
                <a:gridCol w="744629">
                  <a:extLst>
                    <a:ext uri="{9D8B030D-6E8A-4147-A177-3AD203B41FA5}">
                      <a16:colId xmlns:a16="http://schemas.microsoft.com/office/drawing/2014/main" val="4274706039"/>
                    </a:ext>
                  </a:extLst>
                </a:gridCol>
                <a:gridCol w="744629">
                  <a:extLst>
                    <a:ext uri="{9D8B030D-6E8A-4147-A177-3AD203B41FA5}">
                      <a16:colId xmlns:a16="http://schemas.microsoft.com/office/drawing/2014/main" val="1412040134"/>
                    </a:ext>
                  </a:extLst>
                </a:gridCol>
                <a:gridCol w="705388">
                  <a:extLst>
                    <a:ext uri="{9D8B030D-6E8A-4147-A177-3AD203B41FA5}">
                      <a16:colId xmlns:a16="http://schemas.microsoft.com/office/drawing/2014/main" val="482739277"/>
                    </a:ext>
                  </a:extLst>
                </a:gridCol>
                <a:gridCol w="744629">
                  <a:extLst>
                    <a:ext uri="{9D8B030D-6E8A-4147-A177-3AD203B41FA5}">
                      <a16:colId xmlns:a16="http://schemas.microsoft.com/office/drawing/2014/main" val="783717445"/>
                    </a:ext>
                  </a:extLst>
                </a:gridCol>
                <a:gridCol w="705388">
                  <a:extLst>
                    <a:ext uri="{9D8B030D-6E8A-4147-A177-3AD203B41FA5}">
                      <a16:colId xmlns:a16="http://schemas.microsoft.com/office/drawing/2014/main" val="2373295632"/>
                    </a:ext>
                  </a:extLst>
                </a:gridCol>
              </a:tblGrid>
              <a:tr h="666205">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7013</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8425</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1239</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428</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1424</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7009</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4518</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3252</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9170</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999</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1725</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0" marR="0" algn="ctr">
                        <a:lnSpc>
                          <a:spcPct val="200000"/>
                        </a:lnSpc>
                        <a:spcBef>
                          <a:spcPts val="0"/>
                        </a:spcBef>
                        <a:spcAft>
                          <a:spcPts val="0"/>
                        </a:spcAft>
                        <a:tabLst>
                          <a:tab pos="1080135" algn="ctr"/>
                        </a:tabLst>
                      </a:pPr>
                      <a:r>
                        <a:rPr lang="en-US" sz="1800" b="0" dirty="0">
                          <a:solidFill>
                            <a:schemeClr val="tx1"/>
                          </a:solidFill>
                          <a:effectLst/>
                        </a:rPr>
                        <a:t>701</a:t>
                      </a:r>
                      <a:endParaRPr lang="en-US" sz="1800" b="0" dirty="0">
                        <a:solidFill>
                          <a:schemeClr val="tx1"/>
                        </a:solidFill>
                        <a:effectLst/>
                        <a:latin typeface=".VnTime"/>
                        <a:ea typeface="Times New Roman" panose="02020603050405020304" pitchFamily="18"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3790964179"/>
                  </a:ext>
                </a:extLst>
              </a:tr>
            </a:tbl>
          </a:graphicData>
        </a:graphic>
      </p:graphicFrame>
      <p:sp>
        <p:nvSpPr>
          <p:cNvPr id="8" name="Rectangle 7"/>
          <p:cNvSpPr/>
          <p:nvPr/>
        </p:nvSpPr>
        <p:spPr>
          <a:xfrm>
            <a:off x="807336" y="2897247"/>
            <a:ext cx="8466666" cy="2246769"/>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Trong Radix Sort sẽ có một điều không thuận tiện là danh sách các số nguyên vì trong danh sách ấy có thể có các số nguyên có chiều dài không bằng nhau.</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Để khắc phục điều này ta thêm chữ số 0 vào phía trước các chữ số ngắn để được mảng các phần tử có chùng chiều dài bằng nhau là 4.</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Mảng A sau khi thêm các chữ số 0:</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p:sp>
        <p:nvSpPr>
          <p:cNvPr id="10" name="Rectangle 2"/>
          <p:cNvSpPr>
            <a:spLocks noChangeArrowheads="1"/>
          </p:cNvSpPr>
          <p:nvPr/>
        </p:nvSpPr>
        <p:spPr bwMode="auto">
          <a:xfrm>
            <a:off x="1147763" y="5345316"/>
            <a:ext cx="226344"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79500" algn="ctr"/>
              </a:tabLst>
              <a:defRPr>
                <a:solidFill>
                  <a:schemeClr val="tx1"/>
                </a:solidFill>
                <a:latin typeface="Arial" panose="020B0604020202020204" pitchFamily="34" charset="0"/>
              </a:defRPr>
            </a:lvl1pPr>
            <a:lvl2pPr eaLnBrk="0" fontAlgn="base" hangingPunct="0">
              <a:spcBef>
                <a:spcPct val="0"/>
              </a:spcBef>
              <a:spcAft>
                <a:spcPct val="0"/>
              </a:spcAft>
              <a:tabLst>
                <a:tab pos="1079500" algn="ctr"/>
              </a:tabLst>
              <a:defRPr>
                <a:solidFill>
                  <a:schemeClr val="tx1"/>
                </a:solidFill>
                <a:latin typeface="Arial" panose="020B0604020202020204" pitchFamily="34" charset="0"/>
              </a:defRPr>
            </a:lvl2pPr>
            <a:lvl3pPr eaLnBrk="0" fontAlgn="base" hangingPunct="0">
              <a:spcBef>
                <a:spcPct val="0"/>
              </a:spcBef>
              <a:spcAft>
                <a:spcPct val="0"/>
              </a:spcAft>
              <a:tabLst>
                <a:tab pos="1079500" algn="ctr"/>
              </a:tabLst>
              <a:defRPr>
                <a:solidFill>
                  <a:schemeClr val="tx1"/>
                </a:solidFill>
                <a:latin typeface="Arial" panose="020B0604020202020204" pitchFamily="34" charset="0"/>
              </a:defRPr>
            </a:lvl3pPr>
            <a:lvl4pPr eaLnBrk="0" fontAlgn="base" hangingPunct="0">
              <a:spcBef>
                <a:spcPct val="0"/>
              </a:spcBef>
              <a:spcAft>
                <a:spcPct val="0"/>
              </a:spcAft>
              <a:tabLst>
                <a:tab pos="1079500" algn="ctr"/>
              </a:tabLst>
              <a:defRPr>
                <a:solidFill>
                  <a:schemeClr val="tx1"/>
                </a:solidFill>
                <a:latin typeface="Arial" panose="020B0604020202020204" pitchFamily="34" charset="0"/>
              </a:defRPr>
            </a:lvl4pPr>
            <a:lvl5pPr eaLnBrk="0" fontAlgn="base" hangingPunct="0">
              <a:spcBef>
                <a:spcPct val="0"/>
              </a:spcBef>
              <a:spcAft>
                <a:spcPct val="0"/>
              </a:spcAft>
              <a:tabLst>
                <a:tab pos="1079500" algn="ctr"/>
              </a:tabLst>
              <a:defRPr>
                <a:solidFill>
                  <a:schemeClr val="tx1"/>
                </a:solidFill>
                <a:latin typeface="Arial" panose="020B0604020202020204" pitchFamily="34" charset="0"/>
              </a:defRPr>
            </a:lvl5pPr>
            <a:lvl6pPr eaLnBrk="0" fontAlgn="base" hangingPunct="0">
              <a:spcBef>
                <a:spcPct val="0"/>
              </a:spcBef>
              <a:spcAft>
                <a:spcPct val="0"/>
              </a:spcAft>
              <a:tabLst>
                <a:tab pos="1079500" algn="ctr"/>
              </a:tabLst>
              <a:defRPr>
                <a:solidFill>
                  <a:schemeClr val="tx1"/>
                </a:solidFill>
                <a:latin typeface="Arial" panose="020B0604020202020204" pitchFamily="34" charset="0"/>
              </a:defRPr>
            </a:lvl6pPr>
            <a:lvl7pPr eaLnBrk="0" fontAlgn="base" hangingPunct="0">
              <a:spcBef>
                <a:spcPct val="0"/>
              </a:spcBef>
              <a:spcAft>
                <a:spcPct val="0"/>
              </a:spcAft>
              <a:tabLst>
                <a:tab pos="1079500" algn="ctr"/>
              </a:tabLst>
              <a:defRPr>
                <a:solidFill>
                  <a:schemeClr val="tx1"/>
                </a:solidFill>
                <a:latin typeface="Arial" panose="020B0604020202020204" pitchFamily="34" charset="0"/>
              </a:defRPr>
            </a:lvl7pPr>
            <a:lvl8pPr eaLnBrk="0" fontAlgn="base" hangingPunct="0">
              <a:spcBef>
                <a:spcPct val="0"/>
              </a:spcBef>
              <a:spcAft>
                <a:spcPct val="0"/>
              </a:spcAft>
              <a:tabLst>
                <a:tab pos="1079500" algn="ctr"/>
              </a:tabLst>
              <a:defRPr>
                <a:solidFill>
                  <a:schemeClr val="tx1"/>
                </a:solidFill>
                <a:latin typeface="Arial" panose="020B0604020202020204" pitchFamily="34" charset="0"/>
              </a:defRPr>
            </a:lvl8pPr>
            <a:lvl9pPr eaLnBrk="0" fontAlgn="base" hangingPunct="0">
              <a:spcBef>
                <a:spcPct val="0"/>
              </a:spcBef>
              <a:spcAft>
                <a:spcPct val="0"/>
              </a:spcAft>
              <a:tabLst>
                <a:tab pos="10795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79500" algn="ctr"/>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7950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63676762"/>
              </p:ext>
            </p:extLst>
          </p:nvPr>
        </p:nvGraphicFramePr>
        <p:xfrm>
          <a:off x="914402" y="5159830"/>
          <a:ext cx="8934996" cy="754873"/>
        </p:xfrm>
        <a:graphic>
          <a:graphicData uri="http://schemas.openxmlformats.org/drawingml/2006/table">
            <a:tbl>
              <a:tblPr firstRow="1" bandRow="1">
                <a:tableStyleId>{5C22544A-7EE6-4342-B048-85BDC9FD1C3A}</a:tableStyleId>
              </a:tblPr>
              <a:tblGrid>
                <a:gridCol w="744583">
                  <a:extLst>
                    <a:ext uri="{9D8B030D-6E8A-4147-A177-3AD203B41FA5}">
                      <a16:colId xmlns:a16="http://schemas.microsoft.com/office/drawing/2014/main" val="189014657"/>
                    </a:ext>
                  </a:extLst>
                </a:gridCol>
                <a:gridCol w="744583">
                  <a:extLst>
                    <a:ext uri="{9D8B030D-6E8A-4147-A177-3AD203B41FA5}">
                      <a16:colId xmlns:a16="http://schemas.microsoft.com/office/drawing/2014/main" val="259780526"/>
                    </a:ext>
                  </a:extLst>
                </a:gridCol>
                <a:gridCol w="744583">
                  <a:extLst>
                    <a:ext uri="{9D8B030D-6E8A-4147-A177-3AD203B41FA5}">
                      <a16:colId xmlns:a16="http://schemas.microsoft.com/office/drawing/2014/main" val="2529700751"/>
                    </a:ext>
                  </a:extLst>
                </a:gridCol>
                <a:gridCol w="744583">
                  <a:extLst>
                    <a:ext uri="{9D8B030D-6E8A-4147-A177-3AD203B41FA5}">
                      <a16:colId xmlns:a16="http://schemas.microsoft.com/office/drawing/2014/main" val="2216419531"/>
                    </a:ext>
                  </a:extLst>
                </a:gridCol>
                <a:gridCol w="744583">
                  <a:extLst>
                    <a:ext uri="{9D8B030D-6E8A-4147-A177-3AD203B41FA5}">
                      <a16:colId xmlns:a16="http://schemas.microsoft.com/office/drawing/2014/main" val="1153216838"/>
                    </a:ext>
                  </a:extLst>
                </a:gridCol>
                <a:gridCol w="744583">
                  <a:extLst>
                    <a:ext uri="{9D8B030D-6E8A-4147-A177-3AD203B41FA5}">
                      <a16:colId xmlns:a16="http://schemas.microsoft.com/office/drawing/2014/main" val="2622169484"/>
                    </a:ext>
                  </a:extLst>
                </a:gridCol>
                <a:gridCol w="744583">
                  <a:extLst>
                    <a:ext uri="{9D8B030D-6E8A-4147-A177-3AD203B41FA5}">
                      <a16:colId xmlns:a16="http://schemas.microsoft.com/office/drawing/2014/main" val="2875038809"/>
                    </a:ext>
                  </a:extLst>
                </a:gridCol>
                <a:gridCol w="744583">
                  <a:extLst>
                    <a:ext uri="{9D8B030D-6E8A-4147-A177-3AD203B41FA5}">
                      <a16:colId xmlns:a16="http://schemas.microsoft.com/office/drawing/2014/main" val="1514139117"/>
                    </a:ext>
                  </a:extLst>
                </a:gridCol>
                <a:gridCol w="744583">
                  <a:extLst>
                    <a:ext uri="{9D8B030D-6E8A-4147-A177-3AD203B41FA5}">
                      <a16:colId xmlns:a16="http://schemas.microsoft.com/office/drawing/2014/main" val="3402049468"/>
                    </a:ext>
                  </a:extLst>
                </a:gridCol>
                <a:gridCol w="744583">
                  <a:extLst>
                    <a:ext uri="{9D8B030D-6E8A-4147-A177-3AD203B41FA5}">
                      <a16:colId xmlns:a16="http://schemas.microsoft.com/office/drawing/2014/main" val="3331837055"/>
                    </a:ext>
                  </a:extLst>
                </a:gridCol>
                <a:gridCol w="744583">
                  <a:extLst>
                    <a:ext uri="{9D8B030D-6E8A-4147-A177-3AD203B41FA5}">
                      <a16:colId xmlns:a16="http://schemas.microsoft.com/office/drawing/2014/main" val="1814729044"/>
                    </a:ext>
                  </a:extLst>
                </a:gridCol>
                <a:gridCol w="744583">
                  <a:extLst>
                    <a:ext uri="{9D8B030D-6E8A-4147-A177-3AD203B41FA5}">
                      <a16:colId xmlns:a16="http://schemas.microsoft.com/office/drawing/2014/main" val="3032559946"/>
                    </a:ext>
                  </a:extLst>
                </a:gridCol>
              </a:tblGrid>
              <a:tr h="754873">
                <a:tc>
                  <a:txBody>
                    <a:bodyPr/>
                    <a:lstStyle/>
                    <a:p>
                      <a:pPr algn="l">
                        <a:lnSpc>
                          <a:spcPct val="200000"/>
                        </a:lnSpc>
                      </a:pPr>
                      <a:r>
                        <a:rPr lang="en-US" sz="1800" b="0" dirty="0">
                          <a:solidFill>
                            <a:schemeClr val="tx1"/>
                          </a:solidFill>
                        </a:rPr>
                        <a:t>7013</a:t>
                      </a:r>
                    </a:p>
                  </a:txBody>
                  <a:tcPr>
                    <a:solidFill>
                      <a:srgbClr val="00B0F0"/>
                    </a:solidFill>
                  </a:tcPr>
                </a:tc>
                <a:tc>
                  <a:txBody>
                    <a:bodyPr/>
                    <a:lstStyle/>
                    <a:p>
                      <a:pPr algn="l">
                        <a:lnSpc>
                          <a:spcPct val="200000"/>
                        </a:lnSpc>
                      </a:pPr>
                      <a:r>
                        <a:rPr lang="en-US" sz="1800" b="0" dirty="0">
                          <a:solidFill>
                            <a:schemeClr val="tx1"/>
                          </a:solidFill>
                        </a:rPr>
                        <a:t>8425</a:t>
                      </a:r>
                    </a:p>
                  </a:txBody>
                  <a:tcPr>
                    <a:solidFill>
                      <a:srgbClr val="00B0F0"/>
                    </a:solidFill>
                  </a:tcPr>
                </a:tc>
                <a:tc>
                  <a:txBody>
                    <a:bodyPr/>
                    <a:lstStyle/>
                    <a:p>
                      <a:pPr algn="l">
                        <a:lnSpc>
                          <a:spcPct val="200000"/>
                        </a:lnSpc>
                      </a:pPr>
                      <a:r>
                        <a:rPr lang="en-US" sz="1800" b="0" dirty="0">
                          <a:solidFill>
                            <a:schemeClr val="tx1"/>
                          </a:solidFill>
                        </a:rPr>
                        <a:t>1239</a:t>
                      </a:r>
                    </a:p>
                  </a:txBody>
                  <a:tcPr>
                    <a:solidFill>
                      <a:srgbClr val="00B0F0"/>
                    </a:solidFill>
                  </a:tcPr>
                </a:tc>
                <a:tc>
                  <a:txBody>
                    <a:bodyPr/>
                    <a:lstStyle/>
                    <a:p>
                      <a:pPr algn="l">
                        <a:lnSpc>
                          <a:spcPct val="200000"/>
                        </a:lnSpc>
                      </a:pPr>
                      <a:r>
                        <a:rPr lang="en-US" sz="1800" b="1" u="sng" dirty="0">
                          <a:solidFill>
                            <a:schemeClr val="tx1"/>
                          </a:solidFill>
                        </a:rPr>
                        <a:t>0</a:t>
                      </a:r>
                      <a:r>
                        <a:rPr lang="en-US" sz="1800" b="0" dirty="0">
                          <a:solidFill>
                            <a:schemeClr val="tx1"/>
                          </a:solidFill>
                        </a:rPr>
                        <a:t>428</a:t>
                      </a:r>
                    </a:p>
                  </a:txBody>
                  <a:tcPr>
                    <a:solidFill>
                      <a:srgbClr val="00B0F0"/>
                    </a:solidFill>
                  </a:tcPr>
                </a:tc>
                <a:tc>
                  <a:txBody>
                    <a:bodyPr/>
                    <a:lstStyle/>
                    <a:p>
                      <a:pPr algn="l">
                        <a:lnSpc>
                          <a:spcPct val="200000"/>
                        </a:lnSpc>
                      </a:pPr>
                      <a:r>
                        <a:rPr lang="en-US" sz="1800" b="0" dirty="0">
                          <a:solidFill>
                            <a:schemeClr val="tx1"/>
                          </a:solidFill>
                        </a:rPr>
                        <a:t>1424</a:t>
                      </a:r>
                    </a:p>
                  </a:txBody>
                  <a:tcPr>
                    <a:solidFill>
                      <a:srgbClr val="00B0F0"/>
                    </a:solidFill>
                  </a:tcPr>
                </a:tc>
                <a:tc>
                  <a:txBody>
                    <a:bodyPr/>
                    <a:lstStyle/>
                    <a:p>
                      <a:pPr algn="l">
                        <a:lnSpc>
                          <a:spcPct val="200000"/>
                        </a:lnSpc>
                      </a:pPr>
                      <a:r>
                        <a:rPr lang="en-US" sz="1800" b="0" dirty="0">
                          <a:solidFill>
                            <a:schemeClr val="tx1"/>
                          </a:solidFill>
                        </a:rPr>
                        <a:t>7009</a:t>
                      </a:r>
                    </a:p>
                  </a:txBody>
                  <a:tcPr>
                    <a:solidFill>
                      <a:srgbClr val="00B0F0"/>
                    </a:solidFill>
                  </a:tcPr>
                </a:tc>
                <a:tc>
                  <a:txBody>
                    <a:bodyPr/>
                    <a:lstStyle/>
                    <a:p>
                      <a:pPr algn="l">
                        <a:lnSpc>
                          <a:spcPct val="200000"/>
                        </a:lnSpc>
                      </a:pPr>
                      <a:r>
                        <a:rPr lang="en-US" sz="1800" b="0" dirty="0">
                          <a:solidFill>
                            <a:schemeClr val="tx1"/>
                          </a:solidFill>
                        </a:rPr>
                        <a:t>4518</a:t>
                      </a:r>
                    </a:p>
                  </a:txBody>
                  <a:tcPr>
                    <a:solidFill>
                      <a:srgbClr val="00B0F0"/>
                    </a:solidFill>
                  </a:tcPr>
                </a:tc>
                <a:tc>
                  <a:txBody>
                    <a:bodyPr/>
                    <a:lstStyle/>
                    <a:p>
                      <a:pPr algn="l">
                        <a:lnSpc>
                          <a:spcPct val="200000"/>
                        </a:lnSpc>
                      </a:pPr>
                      <a:r>
                        <a:rPr lang="en-US" sz="1800" b="0" dirty="0">
                          <a:solidFill>
                            <a:schemeClr val="tx1"/>
                          </a:solidFill>
                        </a:rPr>
                        <a:t>3252</a:t>
                      </a:r>
                    </a:p>
                  </a:txBody>
                  <a:tcPr>
                    <a:solidFill>
                      <a:srgbClr val="00B0F0"/>
                    </a:solidFill>
                  </a:tcPr>
                </a:tc>
                <a:tc>
                  <a:txBody>
                    <a:bodyPr/>
                    <a:lstStyle/>
                    <a:p>
                      <a:pPr algn="l">
                        <a:lnSpc>
                          <a:spcPct val="200000"/>
                        </a:lnSpc>
                      </a:pPr>
                      <a:r>
                        <a:rPr lang="en-US" sz="1800" b="0" dirty="0">
                          <a:solidFill>
                            <a:schemeClr val="tx1"/>
                          </a:solidFill>
                        </a:rPr>
                        <a:t>9170</a:t>
                      </a:r>
                    </a:p>
                  </a:txBody>
                  <a:tcPr>
                    <a:solidFill>
                      <a:srgbClr val="00B0F0"/>
                    </a:solidFill>
                  </a:tcPr>
                </a:tc>
                <a:tc>
                  <a:txBody>
                    <a:bodyPr/>
                    <a:lstStyle/>
                    <a:p>
                      <a:pPr algn="l">
                        <a:lnSpc>
                          <a:spcPct val="200000"/>
                        </a:lnSpc>
                      </a:pPr>
                      <a:r>
                        <a:rPr lang="en-US" sz="1800" b="1" u="sng" dirty="0">
                          <a:solidFill>
                            <a:schemeClr val="tx1"/>
                          </a:solidFill>
                        </a:rPr>
                        <a:t>0</a:t>
                      </a:r>
                      <a:r>
                        <a:rPr lang="en-US" sz="1800" b="0" dirty="0">
                          <a:solidFill>
                            <a:schemeClr val="tx1"/>
                          </a:solidFill>
                        </a:rPr>
                        <a:t>999</a:t>
                      </a:r>
                    </a:p>
                  </a:txBody>
                  <a:tcPr>
                    <a:solidFill>
                      <a:srgbClr val="00B0F0"/>
                    </a:solidFill>
                  </a:tcPr>
                </a:tc>
                <a:tc>
                  <a:txBody>
                    <a:bodyPr/>
                    <a:lstStyle/>
                    <a:p>
                      <a:pPr algn="l">
                        <a:lnSpc>
                          <a:spcPct val="200000"/>
                        </a:lnSpc>
                      </a:pPr>
                      <a:r>
                        <a:rPr lang="en-US" sz="1800" b="0" dirty="0">
                          <a:solidFill>
                            <a:schemeClr val="tx1"/>
                          </a:solidFill>
                        </a:rPr>
                        <a:t>1725</a:t>
                      </a:r>
                    </a:p>
                  </a:txBody>
                  <a:tcPr>
                    <a:solidFill>
                      <a:srgbClr val="00B0F0"/>
                    </a:solidFill>
                  </a:tcPr>
                </a:tc>
                <a:tc>
                  <a:txBody>
                    <a:bodyPr/>
                    <a:lstStyle/>
                    <a:p>
                      <a:pPr algn="l">
                        <a:lnSpc>
                          <a:spcPct val="200000"/>
                        </a:lnSpc>
                      </a:pPr>
                      <a:r>
                        <a:rPr lang="en-US" sz="1800" b="1" u="sng" dirty="0">
                          <a:solidFill>
                            <a:schemeClr val="tx1"/>
                          </a:solidFill>
                        </a:rPr>
                        <a:t>0</a:t>
                      </a:r>
                      <a:r>
                        <a:rPr lang="en-US" sz="1800" b="0" dirty="0">
                          <a:solidFill>
                            <a:schemeClr val="tx1"/>
                          </a:solidFill>
                        </a:rPr>
                        <a:t>701</a:t>
                      </a:r>
                    </a:p>
                  </a:txBody>
                  <a:tcPr>
                    <a:solidFill>
                      <a:srgbClr val="00B0F0"/>
                    </a:solidFill>
                  </a:tcPr>
                </a:tc>
                <a:extLst>
                  <a:ext uri="{0D108BD9-81ED-4DB2-BD59-A6C34878D82A}">
                    <a16:rowId xmlns:a16="http://schemas.microsoft.com/office/drawing/2014/main" val="3974055529"/>
                  </a:ext>
                </a:extLst>
              </a:tr>
            </a:tbl>
          </a:graphicData>
        </a:graphic>
      </p:graphicFrame>
    </p:spTree>
    <p:extLst>
      <p:ext uri="{BB962C8B-B14F-4D97-AF65-F5344CB8AC3E}">
        <p14:creationId xmlns:p14="http://schemas.microsoft.com/office/powerpoint/2010/main" val="73485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698318"/>
            <a:ext cx="9307940" cy="657497"/>
          </a:xfrm>
        </p:spPr>
        <p:txBody>
          <a:bodyPr>
            <a:normAutofit/>
          </a:bodyPr>
          <a:lstStyle/>
          <a:p>
            <a:r>
              <a:rPr lang="en-US" u="sng" dirty="0">
                <a:solidFill>
                  <a:schemeClr val="tx1"/>
                </a:solidFill>
                <a:latin typeface="Times New Roman" panose="02020603050405020304" pitchFamily="18" charset="0"/>
                <a:cs typeface="Times New Roman" panose="02020603050405020304" pitchFamily="18" charset="0"/>
              </a:rPr>
              <a:t>Ví 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392827"/>
            <a:ext cx="10489474" cy="5282293"/>
          </a:xfrm>
        </p:spPr>
        <p:txBody>
          <a:bodyPr>
            <a:normAutofit/>
          </a:bodyPr>
          <a:lstStyle/>
          <a:p>
            <a:r>
              <a:rPr lang="en-US" sz="2000" u="sng" dirty="0">
                <a:latin typeface="Times New Roman" panose="02020603050405020304" pitchFamily="18" charset="0"/>
                <a:cs typeface="Times New Roman" panose="02020603050405020304" pitchFamily="18" charset="0"/>
              </a:rPr>
              <a:t>Phân lô theo hàng đơn vị:</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r>
              <a:rPr lang="en-US" sz="2000" u="sng" dirty="0">
                <a:latin typeface="Times New Roman" panose="02020603050405020304" pitchFamily="18" charset="0"/>
                <a:cs typeface="Times New Roman" panose="02020603050405020304" pitchFamily="18" charset="0"/>
              </a:rPr>
              <a:t>Ta được mảng A như sau:</a:t>
            </a:r>
          </a:p>
          <a:p>
            <a:endParaRPr lang="en-US" sz="16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2848306"/>
              </p:ext>
            </p:extLst>
          </p:nvPr>
        </p:nvGraphicFramePr>
        <p:xfrm>
          <a:off x="927460" y="1988819"/>
          <a:ext cx="8451670" cy="2495004"/>
        </p:xfrm>
        <a:graphic>
          <a:graphicData uri="http://schemas.openxmlformats.org/drawingml/2006/table">
            <a:tbl>
              <a:tblPr firstRow="1" bandRow="1">
                <a:tableStyleId>{5C22544A-7EE6-4342-B048-85BDC9FD1C3A}</a:tableStyleId>
              </a:tblPr>
              <a:tblGrid>
                <a:gridCol w="845167">
                  <a:extLst>
                    <a:ext uri="{9D8B030D-6E8A-4147-A177-3AD203B41FA5}">
                      <a16:colId xmlns:a16="http://schemas.microsoft.com/office/drawing/2014/main" val="2942743327"/>
                    </a:ext>
                  </a:extLst>
                </a:gridCol>
                <a:gridCol w="845167">
                  <a:extLst>
                    <a:ext uri="{9D8B030D-6E8A-4147-A177-3AD203B41FA5}">
                      <a16:colId xmlns:a16="http://schemas.microsoft.com/office/drawing/2014/main" val="2838226538"/>
                    </a:ext>
                  </a:extLst>
                </a:gridCol>
                <a:gridCol w="845167">
                  <a:extLst>
                    <a:ext uri="{9D8B030D-6E8A-4147-A177-3AD203B41FA5}">
                      <a16:colId xmlns:a16="http://schemas.microsoft.com/office/drawing/2014/main" val="2094022022"/>
                    </a:ext>
                  </a:extLst>
                </a:gridCol>
                <a:gridCol w="847782">
                  <a:extLst>
                    <a:ext uri="{9D8B030D-6E8A-4147-A177-3AD203B41FA5}">
                      <a16:colId xmlns:a16="http://schemas.microsoft.com/office/drawing/2014/main" val="60977017"/>
                    </a:ext>
                  </a:extLst>
                </a:gridCol>
                <a:gridCol w="842552">
                  <a:extLst>
                    <a:ext uri="{9D8B030D-6E8A-4147-A177-3AD203B41FA5}">
                      <a16:colId xmlns:a16="http://schemas.microsoft.com/office/drawing/2014/main" val="339668787"/>
                    </a:ext>
                  </a:extLst>
                </a:gridCol>
                <a:gridCol w="845167">
                  <a:extLst>
                    <a:ext uri="{9D8B030D-6E8A-4147-A177-3AD203B41FA5}">
                      <a16:colId xmlns:a16="http://schemas.microsoft.com/office/drawing/2014/main" val="2529545108"/>
                    </a:ext>
                  </a:extLst>
                </a:gridCol>
                <a:gridCol w="845167">
                  <a:extLst>
                    <a:ext uri="{9D8B030D-6E8A-4147-A177-3AD203B41FA5}">
                      <a16:colId xmlns:a16="http://schemas.microsoft.com/office/drawing/2014/main" val="2124600875"/>
                    </a:ext>
                  </a:extLst>
                </a:gridCol>
                <a:gridCol w="845167">
                  <a:extLst>
                    <a:ext uri="{9D8B030D-6E8A-4147-A177-3AD203B41FA5}">
                      <a16:colId xmlns:a16="http://schemas.microsoft.com/office/drawing/2014/main" val="1011166270"/>
                    </a:ext>
                  </a:extLst>
                </a:gridCol>
                <a:gridCol w="845167">
                  <a:extLst>
                    <a:ext uri="{9D8B030D-6E8A-4147-A177-3AD203B41FA5}">
                      <a16:colId xmlns:a16="http://schemas.microsoft.com/office/drawing/2014/main" val="4256780611"/>
                    </a:ext>
                  </a:extLst>
                </a:gridCol>
                <a:gridCol w="845167">
                  <a:extLst>
                    <a:ext uri="{9D8B030D-6E8A-4147-A177-3AD203B41FA5}">
                      <a16:colId xmlns:a16="http://schemas.microsoft.com/office/drawing/2014/main" val="1013394384"/>
                    </a:ext>
                  </a:extLst>
                </a:gridCol>
              </a:tblGrid>
              <a:tr h="623751">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r>
                        <a:rPr lang="en-US" sz="1800" b="0" dirty="0">
                          <a:solidFill>
                            <a:schemeClr val="tx1"/>
                          </a:solidFill>
                        </a:rPr>
                        <a:t>099</a:t>
                      </a:r>
                      <a:r>
                        <a:rPr lang="en-US" sz="1800" u="sng" dirty="0">
                          <a:solidFill>
                            <a:schemeClr val="tx1"/>
                          </a:solidFill>
                        </a:rPr>
                        <a:t>9</a:t>
                      </a:r>
                    </a:p>
                  </a:txBody>
                  <a:tcPr>
                    <a:solidFill>
                      <a:srgbClr val="00B0F0"/>
                    </a:solidFill>
                  </a:tcPr>
                </a:tc>
                <a:extLst>
                  <a:ext uri="{0D108BD9-81ED-4DB2-BD59-A6C34878D82A}">
                    <a16:rowId xmlns:a16="http://schemas.microsoft.com/office/drawing/2014/main" val="1113975634"/>
                  </a:ext>
                </a:extLst>
              </a:tr>
              <a:tr h="623751">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r>
                        <a:rPr lang="en-US" sz="1800" dirty="0"/>
                        <a:t>172</a:t>
                      </a:r>
                      <a:r>
                        <a:rPr lang="en-US" sz="1800" b="1" u="sng" dirty="0"/>
                        <a:t>5</a:t>
                      </a:r>
                    </a:p>
                  </a:txBody>
                  <a:tcPr>
                    <a:solidFill>
                      <a:srgbClr val="00B0F0"/>
                    </a:solidFill>
                  </a:tcPr>
                </a:tc>
                <a:tc>
                  <a:txBody>
                    <a:bodyPr/>
                    <a:lstStyle/>
                    <a:p>
                      <a:pPr algn="ctr">
                        <a:lnSpc>
                          <a:spcPct val="200000"/>
                        </a:lnSpc>
                      </a:pPr>
                      <a:endParaRPr lang="en-US" sz="180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r>
                        <a:rPr lang="en-US" sz="1800" dirty="0"/>
                        <a:t>451</a:t>
                      </a:r>
                      <a:r>
                        <a:rPr lang="en-US" sz="1800" b="1" u="sng" dirty="0"/>
                        <a:t>8</a:t>
                      </a:r>
                    </a:p>
                  </a:txBody>
                  <a:tcPr>
                    <a:solidFill>
                      <a:srgbClr val="00B0F0"/>
                    </a:solidFill>
                  </a:tcPr>
                </a:tc>
                <a:tc>
                  <a:txBody>
                    <a:bodyPr/>
                    <a:lstStyle/>
                    <a:p>
                      <a:pPr algn="ctr">
                        <a:lnSpc>
                          <a:spcPct val="200000"/>
                        </a:lnSpc>
                      </a:pPr>
                      <a:r>
                        <a:rPr lang="en-US" sz="1800" dirty="0"/>
                        <a:t>700</a:t>
                      </a:r>
                      <a:r>
                        <a:rPr lang="en-US" sz="1800" b="1" u="sng" dirty="0"/>
                        <a:t>9</a:t>
                      </a:r>
                    </a:p>
                  </a:txBody>
                  <a:tcPr>
                    <a:solidFill>
                      <a:srgbClr val="00B0F0"/>
                    </a:solidFill>
                  </a:tcPr>
                </a:tc>
                <a:extLst>
                  <a:ext uri="{0D108BD9-81ED-4DB2-BD59-A6C34878D82A}">
                    <a16:rowId xmlns:a16="http://schemas.microsoft.com/office/drawing/2014/main" val="2599782671"/>
                  </a:ext>
                </a:extLst>
              </a:tr>
              <a:tr h="623751">
                <a:tc>
                  <a:txBody>
                    <a:bodyPr/>
                    <a:lstStyle/>
                    <a:p>
                      <a:pPr algn="ctr">
                        <a:lnSpc>
                          <a:spcPct val="200000"/>
                        </a:lnSpc>
                      </a:pPr>
                      <a:r>
                        <a:rPr lang="en-US" sz="1800" dirty="0"/>
                        <a:t>917</a:t>
                      </a:r>
                      <a:r>
                        <a:rPr lang="en-US" sz="1800" b="1" u="sng" dirty="0"/>
                        <a:t>0</a:t>
                      </a:r>
                    </a:p>
                  </a:txBody>
                  <a:tcPr>
                    <a:solidFill>
                      <a:srgbClr val="00B0F0"/>
                    </a:solidFill>
                  </a:tcPr>
                </a:tc>
                <a:tc>
                  <a:txBody>
                    <a:bodyPr/>
                    <a:lstStyle/>
                    <a:p>
                      <a:pPr algn="ctr">
                        <a:lnSpc>
                          <a:spcPct val="200000"/>
                        </a:lnSpc>
                      </a:pPr>
                      <a:r>
                        <a:rPr lang="en-US" sz="1800" dirty="0"/>
                        <a:t>070</a:t>
                      </a:r>
                      <a:r>
                        <a:rPr lang="en-US" sz="1800" b="1" u="sng" dirty="0"/>
                        <a:t>1</a:t>
                      </a:r>
                    </a:p>
                  </a:txBody>
                  <a:tcPr>
                    <a:solidFill>
                      <a:srgbClr val="00B0F0"/>
                    </a:solidFill>
                  </a:tcPr>
                </a:tc>
                <a:tc>
                  <a:txBody>
                    <a:bodyPr/>
                    <a:lstStyle/>
                    <a:p>
                      <a:pPr algn="ctr">
                        <a:lnSpc>
                          <a:spcPct val="200000"/>
                        </a:lnSpc>
                      </a:pPr>
                      <a:r>
                        <a:rPr lang="en-US" sz="1800" dirty="0"/>
                        <a:t>325</a:t>
                      </a:r>
                      <a:r>
                        <a:rPr lang="en-US" sz="1800" b="1" u="sng" dirty="0"/>
                        <a:t>2</a:t>
                      </a:r>
                    </a:p>
                  </a:txBody>
                  <a:tcPr>
                    <a:solidFill>
                      <a:srgbClr val="00B0F0"/>
                    </a:solidFill>
                  </a:tcPr>
                </a:tc>
                <a:tc>
                  <a:txBody>
                    <a:bodyPr/>
                    <a:lstStyle/>
                    <a:p>
                      <a:pPr algn="ctr">
                        <a:lnSpc>
                          <a:spcPct val="200000"/>
                        </a:lnSpc>
                      </a:pPr>
                      <a:r>
                        <a:rPr lang="en-US" sz="1800" dirty="0"/>
                        <a:t>701</a:t>
                      </a:r>
                      <a:r>
                        <a:rPr lang="en-US" sz="1800" b="1" u="sng" dirty="0"/>
                        <a:t>3</a:t>
                      </a:r>
                    </a:p>
                  </a:txBody>
                  <a:tcPr>
                    <a:solidFill>
                      <a:srgbClr val="00B0F0"/>
                    </a:solidFill>
                  </a:tcPr>
                </a:tc>
                <a:tc>
                  <a:txBody>
                    <a:bodyPr/>
                    <a:lstStyle/>
                    <a:p>
                      <a:pPr algn="ctr">
                        <a:lnSpc>
                          <a:spcPct val="200000"/>
                        </a:lnSpc>
                      </a:pPr>
                      <a:r>
                        <a:rPr lang="en-US" sz="1800" dirty="0"/>
                        <a:t>142</a:t>
                      </a:r>
                      <a:r>
                        <a:rPr lang="en-US" sz="1800" b="1" u="sng" dirty="0"/>
                        <a:t>4</a:t>
                      </a:r>
                    </a:p>
                  </a:txBody>
                  <a:tcPr>
                    <a:solidFill>
                      <a:srgbClr val="00B0F0"/>
                    </a:solidFill>
                  </a:tcPr>
                </a:tc>
                <a:tc>
                  <a:txBody>
                    <a:bodyPr/>
                    <a:lstStyle/>
                    <a:p>
                      <a:pPr algn="ctr">
                        <a:lnSpc>
                          <a:spcPct val="200000"/>
                        </a:lnSpc>
                      </a:pPr>
                      <a:r>
                        <a:rPr lang="en-US" sz="1800" dirty="0"/>
                        <a:t>842</a:t>
                      </a:r>
                      <a:r>
                        <a:rPr lang="en-US" sz="1800" b="1" u="sng" dirty="0"/>
                        <a:t>5</a:t>
                      </a:r>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endParaRPr lang="en-US" sz="1800" dirty="0"/>
                    </a:p>
                  </a:txBody>
                  <a:tcPr>
                    <a:solidFill>
                      <a:srgbClr val="00B0F0"/>
                    </a:solidFill>
                  </a:tcPr>
                </a:tc>
                <a:tc>
                  <a:txBody>
                    <a:bodyPr/>
                    <a:lstStyle/>
                    <a:p>
                      <a:pPr algn="ctr">
                        <a:lnSpc>
                          <a:spcPct val="200000"/>
                        </a:lnSpc>
                      </a:pPr>
                      <a:r>
                        <a:rPr lang="en-US" sz="1800" dirty="0"/>
                        <a:t>042</a:t>
                      </a:r>
                      <a:r>
                        <a:rPr lang="en-US" sz="1800" b="1" u="sng" dirty="0"/>
                        <a:t>8</a:t>
                      </a:r>
                    </a:p>
                  </a:txBody>
                  <a:tcPr>
                    <a:solidFill>
                      <a:srgbClr val="00B0F0"/>
                    </a:solidFill>
                  </a:tcPr>
                </a:tc>
                <a:tc>
                  <a:txBody>
                    <a:bodyPr/>
                    <a:lstStyle/>
                    <a:p>
                      <a:pPr algn="ctr">
                        <a:lnSpc>
                          <a:spcPct val="200000"/>
                        </a:lnSpc>
                      </a:pPr>
                      <a:r>
                        <a:rPr lang="en-US" sz="1800" dirty="0"/>
                        <a:t>123</a:t>
                      </a:r>
                      <a:r>
                        <a:rPr lang="en-US" sz="1800" b="1" u="sng" dirty="0"/>
                        <a:t>9</a:t>
                      </a:r>
                    </a:p>
                  </a:txBody>
                  <a:tcPr>
                    <a:solidFill>
                      <a:srgbClr val="00B0F0"/>
                    </a:solidFill>
                  </a:tcPr>
                </a:tc>
                <a:extLst>
                  <a:ext uri="{0D108BD9-81ED-4DB2-BD59-A6C34878D82A}">
                    <a16:rowId xmlns:a16="http://schemas.microsoft.com/office/drawing/2014/main" val="3139697370"/>
                  </a:ext>
                </a:extLst>
              </a:tr>
              <a:tr h="623751">
                <a:tc>
                  <a:txBody>
                    <a:bodyPr/>
                    <a:lstStyle/>
                    <a:p>
                      <a:pPr algn="ctr">
                        <a:lnSpc>
                          <a:spcPct val="200000"/>
                        </a:lnSpc>
                      </a:pPr>
                      <a:r>
                        <a:rPr lang="en-US" sz="1800" dirty="0"/>
                        <a:t>0</a:t>
                      </a:r>
                    </a:p>
                  </a:txBody>
                  <a:tcPr>
                    <a:solidFill>
                      <a:srgbClr val="00B0F0"/>
                    </a:solidFill>
                  </a:tcPr>
                </a:tc>
                <a:tc>
                  <a:txBody>
                    <a:bodyPr/>
                    <a:lstStyle/>
                    <a:p>
                      <a:pPr algn="ctr">
                        <a:lnSpc>
                          <a:spcPct val="200000"/>
                        </a:lnSpc>
                      </a:pPr>
                      <a:r>
                        <a:rPr lang="en-US" sz="1800" dirty="0"/>
                        <a:t>1</a:t>
                      </a:r>
                    </a:p>
                  </a:txBody>
                  <a:tcPr>
                    <a:solidFill>
                      <a:srgbClr val="00B0F0"/>
                    </a:solidFill>
                  </a:tcPr>
                </a:tc>
                <a:tc>
                  <a:txBody>
                    <a:bodyPr/>
                    <a:lstStyle/>
                    <a:p>
                      <a:pPr algn="ctr">
                        <a:lnSpc>
                          <a:spcPct val="200000"/>
                        </a:lnSpc>
                      </a:pPr>
                      <a:r>
                        <a:rPr lang="en-US" sz="1800" dirty="0"/>
                        <a:t>2</a:t>
                      </a:r>
                    </a:p>
                  </a:txBody>
                  <a:tcPr>
                    <a:solidFill>
                      <a:srgbClr val="00B0F0"/>
                    </a:solidFill>
                  </a:tcPr>
                </a:tc>
                <a:tc>
                  <a:txBody>
                    <a:bodyPr/>
                    <a:lstStyle/>
                    <a:p>
                      <a:pPr algn="ctr">
                        <a:lnSpc>
                          <a:spcPct val="200000"/>
                        </a:lnSpc>
                      </a:pPr>
                      <a:r>
                        <a:rPr lang="en-US" sz="1800" dirty="0"/>
                        <a:t>3</a:t>
                      </a:r>
                    </a:p>
                  </a:txBody>
                  <a:tcPr>
                    <a:solidFill>
                      <a:srgbClr val="00B0F0"/>
                    </a:solidFill>
                  </a:tcPr>
                </a:tc>
                <a:tc>
                  <a:txBody>
                    <a:bodyPr/>
                    <a:lstStyle/>
                    <a:p>
                      <a:pPr algn="ctr">
                        <a:lnSpc>
                          <a:spcPct val="200000"/>
                        </a:lnSpc>
                      </a:pPr>
                      <a:r>
                        <a:rPr lang="en-US" sz="1800" dirty="0"/>
                        <a:t>4</a:t>
                      </a:r>
                    </a:p>
                  </a:txBody>
                  <a:tcPr>
                    <a:solidFill>
                      <a:srgbClr val="00B0F0"/>
                    </a:solidFill>
                  </a:tcPr>
                </a:tc>
                <a:tc>
                  <a:txBody>
                    <a:bodyPr/>
                    <a:lstStyle/>
                    <a:p>
                      <a:pPr algn="ctr">
                        <a:lnSpc>
                          <a:spcPct val="200000"/>
                        </a:lnSpc>
                      </a:pPr>
                      <a:r>
                        <a:rPr lang="en-US" sz="1800" dirty="0"/>
                        <a:t>5</a:t>
                      </a:r>
                    </a:p>
                  </a:txBody>
                  <a:tcPr>
                    <a:solidFill>
                      <a:srgbClr val="00B0F0"/>
                    </a:solidFill>
                  </a:tcPr>
                </a:tc>
                <a:tc>
                  <a:txBody>
                    <a:bodyPr/>
                    <a:lstStyle/>
                    <a:p>
                      <a:pPr algn="ctr">
                        <a:lnSpc>
                          <a:spcPct val="200000"/>
                        </a:lnSpc>
                      </a:pPr>
                      <a:r>
                        <a:rPr lang="en-US" sz="1800" dirty="0"/>
                        <a:t>6</a:t>
                      </a:r>
                    </a:p>
                  </a:txBody>
                  <a:tcPr>
                    <a:solidFill>
                      <a:srgbClr val="00B0F0"/>
                    </a:solidFill>
                  </a:tcPr>
                </a:tc>
                <a:tc>
                  <a:txBody>
                    <a:bodyPr/>
                    <a:lstStyle/>
                    <a:p>
                      <a:pPr algn="ctr">
                        <a:lnSpc>
                          <a:spcPct val="200000"/>
                        </a:lnSpc>
                      </a:pPr>
                      <a:r>
                        <a:rPr lang="en-US" sz="1800" dirty="0"/>
                        <a:t>7</a:t>
                      </a:r>
                    </a:p>
                  </a:txBody>
                  <a:tcPr>
                    <a:solidFill>
                      <a:srgbClr val="00B0F0"/>
                    </a:solidFill>
                  </a:tcPr>
                </a:tc>
                <a:tc>
                  <a:txBody>
                    <a:bodyPr/>
                    <a:lstStyle/>
                    <a:p>
                      <a:pPr algn="ctr">
                        <a:lnSpc>
                          <a:spcPct val="200000"/>
                        </a:lnSpc>
                      </a:pPr>
                      <a:r>
                        <a:rPr lang="en-US" sz="1800" dirty="0"/>
                        <a:t>8</a:t>
                      </a:r>
                    </a:p>
                  </a:txBody>
                  <a:tcPr>
                    <a:solidFill>
                      <a:srgbClr val="00B0F0"/>
                    </a:solidFill>
                  </a:tcPr>
                </a:tc>
                <a:tc>
                  <a:txBody>
                    <a:bodyPr/>
                    <a:lstStyle/>
                    <a:p>
                      <a:pPr algn="ctr">
                        <a:lnSpc>
                          <a:spcPct val="200000"/>
                        </a:lnSpc>
                      </a:pPr>
                      <a:r>
                        <a:rPr lang="en-US" sz="1800" dirty="0"/>
                        <a:t>9</a:t>
                      </a:r>
                    </a:p>
                  </a:txBody>
                  <a:tcPr>
                    <a:solidFill>
                      <a:srgbClr val="00B0F0"/>
                    </a:solidFill>
                  </a:tcPr>
                </a:tc>
                <a:extLst>
                  <a:ext uri="{0D108BD9-81ED-4DB2-BD59-A6C34878D82A}">
                    <a16:rowId xmlns:a16="http://schemas.microsoft.com/office/drawing/2014/main" val="137148371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43119678"/>
              </p:ext>
            </p:extLst>
          </p:nvPr>
        </p:nvGraphicFramePr>
        <p:xfrm>
          <a:off x="809896" y="5656218"/>
          <a:ext cx="8569236" cy="653142"/>
        </p:xfrm>
        <a:graphic>
          <a:graphicData uri="http://schemas.openxmlformats.org/drawingml/2006/table">
            <a:tbl>
              <a:tblPr firstRow="1" bandRow="1">
                <a:tableStyleId>{5C22544A-7EE6-4342-B048-85BDC9FD1C3A}</a:tableStyleId>
              </a:tblPr>
              <a:tblGrid>
                <a:gridCol w="714103">
                  <a:extLst>
                    <a:ext uri="{9D8B030D-6E8A-4147-A177-3AD203B41FA5}">
                      <a16:colId xmlns:a16="http://schemas.microsoft.com/office/drawing/2014/main" val="2347660500"/>
                    </a:ext>
                  </a:extLst>
                </a:gridCol>
                <a:gridCol w="714103">
                  <a:extLst>
                    <a:ext uri="{9D8B030D-6E8A-4147-A177-3AD203B41FA5}">
                      <a16:colId xmlns:a16="http://schemas.microsoft.com/office/drawing/2014/main" val="4288663442"/>
                    </a:ext>
                  </a:extLst>
                </a:gridCol>
                <a:gridCol w="714103">
                  <a:extLst>
                    <a:ext uri="{9D8B030D-6E8A-4147-A177-3AD203B41FA5}">
                      <a16:colId xmlns:a16="http://schemas.microsoft.com/office/drawing/2014/main" val="2996462180"/>
                    </a:ext>
                  </a:extLst>
                </a:gridCol>
                <a:gridCol w="714103">
                  <a:extLst>
                    <a:ext uri="{9D8B030D-6E8A-4147-A177-3AD203B41FA5}">
                      <a16:colId xmlns:a16="http://schemas.microsoft.com/office/drawing/2014/main" val="3799978061"/>
                    </a:ext>
                  </a:extLst>
                </a:gridCol>
                <a:gridCol w="714103">
                  <a:extLst>
                    <a:ext uri="{9D8B030D-6E8A-4147-A177-3AD203B41FA5}">
                      <a16:colId xmlns:a16="http://schemas.microsoft.com/office/drawing/2014/main" val="3468150984"/>
                    </a:ext>
                  </a:extLst>
                </a:gridCol>
                <a:gridCol w="714103">
                  <a:extLst>
                    <a:ext uri="{9D8B030D-6E8A-4147-A177-3AD203B41FA5}">
                      <a16:colId xmlns:a16="http://schemas.microsoft.com/office/drawing/2014/main" val="3008940631"/>
                    </a:ext>
                  </a:extLst>
                </a:gridCol>
                <a:gridCol w="714103">
                  <a:extLst>
                    <a:ext uri="{9D8B030D-6E8A-4147-A177-3AD203B41FA5}">
                      <a16:colId xmlns:a16="http://schemas.microsoft.com/office/drawing/2014/main" val="4244243498"/>
                    </a:ext>
                  </a:extLst>
                </a:gridCol>
                <a:gridCol w="714103">
                  <a:extLst>
                    <a:ext uri="{9D8B030D-6E8A-4147-A177-3AD203B41FA5}">
                      <a16:colId xmlns:a16="http://schemas.microsoft.com/office/drawing/2014/main" val="617596581"/>
                    </a:ext>
                  </a:extLst>
                </a:gridCol>
                <a:gridCol w="714103">
                  <a:extLst>
                    <a:ext uri="{9D8B030D-6E8A-4147-A177-3AD203B41FA5}">
                      <a16:colId xmlns:a16="http://schemas.microsoft.com/office/drawing/2014/main" val="1440032941"/>
                    </a:ext>
                  </a:extLst>
                </a:gridCol>
                <a:gridCol w="714103">
                  <a:extLst>
                    <a:ext uri="{9D8B030D-6E8A-4147-A177-3AD203B41FA5}">
                      <a16:colId xmlns:a16="http://schemas.microsoft.com/office/drawing/2014/main" val="1648845557"/>
                    </a:ext>
                  </a:extLst>
                </a:gridCol>
                <a:gridCol w="714103">
                  <a:extLst>
                    <a:ext uri="{9D8B030D-6E8A-4147-A177-3AD203B41FA5}">
                      <a16:colId xmlns:a16="http://schemas.microsoft.com/office/drawing/2014/main" val="1372998453"/>
                    </a:ext>
                  </a:extLst>
                </a:gridCol>
                <a:gridCol w="714103">
                  <a:extLst>
                    <a:ext uri="{9D8B030D-6E8A-4147-A177-3AD203B41FA5}">
                      <a16:colId xmlns:a16="http://schemas.microsoft.com/office/drawing/2014/main" val="1207317792"/>
                    </a:ext>
                  </a:extLst>
                </a:gridCol>
              </a:tblGrid>
              <a:tr h="653142">
                <a:tc>
                  <a:txBody>
                    <a:bodyPr/>
                    <a:lstStyle/>
                    <a:p>
                      <a:pPr>
                        <a:lnSpc>
                          <a:spcPct val="200000"/>
                        </a:lnSpc>
                      </a:pPr>
                      <a:r>
                        <a:rPr lang="en-US" b="0" dirty="0">
                          <a:solidFill>
                            <a:schemeClr val="tx1"/>
                          </a:solidFill>
                        </a:rPr>
                        <a:t>9170</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0701</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3252</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7013</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1424</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8425</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1725</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0428</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4518</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1239</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7009</a:t>
                      </a:r>
                    </a:p>
                  </a:txBody>
                  <a:tcPr marL="68580" marR="68580" marT="0" marB="0">
                    <a:solidFill>
                      <a:schemeClr val="accent1">
                        <a:lumMod val="75000"/>
                      </a:schemeClr>
                    </a:solidFill>
                  </a:tcPr>
                </a:tc>
                <a:tc>
                  <a:txBody>
                    <a:bodyPr/>
                    <a:lstStyle/>
                    <a:p>
                      <a:pPr>
                        <a:lnSpc>
                          <a:spcPct val="200000"/>
                        </a:lnSpc>
                      </a:pPr>
                      <a:r>
                        <a:rPr lang="en-US" b="0" dirty="0">
                          <a:solidFill>
                            <a:schemeClr val="tx1"/>
                          </a:solidFill>
                        </a:rPr>
                        <a:t>0999</a:t>
                      </a:r>
                    </a:p>
                  </a:txBody>
                  <a:tcPr marL="68580" marR="68580" marT="0" marB="0">
                    <a:solidFill>
                      <a:schemeClr val="accent1">
                        <a:lumMod val="75000"/>
                      </a:schemeClr>
                    </a:solidFill>
                  </a:tcPr>
                </a:tc>
                <a:extLst>
                  <a:ext uri="{0D108BD9-81ED-4DB2-BD59-A6C34878D82A}">
                    <a16:rowId xmlns:a16="http://schemas.microsoft.com/office/drawing/2014/main" val="2631179963"/>
                  </a:ext>
                </a:extLst>
              </a:tr>
            </a:tbl>
          </a:graphicData>
        </a:graphic>
      </p:graphicFrame>
    </p:spTree>
    <p:extLst>
      <p:ext uri="{BB962C8B-B14F-4D97-AF65-F5344CB8AC3E}">
        <p14:creationId xmlns:p14="http://schemas.microsoft.com/office/powerpoint/2010/main" val="112534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698"/>
            <a:ext cx="8596668" cy="731519"/>
          </a:xfrm>
        </p:spPr>
        <p:txBody>
          <a:bodyPr>
            <a:normAutofit/>
          </a:bodyPr>
          <a:lstStyle/>
          <a:p>
            <a:r>
              <a:rPr lang="en-US" u="sng" dirty="0">
                <a:solidFill>
                  <a:schemeClr val="tx1"/>
                </a:solidFill>
                <a:latin typeface="Times New Roman" panose="02020603050405020304" pitchFamily="18" charset="0"/>
                <a:cs typeface="Times New Roman" panose="02020603050405020304" pitchFamily="18" charset="0"/>
              </a:rPr>
              <a:t>Ví 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20" y="1214847"/>
            <a:ext cx="8999682" cy="4826516"/>
          </a:xfrm>
        </p:spPr>
        <p:txBody>
          <a:bodyPr>
            <a:normAutofit/>
          </a:bodyPr>
          <a:lstStyle/>
          <a:p>
            <a:r>
              <a:rPr lang="en-US" sz="2000" u="sng" dirty="0">
                <a:latin typeface="Times New Roman" panose="02020603050405020304" pitchFamily="18" charset="0"/>
                <a:cs typeface="Times New Roman" panose="02020603050405020304" pitchFamily="18" charset="0"/>
              </a:rPr>
              <a:t>Phân lô theo hàng chục:</a:t>
            </a: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r>
              <a:rPr lang="en-US" sz="2000" u="sng" dirty="0">
                <a:latin typeface="Times New Roman" panose="02020603050405020304" pitchFamily="18" charset="0"/>
                <a:cs typeface="Times New Roman" panose="02020603050405020304" pitchFamily="18" charset="0"/>
              </a:rPr>
              <a:t>Ta được mảng A như sau :</a:t>
            </a:r>
          </a:p>
          <a:p>
            <a:pPr marL="0" indent="0">
              <a:buNone/>
            </a:pPr>
            <a:r>
              <a:rPr lang="en-US" sz="2000" u="sng" dirty="0">
                <a:latin typeface="Times New Roman" panose="02020603050405020304" pitchFamily="18" charset="0"/>
                <a:cs typeface="Times New Roman" panose="02020603050405020304" pitchFamily="18" charset="0"/>
              </a:rPr>
              <a:t>      </a:t>
            </a: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8604801"/>
              </p:ext>
            </p:extLst>
          </p:nvPr>
        </p:nvGraphicFramePr>
        <p:xfrm>
          <a:off x="1084220" y="1881054"/>
          <a:ext cx="8189780" cy="2481940"/>
        </p:xfrm>
        <a:graphic>
          <a:graphicData uri="http://schemas.openxmlformats.org/drawingml/2006/table">
            <a:tbl>
              <a:tblPr firstRow="1" bandRow="1">
                <a:tableStyleId>{5C22544A-7EE6-4342-B048-85BDC9FD1C3A}</a:tableStyleId>
              </a:tblPr>
              <a:tblGrid>
                <a:gridCol w="818978">
                  <a:extLst>
                    <a:ext uri="{9D8B030D-6E8A-4147-A177-3AD203B41FA5}">
                      <a16:colId xmlns:a16="http://schemas.microsoft.com/office/drawing/2014/main" val="3098192421"/>
                    </a:ext>
                  </a:extLst>
                </a:gridCol>
                <a:gridCol w="818978">
                  <a:extLst>
                    <a:ext uri="{9D8B030D-6E8A-4147-A177-3AD203B41FA5}">
                      <a16:colId xmlns:a16="http://schemas.microsoft.com/office/drawing/2014/main" val="3071550347"/>
                    </a:ext>
                  </a:extLst>
                </a:gridCol>
                <a:gridCol w="818978">
                  <a:extLst>
                    <a:ext uri="{9D8B030D-6E8A-4147-A177-3AD203B41FA5}">
                      <a16:colId xmlns:a16="http://schemas.microsoft.com/office/drawing/2014/main" val="3789716201"/>
                    </a:ext>
                  </a:extLst>
                </a:gridCol>
                <a:gridCol w="818978">
                  <a:extLst>
                    <a:ext uri="{9D8B030D-6E8A-4147-A177-3AD203B41FA5}">
                      <a16:colId xmlns:a16="http://schemas.microsoft.com/office/drawing/2014/main" val="348286538"/>
                    </a:ext>
                  </a:extLst>
                </a:gridCol>
                <a:gridCol w="818978">
                  <a:extLst>
                    <a:ext uri="{9D8B030D-6E8A-4147-A177-3AD203B41FA5}">
                      <a16:colId xmlns:a16="http://schemas.microsoft.com/office/drawing/2014/main" val="4141555978"/>
                    </a:ext>
                  </a:extLst>
                </a:gridCol>
                <a:gridCol w="818978">
                  <a:extLst>
                    <a:ext uri="{9D8B030D-6E8A-4147-A177-3AD203B41FA5}">
                      <a16:colId xmlns:a16="http://schemas.microsoft.com/office/drawing/2014/main" val="4186421557"/>
                    </a:ext>
                  </a:extLst>
                </a:gridCol>
                <a:gridCol w="818978">
                  <a:extLst>
                    <a:ext uri="{9D8B030D-6E8A-4147-A177-3AD203B41FA5}">
                      <a16:colId xmlns:a16="http://schemas.microsoft.com/office/drawing/2014/main" val="1698561613"/>
                    </a:ext>
                  </a:extLst>
                </a:gridCol>
                <a:gridCol w="818978">
                  <a:extLst>
                    <a:ext uri="{9D8B030D-6E8A-4147-A177-3AD203B41FA5}">
                      <a16:colId xmlns:a16="http://schemas.microsoft.com/office/drawing/2014/main" val="2528589617"/>
                    </a:ext>
                  </a:extLst>
                </a:gridCol>
                <a:gridCol w="818978">
                  <a:extLst>
                    <a:ext uri="{9D8B030D-6E8A-4147-A177-3AD203B41FA5}">
                      <a16:colId xmlns:a16="http://schemas.microsoft.com/office/drawing/2014/main" val="919551333"/>
                    </a:ext>
                  </a:extLst>
                </a:gridCol>
                <a:gridCol w="818978">
                  <a:extLst>
                    <a:ext uri="{9D8B030D-6E8A-4147-A177-3AD203B41FA5}">
                      <a16:colId xmlns:a16="http://schemas.microsoft.com/office/drawing/2014/main" val="938168995"/>
                    </a:ext>
                  </a:extLst>
                </a:gridCol>
              </a:tblGrid>
              <a:tr h="496388">
                <a:tc>
                  <a:txBody>
                    <a:bodyPr/>
                    <a:lstStyle/>
                    <a:p>
                      <a:pPr algn="ctr"/>
                      <a:endParaRPr lang="en-US" dirty="0"/>
                    </a:p>
                  </a:txBody>
                  <a:tcPr>
                    <a:solidFill>
                      <a:srgbClr val="00B0F0"/>
                    </a:solidFill>
                  </a:tcPr>
                </a:tc>
                <a:tc>
                  <a:txBody>
                    <a:bodyPr/>
                    <a:lstStyle/>
                    <a:p>
                      <a:pPr algn="ctr"/>
                      <a:endParaRPr lang="en-US" dirty="0"/>
                    </a:p>
                  </a:txBody>
                  <a:tcPr>
                    <a:solidFill>
                      <a:srgbClr val="00B0F0"/>
                    </a:solidFill>
                  </a:tcPr>
                </a:tc>
                <a:tc>
                  <a:txBody>
                    <a:bodyPr/>
                    <a:lstStyle/>
                    <a:p>
                      <a:pPr algn="ctr"/>
                      <a:r>
                        <a:rPr lang="en-US" b="0" dirty="0">
                          <a:solidFill>
                            <a:schemeClr val="tx1"/>
                          </a:solidFill>
                        </a:rPr>
                        <a:t>04</a:t>
                      </a:r>
                      <a:r>
                        <a:rPr lang="en-US" b="1" u="sng" dirty="0">
                          <a:solidFill>
                            <a:schemeClr val="tx1"/>
                          </a:solidFill>
                        </a:rPr>
                        <a:t>2</a:t>
                      </a:r>
                      <a:r>
                        <a:rPr lang="en-US" b="0" dirty="0">
                          <a:solidFill>
                            <a:schemeClr val="tx1"/>
                          </a:solidFill>
                        </a:rPr>
                        <a:t>8</a:t>
                      </a:r>
                    </a:p>
                  </a:txBody>
                  <a:tcPr>
                    <a:solidFill>
                      <a:srgbClr val="00B0F0"/>
                    </a:solidFill>
                  </a:tcPr>
                </a:tc>
                <a:tc>
                  <a:txBody>
                    <a:bodyPr/>
                    <a:lstStyle/>
                    <a:p>
                      <a:pPr algn="ctr"/>
                      <a:endParaRPr lang="en-US" dirty="0"/>
                    </a:p>
                  </a:txBody>
                  <a:tcPr>
                    <a:solidFill>
                      <a:srgbClr val="00B0F0"/>
                    </a:solidFill>
                  </a:tcPr>
                </a:tc>
                <a:tc>
                  <a:txBody>
                    <a:bodyPr/>
                    <a:lstStyle/>
                    <a:p>
                      <a:pPr algn="ctr"/>
                      <a:endParaRPr lang="en-US" dirty="0"/>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extLst>
                  <a:ext uri="{0D108BD9-81ED-4DB2-BD59-A6C34878D82A}">
                    <a16:rowId xmlns:a16="http://schemas.microsoft.com/office/drawing/2014/main" val="767472585"/>
                  </a:ext>
                </a:extLst>
              </a:tr>
              <a:tr h="496388">
                <a:tc>
                  <a:txBody>
                    <a:bodyPr/>
                    <a:lstStyle/>
                    <a:p>
                      <a:pPr algn="ctr"/>
                      <a:endParaRPr lang="en-US" dirty="0"/>
                    </a:p>
                  </a:txBody>
                  <a:tcPr>
                    <a:solidFill>
                      <a:srgbClr val="00B0F0"/>
                    </a:solidFill>
                  </a:tcPr>
                </a:tc>
                <a:tc>
                  <a:txBody>
                    <a:bodyPr/>
                    <a:lstStyle/>
                    <a:p>
                      <a:pPr algn="ctr"/>
                      <a:endParaRPr lang="en-US" dirty="0"/>
                    </a:p>
                  </a:txBody>
                  <a:tcPr>
                    <a:solidFill>
                      <a:srgbClr val="00B0F0"/>
                    </a:solidFill>
                  </a:tcPr>
                </a:tc>
                <a:tc>
                  <a:txBody>
                    <a:bodyPr/>
                    <a:lstStyle/>
                    <a:p>
                      <a:pPr algn="ctr"/>
                      <a:r>
                        <a:rPr lang="en-US" dirty="0"/>
                        <a:t>17</a:t>
                      </a:r>
                      <a:r>
                        <a:rPr lang="en-US" b="1" u="sng" dirty="0"/>
                        <a:t>2</a:t>
                      </a:r>
                      <a:r>
                        <a:rPr lang="en-US" dirty="0"/>
                        <a:t>5</a:t>
                      </a:r>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extLst>
                  <a:ext uri="{0D108BD9-81ED-4DB2-BD59-A6C34878D82A}">
                    <a16:rowId xmlns:a16="http://schemas.microsoft.com/office/drawing/2014/main" val="1883725363"/>
                  </a:ext>
                </a:extLst>
              </a:tr>
              <a:tr h="496388">
                <a:tc>
                  <a:txBody>
                    <a:bodyPr/>
                    <a:lstStyle/>
                    <a:p>
                      <a:pPr algn="ctr"/>
                      <a:r>
                        <a:rPr lang="en-US" dirty="0"/>
                        <a:t>70</a:t>
                      </a:r>
                      <a:r>
                        <a:rPr lang="en-US" b="1" u="sng" dirty="0"/>
                        <a:t>0</a:t>
                      </a:r>
                      <a:r>
                        <a:rPr lang="en-US" dirty="0"/>
                        <a:t>9</a:t>
                      </a:r>
                    </a:p>
                  </a:txBody>
                  <a:tcPr>
                    <a:solidFill>
                      <a:srgbClr val="00B0F0"/>
                    </a:solidFill>
                  </a:tcPr>
                </a:tc>
                <a:tc>
                  <a:txBody>
                    <a:bodyPr/>
                    <a:lstStyle/>
                    <a:p>
                      <a:pPr algn="ctr"/>
                      <a:r>
                        <a:rPr lang="en-US" dirty="0"/>
                        <a:t>45</a:t>
                      </a:r>
                      <a:r>
                        <a:rPr lang="en-US" b="1" u="sng" dirty="0"/>
                        <a:t>1</a:t>
                      </a:r>
                      <a:r>
                        <a:rPr lang="en-US" dirty="0"/>
                        <a:t>8</a:t>
                      </a:r>
                    </a:p>
                  </a:txBody>
                  <a:tcPr>
                    <a:solidFill>
                      <a:srgbClr val="00B0F0"/>
                    </a:solidFill>
                  </a:tcPr>
                </a:tc>
                <a:tc>
                  <a:txBody>
                    <a:bodyPr/>
                    <a:lstStyle/>
                    <a:p>
                      <a:pPr algn="ctr"/>
                      <a:r>
                        <a:rPr lang="en-US" dirty="0"/>
                        <a:t>84</a:t>
                      </a:r>
                      <a:r>
                        <a:rPr lang="en-US" b="1" u="sng" dirty="0"/>
                        <a:t>2</a:t>
                      </a:r>
                      <a:r>
                        <a:rPr lang="en-US" dirty="0"/>
                        <a:t>5</a:t>
                      </a:r>
                    </a:p>
                  </a:txBody>
                  <a:tcPr>
                    <a:solidFill>
                      <a:srgbClr val="00B0F0"/>
                    </a:solidFill>
                  </a:tcPr>
                </a:tc>
                <a:tc>
                  <a:txBody>
                    <a:bodyPr/>
                    <a:lstStyle/>
                    <a:p>
                      <a:pPr algn="ctr"/>
                      <a:endParaRPr lang="en-US" dirty="0"/>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tc>
                  <a:txBody>
                    <a:bodyPr/>
                    <a:lstStyle/>
                    <a:p>
                      <a:pPr algn="ctr"/>
                      <a:endParaRPr lang="en-US"/>
                    </a:p>
                  </a:txBody>
                  <a:tcPr>
                    <a:solidFill>
                      <a:srgbClr val="00B0F0"/>
                    </a:solidFill>
                  </a:tcPr>
                </a:tc>
                <a:extLst>
                  <a:ext uri="{0D108BD9-81ED-4DB2-BD59-A6C34878D82A}">
                    <a16:rowId xmlns:a16="http://schemas.microsoft.com/office/drawing/2014/main" val="2704573296"/>
                  </a:ext>
                </a:extLst>
              </a:tr>
              <a:tr h="496388">
                <a:tc>
                  <a:txBody>
                    <a:bodyPr/>
                    <a:lstStyle/>
                    <a:p>
                      <a:pPr algn="ctr"/>
                      <a:r>
                        <a:rPr lang="en-US" dirty="0"/>
                        <a:t>07</a:t>
                      </a:r>
                      <a:r>
                        <a:rPr lang="en-US" b="1" u="sng" dirty="0"/>
                        <a:t>0</a:t>
                      </a:r>
                      <a:r>
                        <a:rPr lang="en-US" dirty="0"/>
                        <a:t>1</a:t>
                      </a:r>
                    </a:p>
                  </a:txBody>
                  <a:tcPr>
                    <a:solidFill>
                      <a:srgbClr val="00B0F0"/>
                    </a:solidFill>
                  </a:tcPr>
                </a:tc>
                <a:tc>
                  <a:txBody>
                    <a:bodyPr/>
                    <a:lstStyle/>
                    <a:p>
                      <a:pPr algn="ctr"/>
                      <a:r>
                        <a:rPr lang="en-US" dirty="0"/>
                        <a:t>70</a:t>
                      </a:r>
                      <a:r>
                        <a:rPr lang="en-US" b="1" u="sng" dirty="0"/>
                        <a:t>1</a:t>
                      </a:r>
                      <a:r>
                        <a:rPr lang="en-US" dirty="0"/>
                        <a:t>3</a:t>
                      </a:r>
                    </a:p>
                  </a:txBody>
                  <a:tcPr>
                    <a:solidFill>
                      <a:srgbClr val="00B0F0"/>
                    </a:solidFill>
                  </a:tcPr>
                </a:tc>
                <a:tc>
                  <a:txBody>
                    <a:bodyPr/>
                    <a:lstStyle/>
                    <a:p>
                      <a:pPr algn="ctr"/>
                      <a:r>
                        <a:rPr lang="en-US" dirty="0"/>
                        <a:t>14</a:t>
                      </a:r>
                      <a:r>
                        <a:rPr lang="en-US" b="1" u="sng" dirty="0"/>
                        <a:t>2</a:t>
                      </a:r>
                      <a:r>
                        <a:rPr lang="en-US" dirty="0"/>
                        <a:t>4</a:t>
                      </a:r>
                    </a:p>
                  </a:txBody>
                  <a:tcPr>
                    <a:solidFill>
                      <a:srgbClr val="00B0F0"/>
                    </a:solidFill>
                  </a:tcPr>
                </a:tc>
                <a:tc>
                  <a:txBody>
                    <a:bodyPr/>
                    <a:lstStyle/>
                    <a:p>
                      <a:pPr algn="ctr"/>
                      <a:r>
                        <a:rPr lang="en-US" dirty="0"/>
                        <a:t>12</a:t>
                      </a:r>
                      <a:r>
                        <a:rPr lang="en-US" b="1" u="sng" dirty="0"/>
                        <a:t>3</a:t>
                      </a:r>
                      <a:r>
                        <a:rPr lang="en-US" dirty="0"/>
                        <a:t>9</a:t>
                      </a:r>
                    </a:p>
                  </a:txBody>
                  <a:tcPr>
                    <a:solidFill>
                      <a:srgbClr val="00B0F0"/>
                    </a:solidFill>
                  </a:tcPr>
                </a:tc>
                <a:tc>
                  <a:txBody>
                    <a:bodyPr/>
                    <a:lstStyle/>
                    <a:p>
                      <a:pPr algn="ctr"/>
                      <a:endParaRPr lang="en-US" dirty="0"/>
                    </a:p>
                  </a:txBody>
                  <a:tcPr>
                    <a:solidFill>
                      <a:srgbClr val="00B0F0"/>
                    </a:solidFill>
                  </a:tcPr>
                </a:tc>
                <a:tc>
                  <a:txBody>
                    <a:bodyPr/>
                    <a:lstStyle/>
                    <a:p>
                      <a:pPr algn="ctr"/>
                      <a:r>
                        <a:rPr lang="en-US" dirty="0"/>
                        <a:t>32</a:t>
                      </a:r>
                      <a:r>
                        <a:rPr lang="en-US" b="1" u="sng" dirty="0"/>
                        <a:t>5</a:t>
                      </a:r>
                      <a:r>
                        <a:rPr lang="en-US" dirty="0"/>
                        <a:t>2</a:t>
                      </a:r>
                    </a:p>
                  </a:txBody>
                  <a:tcPr>
                    <a:solidFill>
                      <a:srgbClr val="00B0F0"/>
                    </a:solidFill>
                  </a:tcPr>
                </a:tc>
                <a:tc>
                  <a:txBody>
                    <a:bodyPr/>
                    <a:lstStyle/>
                    <a:p>
                      <a:pPr algn="ctr"/>
                      <a:endParaRPr lang="en-US" dirty="0"/>
                    </a:p>
                  </a:txBody>
                  <a:tcPr>
                    <a:solidFill>
                      <a:srgbClr val="00B0F0"/>
                    </a:solidFill>
                  </a:tcPr>
                </a:tc>
                <a:tc>
                  <a:txBody>
                    <a:bodyPr/>
                    <a:lstStyle/>
                    <a:p>
                      <a:pPr algn="ctr"/>
                      <a:r>
                        <a:rPr lang="en-US" dirty="0"/>
                        <a:t>91</a:t>
                      </a:r>
                      <a:r>
                        <a:rPr lang="en-US" b="1" u="sng" dirty="0"/>
                        <a:t>7</a:t>
                      </a:r>
                      <a:r>
                        <a:rPr lang="en-US" dirty="0"/>
                        <a:t>0</a:t>
                      </a:r>
                    </a:p>
                  </a:txBody>
                  <a:tcPr>
                    <a:solidFill>
                      <a:srgbClr val="00B0F0"/>
                    </a:solidFill>
                  </a:tcPr>
                </a:tc>
                <a:tc>
                  <a:txBody>
                    <a:bodyPr/>
                    <a:lstStyle/>
                    <a:p>
                      <a:pPr algn="ctr"/>
                      <a:endParaRPr lang="en-US" dirty="0"/>
                    </a:p>
                  </a:txBody>
                  <a:tcPr>
                    <a:solidFill>
                      <a:srgbClr val="00B0F0"/>
                    </a:solidFill>
                  </a:tcPr>
                </a:tc>
                <a:tc>
                  <a:txBody>
                    <a:bodyPr/>
                    <a:lstStyle/>
                    <a:p>
                      <a:pPr algn="ctr"/>
                      <a:r>
                        <a:rPr lang="en-US" dirty="0"/>
                        <a:t>09</a:t>
                      </a:r>
                      <a:r>
                        <a:rPr lang="en-US" b="1" u="sng" dirty="0"/>
                        <a:t>9</a:t>
                      </a:r>
                      <a:r>
                        <a:rPr lang="en-US" dirty="0"/>
                        <a:t>9</a:t>
                      </a:r>
                    </a:p>
                  </a:txBody>
                  <a:tcPr>
                    <a:solidFill>
                      <a:srgbClr val="00B0F0"/>
                    </a:solidFill>
                  </a:tcPr>
                </a:tc>
                <a:extLst>
                  <a:ext uri="{0D108BD9-81ED-4DB2-BD59-A6C34878D82A}">
                    <a16:rowId xmlns:a16="http://schemas.microsoft.com/office/drawing/2014/main" val="3104212542"/>
                  </a:ext>
                </a:extLst>
              </a:tr>
              <a:tr h="496388">
                <a:tc>
                  <a:txBody>
                    <a:bodyPr/>
                    <a:lstStyle/>
                    <a:p>
                      <a:pPr algn="ctr">
                        <a:lnSpc>
                          <a:spcPct val="150000"/>
                        </a:lnSpc>
                      </a:pPr>
                      <a:r>
                        <a:rPr lang="en-US" dirty="0"/>
                        <a:t>0</a:t>
                      </a:r>
                    </a:p>
                  </a:txBody>
                  <a:tcPr>
                    <a:solidFill>
                      <a:srgbClr val="00B0F0"/>
                    </a:solidFill>
                  </a:tcPr>
                </a:tc>
                <a:tc>
                  <a:txBody>
                    <a:bodyPr/>
                    <a:lstStyle/>
                    <a:p>
                      <a:pPr algn="ctr">
                        <a:lnSpc>
                          <a:spcPct val="150000"/>
                        </a:lnSpc>
                      </a:pPr>
                      <a:r>
                        <a:rPr lang="en-US" dirty="0"/>
                        <a:t>1</a:t>
                      </a:r>
                    </a:p>
                  </a:txBody>
                  <a:tcPr>
                    <a:solidFill>
                      <a:srgbClr val="00B0F0"/>
                    </a:solidFill>
                  </a:tcPr>
                </a:tc>
                <a:tc>
                  <a:txBody>
                    <a:bodyPr/>
                    <a:lstStyle/>
                    <a:p>
                      <a:pPr algn="ctr">
                        <a:lnSpc>
                          <a:spcPct val="150000"/>
                        </a:lnSpc>
                      </a:pPr>
                      <a:r>
                        <a:rPr lang="en-US" dirty="0"/>
                        <a:t>2</a:t>
                      </a:r>
                    </a:p>
                  </a:txBody>
                  <a:tcPr>
                    <a:solidFill>
                      <a:srgbClr val="00B0F0"/>
                    </a:solidFill>
                  </a:tcPr>
                </a:tc>
                <a:tc>
                  <a:txBody>
                    <a:bodyPr/>
                    <a:lstStyle/>
                    <a:p>
                      <a:pPr algn="ctr">
                        <a:lnSpc>
                          <a:spcPct val="150000"/>
                        </a:lnSpc>
                      </a:pPr>
                      <a:r>
                        <a:rPr lang="en-US" dirty="0"/>
                        <a:t>3</a:t>
                      </a:r>
                    </a:p>
                  </a:txBody>
                  <a:tcPr>
                    <a:solidFill>
                      <a:srgbClr val="00B0F0"/>
                    </a:solidFill>
                  </a:tcPr>
                </a:tc>
                <a:tc>
                  <a:txBody>
                    <a:bodyPr/>
                    <a:lstStyle/>
                    <a:p>
                      <a:pPr algn="ctr">
                        <a:lnSpc>
                          <a:spcPct val="150000"/>
                        </a:lnSpc>
                      </a:pPr>
                      <a:r>
                        <a:rPr lang="en-US" dirty="0"/>
                        <a:t>4</a:t>
                      </a:r>
                    </a:p>
                  </a:txBody>
                  <a:tcPr>
                    <a:solidFill>
                      <a:srgbClr val="00B0F0"/>
                    </a:solidFill>
                  </a:tcPr>
                </a:tc>
                <a:tc>
                  <a:txBody>
                    <a:bodyPr/>
                    <a:lstStyle/>
                    <a:p>
                      <a:pPr algn="ctr">
                        <a:lnSpc>
                          <a:spcPct val="150000"/>
                        </a:lnSpc>
                      </a:pPr>
                      <a:r>
                        <a:rPr lang="en-US" dirty="0"/>
                        <a:t>5</a:t>
                      </a:r>
                    </a:p>
                  </a:txBody>
                  <a:tcPr>
                    <a:solidFill>
                      <a:srgbClr val="00B0F0"/>
                    </a:solidFill>
                  </a:tcPr>
                </a:tc>
                <a:tc>
                  <a:txBody>
                    <a:bodyPr/>
                    <a:lstStyle/>
                    <a:p>
                      <a:pPr algn="ctr">
                        <a:lnSpc>
                          <a:spcPct val="150000"/>
                        </a:lnSpc>
                      </a:pPr>
                      <a:r>
                        <a:rPr lang="en-US" dirty="0"/>
                        <a:t>6</a:t>
                      </a:r>
                    </a:p>
                  </a:txBody>
                  <a:tcPr>
                    <a:solidFill>
                      <a:srgbClr val="00B0F0"/>
                    </a:solidFill>
                  </a:tcPr>
                </a:tc>
                <a:tc>
                  <a:txBody>
                    <a:bodyPr/>
                    <a:lstStyle/>
                    <a:p>
                      <a:pPr algn="ctr">
                        <a:lnSpc>
                          <a:spcPct val="150000"/>
                        </a:lnSpc>
                      </a:pPr>
                      <a:r>
                        <a:rPr lang="en-US" dirty="0"/>
                        <a:t>7</a:t>
                      </a:r>
                    </a:p>
                  </a:txBody>
                  <a:tcPr>
                    <a:solidFill>
                      <a:srgbClr val="00B0F0"/>
                    </a:solidFill>
                  </a:tcPr>
                </a:tc>
                <a:tc>
                  <a:txBody>
                    <a:bodyPr/>
                    <a:lstStyle/>
                    <a:p>
                      <a:pPr algn="ctr">
                        <a:lnSpc>
                          <a:spcPct val="150000"/>
                        </a:lnSpc>
                      </a:pPr>
                      <a:r>
                        <a:rPr lang="en-US" dirty="0"/>
                        <a:t>8</a:t>
                      </a:r>
                    </a:p>
                  </a:txBody>
                  <a:tcPr>
                    <a:solidFill>
                      <a:srgbClr val="00B0F0"/>
                    </a:solidFill>
                  </a:tcPr>
                </a:tc>
                <a:tc>
                  <a:txBody>
                    <a:bodyPr/>
                    <a:lstStyle/>
                    <a:p>
                      <a:pPr algn="ctr">
                        <a:lnSpc>
                          <a:spcPct val="150000"/>
                        </a:lnSpc>
                      </a:pPr>
                      <a:r>
                        <a:rPr lang="en-US" dirty="0"/>
                        <a:t>9</a:t>
                      </a:r>
                    </a:p>
                  </a:txBody>
                  <a:tcPr>
                    <a:solidFill>
                      <a:srgbClr val="00B0F0"/>
                    </a:solidFill>
                  </a:tcPr>
                </a:tc>
                <a:extLst>
                  <a:ext uri="{0D108BD9-81ED-4DB2-BD59-A6C34878D82A}">
                    <a16:rowId xmlns:a16="http://schemas.microsoft.com/office/drawing/2014/main" val="345848751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72568634"/>
              </p:ext>
            </p:extLst>
          </p:nvPr>
        </p:nvGraphicFramePr>
        <p:xfrm>
          <a:off x="1084216" y="5303520"/>
          <a:ext cx="8189784" cy="627017"/>
        </p:xfrm>
        <a:graphic>
          <a:graphicData uri="http://schemas.openxmlformats.org/drawingml/2006/table">
            <a:tbl>
              <a:tblPr firstRow="1" bandRow="1">
                <a:tableStyleId>{5C22544A-7EE6-4342-B048-85BDC9FD1C3A}</a:tableStyleId>
              </a:tblPr>
              <a:tblGrid>
                <a:gridCol w="682482">
                  <a:extLst>
                    <a:ext uri="{9D8B030D-6E8A-4147-A177-3AD203B41FA5}">
                      <a16:colId xmlns:a16="http://schemas.microsoft.com/office/drawing/2014/main" val="359999937"/>
                    </a:ext>
                  </a:extLst>
                </a:gridCol>
                <a:gridCol w="682482">
                  <a:extLst>
                    <a:ext uri="{9D8B030D-6E8A-4147-A177-3AD203B41FA5}">
                      <a16:colId xmlns:a16="http://schemas.microsoft.com/office/drawing/2014/main" val="2918110166"/>
                    </a:ext>
                  </a:extLst>
                </a:gridCol>
                <a:gridCol w="682482">
                  <a:extLst>
                    <a:ext uri="{9D8B030D-6E8A-4147-A177-3AD203B41FA5}">
                      <a16:colId xmlns:a16="http://schemas.microsoft.com/office/drawing/2014/main" val="3883399829"/>
                    </a:ext>
                  </a:extLst>
                </a:gridCol>
                <a:gridCol w="682482">
                  <a:extLst>
                    <a:ext uri="{9D8B030D-6E8A-4147-A177-3AD203B41FA5}">
                      <a16:colId xmlns:a16="http://schemas.microsoft.com/office/drawing/2014/main" val="557158289"/>
                    </a:ext>
                  </a:extLst>
                </a:gridCol>
                <a:gridCol w="682482">
                  <a:extLst>
                    <a:ext uri="{9D8B030D-6E8A-4147-A177-3AD203B41FA5}">
                      <a16:colId xmlns:a16="http://schemas.microsoft.com/office/drawing/2014/main" val="2425773853"/>
                    </a:ext>
                  </a:extLst>
                </a:gridCol>
                <a:gridCol w="682482">
                  <a:extLst>
                    <a:ext uri="{9D8B030D-6E8A-4147-A177-3AD203B41FA5}">
                      <a16:colId xmlns:a16="http://schemas.microsoft.com/office/drawing/2014/main" val="3866069351"/>
                    </a:ext>
                  </a:extLst>
                </a:gridCol>
                <a:gridCol w="682482">
                  <a:extLst>
                    <a:ext uri="{9D8B030D-6E8A-4147-A177-3AD203B41FA5}">
                      <a16:colId xmlns:a16="http://schemas.microsoft.com/office/drawing/2014/main" val="2758797749"/>
                    </a:ext>
                  </a:extLst>
                </a:gridCol>
                <a:gridCol w="682482">
                  <a:extLst>
                    <a:ext uri="{9D8B030D-6E8A-4147-A177-3AD203B41FA5}">
                      <a16:colId xmlns:a16="http://schemas.microsoft.com/office/drawing/2014/main" val="752242900"/>
                    </a:ext>
                  </a:extLst>
                </a:gridCol>
                <a:gridCol w="682482">
                  <a:extLst>
                    <a:ext uri="{9D8B030D-6E8A-4147-A177-3AD203B41FA5}">
                      <a16:colId xmlns:a16="http://schemas.microsoft.com/office/drawing/2014/main" val="3652879302"/>
                    </a:ext>
                  </a:extLst>
                </a:gridCol>
                <a:gridCol w="682482">
                  <a:extLst>
                    <a:ext uri="{9D8B030D-6E8A-4147-A177-3AD203B41FA5}">
                      <a16:colId xmlns:a16="http://schemas.microsoft.com/office/drawing/2014/main" val="1916220883"/>
                    </a:ext>
                  </a:extLst>
                </a:gridCol>
                <a:gridCol w="682482">
                  <a:extLst>
                    <a:ext uri="{9D8B030D-6E8A-4147-A177-3AD203B41FA5}">
                      <a16:colId xmlns:a16="http://schemas.microsoft.com/office/drawing/2014/main" val="3014045620"/>
                    </a:ext>
                  </a:extLst>
                </a:gridCol>
                <a:gridCol w="682482">
                  <a:extLst>
                    <a:ext uri="{9D8B030D-6E8A-4147-A177-3AD203B41FA5}">
                      <a16:colId xmlns:a16="http://schemas.microsoft.com/office/drawing/2014/main" val="3139070580"/>
                    </a:ext>
                  </a:extLst>
                </a:gridCol>
              </a:tblGrid>
              <a:tr h="627017">
                <a:tc>
                  <a:txBody>
                    <a:bodyPr/>
                    <a:lstStyle/>
                    <a:p>
                      <a:pPr>
                        <a:lnSpc>
                          <a:spcPct val="200000"/>
                        </a:lnSpc>
                      </a:pPr>
                      <a:r>
                        <a:rPr lang="en-US" b="0" dirty="0">
                          <a:solidFill>
                            <a:schemeClr val="tx1"/>
                          </a:solidFill>
                        </a:rPr>
                        <a:t>0701</a:t>
                      </a:r>
                    </a:p>
                  </a:txBody>
                  <a:tcPr>
                    <a:solidFill>
                      <a:srgbClr val="00B0F0"/>
                    </a:solidFill>
                  </a:tcPr>
                </a:tc>
                <a:tc>
                  <a:txBody>
                    <a:bodyPr/>
                    <a:lstStyle/>
                    <a:p>
                      <a:pPr>
                        <a:lnSpc>
                          <a:spcPct val="200000"/>
                        </a:lnSpc>
                      </a:pPr>
                      <a:r>
                        <a:rPr lang="en-US" b="0" dirty="0">
                          <a:solidFill>
                            <a:schemeClr val="tx1"/>
                          </a:solidFill>
                        </a:rPr>
                        <a:t>7009</a:t>
                      </a:r>
                    </a:p>
                  </a:txBody>
                  <a:tcPr>
                    <a:solidFill>
                      <a:srgbClr val="00B0F0"/>
                    </a:solidFill>
                  </a:tcPr>
                </a:tc>
                <a:tc>
                  <a:txBody>
                    <a:bodyPr/>
                    <a:lstStyle/>
                    <a:p>
                      <a:pPr>
                        <a:lnSpc>
                          <a:spcPct val="200000"/>
                        </a:lnSpc>
                      </a:pPr>
                      <a:r>
                        <a:rPr lang="en-US" b="0" dirty="0">
                          <a:solidFill>
                            <a:schemeClr val="tx1"/>
                          </a:solidFill>
                        </a:rPr>
                        <a:t>7013</a:t>
                      </a:r>
                    </a:p>
                  </a:txBody>
                  <a:tcPr>
                    <a:solidFill>
                      <a:srgbClr val="00B0F0"/>
                    </a:solidFill>
                  </a:tcPr>
                </a:tc>
                <a:tc>
                  <a:txBody>
                    <a:bodyPr/>
                    <a:lstStyle/>
                    <a:p>
                      <a:pPr>
                        <a:lnSpc>
                          <a:spcPct val="200000"/>
                        </a:lnSpc>
                      </a:pPr>
                      <a:r>
                        <a:rPr lang="en-US" b="0" dirty="0">
                          <a:solidFill>
                            <a:schemeClr val="tx1"/>
                          </a:solidFill>
                        </a:rPr>
                        <a:t>4518</a:t>
                      </a:r>
                    </a:p>
                  </a:txBody>
                  <a:tcPr>
                    <a:solidFill>
                      <a:srgbClr val="00B0F0"/>
                    </a:solidFill>
                  </a:tcPr>
                </a:tc>
                <a:tc>
                  <a:txBody>
                    <a:bodyPr/>
                    <a:lstStyle/>
                    <a:p>
                      <a:pPr>
                        <a:lnSpc>
                          <a:spcPct val="200000"/>
                        </a:lnSpc>
                      </a:pPr>
                      <a:r>
                        <a:rPr lang="en-US" b="0" dirty="0">
                          <a:solidFill>
                            <a:schemeClr val="tx1"/>
                          </a:solidFill>
                        </a:rPr>
                        <a:t>1424</a:t>
                      </a:r>
                    </a:p>
                  </a:txBody>
                  <a:tcPr>
                    <a:solidFill>
                      <a:srgbClr val="00B0F0"/>
                    </a:solidFill>
                  </a:tcPr>
                </a:tc>
                <a:tc>
                  <a:txBody>
                    <a:bodyPr/>
                    <a:lstStyle/>
                    <a:p>
                      <a:pPr>
                        <a:lnSpc>
                          <a:spcPct val="200000"/>
                        </a:lnSpc>
                      </a:pPr>
                      <a:r>
                        <a:rPr lang="en-US" b="0" dirty="0">
                          <a:solidFill>
                            <a:schemeClr val="tx1"/>
                          </a:solidFill>
                        </a:rPr>
                        <a:t>8425</a:t>
                      </a:r>
                    </a:p>
                  </a:txBody>
                  <a:tcPr>
                    <a:solidFill>
                      <a:srgbClr val="00B0F0"/>
                    </a:solidFill>
                  </a:tcPr>
                </a:tc>
                <a:tc>
                  <a:txBody>
                    <a:bodyPr/>
                    <a:lstStyle/>
                    <a:p>
                      <a:pPr>
                        <a:lnSpc>
                          <a:spcPct val="200000"/>
                        </a:lnSpc>
                      </a:pPr>
                      <a:r>
                        <a:rPr lang="en-US" b="0" dirty="0">
                          <a:solidFill>
                            <a:schemeClr val="tx1"/>
                          </a:solidFill>
                        </a:rPr>
                        <a:t>1725</a:t>
                      </a:r>
                    </a:p>
                  </a:txBody>
                  <a:tcPr>
                    <a:solidFill>
                      <a:srgbClr val="00B0F0"/>
                    </a:solidFill>
                  </a:tcPr>
                </a:tc>
                <a:tc>
                  <a:txBody>
                    <a:bodyPr/>
                    <a:lstStyle/>
                    <a:p>
                      <a:pPr>
                        <a:lnSpc>
                          <a:spcPct val="200000"/>
                        </a:lnSpc>
                      </a:pPr>
                      <a:r>
                        <a:rPr lang="en-US" b="0" dirty="0">
                          <a:solidFill>
                            <a:schemeClr val="tx1"/>
                          </a:solidFill>
                        </a:rPr>
                        <a:t>0428</a:t>
                      </a:r>
                    </a:p>
                  </a:txBody>
                  <a:tcPr>
                    <a:solidFill>
                      <a:srgbClr val="00B0F0"/>
                    </a:solidFill>
                  </a:tcPr>
                </a:tc>
                <a:tc>
                  <a:txBody>
                    <a:bodyPr/>
                    <a:lstStyle/>
                    <a:p>
                      <a:pPr>
                        <a:lnSpc>
                          <a:spcPct val="200000"/>
                        </a:lnSpc>
                      </a:pPr>
                      <a:r>
                        <a:rPr lang="en-US" b="0" dirty="0">
                          <a:solidFill>
                            <a:schemeClr val="tx1"/>
                          </a:solidFill>
                        </a:rPr>
                        <a:t>1239</a:t>
                      </a:r>
                    </a:p>
                  </a:txBody>
                  <a:tcPr>
                    <a:solidFill>
                      <a:srgbClr val="00B0F0"/>
                    </a:solidFill>
                  </a:tcPr>
                </a:tc>
                <a:tc>
                  <a:txBody>
                    <a:bodyPr/>
                    <a:lstStyle/>
                    <a:p>
                      <a:pPr>
                        <a:lnSpc>
                          <a:spcPct val="200000"/>
                        </a:lnSpc>
                      </a:pPr>
                      <a:r>
                        <a:rPr lang="en-US" b="0" dirty="0">
                          <a:solidFill>
                            <a:schemeClr val="tx1"/>
                          </a:solidFill>
                        </a:rPr>
                        <a:t>3252</a:t>
                      </a:r>
                    </a:p>
                  </a:txBody>
                  <a:tcPr>
                    <a:solidFill>
                      <a:srgbClr val="00B0F0"/>
                    </a:solidFill>
                  </a:tcPr>
                </a:tc>
                <a:tc>
                  <a:txBody>
                    <a:bodyPr/>
                    <a:lstStyle/>
                    <a:p>
                      <a:pPr>
                        <a:lnSpc>
                          <a:spcPct val="200000"/>
                        </a:lnSpc>
                      </a:pPr>
                      <a:r>
                        <a:rPr lang="en-US" b="0" dirty="0">
                          <a:solidFill>
                            <a:schemeClr val="tx1"/>
                          </a:solidFill>
                        </a:rPr>
                        <a:t>9170</a:t>
                      </a:r>
                    </a:p>
                  </a:txBody>
                  <a:tcPr>
                    <a:solidFill>
                      <a:srgbClr val="00B0F0"/>
                    </a:solidFill>
                  </a:tcPr>
                </a:tc>
                <a:tc>
                  <a:txBody>
                    <a:bodyPr/>
                    <a:lstStyle/>
                    <a:p>
                      <a:pPr>
                        <a:lnSpc>
                          <a:spcPct val="200000"/>
                        </a:lnSpc>
                      </a:pPr>
                      <a:r>
                        <a:rPr lang="en-US" b="0" dirty="0">
                          <a:solidFill>
                            <a:schemeClr val="tx1"/>
                          </a:solidFill>
                        </a:rPr>
                        <a:t>0999</a:t>
                      </a:r>
                    </a:p>
                  </a:txBody>
                  <a:tcPr>
                    <a:solidFill>
                      <a:srgbClr val="00B0F0"/>
                    </a:solidFill>
                  </a:tcPr>
                </a:tc>
                <a:extLst>
                  <a:ext uri="{0D108BD9-81ED-4DB2-BD59-A6C34878D82A}">
                    <a16:rowId xmlns:a16="http://schemas.microsoft.com/office/drawing/2014/main" val="9502342"/>
                  </a:ext>
                </a:extLst>
              </a:tr>
            </a:tbl>
          </a:graphicData>
        </a:graphic>
      </p:graphicFrame>
    </p:spTree>
    <p:extLst>
      <p:ext uri="{BB962C8B-B14F-4D97-AF65-F5344CB8AC3E}">
        <p14:creationId xmlns:p14="http://schemas.microsoft.com/office/powerpoint/2010/main" val="181922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US" u="sng" dirty="0">
                <a:solidFill>
                  <a:schemeClr val="tx1"/>
                </a:solidFill>
                <a:latin typeface="Times New Roman" panose="02020603050405020304" pitchFamily="18" charset="0"/>
                <a:cs typeface="Times New Roman" panose="02020603050405020304" pitchFamily="18" charset="0"/>
              </a:rPr>
              <a:t>Ví 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943" y="1449977"/>
            <a:ext cx="10371907" cy="4591385"/>
          </a:xfrm>
        </p:spPr>
        <p:txBody>
          <a:bodyPr>
            <a:normAutofit/>
          </a:bodyPr>
          <a:lstStyle/>
          <a:p>
            <a:r>
              <a:rPr lang="en-US" sz="2000" u="sng" dirty="0">
                <a:latin typeface="Times New Roman" panose="02020603050405020304" pitchFamily="18" charset="0"/>
                <a:cs typeface="Times New Roman" panose="02020603050405020304" pitchFamily="18" charset="0"/>
              </a:rPr>
              <a:t>Phân lô theo hàng trăm:</a:t>
            </a: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endParaRPr lang="en-US" sz="1600" u="sng" dirty="0">
              <a:latin typeface="Arial" panose="020B0604020202020204" pitchFamily="34" charset="0"/>
              <a:cs typeface="Arial" panose="020B0604020202020204" pitchFamily="34" charset="0"/>
            </a:endParaRPr>
          </a:p>
          <a:p>
            <a:r>
              <a:rPr lang="en-US" sz="2000" u="sng" dirty="0">
                <a:latin typeface="Times New Roman" panose="02020603050405020304" pitchFamily="18" charset="0"/>
                <a:cs typeface="Times New Roman" panose="02020603050405020304" pitchFamily="18" charset="0"/>
              </a:rPr>
              <a:t>Ta được mảng A như sau:</a:t>
            </a:r>
          </a:p>
          <a:p>
            <a:endParaRPr lang="en-US" sz="2000" u="sng" dirty="0">
              <a:latin typeface="Times New Roman" panose="02020603050405020304" pitchFamily="18" charset="0"/>
              <a:cs typeface="Times New Roman" panose="02020603050405020304" pitchFamily="18" charset="0"/>
            </a:endParaRPr>
          </a:p>
          <a:p>
            <a:endParaRPr lang="en-US" sz="1600" u="sng"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51531066"/>
              </p:ext>
            </p:extLst>
          </p:nvPr>
        </p:nvGraphicFramePr>
        <p:xfrm>
          <a:off x="979710" y="2076996"/>
          <a:ext cx="8660680" cy="2103120"/>
        </p:xfrm>
        <a:graphic>
          <a:graphicData uri="http://schemas.openxmlformats.org/drawingml/2006/table">
            <a:tbl>
              <a:tblPr firstRow="1" bandRow="1">
                <a:tableStyleId>{5C22544A-7EE6-4342-B048-85BDC9FD1C3A}</a:tableStyleId>
              </a:tblPr>
              <a:tblGrid>
                <a:gridCol w="866068">
                  <a:extLst>
                    <a:ext uri="{9D8B030D-6E8A-4147-A177-3AD203B41FA5}">
                      <a16:colId xmlns:a16="http://schemas.microsoft.com/office/drawing/2014/main" val="886373295"/>
                    </a:ext>
                  </a:extLst>
                </a:gridCol>
                <a:gridCol w="866068">
                  <a:extLst>
                    <a:ext uri="{9D8B030D-6E8A-4147-A177-3AD203B41FA5}">
                      <a16:colId xmlns:a16="http://schemas.microsoft.com/office/drawing/2014/main" val="3606221824"/>
                    </a:ext>
                  </a:extLst>
                </a:gridCol>
                <a:gridCol w="866068">
                  <a:extLst>
                    <a:ext uri="{9D8B030D-6E8A-4147-A177-3AD203B41FA5}">
                      <a16:colId xmlns:a16="http://schemas.microsoft.com/office/drawing/2014/main" val="2272717013"/>
                    </a:ext>
                  </a:extLst>
                </a:gridCol>
                <a:gridCol w="866068">
                  <a:extLst>
                    <a:ext uri="{9D8B030D-6E8A-4147-A177-3AD203B41FA5}">
                      <a16:colId xmlns:a16="http://schemas.microsoft.com/office/drawing/2014/main" val="1758627061"/>
                    </a:ext>
                  </a:extLst>
                </a:gridCol>
                <a:gridCol w="866068">
                  <a:extLst>
                    <a:ext uri="{9D8B030D-6E8A-4147-A177-3AD203B41FA5}">
                      <a16:colId xmlns:a16="http://schemas.microsoft.com/office/drawing/2014/main" val="1950267341"/>
                    </a:ext>
                  </a:extLst>
                </a:gridCol>
                <a:gridCol w="866068">
                  <a:extLst>
                    <a:ext uri="{9D8B030D-6E8A-4147-A177-3AD203B41FA5}">
                      <a16:colId xmlns:a16="http://schemas.microsoft.com/office/drawing/2014/main" val="2829863407"/>
                    </a:ext>
                  </a:extLst>
                </a:gridCol>
                <a:gridCol w="866068">
                  <a:extLst>
                    <a:ext uri="{9D8B030D-6E8A-4147-A177-3AD203B41FA5}">
                      <a16:colId xmlns:a16="http://schemas.microsoft.com/office/drawing/2014/main" val="2314801681"/>
                    </a:ext>
                  </a:extLst>
                </a:gridCol>
                <a:gridCol w="866068">
                  <a:extLst>
                    <a:ext uri="{9D8B030D-6E8A-4147-A177-3AD203B41FA5}">
                      <a16:colId xmlns:a16="http://schemas.microsoft.com/office/drawing/2014/main" val="1702646144"/>
                    </a:ext>
                  </a:extLst>
                </a:gridCol>
                <a:gridCol w="866068">
                  <a:extLst>
                    <a:ext uri="{9D8B030D-6E8A-4147-A177-3AD203B41FA5}">
                      <a16:colId xmlns:a16="http://schemas.microsoft.com/office/drawing/2014/main" val="3591962568"/>
                    </a:ext>
                  </a:extLst>
                </a:gridCol>
                <a:gridCol w="866068">
                  <a:extLst>
                    <a:ext uri="{9D8B030D-6E8A-4147-A177-3AD203B41FA5}">
                      <a16:colId xmlns:a16="http://schemas.microsoft.com/office/drawing/2014/main" val="940306693"/>
                    </a:ext>
                  </a:extLst>
                </a:gridCol>
              </a:tblGrid>
              <a:tr h="525780">
                <a:tc>
                  <a:txBody>
                    <a:bodyPr/>
                    <a:lstStyle/>
                    <a:p>
                      <a:pPr algn="ctr"/>
                      <a:endParaRPr lang="en-US" dirty="0">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r>
                        <a:rPr lang="en-US" b="0" dirty="0">
                          <a:solidFill>
                            <a:schemeClr val="tx1"/>
                          </a:solidFill>
                        </a:rPr>
                        <a:t>0</a:t>
                      </a:r>
                      <a:r>
                        <a:rPr lang="en-US" b="1" i="0" u="sng" dirty="0">
                          <a:solidFill>
                            <a:schemeClr val="tx1"/>
                          </a:solidFill>
                        </a:rPr>
                        <a:t>4</a:t>
                      </a:r>
                      <a:r>
                        <a:rPr lang="en-US" b="0" dirty="0">
                          <a:solidFill>
                            <a:schemeClr val="tx1"/>
                          </a:solidFill>
                        </a:rPr>
                        <a:t>28</a:t>
                      </a: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tc>
                  <a:txBody>
                    <a:bodyPr/>
                    <a:lstStyle/>
                    <a:p>
                      <a:pPr algn="ctr"/>
                      <a:endParaRPr lang="en-US">
                        <a:solidFill>
                          <a:schemeClr val="tx1"/>
                        </a:solidFill>
                      </a:endParaRPr>
                    </a:p>
                  </a:txBody>
                  <a:tcPr>
                    <a:solidFill>
                      <a:srgbClr val="00B0F0"/>
                    </a:solidFill>
                  </a:tcPr>
                </a:tc>
                <a:extLst>
                  <a:ext uri="{0D108BD9-81ED-4DB2-BD59-A6C34878D82A}">
                    <a16:rowId xmlns:a16="http://schemas.microsoft.com/office/drawing/2014/main" val="2562785644"/>
                  </a:ext>
                </a:extLst>
              </a:tr>
              <a:tr h="525780">
                <a:tc>
                  <a:txBody>
                    <a:bodyPr/>
                    <a:lstStyle/>
                    <a:p>
                      <a:pPr algn="ctr"/>
                      <a:r>
                        <a:rPr lang="en-US" dirty="0">
                          <a:solidFill>
                            <a:schemeClr val="tx1"/>
                          </a:solidFill>
                        </a:rPr>
                        <a:t>7</a:t>
                      </a:r>
                      <a:r>
                        <a:rPr lang="en-US" b="1" u="sng" dirty="0">
                          <a:solidFill>
                            <a:schemeClr val="tx1"/>
                          </a:solidFill>
                        </a:rPr>
                        <a:t>0</a:t>
                      </a:r>
                      <a:r>
                        <a:rPr lang="en-US" dirty="0">
                          <a:solidFill>
                            <a:schemeClr val="tx1"/>
                          </a:solidFill>
                        </a:rPr>
                        <a:t>13</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3</a:t>
                      </a:r>
                      <a:r>
                        <a:rPr lang="en-US" b="1" u="sng" dirty="0">
                          <a:solidFill>
                            <a:schemeClr val="tx1"/>
                          </a:solidFill>
                        </a:rPr>
                        <a:t>2</a:t>
                      </a:r>
                      <a:r>
                        <a:rPr lang="en-US" dirty="0">
                          <a:solidFill>
                            <a:schemeClr val="tx1"/>
                          </a:solidFill>
                        </a:rPr>
                        <a:t>52</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8</a:t>
                      </a:r>
                      <a:r>
                        <a:rPr lang="en-US" b="1" u="sng" dirty="0">
                          <a:solidFill>
                            <a:schemeClr val="tx1"/>
                          </a:solidFill>
                        </a:rPr>
                        <a:t>4</a:t>
                      </a:r>
                      <a:r>
                        <a:rPr lang="en-US" dirty="0">
                          <a:solidFill>
                            <a:schemeClr val="tx1"/>
                          </a:solidFill>
                        </a:rPr>
                        <a:t>25</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1</a:t>
                      </a:r>
                      <a:r>
                        <a:rPr lang="en-US" b="1" u="sng" dirty="0">
                          <a:solidFill>
                            <a:schemeClr val="tx1"/>
                          </a:solidFill>
                        </a:rPr>
                        <a:t>7</a:t>
                      </a:r>
                      <a:r>
                        <a:rPr lang="en-US" dirty="0">
                          <a:solidFill>
                            <a:schemeClr val="tx1"/>
                          </a:solidFill>
                        </a:rPr>
                        <a:t>25</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endParaRPr lang="en-US" dirty="0">
                        <a:solidFill>
                          <a:schemeClr val="tx1"/>
                        </a:solidFill>
                      </a:endParaRPr>
                    </a:p>
                  </a:txBody>
                  <a:tcPr>
                    <a:solidFill>
                      <a:srgbClr val="00B0F0"/>
                    </a:solidFill>
                  </a:tcPr>
                </a:tc>
                <a:extLst>
                  <a:ext uri="{0D108BD9-81ED-4DB2-BD59-A6C34878D82A}">
                    <a16:rowId xmlns:a16="http://schemas.microsoft.com/office/drawing/2014/main" val="2445843635"/>
                  </a:ext>
                </a:extLst>
              </a:tr>
              <a:tr h="525780">
                <a:tc>
                  <a:txBody>
                    <a:bodyPr/>
                    <a:lstStyle/>
                    <a:p>
                      <a:pPr algn="ctr"/>
                      <a:r>
                        <a:rPr lang="en-US" dirty="0">
                          <a:solidFill>
                            <a:schemeClr val="tx1"/>
                          </a:solidFill>
                        </a:rPr>
                        <a:t>7</a:t>
                      </a:r>
                      <a:r>
                        <a:rPr lang="en-US" b="1" u="sng" dirty="0">
                          <a:solidFill>
                            <a:schemeClr val="tx1"/>
                          </a:solidFill>
                        </a:rPr>
                        <a:t>0</a:t>
                      </a:r>
                      <a:r>
                        <a:rPr lang="en-US" dirty="0">
                          <a:solidFill>
                            <a:schemeClr val="tx1"/>
                          </a:solidFill>
                        </a:rPr>
                        <a:t>09</a:t>
                      </a:r>
                    </a:p>
                  </a:txBody>
                  <a:tcPr>
                    <a:solidFill>
                      <a:srgbClr val="00B0F0"/>
                    </a:solidFill>
                  </a:tcPr>
                </a:tc>
                <a:tc>
                  <a:txBody>
                    <a:bodyPr/>
                    <a:lstStyle/>
                    <a:p>
                      <a:pPr algn="ctr"/>
                      <a:r>
                        <a:rPr lang="en-US" dirty="0">
                          <a:solidFill>
                            <a:schemeClr val="tx1"/>
                          </a:solidFill>
                        </a:rPr>
                        <a:t>9</a:t>
                      </a:r>
                      <a:r>
                        <a:rPr lang="en-US" b="1" i="0" u="sng" dirty="0">
                          <a:solidFill>
                            <a:schemeClr val="tx1"/>
                          </a:solidFill>
                        </a:rPr>
                        <a:t>1</a:t>
                      </a:r>
                      <a:r>
                        <a:rPr lang="en-US" dirty="0">
                          <a:solidFill>
                            <a:schemeClr val="tx1"/>
                          </a:solidFill>
                        </a:rPr>
                        <a:t>70</a:t>
                      </a:r>
                    </a:p>
                  </a:txBody>
                  <a:tcPr>
                    <a:solidFill>
                      <a:srgbClr val="00B0F0"/>
                    </a:solidFill>
                  </a:tcPr>
                </a:tc>
                <a:tc>
                  <a:txBody>
                    <a:bodyPr/>
                    <a:lstStyle/>
                    <a:p>
                      <a:pPr algn="ctr"/>
                      <a:r>
                        <a:rPr lang="en-US" dirty="0">
                          <a:solidFill>
                            <a:schemeClr val="tx1"/>
                          </a:solidFill>
                        </a:rPr>
                        <a:t>1</a:t>
                      </a:r>
                      <a:r>
                        <a:rPr lang="en-US" b="1" u="sng" dirty="0">
                          <a:solidFill>
                            <a:schemeClr val="tx1"/>
                          </a:solidFill>
                        </a:rPr>
                        <a:t>2</a:t>
                      </a:r>
                      <a:r>
                        <a:rPr lang="en-US" dirty="0">
                          <a:solidFill>
                            <a:schemeClr val="tx1"/>
                          </a:solidFill>
                        </a:rPr>
                        <a:t>39</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1</a:t>
                      </a:r>
                      <a:r>
                        <a:rPr lang="en-US" b="1" u="sng" dirty="0">
                          <a:solidFill>
                            <a:schemeClr val="tx1"/>
                          </a:solidFill>
                        </a:rPr>
                        <a:t>4</a:t>
                      </a:r>
                      <a:r>
                        <a:rPr lang="en-US" dirty="0">
                          <a:solidFill>
                            <a:schemeClr val="tx1"/>
                          </a:solidFill>
                        </a:rPr>
                        <a:t>24</a:t>
                      </a:r>
                    </a:p>
                  </a:txBody>
                  <a:tcPr>
                    <a:solidFill>
                      <a:srgbClr val="00B0F0"/>
                    </a:solidFill>
                  </a:tcPr>
                </a:tc>
                <a:tc>
                  <a:txBody>
                    <a:bodyPr/>
                    <a:lstStyle/>
                    <a:p>
                      <a:pPr algn="ctr"/>
                      <a:r>
                        <a:rPr lang="en-US" dirty="0">
                          <a:solidFill>
                            <a:schemeClr val="tx1"/>
                          </a:solidFill>
                        </a:rPr>
                        <a:t>4</a:t>
                      </a:r>
                      <a:r>
                        <a:rPr lang="en-US" b="1" u="sng" dirty="0">
                          <a:solidFill>
                            <a:schemeClr val="tx1"/>
                          </a:solidFill>
                        </a:rPr>
                        <a:t>5</a:t>
                      </a:r>
                      <a:r>
                        <a:rPr lang="en-US" dirty="0">
                          <a:solidFill>
                            <a:schemeClr val="tx1"/>
                          </a:solidFill>
                        </a:rPr>
                        <a:t>18</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0</a:t>
                      </a:r>
                      <a:r>
                        <a:rPr lang="en-US" b="1" u="sng" dirty="0">
                          <a:solidFill>
                            <a:schemeClr val="tx1"/>
                          </a:solidFill>
                        </a:rPr>
                        <a:t>7</a:t>
                      </a:r>
                      <a:r>
                        <a:rPr lang="en-US" dirty="0">
                          <a:solidFill>
                            <a:schemeClr val="tx1"/>
                          </a:solidFill>
                        </a:rPr>
                        <a:t>01</a:t>
                      </a:r>
                    </a:p>
                  </a:txBody>
                  <a:tcPr>
                    <a:solidFill>
                      <a:srgbClr val="00B0F0"/>
                    </a:solidFill>
                  </a:tcPr>
                </a:tc>
                <a:tc>
                  <a:txBody>
                    <a:bodyPr/>
                    <a:lstStyle/>
                    <a:p>
                      <a:pPr algn="ctr"/>
                      <a:endParaRPr lang="en-US" dirty="0">
                        <a:solidFill>
                          <a:schemeClr val="tx1"/>
                        </a:solidFill>
                      </a:endParaRPr>
                    </a:p>
                  </a:txBody>
                  <a:tcPr>
                    <a:solidFill>
                      <a:srgbClr val="00B0F0"/>
                    </a:solidFill>
                  </a:tcPr>
                </a:tc>
                <a:tc>
                  <a:txBody>
                    <a:bodyPr/>
                    <a:lstStyle/>
                    <a:p>
                      <a:pPr algn="ctr"/>
                      <a:r>
                        <a:rPr lang="en-US" dirty="0">
                          <a:solidFill>
                            <a:schemeClr val="tx1"/>
                          </a:solidFill>
                        </a:rPr>
                        <a:t>0</a:t>
                      </a:r>
                      <a:r>
                        <a:rPr lang="en-US" b="1" u="sng" dirty="0">
                          <a:solidFill>
                            <a:schemeClr val="tx1"/>
                          </a:solidFill>
                        </a:rPr>
                        <a:t>9</a:t>
                      </a:r>
                      <a:r>
                        <a:rPr lang="en-US" dirty="0">
                          <a:solidFill>
                            <a:schemeClr val="tx1"/>
                          </a:solidFill>
                        </a:rPr>
                        <a:t>99</a:t>
                      </a:r>
                    </a:p>
                  </a:txBody>
                  <a:tcPr>
                    <a:solidFill>
                      <a:srgbClr val="00B0F0"/>
                    </a:solidFill>
                  </a:tcPr>
                </a:tc>
                <a:extLst>
                  <a:ext uri="{0D108BD9-81ED-4DB2-BD59-A6C34878D82A}">
                    <a16:rowId xmlns:a16="http://schemas.microsoft.com/office/drawing/2014/main" val="2697201190"/>
                  </a:ext>
                </a:extLst>
              </a:tr>
              <a:tr h="525780">
                <a:tc>
                  <a:txBody>
                    <a:bodyPr/>
                    <a:lstStyle/>
                    <a:p>
                      <a:pPr algn="ctr">
                        <a:lnSpc>
                          <a:spcPct val="150000"/>
                        </a:lnSpc>
                      </a:pPr>
                      <a:r>
                        <a:rPr lang="en-US" dirty="0">
                          <a:solidFill>
                            <a:schemeClr val="tx1"/>
                          </a:solidFill>
                        </a:rPr>
                        <a:t>0</a:t>
                      </a:r>
                    </a:p>
                  </a:txBody>
                  <a:tcPr>
                    <a:solidFill>
                      <a:srgbClr val="00B0F0"/>
                    </a:solidFill>
                  </a:tcPr>
                </a:tc>
                <a:tc>
                  <a:txBody>
                    <a:bodyPr/>
                    <a:lstStyle/>
                    <a:p>
                      <a:pPr algn="ctr">
                        <a:lnSpc>
                          <a:spcPct val="150000"/>
                        </a:lnSpc>
                      </a:pPr>
                      <a:r>
                        <a:rPr lang="en-US" dirty="0">
                          <a:solidFill>
                            <a:schemeClr val="tx1"/>
                          </a:solidFill>
                        </a:rPr>
                        <a:t>1</a:t>
                      </a:r>
                    </a:p>
                  </a:txBody>
                  <a:tcPr>
                    <a:solidFill>
                      <a:srgbClr val="00B0F0"/>
                    </a:solidFill>
                  </a:tcPr>
                </a:tc>
                <a:tc>
                  <a:txBody>
                    <a:bodyPr/>
                    <a:lstStyle/>
                    <a:p>
                      <a:pPr algn="ctr">
                        <a:lnSpc>
                          <a:spcPct val="150000"/>
                        </a:lnSpc>
                      </a:pPr>
                      <a:r>
                        <a:rPr lang="en-US" dirty="0">
                          <a:solidFill>
                            <a:schemeClr val="tx1"/>
                          </a:solidFill>
                        </a:rPr>
                        <a:t>2</a:t>
                      </a:r>
                    </a:p>
                  </a:txBody>
                  <a:tcPr>
                    <a:solidFill>
                      <a:srgbClr val="00B0F0"/>
                    </a:solidFill>
                  </a:tcPr>
                </a:tc>
                <a:tc>
                  <a:txBody>
                    <a:bodyPr/>
                    <a:lstStyle/>
                    <a:p>
                      <a:pPr algn="ctr">
                        <a:lnSpc>
                          <a:spcPct val="150000"/>
                        </a:lnSpc>
                      </a:pPr>
                      <a:r>
                        <a:rPr lang="en-US" dirty="0">
                          <a:solidFill>
                            <a:schemeClr val="tx1"/>
                          </a:solidFill>
                        </a:rPr>
                        <a:t>3</a:t>
                      </a:r>
                    </a:p>
                  </a:txBody>
                  <a:tcPr>
                    <a:solidFill>
                      <a:srgbClr val="00B0F0"/>
                    </a:solidFill>
                  </a:tcPr>
                </a:tc>
                <a:tc>
                  <a:txBody>
                    <a:bodyPr/>
                    <a:lstStyle/>
                    <a:p>
                      <a:pPr algn="ctr">
                        <a:lnSpc>
                          <a:spcPct val="150000"/>
                        </a:lnSpc>
                      </a:pPr>
                      <a:r>
                        <a:rPr lang="en-US" dirty="0">
                          <a:solidFill>
                            <a:schemeClr val="tx1"/>
                          </a:solidFill>
                        </a:rPr>
                        <a:t>4</a:t>
                      </a:r>
                    </a:p>
                  </a:txBody>
                  <a:tcPr>
                    <a:solidFill>
                      <a:srgbClr val="00B0F0"/>
                    </a:solidFill>
                  </a:tcPr>
                </a:tc>
                <a:tc>
                  <a:txBody>
                    <a:bodyPr/>
                    <a:lstStyle/>
                    <a:p>
                      <a:pPr algn="ctr">
                        <a:lnSpc>
                          <a:spcPct val="150000"/>
                        </a:lnSpc>
                      </a:pPr>
                      <a:r>
                        <a:rPr lang="en-US" dirty="0">
                          <a:solidFill>
                            <a:schemeClr val="tx1"/>
                          </a:solidFill>
                        </a:rPr>
                        <a:t>5</a:t>
                      </a:r>
                    </a:p>
                  </a:txBody>
                  <a:tcPr>
                    <a:solidFill>
                      <a:srgbClr val="00B0F0"/>
                    </a:solidFill>
                  </a:tcPr>
                </a:tc>
                <a:tc>
                  <a:txBody>
                    <a:bodyPr/>
                    <a:lstStyle/>
                    <a:p>
                      <a:pPr algn="ctr">
                        <a:lnSpc>
                          <a:spcPct val="150000"/>
                        </a:lnSpc>
                      </a:pPr>
                      <a:r>
                        <a:rPr lang="en-US" dirty="0">
                          <a:solidFill>
                            <a:schemeClr val="tx1"/>
                          </a:solidFill>
                        </a:rPr>
                        <a:t>6</a:t>
                      </a:r>
                    </a:p>
                  </a:txBody>
                  <a:tcPr>
                    <a:solidFill>
                      <a:srgbClr val="00B0F0"/>
                    </a:solidFill>
                  </a:tcPr>
                </a:tc>
                <a:tc>
                  <a:txBody>
                    <a:bodyPr/>
                    <a:lstStyle/>
                    <a:p>
                      <a:pPr algn="ctr">
                        <a:lnSpc>
                          <a:spcPct val="150000"/>
                        </a:lnSpc>
                      </a:pPr>
                      <a:r>
                        <a:rPr lang="en-US" dirty="0">
                          <a:solidFill>
                            <a:schemeClr val="tx1"/>
                          </a:solidFill>
                        </a:rPr>
                        <a:t>7</a:t>
                      </a:r>
                    </a:p>
                  </a:txBody>
                  <a:tcPr>
                    <a:solidFill>
                      <a:srgbClr val="00B0F0"/>
                    </a:solidFill>
                  </a:tcPr>
                </a:tc>
                <a:tc>
                  <a:txBody>
                    <a:bodyPr/>
                    <a:lstStyle/>
                    <a:p>
                      <a:pPr algn="ctr">
                        <a:lnSpc>
                          <a:spcPct val="150000"/>
                        </a:lnSpc>
                      </a:pPr>
                      <a:r>
                        <a:rPr lang="en-US" dirty="0">
                          <a:solidFill>
                            <a:schemeClr val="tx1"/>
                          </a:solidFill>
                        </a:rPr>
                        <a:t>8</a:t>
                      </a:r>
                    </a:p>
                  </a:txBody>
                  <a:tcPr>
                    <a:solidFill>
                      <a:srgbClr val="00B0F0"/>
                    </a:solidFill>
                  </a:tcPr>
                </a:tc>
                <a:tc>
                  <a:txBody>
                    <a:bodyPr/>
                    <a:lstStyle/>
                    <a:p>
                      <a:pPr algn="ctr">
                        <a:lnSpc>
                          <a:spcPct val="150000"/>
                        </a:lnSpc>
                      </a:pPr>
                      <a:r>
                        <a:rPr lang="en-US" dirty="0">
                          <a:solidFill>
                            <a:schemeClr val="tx1"/>
                          </a:solidFill>
                        </a:rPr>
                        <a:t>9</a:t>
                      </a:r>
                    </a:p>
                  </a:txBody>
                  <a:tcPr>
                    <a:solidFill>
                      <a:srgbClr val="00B0F0"/>
                    </a:solidFill>
                  </a:tcPr>
                </a:tc>
                <a:extLst>
                  <a:ext uri="{0D108BD9-81ED-4DB2-BD59-A6C34878D82A}">
                    <a16:rowId xmlns:a16="http://schemas.microsoft.com/office/drawing/2014/main" val="230290252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9128218"/>
              </p:ext>
            </p:extLst>
          </p:nvPr>
        </p:nvGraphicFramePr>
        <p:xfrm>
          <a:off x="979708" y="5199017"/>
          <a:ext cx="8660688" cy="653143"/>
        </p:xfrm>
        <a:graphic>
          <a:graphicData uri="http://schemas.openxmlformats.org/drawingml/2006/table">
            <a:tbl>
              <a:tblPr firstRow="1" bandRow="1">
                <a:tableStyleId>{5C22544A-7EE6-4342-B048-85BDC9FD1C3A}</a:tableStyleId>
              </a:tblPr>
              <a:tblGrid>
                <a:gridCol w="721724">
                  <a:extLst>
                    <a:ext uri="{9D8B030D-6E8A-4147-A177-3AD203B41FA5}">
                      <a16:colId xmlns:a16="http://schemas.microsoft.com/office/drawing/2014/main" val="4173198765"/>
                    </a:ext>
                  </a:extLst>
                </a:gridCol>
                <a:gridCol w="721724">
                  <a:extLst>
                    <a:ext uri="{9D8B030D-6E8A-4147-A177-3AD203B41FA5}">
                      <a16:colId xmlns:a16="http://schemas.microsoft.com/office/drawing/2014/main" val="4180218372"/>
                    </a:ext>
                  </a:extLst>
                </a:gridCol>
                <a:gridCol w="721724">
                  <a:extLst>
                    <a:ext uri="{9D8B030D-6E8A-4147-A177-3AD203B41FA5}">
                      <a16:colId xmlns:a16="http://schemas.microsoft.com/office/drawing/2014/main" val="3014863500"/>
                    </a:ext>
                  </a:extLst>
                </a:gridCol>
                <a:gridCol w="721724">
                  <a:extLst>
                    <a:ext uri="{9D8B030D-6E8A-4147-A177-3AD203B41FA5}">
                      <a16:colId xmlns:a16="http://schemas.microsoft.com/office/drawing/2014/main" val="4158084703"/>
                    </a:ext>
                  </a:extLst>
                </a:gridCol>
                <a:gridCol w="721724">
                  <a:extLst>
                    <a:ext uri="{9D8B030D-6E8A-4147-A177-3AD203B41FA5}">
                      <a16:colId xmlns:a16="http://schemas.microsoft.com/office/drawing/2014/main" val="1667393744"/>
                    </a:ext>
                  </a:extLst>
                </a:gridCol>
                <a:gridCol w="721724">
                  <a:extLst>
                    <a:ext uri="{9D8B030D-6E8A-4147-A177-3AD203B41FA5}">
                      <a16:colId xmlns:a16="http://schemas.microsoft.com/office/drawing/2014/main" val="2180968133"/>
                    </a:ext>
                  </a:extLst>
                </a:gridCol>
                <a:gridCol w="721724">
                  <a:extLst>
                    <a:ext uri="{9D8B030D-6E8A-4147-A177-3AD203B41FA5}">
                      <a16:colId xmlns:a16="http://schemas.microsoft.com/office/drawing/2014/main" val="2601304428"/>
                    </a:ext>
                  </a:extLst>
                </a:gridCol>
                <a:gridCol w="721724">
                  <a:extLst>
                    <a:ext uri="{9D8B030D-6E8A-4147-A177-3AD203B41FA5}">
                      <a16:colId xmlns:a16="http://schemas.microsoft.com/office/drawing/2014/main" val="4220694296"/>
                    </a:ext>
                  </a:extLst>
                </a:gridCol>
                <a:gridCol w="721724">
                  <a:extLst>
                    <a:ext uri="{9D8B030D-6E8A-4147-A177-3AD203B41FA5}">
                      <a16:colId xmlns:a16="http://schemas.microsoft.com/office/drawing/2014/main" val="2814268523"/>
                    </a:ext>
                  </a:extLst>
                </a:gridCol>
                <a:gridCol w="721724">
                  <a:extLst>
                    <a:ext uri="{9D8B030D-6E8A-4147-A177-3AD203B41FA5}">
                      <a16:colId xmlns:a16="http://schemas.microsoft.com/office/drawing/2014/main" val="3816293559"/>
                    </a:ext>
                  </a:extLst>
                </a:gridCol>
                <a:gridCol w="721724">
                  <a:extLst>
                    <a:ext uri="{9D8B030D-6E8A-4147-A177-3AD203B41FA5}">
                      <a16:colId xmlns:a16="http://schemas.microsoft.com/office/drawing/2014/main" val="1229488525"/>
                    </a:ext>
                  </a:extLst>
                </a:gridCol>
                <a:gridCol w="721724">
                  <a:extLst>
                    <a:ext uri="{9D8B030D-6E8A-4147-A177-3AD203B41FA5}">
                      <a16:colId xmlns:a16="http://schemas.microsoft.com/office/drawing/2014/main" val="67304106"/>
                    </a:ext>
                  </a:extLst>
                </a:gridCol>
              </a:tblGrid>
              <a:tr h="653143">
                <a:tc>
                  <a:txBody>
                    <a:bodyPr/>
                    <a:lstStyle/>
                    <a:p>
                      <a:pPr algn="ctr">
                        <a:lnSpc>
                          <a:spcPct val="200000"/>
                        </a:lnSpc>
                      </a:pPr>
                      <a:r>
                        <a:rPr lang="en-US" dirty="0">
                          <a:solidFill>
                            <a:schemeClr val="tx1"/>
                          </a:solidFill>
                        </a:rPr>
                        <a:t>7009</a:t>
                      </a:r>
                    </a:p>
                  </a:txBody>
                  <a:tcPr>
                    <a:solidFill>
                      <a:srgbClr val="00B0F0"/>
                    </a:solidFill>
                  </a:tcPr>
                </a:tc>
                <a:tc>
                  <a:txBody>
                    <a:bodyPr/>
                    <a:lstStyle/>
                    <a:p>
                      <a:pPr algn="ctr">
                        <a:lnSpc>
                          <a:spcPct val="200000"/>
                        </a:lnSpc>
                      </a:pPr>
                      <a:r>
                        <a:rPr lang="en-US" dirty="0">
                          <a:solidFill>
                            <a:schemeClr val="tx1"/>
                          </a:solidFill>
                        </a:rPr>
                        <a:t>7013</a:t>
                      </a:r>
                    </a:p>
                  </a:txBody>
                  <a:tcPr>
                    <a:solidFill>
                      <a:srgbClr val="00B0F0"/>
                    </a:solidFill>
                  </a:tcPr>
                </a:tc>
                <a:tc>
                  <a:txBody>
                    <a:bodyPr/>
                    <a:lstStyle/>
                    <a:p>
                      <a:pPr algn="ctr">
                        <a:lnSpc>
                          <a:spcPct val="200000"/>
                        </a:lnSpc>
                      </a:pPr>
                      <a:r>
                        <a:rPr lang="en-US" dirty="0">
                          <a:solidFill>
                            <a:schemeClr val="tx1"/>
                          </a:solidFill>
                        </a:rPr>
                        <a:t>9170</a:t>
                      </a:r>
                    </a:p>
                  </a:txBody>
                  <a:tcPr>
                    <a:solidFill>
                      <a:srgbClr val="00B0F0"/>
                    </a:solidFill>
                  </a:tcPr>
                </a:tc>
                <a:tc>
                  <a:txBody>
                    <a:bodyPr/>
                    <a:lstStyle/>
                    <a:p>
                      <a:pPr algn="ctr">
                        <a:lnSpc>
                          <a:spcPct val="200000"/>
                        </a:lnSpc>
                      </a:pPr>
                      <a:r>
                        <a:rPr lang="en-US" dirty="0">
                          <a:solidFill>
                            <a:schemeClr val="tx1"/>
                          </a:solidFill>
                        </a:rPr>
                        <a:t>1239</a:t>
                      </a:r>
                    </a:p>
                  </a:txBody>
                  <a:tcPr>
                    <a:solidFill>
                      <a:srgbClr val="00B0F0"/>
                    </a:solidFill>
                  </a:tcPr>
                </a:tc>
                <a:tc>
                  <a:txBody>
                    <a:bodyPr/>
                    <a:lstStyle/>
                    <a:p>
                      <a:pPr algn="ctr">
                        <a:lnSpc>
                          <a:spcPct val="200000"/>
                        </a:lnSpc>
                      </a:pPr>
                      <a:r>
                        <a:rPr lang="en-US" dirty="0">
                          <a:solidFill>
                            <a:schemeClr val="tx1"/>
                          </a:solidFill>
                        </a:rPr>
                        <a:t>3252</a:t>
                      </a:r>
                    </a:p>
                  </a:txBody>
                  <a:tcPr>
                    <a:solidFill>
                      <a:srgbClr val="00B0F0"/>
                    </a:solidFill>
                  </a:tcPr>
                </a:tc>
                <a:tc>
                  <a:txBody>
                    <a:bodyPr/>
                    <a:lstStyle/>
                    <a:p>
                      <a:pPr algn="ctr">
                        <a:lnSpc>
                          <a:spcPct val="200000"/>
                        </a:lnSpc>
                      </a:pPr>
                      <a:r>
                        <a:rPr lang="en-US" dirty="0">
                          <a:solidFill>
                            <a:schemeClr val="tx1"/>
                          </a:solidFill>
                        </a:rPr>
                        <a:t>1424</a:t>
                      </a:r>
                    </a:p>
                  </a:txBody>
                  <a:tcPr>
                    <a:solidFill>
                      <a:srgbClr val="00B0F0"/>
                    </a:solidFill>
                  </a:tcPr>
                </a:tc>
                <a:tc>
                  <a:txBody>
                    <a:bodyPr/>
                    <a:lstStyle/>
                    <a:p>
                      <a:pPr algn="ctr">
                        <a:lnSpc>
                          <a:spcPct val="200000"/>
                        </a:lnSpc>
                      </a:pPr>
                      <a:r>
                        <a:rPr lang="en-US" dirty="0">
                          <a:solidFill>
                            <a:schemeClr val="tx1"/>
                          </a:solidFill>
                        </a:rPr>
                        <a:t>8425</a:t>
                      </a:r>
                    </a:p>
                  </a:txBody>
                  <a:tcPr>
                    <a:solidFill>
                      <a:srgbClr val="00B0F0"/>
                    </a:solidFill>
                  </a:tcPr>
                </a:tc>
                <a:tc>
                  <a:txBody>
                    <a:bodyPr/>
                    <a:lstStyle/>
                    <a:p>
                      <a:pPr algn="ctr">
                        <a:lnSpc>
                          <a:spcPct val="200000"/>
                        </a:lnSpc>
                      </a:pPr>
                      <a:r>
                        <a:rPr lang="en-US" dirty="0">
                          <a:solidFill>
                            <a:schemeClr val="tx1"/>
                          </a:solidFill>
                        </a:rPr>
                        <a:t>0428</a:t>
                      </a:r>
                    </a:p>
                  </a:txBody>
                  <a:tcPr>
                    <a:solidFill>
                      <a:srgbClr val="00B0F0"/>
                    </a:solidFill>
                  </a:tcPr>
                </a:tc>
                <a:tc>
                  <a:txBody>
                    <a:bodyPr/>
                    <a:lstStyle/>
                    <a:p>
                      <a:pPr algn="ctr">
                        <a:lnSpc>
                          <a:spcPct val="200000"/>
                        </a:lnSpc>
                      </a:pPr>
                      <a:r>
                        <a:rPr lang="en-US" dirty="0">
                          <a:solidFill>
                            <a:schemeClr val="tx1"/>
                          </a:solidFill>
                        </a:rPr>
                        <a:t>4518</a:t>
                      </a:r>
                    </a:p>
                  </a:txBody>
                  <a:tcPr>
                    <a:solidFill>
                      <a:srgbClr val="00B0F0"/>
                    </a:solidFill>
                  </a:tcPr>
                </a:tc>
                <a:tc>
                  <a:txBody>
                    <a:bodyPr/>
                    <a:lstStyle/>
                    <a:p>
                      <a:pPr algn="ctr">
                        <a:lnSpc>
                          <a:spcPct val="200000"/>
                        </a:lnSpc>
                      </a:pPr>
                      <a:r>
                        <a:rPr lang="en-US" dirty="0">
                          <a:solidFill>
                            <a:schemeClr val="tx1"/>
                          </a:solidFill>
                        </a:rPr>
                        <a:t>0701</a:t>
                      </a:r>
                    </a:p>
                  </a:txBody>
                  <a:tcPr>
                    <a:solidFill>
                      <a:srgbClr val="00B0F0"/>
                    </a:solidFill>
                  </a:tcPr>
                </a:tc>
                <a:tc>
                  <a:txBody>
                    <a:bodyPr/>
                    <a:lstStyle/>
                    <a:p>
                      <a:pPr algn="ctr">
                        <a:lnSpc>
                          <a:spcPct val="200000"/>
                        </a:lnSpc>
                      </a:pPr>
                      <a:r>
                        <a:rPr lang="en-US" dirty="0">
                          <a:solidFill>
                            <a:schemeClr val="tx1"/>
                          </a:solidFill>
                        </a:rPr>
                        <a:t>1725</a:t>
                      </a:r>
                    </a:p>
                  </a:txBody>
                  <a:tcPr>
                    <a:solidFill>
                      <a:srgbClr val="00B0F0"/>
                    </a:solidFill>
                  </a:tcPr>
                </a:tc>
                <a:tc>
                  <a:txBody>
                    <a:bodyPr/>
                    <a:lstStyle/>
                    <a:p>
                      <a:pPr algn="ctr">
                        <a:lnSpc>
                          <a:spcPct val="200000"/>
                        </a:lnSpc>
                      </a:pPr>
                      <a:r>
                        <a:rPr lang="en-US" dirty="0">
                          <a:solidFill>
                            <a:schemeClr val="tx1"/>
                          </a:solidFill>
                        </a:rPr>
                        <a:t>0999</a:t>
                      </a:r>
                    </a:p>
                  </a:txBody>
                  <a:tcPr>
                    <a:solidFill>
                      <a:srgbClr val="00B0F0"/>
                    </a:solidFill>
                  </a:tcPr>
                </a:tc>
                <a:extLst>
                  <a:ext uri="{0D108BD9-81ED-4DB2-BD59-A6C34878D82A}">
                    <a16:rowId xmlns:a16="http://schemas.microsoft.com/office/drawing/2014/main" val="2302873204"/>
                  </a:ext>
                </a:extLst>
              </a:tr>
            </a:tbl>
          </a:graphicData>
        </a:graphic>
      </p:graphicFrame>
    </p:spTree>
    <p:extLst>
      <p:ext uri="{BB962C8B-B14F-4D97-AF65-F5344CB8AC3E}">
        <p14:creationId xmlns:p14="http://schemas.microsoft.com/office/powerpoint/2010/main" val="839468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244</TotalTime>
  <Words>1074</Words>
  <Application>Microsoft Office PowerPoint</Application>
  <PresentationFormat>Widescreen</PresentationFormat>
  <Paragraphs>257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.VnTime</vt:lpstr>
      <vt:lpstr>Arial</vt:lpstr>
      <vt:lpstr>Times New Roman</vt:lpstr>
      <vt:lpstr>Trebuchet MS</vt:lpstr>
      <vt:lpstr>Wingdings</vt:lpstr>
      <vt:lpstr>Wingdings 3</vt:lpstr>
      <vt:lpstr>Facet</vt:lpstr>
      <vt:lpstr>Báo Cáo Đồ Án Đề Tài: MÔ PHỎNG VỀ HOẠT ĐỘNG CỦA THUẬT TOÁN RADIX SORT</vt:lpstr>
      <vt:lpstr>NỘI DUNG</vt:lpstr>
      <vt:lpstr>1. Giới thiệu về Radix Sort </vt:lpstr>
      <vt:lpstr>2. Mô phỏng qui trình   </vt:lpstr>
      <vt:lpstr>3. Thuật toán sắp xếp Radix sort. </vt:lpstr>
      <vt:lpstr>Ví DỤ:</vt:lpstr>
      <vt:lpstr>Ví DỤ:</vt:lpstr>
      <vt:lpstr>Ví DỤ:</vt:lpstr>
      <vt:lpstr>Ví DỤ:</vt:lpstr>
      <vt:lpstr>Ví DỤ:</vt:lpstr>
      <vt:lpstr>4. Kết Luận</vt:lpstr>
      <vt:lpstr>5. Ðánh giá độ phức tạp giải thuật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THUẬT TOÁN SẮP XẾP RADIX SORT</dc:title>
  <dc:creator>khải nguyễn</dc:creator>
  <cp:lastModifiedBy>Vũ Mạnh Đạt</cp:lastModifiedBy>
  <cp:revision>32</cp:revision>
  <dcterms:created xsi:type="dcterms:W3CDTF">2018-06-07T13:51:35Z</dcterms:created>
  <dcterms:modified xsi:type="dcterms:W3CDTF">2020-05-31T16:42:09Z</dcterms:modified>
</cp:coreProperties>
</file>