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3"/>
  </p:notesMasterIdLst>
  <p:handoutMasterIdLst>
    <p:handoutMasterId r:id="rId44"/>
  </p:handoutMasterIdLst>
  <p:sldIdLst>
    <p:sldId id="259" r:id="rId2"/>
    <p:sldId id="257" r:id="rId3"/>
    <p:sldId id="265" r:id="rId4"/>
    <p:sldId id="784" r:id="rId5"/>
    <p:sldId id="771" r:id="rId6"/>
    <p:sldId id="772" r:id="rId7"/>
    <p:sldId id="766" r:id="rId8"/>
    <p:sldId id="767" r:id="rId9"/>
    <p:sldId id="768" r:id="rId10"/>
    <p:sldId id="268" r:id="rId11"/>
    <p:sldId id="773" r:id="rId12"/>
    <p:sldId id="774" r:id="rId13"/>
    <p:sldId id="775" r:id="rId14"/>
    <p:sldId id="776" r:id="rId15"/>
    <p:sldId id="777" r:id="rId16"/>
    <p:sldId id="778" r:id="rId17"/>
    <p:sldId id="779" r:id="rId18"/>
    <p:sldId id="780" r:id="rId19"/>
    <p:sldId id="781" r:id="rId20"/>
    <p:sldId id="782" r:id="rId21"/>
    <p:sldId id="783" r:id="rId22"/>
    <p:sldId id="747" r:id="rId23"/>
    <p:sldId id="748" r:id="rId24"/>
    <p:sldId id="749" r:id="rId25"/>
    <p:sldId id="750" r:id="rId26"/>
    <p:sldId id="751" r:id="rId27"/>
    <p:sldId id="764" r:id="rId28"/>
    <p:sldId id="752" r:id="rId29"/>
    <p:sldId id="753" r:id="rId30"/>
    <p:sldId id="763" r:id="rId31"/>
    <p:sldId id="761" r:id="rId32"/>
    <p:sldId id="762" r:id="rId33"/>
    <p:sldId id="760" r:id="rId34"/>
    <p:sldId id="754" r:id="rId35"/>
    <p:sldId id="765" r:id="rId36"/>
    <p:sldId id="755" r:id="rId37"/>
    <p:sldId id="756" r:id="rId38"/>
    <p:sldId id="757" r:id="rId39"/>
    <p:sldId id="758" r:id="rId40"/>
    <p:sldId id="759" r:id="rId41"/>
    <p:sldId id="26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04/07/2022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04/07/2022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31763-0DAF-45B9-B167-4D51E848B3A3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0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25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6795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26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64112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27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77815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28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615948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29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52030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30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12177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31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945490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32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62263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34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63711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35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7750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31763-0DAF-45B9-B167-4D51E848B3A3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980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36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73803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37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321973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38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944897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39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12507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40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74678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31763-0DAF-45B9-B167-4D51E848B3A3}" type="slidenum">
              <a:rPr lang="vi-VN" smtClean="0"/>
              <a:pPr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311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31763-0DAF-45B9-B167-4D51E848B3A3}" type="slidenum">
              <a:rPr lang="vi-VN" smtClean="0"/>
              <a:pPr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274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31763-0DAF-45B9-B167-4D51E848B3A3}" type="slidenum">
              <a:rPr lang="vi-VN" smtClean="0"/>
              <a:pPr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951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31763-0DAF-45B9-B167-4D51E848B3A3}" type="slidenum">
              <a:rPr lang="vi-VN" smtClean="0"/>
              <a:pPr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862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22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414625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23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70966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24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2227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34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04/07/2022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04/07/2022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3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04/07/2022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70A1-C9A9-9B4F-823C-AD76C6100878}" type="datetime1">
              <a:rPr lang="en-US" smtClean="0"/>
              <a:pPr/>
              <a:t>04/07/2022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9934"/>
      </p:ext>
    </p:extLst>
  </p:cSld>
  <p:clrMapOvr>
    <a:masterClrMapping/>
  </p:clrMapOvr>
  <p:transition spd="slow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D7D-5104-8342-8709-D45F5E8213B2}" type="datetime1">
              <a:rPr lang="en-US" smtClean="0"/>
              <a:pPr/>
              <a:t>04/07/2022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8576"/>
      </p:ext>
    </p:extLst>
  </p:cSld>
  <p:clrMapOvr>
    <a:masterClrMapping/>
  </p:clrMapOvr>
  <p:transition spd="slow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D453-8BBF-BE4D-891B-7BF302C8082C}" type="datetime1">
              <a:rPr lang="en-US" altLang="zh-CN" smtClean="0"/>
              <a:t>04/07/2022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IT4611 - Các hệ thống phân tán và Ứng dụng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1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04/07/2022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2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04/07/2022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685"/>
          </a:xfrm>
        </p:spPr>
        <p:txBody>
          <a:bodyPr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1" i="0"/>
            </a:lvl2pPr>
            <a:lvl3pPr>
              <a:defRPr i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0C66-0A23-5A4D-B4A8-E46FF5C73983}" type="datetime1">
              <a:rPr lang="en-US" smtClean="0"/>
              <a:pPr/>
              <a:t>04/07/2022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44008"/>
      </p:ext>
    </p:extLst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04/07/2022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3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4" r:id="rId3"/>
    <p:sldLayoutId id="2147483688" r:id="rId4"/>
    <p:sldLayoutId id="2147483689" r:id="rId5"/>
    <p:sldLayoutId id="2147483670" r:id="rId6"/>
    <p:sldLayoutId id="2147483671" r:id="rId7"/>
    <p:sldLayoutId id="2147483672" r:id="rId8"/>
    <p:sldLayoutId id="2147483673" r:id="rId9"/>
    <p:sldLayoutId id="2147483676" r:id="rId10"/>
    <p:sldLayoutId id="2147483677" r:id="rId11"/>
    <p:sldLayoutId id="2147483678" r:id="rId12"/>
    <p:sldLayoutId id="2147483690" r:id="rId13"/>
    <p:sldLayoutId id="2147483691" r:id="rId14"/>
    <p:sldLayoutId id="214748369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read/vwyvykhjhzmx" TargetMode="External"/><Relationship Id="rId2" Type="http://schemas.openxmlformats.org/officeDocument/2006/relationships/hyperlink" Target="https://www.overleaf.com/read/xtwzcxqbgyyj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1134" y="2794583"/>
            <a:ext cx="8674100" cy="4508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4000" b="1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Cách</a:t>
            </a:r>
            <a:r>
              <a:rPr lang="en-US" sz="40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thức</a:t>
            </a:r>
            <a:r>
              <a:rPr lang="en-US" sz="40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40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40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Overleaf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5857-1256-7F4F-819D-48BE40FED0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0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4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76C4-FAEA-0E44-9FDE-66C9ACD1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OVERLEAF LÀ GÌ?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latex online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template </a:t>
            </a:r>
            <a:r>
              <a:rPr lang="en-US" dirty="0" err="1"/>
              <a:t>sẵn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...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04800" y="55626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F8BE3-5D0A-FEEC-83DB-34A2B4A6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DFC83-0792-EC9A-4B65-FDAFE1F2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GIAO DIỆN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B1AA-B3FA-B20D-B1D1-A908C460C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06E74-EB5E-4914-B5FC-A90666F3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6" y="1377506"/>
            <a:ext cx="8771347" cy="45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13B79-2437-77F1-ADC6-0BB74F19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53356-83CD-C598-25B7-FABE382B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ĐĂNG KÝ VÀ ĐĂNG NHẬP</a:t>
            </a:r>
            <a:endParaRPr lang="en-VN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97EFA3-2DCA-EC27-CFD9-C8ED4CC5E7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455" y="841375"/>
            <a:ext cx="2891090" cy="5303838"/>
          </a:xfrm>
        </p:spPr>
      </p:pic>
    </p:spTree>
    <p:extLst>
      <p:ext uri="{BB962C8B-B14F-4D97-AF65-F5344CB8AC3E}">
        <p14:creationId xmlns:p14="http://schemas.microsoft.com/office/powerpoint/2010/main" val="309826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BFC5A-5858-C5BE-E01D-AFD65448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56AE4-CCCD-3D0A-3C86-AAC248A7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COPY PROJECT TỪ TEMPLATE MẪU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E222-603F-5C0B-1EEC-ED7F26D0B6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VN" dirty="0"/>
              <a:t>Template nghiên cứu: </a:t>
            </a:r>
            <a:r>
              <a:rPr lang="en-US" dirty="0">
                <a:hlinkClick r:id="rId2"/>
              </a:rPr>
              <a:t>https://www.overleaf.com/read/xtwzcxqbgyyj</a:t>
            </a:r>
            <a:endParaRPr lang="en-VN" dirty="0"/>
          </a:p>
          <a:p>
            <a:r>
              <a:rPr lang="en-VN" dirty="0"/>
              <a:t>Template ứng dụng: </a:t>
            </a:r>
            <a:r>
              <a:rPr lang="en-US" dirty="0">
                <a:hlinkClick r:id="rId3"/>
              </a:rPr>
              <a:t>https://www.overleaf.com/read/vwyvykhjhzmx</a:t>
            </a:r>
            <a:endParaRPr lang="en-US" dirty="0"/>
          </a:p>
          <a:p>
            <a:endParaRPr lang="en-VN" dirty="0"/>
          </a:p>
          <a:p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9529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B12C2-E1B3-EC36-2A0C-6448AB4E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89BB3-9048-D661-3039-A8E9B03B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COPY PROJECT TỪ TEMPLATE MẪU (2)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6460-8A9A-26A1-B1A8-FC1BA2366A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VN" dirty="0"/>
              <a:t>Chọn Menu </a:t>
            </a:r>
            <a:r>
              <a:rPr lang="en-VN" dirty="0">
                <a:sym typeface="Wingdings" pitchFamily="2" charset="2"/>
              </a:rPr>
              <a:t> Copy Project </a:t>
            </a:r>
            <a:endParaRPr lang="en-VN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CCF66E-39A3-068C-D4AB-C6BE8CDD3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75" y="2428081"/>
            <a:ext cx="1864101" cy="297973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9CF608-ED2D-6388-F1C3-856E87939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2826544"/>
            <a:ext cx="2552700" cy="15621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921FD11-5670-123E-1201-A77A2B5DE826}"/>
              </a:ext>
            </a:extLst>
          </p:cNvPr>
          <p:cNvSpPr/>
          <p:nvPr/>
        </p:nvSpPr>
        <p:spPr>
          <a:xfrm>
            <a:off x="628650" y="2636044"/>
            <a:ext cx="1728787" cy="742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A71334-437D-944A-42D0-1E10D2730786}"/>
              </a:ext>
            </a:extLst>
          </p:cNvPr>
          <p:cNvSpPr/>
          <p:nvPr/>
        </p:nvSpPr>
        <p:spPr>
          <a:xfrm>
            <a:off x="4931569" y="3407569"/>
            <a:ext cx="1728787" cy="742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3264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DF4385F-1F6D-4232-BF3D-08DF30CD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" y="1690689"/>
            <a:ext cx="4686865" cy="37804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E398A-71AA-F1C1-E055-010176C2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1FF29-E4A7-D9D1-CBFF-1A651E99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FILE &amp; FOLDER TRONG TEMPLATE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090A-CC74-4BCD-227C-53D3D9AD73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4DF51-5FF2-84CF-DFCC-F81FAAEDACDB}"/>
              </a:ext>
            </a:extLst>
          </p:cNvPr>
          <p:cNvSpPr txBox="1"/>
          <p:nvPr/>
        </p:nvSpPr>
        <p:spPr>
          <a:xfrm>
            <a:off x="4956271" y="1506023"/>
            <a:ext cx="372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thư mục chứa các file của các chương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68DC9-6F16-CD41-6E2C-375864F1BF9C}"/>
              </a:ext>
            </a:extLst>
          </p:cNvPr>
          <p:cNvSpPr txBox="1"/>
          <p:nvPr/>
        </p:nvSpPr>
        <p:spPr>
          <a:xfrm>
            <a:off x="5063160" y="1935626"/>
            <a:ext cx="273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thư mục chứa các hình ảnh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491A3-3247-B94C-140E-53A1A924E14E}"/>
              </a:ext>
            </a:extLst>
          </p:cNvPr>
          <p:cNvSpPr txBox="1"/>
          <p:nvPr/>
        </p:nvSpPr>
        <p:spPr>
          <a:xfrm>
            <a:off x="5310210" y="2471215"/>
            <a:ext cx="209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file tex cho trang bìa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4E76D-4A7B-7C86-CEA6-EBEA91059837}"/>
              </a:ext>
            </a:extLst>
          </p:cNvPr>
          <p:cNvSpPr txBox="1"/>
          <p:nvPr/>
        </p:nvSpPr>
        <p:spPr>
          <a:xfrm>
            <a:off x="5413851" y="4945465"/>
            <a:ext cx="147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các từ viết tắt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22CD17-A1BE-066B-419F-D9A622794258}"/>
              </a:ext>
            </a:extLst>
          </p:cNvPr>
          <p:cNvSpPr txBox="1"/>
          <p:nvPr/>
        </p:nvSpPr>
        <p:spPr>
          <a:xfrm>
            <a:off x="5432234" y="3519328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file tex chính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DE1E10-90E6-18E8-414F-29B8DF2496A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175657" y="2120292"/>
            <a:ext cx="3887503" cy="8015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8A7D52-6095-E798-9DE4-20F49776F452}"/>
              </a:ext>
            </a:extLst>
          </p:cNvPr>
          <p:cNvCxnSpPr>
            <a:cxnSpLocks/>
          </p:cNvCxnSpPr>
          <p:nvPr/>
        </p:nvCxnSpPr>
        <p:spPr>
          <a:xfrm flipV="1">
            <a:off x="928607" y="2655882"/>
            <a:ext cx="4373061" cy="6437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221A0A-595E-8624-6A54-1D70A6766FA2}"/>
              </a:ext>
            </a:extLst>
          </p:cNvPr>
          <p:cNvCxnSpPr>
            <a:cxnSpLocks/>
          </p:cNvCxnSpPr>
          <p:nvPr/>
        </p:nvCxnSpPr>
        <p:spPr>
          <a:xfrm>
            <a:off x="1577481" y="4478256"/>
            <a:ext cx="3854753" cy="6890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458980-2F76-BA90-072D-B4E306924450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656109" y="3703994"/>
            <a:ext cx="1776125" cy="37122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6E67AB-9AD4-397F-13A2-99F42F6DD2A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115137" y="3161846"/>
            <a:ext cx="1841134" cy="48351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803C9A-37CE-01A1-FBC9-0B561FB8509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577481" y="1690689"/>
            <a:ext cx="3378790" cy="75147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527DD0-8F61-4AE0-A3BA-C299B3FA9618}"/>
              </a:ext>
            </a:extLst>
          </p:cNvPr>
          <p:cNvSpPr txBox="1"/>
          <p:nvPr/>
        </p:nvSpPr>
        <p:spPr>
          <a:xfrm>
            <a:off x="4956271" y="2977180"/>
            <a:ext cx="365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file chứa thông tin tài liệu tham khảo</a:t>
            </a:r>
          </a:p>
        </p:txBody>
      </p:sp>
    </p:spTree>
    <p:extLst>
      <p:ext uri="{BB962C8B-B14F-4D97-AF65-F5344CB8AC3E}">
        <p14:creationId xmlns:p14="http://schemas.microsoft.com/office/powerpoint/2010/main" val="1738770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6E6512-A30C-148A-815D-7C96C4C777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1134" y="3203575"/>
            <a:ext cx="8674100" cy="4508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r>
              <a:rPr lang="en-VN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Chuẩn bị trang bìa</a:t>
            </a:r>
            <a:endParaRPr lang="en-VN" sz="4000" b="1" dirty="0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9038B-FBB0-588B-125F-9C2B1795C3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0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6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5D571-D5E6-A842-4D6A-2B8A1D11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D3BAB3-6487-029F-942B-BE3996E0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FILE </a:t>
            </a:r>
            <a:r>
              <a:rPr lang="en-US" dirty="0"/>
              <a:t>Bia</a:t>
            </a:r>
            <a:r>
              <a:rPr lang="en-VN" dirty="0"/>
              <a:t>.tex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37DCA8-B4CD-CF75-7158-6434A1974E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623C5-E2FF-48B2-92C4-9FB2A11B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2" y="1310884"/>
            <a:ext cx="8872695" cy="45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5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A9C9BA-0506-2DEF-1BA6-39D4D5A68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951" y="3083832"/>
            <a:ext cx="8674100" cy="4508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  <a:r>
              <a:rPr lang="en-VN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VN" sz="40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Viết nội dung từng chương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3EC7B-01E9-AA92-E0CC-21A176444F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0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2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93736" y="2565127"/>
            <a:ext cx="8396691" cy="1953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000"/>
              <a:t>Một số nét mới trong bảo vệ tốt nghiệp 2021.2 </a:t>
            </a:r>
            <a:r>
              <a:rPr lang="en-US" sz="3200"/>
              <a:t>HƯỚNG DẪN VIẾT ĐỒ ÁN BẰNG LATEX</a:t>
            </a:r>
            <a:endParaRPr lang="en-US" sz="460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4135700"/>
            <a:ext cx="7619943" cy="23710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/>
          </a:p>
          <a:p>
            <a:pPr algn="ctr"/>
            <a:r>
              <a:rPr lang="en-US" sz="2800"/>
              <a:t>                    TS. Trần Hải Anh</a:t>
            </a:r>
          </a:p>
          <a:p>
            <a:pPr algn="ctr"/>
            <a:r>
              <a:rPr lang="en-US" sz="2800"/>
              <a:t>                          TS. Trịnh Văn Chiến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EDAB1-7351-1852-89A3-D2FDF40D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DFEAD-3C46-6468-9864-55A9EE42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THƯ MỤC</a:t>
            </a:r>
            <a:r>
              <a:rPr lang="en-US"/>
              <a:t> </a:t>
            </a:r>
            <a:r>
              <a:rPr lang="en-US" b="1"/>
              <a:t>Chuong</a:t>
            </a:r>
            <a:endParaRPr lang="en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22C2-291A-FF94-61F8-B88D21B4F1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FA2FA-1B22-4685-9B64-0973A6E4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7" y="1471366"/>
            <a:ext cx="8962743" cy="45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18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A2187-4569-A511-F4F0-122B3298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A968E-53CA-2187-9C1B-614FB70F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VÍ DỤ: </a:t>
            </a:r>
            <a:r>
              <a:rPr lang="en-US"/>
              <a:t>C</a:t>
            </a:r>
            <a:r>
              <a:rPr lang="en-VN"/>
              <a:t>hương </a:t>
            </a:r>
            <a:r>
              <a:rPr lang="en-VN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14F3-FC5F-8415-F48D-0E0AD9F335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9A4A4-A45B-438A-80B0-050311B53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929"/>
            <a:ext cx="9144000" cy="460407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B990CA9-25CF-423E-AEAF-D895AD33D5A4}"/>
              </a:ext>
            </a:extLst>
          </p:cNvPr>
          <p:cNvSpPr/>
          <p:nvPr/>
        </p:nvSpPr>
        <p:spPr>
          <a:xfrm>
            <a:off x="0" y="2733152"/>
            <a:ext cx="1195754" cy="3114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57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CHÈN ẢNH VÀ TRÍCH DẪN ẢNH (1)</a:t>
            </a:r>
            <a:endParaRPr lang="en-US" altLang="en-US" sz="3600" dirty="0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107769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altLang="en-US" sz="2400" dirty="0">
                <a:solidFill>
                  <a:srgbClr val="000066"/>
                </a:solidFill>
              </a:rPr>
              <a:t>Gói </a:t>
            </a:r>
            <a:r>
              <a:rPr lang="vi-VN" altLang="en-US" sz="2400" b="1" dirty="0">
                <a:solidFill>
                  <a:srgbClr val="FF0000"/>
                </a:solidFill>
              </a:rPr>
              <a:t>graphi</a:t>
            </a:r>
            <a:r>
              <a:rPr lang="en-US" altLang="en-US" sz="2400" b="1" dirty="0">
                <a:solidFill>
                  <a:srgbClr val="FF0000"/>
                </a:solidFill>
              </a:rPr>
              <a:t>c</a:t>
            </a:r>
            <a:r>
              <a:rPr lang="vi-VN" altLang="en-US" sz="2400" b="1" dirty="0">
                <a:solidFill>
                  <a:srgbClr val="FF0000"/>
                </a:solidFill>
              </a:rPr>
              <a:t>x</a:t>
            </a:r>
            <a:r>
              <a:rPr lang="vi-VN" altLang="en-US" sz="2400" dirty="0">
                <a:solidFill>
                  <a:srgbClr val="000066"/>
                </a:solidFill>
              </a:rPr>
              <a:t> trợ giúp chèn ảnh</a:t>
            </a:r>
            <a:r>
              <a:rPr lang="en-US" altLang="en-US" sz="2400" dirty="0">
                <a:solidFill>
                  <a:srgbClr val="000066"/>
                </a:solidFill>
              </a:rPr>
              <a:t> </a:t>
            </a:r>
            <a:r>
              <a:rPr lang="en-US" altLang="en-US" sz="2400" dirty="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vi-VN" altLang="en-US" sz="2400" dirty="0">
                <a:solidFill>
                  <a:srgbClr val="000066"/>
                </a:solidFill>
              </a:rPr>
              <a:t>đưa vào trong file main.tex</a:t>
            </a:r>
            <a:r>
              <a:rPr lang="en-US" altLang="en-US" sz="2400" dirty="0">
                <a:solidFill>
                  <a:srgbClr val="000066"/>
                </a:solidFill>
              </a:rPr>
              <a:t> </a:t>
            </a:r>
            <a:r>
              <a:rPr lang="en-US" altLang="en-US" sz="2400" dirty="0" err="1">
                <a:solidFill>
                  <a:srgbClr val="000066"/>
                </a:solidFill>
              </a:rPr>
              <a:t>và</a:t>
            </a:r>
            <a:r>
              <a:rPr lang="vi-VN" altLang="en-US" sz="2400" dirty="0">
                <a:solidFill>
                  <a:srgbClr val="000066"/>
                </a:solidFill>
              </a:rPr>
              <a:t> cung cấp hai câu lệnh mới để chèn ả</a:t>
            </a:r>
            <a:r>
              <a:rPr lang="en-US" altLang="en-US" sz="2400" dirty="0" err="1">
                <a:solidFill>
                  <a:srgbClr val="000066"/>
                </a:solidFill>
              </a:rPr>
              <a:t>nh</a:t>
            </a:r>
            <a:endParaRPr lang="en-US" altLang="en-US" sz="24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1600" dirty="0">
              <a:solidFill>
                <a:srgbClr val="000066"/>
              </a:solidFill>
            </a:endParaRPr>
          </a:p>
          <a:p>
            <a:endParaRPr lang="en-US" altLang="en-US" sz="1600" dirty="0">
              <a:solidFill>
                <a:srgbClr val="000066"/>
              </a:solidFill>
            </a:endParaRPr>
          </a:p>
          <a:p>
            <a:r>
              <a:rPr lang="en-US" altLang="en-US" sz="2000" dirty="0" err="1">
                <a:solidFill>
                  <a:srgbClr val="000066"/>
                </a:solidFill>
              </a:rPr>
              <a:t>Tìm</a:t>
            </a:r>
            <a:r>
              <a:rPr lang="en-US" altLang="en-US" sz="2000" dirty="0">
                <a:solidFill>
                  <a:srgbClr val="000066"/>
                </a:solidFill>
              </a:rPr>
              <a:t> </a:t>
            </a:r>
            <a:r>
              <a:rPr lang="vi-VN" altLang="en-US" sz="2000" dirty="0">
                <a:solidFill>
                  <a:srgbClr val="000066"/>
                </a:solidFill>
              </a:rPr>
              <a:t>hiểu sâu hơn về cách chèn ảnh trong Latex t</a:t>
            </a:r>
            <a:r>
              <a:rPr lang="en-US" altLang="en-US" sz="2000" dirty="0" err="1">
                <a:solidFill>
                  <a:srgbClr val="000066"/>
                </a:solidFill>
              </a:rPr>
              <a:t>ại</a:t>
            </a:r>
            <a:endParaRPr lang="en-US" altLang="en-US" sz="2000" dirty="0">
              <a:solidFill>
                <a:srgbClr val="000066"/>
              </a:solidFill>
            </a:endParaRP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https://www.overleaf.com/learn/latex/Inserting_Images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0066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en-US" sz="1600" dirty="0">
              <a:solidFill>
                <a:srgbClr val="00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C92C5-359C-44EA-8352-D4B0D90881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1" y="2130492"/>
            <a:ext cx="4314149" cy="2601437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A6C25-EF69-4201-BDCE-87BE16F4204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94" y="1890312"/>
            <a:ext cx="3505200" cy="28194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4CEE2B7-6EFE-458F-BF9B-F28AAC841784}"/>
              </a:ext>
            </a:extLst>
          </p:cNvPr>
          <p:cNvSpPr/>
          <p:nvPr/>
        </p:nvSpPr>
        <p:spPr>
          <a:xfrm>
            <a:off x="4452309" y="2980130"/>
            <a:ext cx="940712" cy="6397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480E3C-8AC0-4989-9E8B-A4DB00FDDCC8}"/>
              </a:ext>
            </a:extLst>
          </p:cNvPr>
          <p:cNvCxnSpPr>
            <a:cxnSpLocks/>
          </p:cNvCxnSpPr>
          <p:nvPr/>
        </p:nvCxnSpPr>
        <p:spPr>
          <a:xfrm flipH="1">
            <a:off x="1850003" y="2449520"/>
            <a:ext cx="4572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1CF3FB-40DC-43E0-9202-0D29A8800E7F}"/>
              </a:ext>
            </a:extLst>
          </p:cNvPr>
          <p:cNvSpPr txBox="1"/>
          <p:nvPr/>
        </p:nvSpPr>
        <p:spPr>
          <a:xfrm>
            <a:off x="2307203" y="224052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196F29-2283-44D8-AB60-AB9C94479579}"/>
              </a:ext>
            </a:extLst>
          </p:cNvPr>
          <p:cNvCxnSpPr>
            <a:cxnSpLocks/>
          </p:cNvCxnSpPr>
          <p:nvPr/>
        </p:nvCxnSpPr>
        <p:spPr>
          <a:xfrm flipH="1" flipV="1">
            <a:off x="2514601" y="3349693"/>
            <a:ext cx="914399" cy="14478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89AF94-5281-4515-9C8A-990819F1FFA5}"/>
              </a:ext>
            </a:extLst>
          </p:cNvPr>
          <p:cNvSpPr txBox="1"/>
          <p:nvPr/>
        </p:nvSpPr>
        <p:spPr>
          <a:xfrm>
            <a:off x="3429000" y="4860739"/>
            <a:ext cx="1655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chèn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CHÈN BẢNG VÀ TRÍCH DẪN BẢNG (1)</a:t>
            </a:r>
            <a:endParaRPr lang="en-US" altLang="en-US" sz="3600" dirty="0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1068357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 err="1">
                <a:solidFill>
                  <a:srgbClr val="000066"/>
                </a:solidFill>
              </a:rPr>
              <a:t>Tạo</a:t>
            </a:r>
            <a:r>
              <a:rPr lang="en-US" altLang="en-US" sz="2000" dirty="0">
                <a:solidFill>
                  <a:srgbClr val="000066"/>
                </a:solidFill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</a:rPr>
              <a:t>bảng</a:t>
            </a:r>
            <a:r>
              <a:rPr lang="en-US" altLang="en-US" sz="2000" dirty="0">
                <a:solidFill>
                  <a:srgbClr val="000066"/>
                </a:solidFill>
              </a:rPr>
              <a:t> đ</a:t>
            </a:r>
            <a:r>
              <a:rPr lang="vi-VN" altLang="en-US" sz="2000" dirty="0">
                <a:solidFill>
                  <a:srgbClr val="000066"/>
                </a:solidFill>
              </a:rPr>
              <a:t>ơ</a:t>
            </a:r>
            <a:r>
              <a:rPr lang="en-US" altLang="en-US" sz="2000" dirty="0">
                <a:solidFill>
                  <a:srgbClr val="000066"/>
                </a:solidFill>
              </a:rPr>
              <a:t>n </a:t>
            </a:r>
            <a:r>
              <a:rPr lang="en-US" altLang="en-US" sz="2000" dirty="0" err="1">
                <a:solidFill>
                  <a:srgbClr val="000066"/>
                </a:solidFill>
              </a:rPr>
              <a:t>giản</a:t>
            </a:r>
            <a:r>
              <a:rPr lang="en-US" altLang="en-US" sz="2000" dirty="0">
                <a:solidFill>
                  <a:srgbClr val="000066"/>
                </a:solidFill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</a:rPr>
              <a:t>trong</a:t>
            </a:r>
            <a:r>
              <a:rPr lang="en-US" altLang="en-US" sz="2000" dirty="0">
                <a:solidFill>
                  <a:srgbClr val="000066"/>
                </a:solidFill>
              </a:rPr>
              <a:t> Latex</a:t>
            </a: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pPr marL="742950" lvl="2" indent="-342900"/>
            <a:r>
              <a:rPr lang="en-US" sz="1800" dirty="0" err="1">
                <a:solidFill>
                  <a:srgbClr val="000066"/>
                </a:solidFill>
              </a:rPr>
              <a:t>Lệnh</a:t>
            </a:r>
            <a:r>
              <a:rPr lang="en-US" sz="1800" dirty="0">
                <a:solidFill>
                  <a:srgbClr val="000066"/>
                </a:solidFill>
              </a:rPr>
              <a:t> \begin{tabular} </a:t>
            </a:r>
            <a:r>
              <a:rPr 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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phương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thức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tạo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bảng</a:t>
            </a:r>
            <a:endParaRPr lang="en-US" sz="1800" dirty="0">
              <a:solidFill>
                <a:srgbClr val="000066"/>
              </a:solidFill>
            </a:endParaRPr>
          </a:p>
          <a:p>
            <a:pPr marL="742950" lvl="2" indent="-342900"/>
            <a:r>
              <a:rPr lang="en-US" sz="1800" dirty="0">
                <a:solidFill>
                  <a:srgbClr val="000066"/>
                </a:solidFill>
              </a:rPr>
              <a:t>{ c </a:t>
            </a:r>
            <a:r>
              <a:rPr lang="en-US" sz="1800" dirty="0" err="1">
                <a:solidFill>
                  <a:srgbClr val="000066"/>
                </a:solidFill>
              </a:rPr>
              <a:t>c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c</a:t>
            </a:r>
            <a:r>
              <a:rPr lang="en-US" sz="1800" dirty="0">
                <a:solidFill>
                  <a:srgbClr val="000066"/>
                </a:solidFill>
              </a:rPr>
              <a:t> } </a:t>
            </a:r>
            <a:r>
              <a:rPr 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Khai</a:t>
            </a:r>
            <a:r>
              <a:rPr 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báo</a:t>
            </a:r>
            <a:r>
              <a:rPr 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thuộc</a:t>
            </a:r>
            <a:r>
              <a:rPr 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tính</a:t>
            </a:r>
            <a:r>
              <a:rPr 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cho</a:t>
            </a:r>
            <a:r>
              <a:rPr 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bảng</a:t>
            </a:r>
            <a:r>
              <a:rPr 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:  B</a:t>
            </a:r>
            <a:r>
              <a:rPr lang="vi-VN" sz="1800" dirty="0">
                <a:solidFill>
                  <a:srgbClr val="000066"/>
                </a:solidFill>
                <a:sym typeface="Wingdings" panose="05000000000000000000" pitchFamily="2" charset="2"/>
              </a:rPr>
              <a:t>ảng bao gồm 3 cột và nội dung ở mỗi cột sẽ được căn giữa</a:t>
            </a:r>
            <a:endParaRPr lang="en-US" sz="1800" dirty="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742950" lvl="2" indent="-342900"/>
            <a:r>
              <a:rPr lang="en-US" sz="1800" dirty="0" err="1">
                <a:solidFill>
                  <a:srgbClr val="000066"/>
                </a:solidFill>
              </a:rPr>
              <a:t>Có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thể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sử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dụng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tham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số</a:t>
            </a:r>
            <a:r>
              <a:rPr lang="en-US" sz="1800" dirty="0">
                <a:solidFill>
                  <a:srgbClr val="000066"/>
                </a:solidFill>
              </a:rPr>
              <a:t> “r” </a:t>
            </a:r>
            <a:r>
              <a:rPr 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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căn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phải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hoặc</a:t>
            </a:r>
            <a:r>
              <a:rPr lang="en-US" sz="1800" dirty="0">
                <a:solidFill>
                  <a:srgbClr val="000066"/>
                </a:solidFill>
              </a:rPr>
              <a:t> “l” </a:t>
            </a:r>
            <a:r>
              <a:rPr 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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căn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trái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cho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nội</a:t>
            </a:r>
            <a:r>
              <a:rPr lang="en-US" sz="1800" dirty="0">
                <a:solidFill>
                  <a:srgbClr val="000066"/>
                </a:solidFill>
              </a:rPr>
              <a:t> dung </a:t>
            </a:r>
            <a:r>
              <a:rPr lang="en-US" sz="1800" dirty="0" err="1">
                <a:solidFill>
                  <a:srgbClr val="000066"/>
                </a:solidFill>
              </a:rPr>
              <a:t>từng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cột</a:t>
            </a:r>
            <a:endParaRPr lang="en-US" sz="1800" dirty="0">
              <a:solidFill>
                <a:srgbClr val="000066"/>
              </a:solidFill>
            </a:endParaRPr>
          </a:p>
          <a:p>
            <a:pPr marL="742950" lvl="2" indent="-342900"/>
            <a:r>
              <a:rPr lang="en-US" sz="1800" dirty="0" err="1">
                <a:solidFill>
                  <a:srgbClr val="000066"/>
                </a:solidFill>
              </a:rPr>
              <a:t>Lệnh</a:t>
            </a:r>
            <a:r>
              <a:rPr lang="en-US" sz="1800" dirty="0">
                <a:solidFill>
                  <a:srgbClr val="000066"/>
                </a:solidFill>
              </a:rPr>
              <a:t> “\\” </a:t>
            </a:r>
            <a:r>
              <a:rPr 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Chuyển</a:t>
            </a:r>
            <a:r>
              <a:rPr 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đến</a:t>
            </a:r>
            <a:r>
              <a:rPr 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hang </a:t>
            </a:r>
            <a:r>
              <a:rPr 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tiếp</a:t>
            </a:r>
            <a:r>
              <a:rPr 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theo</a:t>
            </a:r>
            <a:endParaRPr lang="en-US" sz="1800" dirty="0">
              <a:solidFill>
                <a:srgbClr val="000066"/>
              </a:solidFill>
            </a:endParaRPr>
          </a:p>
          <a:p>
            <a:pPr marL="742950" lvl="2" indent="-342900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600" dirty="0"/>
          </a:p>
          <a:p>
            <a:pPr lvl="1"/>
            <a:endParaRPr lang="en-US" altLang="en-US" sz="16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000066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en-US" sz="1600" dirty="0">
              <a:solidFill>
                <a:srgbClr val="000066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7AADDE-D19C-4A34-ACCC-E9EE339E50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45439"/>
            <a:ext cx="2819400" cy="1951038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324F1AF7-A74C-4379-9B49-D150848F3500}"/>
              </a:ext>
            </a:extLst>
          </p:cNvPr>
          <p:cNvSpPr/>
          <p:nvPr/>
        </p:nvSpPr>
        <p:spPr>
          <a:xfrm>
            <a:off x="4025444" y="2324877"/>
            <a:ext cx="940712" cy="6397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2652AD-6EB9-46EB-9FF4-EDAAE678782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86788"/>
            <a:ext cx="2475865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26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CHÈN BẢNG VÀ TRÍCH DẪN BẢNG (2)</a:t>
            </a:r>
            <a:endParaRPr lang="en-US" altLang="en-US" sz="3600" dirty="0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42900" y="1050925"/>
            <a:ext cx="8458200" cy="468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66"/>
                </a:solidFill>
              </a:rPr>
              <a:t>Thêm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viền</a:t>
            </a:r>
            <a:r>
              <a:rPr lang="en-US" sz="2000" dirty="0">
                <a:solidFill>
                  <a:srgbClr val="000066"/>
                </a:solidFill>
              </a:rPr>
              <a:t> (borders) </a:t>
            </a:r>
            <a:r>
              <a:rPr lang="en-US" sz="2000" dirty="0" err="1">
                <a:solidFill>
                  <a:srgbClr val="000066"/>
                </a:solidFill>
              </a:rPr>
              <a:t>cho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bảng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để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trực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quan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hơn</a:t>
            </a:r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pPr lvl="1"/>
            <a:endParaRPr lang="en-US" sz="1600" dirty="0">
              <a:solidFill>
                <a:srgbClr val="000066"/>
              </a:solidFill>
            </a:endParaRPr>
          </a:p>
          <a:p>
            <a:pPr lvl="1"/>
            <a:r>
              <a:rPr lang="en-US" sz="1600" dirty="0">
                <a:solidFill>
                  <a:srgbClr val="000066"/>
                </a:solidFill>
              </a:rPr>
              <a:t>{||c </a:t>
            </a:r>
            <a:r>
              <a:rPr lang="en-US" sz="1600" dirty="0" err="1">
                <a:solidFill>
                  <a:srgbClr val="000066"/>
                </a:solidFill>
              </a:rPr>
              <a:t>c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c</a:t>
            </a:r>
            <a:r>
              <a:rPr lang="en-US" sz="1600" dirty="0">
                <a:solidFill>
                  <a:srgbClr val="000066"/>
                </a:solidFill>
              </a:rPr>
              <a:t> c||} </a:t>
            </a:r>
            <a:r>
              <a:rPr lang="en-US" sz="1600" dirty="0">
                <a:solidFill>
                  <a:srgbClr val="000066"/>
                </a:solidFill>
                <a:sym typeface="Wingdings" panose="05000000000000000000" pitchFamily="2" charset="2"/>
              </a:rPr>
              <a:t>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Câu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lệnh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này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khai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báo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bảng</a:t>
            </a:r>
            <a:r>
              <a:rPr lang="en-US" sz="1600" dirty="0">
                <a:solidFill>
                  <a:srgbClr val="000066"/>
                </a:solidFill>
              </a:rPr>
              <a:t> bao </a:t>
            </a:r>
            <a:r>
              <a:rPr lang="en-US" sz="1600" dirty="0" err="1">
                <a:solidFill>
                  <a:srgbClr val="000066"/>
                </a:solidFill>
              </a:rPr>
              <a:t>gồm</a:t>
            </a:r>
            <a:r>
              <a:rPr lang="en-US" sz="1600" dirty="0">
                <a:solidFill>
                  <a:srgbClr val="000066"/>
                </a:solidFill>
              </a:rPr>
              <a:t> 4 </a:t>
            </a:r>
            <a:r>
              <a:rPr lang="en-US" sz="1600" dirty="0" err="1">
                <a:solidFill>
                  <a:srgbClr val="000066"/>
                </a:solidFill>
              </a:rPr>
              <a:t>cột</a:t>
            </a:r>
            <a:r>
              <a:rPr lang="en-US" sz="1600" dirty="0">
                <a:solidFill>
                  <a:srgbClr val="000066"/>
                </a:solidFill>
              </a:rPr>
              <a:t>;</a:t>
            </a:r>
            <a:r>
              <a:rPr lang="en-US" sz="1600" dirty="0"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phần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đầu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và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cuối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của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bảng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sẽ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xuất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hiện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hai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viền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dọc</a:t>
            </a:r>
            <a:endParaRPr lang="en-US" sz="1600" dirty="0">
              <a:solidFill>
                <a:srgbClr val="000066"/>
              </a:solidFill>
            </a:endParaRPr>
          </a:p>
          <a:p>
            <a:pPr lvl="1"/>
            <a:r>
              <a:rPr lang="en-US" sz="1600" dirty="0">
                <a:solidFill>
                  <a:srgbClr val="000066"/>
                </a:solidFill>
              </a:rPr>
              <a:t>\</a:t>
            </a:r>
            <a:r>
              <a:rPr lang="vi-VN" sz="1600" dirty="0">
                <a:solidFill>
                  <a:srgbClr val="000066"/>
                </a:solidFill>
              </a:rPr>
              <a:t>hline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vi-VN" sz="1600" dirty="0">
                <a:solidFill>
                  <a:srgbClr val="000066"/>
                </a:solidFill>
              </a:rPr>
              <a:t>tạo viền ngang </a:t>
            </a:r>
            <a:r>
              <a:rPr lang="en-US" sz="1600" dirty="0" err="1">
                <a:solidFill>
                  <a:srgbClr val="000066"/>
                </a:solidFill>
              </a:rPr>
              <a:t>giữa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các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hàng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trong</a:t>
            </a:r>
            <a:r>
              <a:rPr lang="en-US" sz="1600">
                <a:solidFill>
                  <a:srgbClr val="000066"/>
                </a:solidFill>
              </a:rPr>
              <a:t> bảng</a:t>
            </a:r>
            <a:endParaRPr 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000066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en-US" sz="1600" dirty="0">
              <a:solidFill>
                <a:srgbClr val="000066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716231-1C25-43EF-8BCD-B449247D99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67069"/>
            <a:ext cx="2667000" cy="2743200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27F201F-13FD-4052-95BF-66DDF827B42B}"/>
              </a:ext>
            </a:extLst>
          </p:cNvPr>
          <p:cNvSpPr/>
          <p:nvPr/>
        </p:nvSpPr>
        <p:spPr>
          <a:xfrm>
            <a:off x="3733800" y="2718787"/>
            <a:ext cx="940712" cy="6397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58F2F7-3239-4032-A38B-33506F69338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70" y="1806769"/>
            <a:ext cx="3371215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78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CHÈN BẢNG VÀ TRÍCH DẪN BẢNG (3)</a:t>
            </a:r>
            <a:endParaRPr lang="en-US" altLang="en-US" sz="3600" dirty="0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42900" y="1085726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66"/>
                </a:solidFill>
              </a:rPr>
              <a:t>Chú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vi-VN" sz="2000" dirty="0">
                <a:solidFill>
                  <a:srgbClr val="000066"/>
                </a:solidFill>
              </a:rPr>
              <a:t>thích, gán nhãn và tham chiếu cho bảng tương tự như trong ví dụ chèn ảnh. </a:t>
            </a:r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pPr lvl="1"/>
            <a:endParaRPr lang="en-US" sz="1600" dirty="0">
              <a:solidFill>
                <a:srgbClr val="000066"/>
              </a:solidFill>
            </a:endParaRPr>
          </a:p>
          <a:p>
            <a:pPr lvl="1"/>
            <a:endParaRPr lang="en-US" sz="1600" dirty="0">
              <a:solidFill>
                <a:srgbClr val="000066"/>
              </a:solidFill>
            </a:endParaRPr>
          </a:p>
          <a:p>
            <a:pPr lvl="1"/>
            <a:r>
              <a:rPr lang="en-US" sz="1600" dirty="0" err="1">
                <a:solidFill>
                  <a:srgbClr val="000066"/>
                </a:solidFill>
              </a:rPr>
              <a:t>Tạo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bảng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trong</a:t>
            </a:r>
            <a:r>
              <a:rPr lang="en-US" sz="1600" dirty="0">
                <a:solidFill>
                  <a:srgbClr val="000066"/>
                </a:solidFill>
              </a:rPr>
              <a:t> Latex </a:t>
            </a:r>
            <a:r>
              <a:rPr lang="en-US" sz="1600" dirty="0" err="1">
                <a:solidFill>
                  <a:srgbClr val="000066"/>
                </a:solidFill>
              </a:rPr>
              <a:t>khá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phức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tạp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và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mất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thời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gian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en-US" sz="1600" dirty="0" err="1">
                <a:solidFill>
                  <a:srgbClr val="000066"/>
                </a:solidFill>
              </a:rPr>
              <a:t>có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thể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sử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dụng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các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công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cụ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hỗ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trợ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tạo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bảng</a:t>
            </a:r>
            <a:r>
              <a:rPr lang="en-US" sz="1600" dirty="0">
                <a:solidFill>
                  <a:srgbClr val="000066"/>
                </a:solidFill>
              </a:rPr>
              <a:t>, </a:t>
            </a:r>
            <a:r>
              <a:rPr lang="en-US" sz="1600" dirty="0" err="1">
                <a:solidFill>
                  <a:srgbClr val="000066"/>
                </a:solidFill>
              </a:rPr>
              <a:t>ví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dụ</a:t>
            </a:r>
            <a:r>
              <a:rPr lang="en-US" sz="1600" dirty="0">
                <a:solidFill>
                  <a:srgbClr val="000066"/>
                </a:solidFill>
              </a:rPr>
              <a:t>: </a:t>
            </a:r>
            <a:r>
              <a:rPr lang="en-US" sz="1600" dirty="0">
                <a:solidFill>
                  <a:srgbClr val="FF0000"/>
                </a:solidFill>
              </a:rPr>
              <a:t>https://www.tablesgenerator.com/</a:t>
            </a:r>
          </a:p>
          <a:p>
            <a:pPr lvl="1"/>
            <a:endParaRPr lang="en-US" sz="1600" dirty="0">
              <a:solidFill>
                <a:srgbClr val="000066"/>
              </a:solidFill>
            </a:endParaRPr>
          </a:p>
          <a:p>
            <a:pPr lvl="1"/>
            <a:r>
              <a:rPr lang="en-US" sz="1600" dirty="0" err="1">
                <a:solidFill>
                  <a:srgbClr val="000066"/>
                </a:solidFill>
              </a:rPr>
              <a:t>Có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thể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tìm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hiểu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sâu</a:t>
            </a:r>
            <a:r>
              <a:rPr lang="en-US" sz="1600" dirty="0">
                <a:solidFill>
                  <a:srgbClr val="000066"/>
                </a:solidFill>
              </a:rPr>
              <a:t> h</a:t>
            </a:r>
            <a:r>
              <a:rPr lang="vi-VN" sz="1600" dirty="0">
                <a:solidFill>
                  <a:srgbClr val="000066"/>
                </a:solidFill>
              </a:rPr>
              <a:t>ơ</a:t>
            </a:r>
            <a:r>
              <a:rPr lang="en-US" sz="1600" dirty="0">
                <a:solidFill>
                  <a:srgbClr val="000066"/>
                </a:solidFill>
              </a:rPr>
              <a:t>n </a:t>
            </a:r>
            <a:r>
              <a:rPr lang="en-US" sz="1600" dirty="0" err="1">
                <a:solidFill>
                  <a:srgbClr val="000066"/>
                </a:solidFill>
              </a:rPr>
              <a:t>tạo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bảng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tại</a:t>
            </a:r>
            <a:r>
              <a:rPr lang="en-US" sz="1600" dirty="0">
                <a:solidFill>
                  <a:srgbClr val="000066"/>
                </a:solidFill>
              </a:rPr>
              <a:t>: </a:t>
            </a:r>
            <a:r>
              <a:rPr lang="en-US" sz="1600" dirty="0">
                <a:solidFill>
                  <a:srgbClr val="FF0000"/>
                </a:solidFill>
              </a:rPr>
              <a:t>https://www.overleaf.com/learn/latex/Tables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000066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en-US" sz="1600" dirty="0">
              <a:solidFill>
                <a:srgbClr val="000066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27F201F-13FD-4052-95BF-66DDF827B42B}"/>
              </a:ext>
            </a:extLst>
          </p:cNvPr>
          <p:cNvSpPr/>
          <p:nvPr/>
        </p:nvSpPr>
        <p:spPr>
          <a:xfrm>
            <a:off x="4100762" y="2715214"/>
            <a:ext cx="940712" cy="6397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DF058-675B-4CC6-93D6-4451177AB7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5" y="1805338"/>
            <a:ext cx="3382009" cy="2642077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F942FE-8BDA-43E7-A05F-4ED7DF5B9C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22" y="2067514"/>
            <a:ext cx="350467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40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CHÈN BẢNG VÀ TRÍCH DẪN BẢNG (3)</a:t>
            </a:r>
            <a:endParaRPr lang="en-US" altLang="en-US" sz="3600" dirty="0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42900" y="1162050"/>
            <a:ext cx="84582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66"/>
                </a:solidFill>
              </a:rPr>
              <a:t>Chú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vi-VN" sz="2000" dirty="0">
                <a:solidFill>
                  <a:srgbClr val="000066"/>
                </a:solidFill>
              </a:rPr>
              <a:t>thích, gán nhãn và tham chiếu cho bảng tương tự như trong ví dụ chèn ảnh. </a:t>
            </a:r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pPr lvl="1"/>
            <a:endParaRPr lang="en-US" sz="1600" dirty="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0066"/>
              </a:solidFill>
            </a:endParaRPr>
          </a:p>
          <a:p>
            <a:pPr lvl="1"/>
            <a:r>
              <a:rPr lang="en-US" sz="1600" dirty="0" err="1">
                <a:solidFill>
                  <a:srgbClr val="000066"/>
                </a:solidFill>
              </a:rPr>
              <a:t>Có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thể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tìm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hiểu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sâu</a:t>
            </a:r>
            <a:r>
              <a:rPr lang="en-US" sz="1600" dirty="0">
                <a:solidFill>
                  <a:srgbClr val="000066"/>
                </a:solidFill>
              </a:rPr>
              <a:t> h</a:t>
            </a:r>
            <a:r>
              <a:rPr lang="vi-VN" sz="1600" dirty="0">
                <a:solidFill>
                  <a:srgbClr val="000066"/>
                </a:solidFill>
              </a:rPr>
              <a:t>ơ</a:t>
            </a:r>
            <a:r>
              <a:rPr lang="en-US" sz="1600" dirty="0">
                <a:solidFill>
                  <a:srgbClr val="000066"/>
                </a:solidFill>
              </a:rPr>
              <a:t>n </a:t>
            </a:r>
            <a:r>
              <a:rPr lang="en-US" sz="1600" dirty="0" err="1">
                <a:solidFill>
                  <a:srgbClr val="000066"/>
                </a:solidFill>
              </a:rPr>
              <a:t>tạo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bảng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tại</a:t>
            </a:r>
            <a:r>
              <a:rPr lang="en-US" sz="1600" dirty="0">
                <a:solidFill>
                  <a:srgbClr val="000066"/>
                </a:solidFill>
              </a:rPr>
              <a:t>: </a:t>
            </a:r>
            <a:r>
              <a:rPr lang="en-US" sz="1600" dirty="0">
                <a:solidFill>
                  <a:srgbClr val="FF0000"/>
                </a:solidFill>
              </a:rPr>
              <a:t>https://www.overleaf.com/learn/latex/Tables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000066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en-US" sz="1600" dirty="0">
              <a:solidFill>
                <a:srgbClr val="000066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27F201F-13FD-4052-95BF-66DDF827B42B}"/>
              </a:ext>
            </a:extLst>
          </p:cNvPr>
          <p:cNvSpPr/>
          <p:nvPr/>
        </p:nvSpPr>
        <p:spPr>
          <a:xfrm>
            <a:off x="4212730" y="2883161"/>
            <a:ext cx="940712" cy="6397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DF058-675B-4CC6-93D6-4451177AB7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3" y="1973285"/>
            <a:ext cx="3382009" cy="2642077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F942FE-8BDA-43E7-A05F-4ED7DF5B9C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490" y="2235461"/>
            <a:ext cx="350467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36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CHÈN BẢNG VÀ TRÍCH DẪN BẢNG (4)</a:t>
            </a:r>
            <a:endParaRPr lang="en-US" altLang="en-US" sz="3600" dirty="0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42900" y="909735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 dirty="0" err="1">
                <a:solidFill>
                  <a:srgbClr val="000066"/>
                </a:solidFill>
              </a:rPr>
              <a:t>Tạo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bảng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trong</a:t>
            </a:r>
            <a:r>
              <a:rPr lang="en-US" sz="1800" dirty="0">
                <a:solidFill>
                  <a:srgbClr val="000066"/>
                </a:solidFill>
              </a:rPr>
              <a:t> Latex </a:t>
            </a:r>
            <a:r>
              <a:rPr lang="en-US" sz="1800" dirty="0" err="1">
                <a:solidFill>
                  <a:srgbClr val="000066"/>
                </a:solidFill>
              </a:rPr>
              <a:t>khá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phức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tạp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và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mất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thời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gian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en-US" sz="1800" dirty="0" err="1">
                <a:solidFill>
                  <a:srgbClr val="000066"/>
                </a:solidFill>
              </a:rPr>
              <a:t>có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thể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sử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dụng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các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công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cụ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hỗ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trợ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tạo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bảng</a:t>
            </a:r>
            <a:r>
              <a:rPr lang="en-US" sz="1800" dirty="0">
                <a:solidFill>
                  <a:srgbClr val="000066"/>
                </a:solidFill>
              </a:rPr>
              <a:t>, </a:t>
            </a:r>
            <a:r>
              <a:rPr lang="en-US" sz="1800" dirty="0" err="1">
                <a:solidFill>
                  <a:srgbClr val="000066"/>
                </a:solidFill>
              </a:rPr>
              <a:t>ví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dụ</a:t>
            </a:r>
            <a:r>
              <a:rPr lang="en-US" sz="1800" dirty="0">
                <a:solidFill>
                  <a:srgbClr val="000066"/>
                </a:solidFill>
              </a:rPr>
              <a:t>: </a:t>
            </a:r>
            <a:r>
              <a:rPr lang="en-US" sz="1800" dirty="0">
                <a:solidFill>
                  <a:srgbClr val="FF0000"/>
                </a:solidFill>
              </a:rPr>
              <a:t>https://www.tablesgenerator.com/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000066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en-US" sz="1600" dirty="0">
              <a:solidFill>
                <a:srgbClr val="00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07DFC-06B2-4279-988D-3F57B09C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52" y="1786390"/>
            <a:ext cx="7892889" cy="42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34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/>
              <a:t>P</a:t>
            </a:r>
            <a:r>
              <a:rPr lang="vi-VN" altLang="en-US"/>
              <a:t>HƯƠNG TRÌNH/CÔNG THỨC TOÁN HỌC</a:t>
            </a:r>
            <a:r>
              <a:rPr lang="en-US" altLang="en-US"/>
              <a:t>(1)</a:t>
            </a:r>
            <a:endParaRPr lang="en-US" altLang="en-US" dirty="0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sz="2000" dirty="0">
                <a:solidFill>
                  <a:srgbClr val="000066"/>
                </a:solidFill>
              </a:rPr>
              <a:t>Các gói amsmath, amssymb, amsfonts hỗ trợ viết phương trình/công thức toán học </a:t>
            </a:r>
            <a:r>
              <a:rPr 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</a:t>
            </a:r>
            <a:r>
              <a:rPr lang="vi-VN" sz="2000" dirty="0">
                <a:solidFill>
                  <a:srgbClr val="000066"/>
                </a:solidFill>
              </a:rPr>
              <a:t> được bổ sung sẵn ở phần đầu của file main.tex</a:t>
            </a:r>
            <a:endParaRPr lang="en-US" sz="2000" dirty="0">
              <a:solidFill>
                <a:srgbClr val="000066"/>
              </a:solidFill>
            </a:endParaRPr>
          </a:p>
          <a:p>
            <a:r>
              <a:rPr lang="en-US" altLang="en-US" sz="2000" dirty="0" err="1">
                <a:solidFill>
                  <a:srgbClr val="000066"/>
                </a:solidFill>
              </a:rPr>
              <a:t>Trình</a:t>
            </a:r>
            <a:r>
              <a:rPr lang="en-US" altLang="en-US" sz="2000" dirty="0">
                <a:solidFill>
                  <a:srgbClr val="000066"/>
                </a:solidFill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</a:rPr>
              <a:t>bày</a:t>
            </a:r>
            <a:r>
              <a:rPr lang="en-US" altLang="en-US" sz="2000" dirty="0">
                <a:solidFill>
                  <a:srgbClr val="000066"/>
                </a:solidFill>
              </a:rPr>
              <a:t> </a:t>
            </a:r>
            <a:r>
              <a:rPr lang="vi-VN" altLang="en-US" sz="2000" dirty="0">
                <a:solidFill>
                  <a:srgbClr val="000066"/>
                </a:solidFill>
              </a:rPr>
              <a:t>phương trình toán học qua hai hình thức: hiển thị nội dòng (inline mode) và hiển thị riêng ra dòng mới (display mode)</a:t>
            </a:r>
            <a:endParaRPr lang="en-US" altLang="en-US" sz="2000" dirty="0">
              <a:solidFill>
                <a:srgbClr val="000066"/>
              </a:solidFill>
            </a:endParaRPr>
          </a:p>
          <a:p>
            <a:r>
              <a:rPr lang="vi-VN" altLang="en-US" sz="2000" dirty="0">
                <a:solidFill>
                  <a:srgbClr val="000066"/>
                </a:solidFill>
              </a:rPr>
              <a:t>Hiển thị nội dòng 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vi-VN" altLang="en-US" sz="2000" dirty="0">
                <a:solidFill>
                  <a:srgbClr val="000066"/>
                </a:solidFill>
              </a:rPr>
              <a:t>sử dụng để viết công thức là một phần của văn bản</a:t>
            </a:r>
            <a:endParaRPr lang="en-US" altLang="en-US" sz="2000" dirty="0">
              <a:solidFill>
                <a:srgbClr val="000066"/>
              </a:solidFill>
            </a:endParaRPr>
          </a:p>
          <a:p>
            <a:pPr lvl="1"/>
            <a:r>
              <a:rPr lang="en-US" altLang="en-US" sz="1800" dirty="0" err="1">
                <a:solidFill>
                  <a:srgbClr val="000066"/>
                </a:solidFill>
              </a:rPr>
              <a:t>Sử</a:t>
            </a:r>
            <a:r>
              <a:rPr lang="en-US" altLang="en-US" sz="1800" dirty="0">
                <a:solidFill>
                  <a:srgbClr val="000066"/>
                </a:solidFill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</a:rPr>
              <a:t>dụng</a:t>
            </a:r>
            <a:r>
              <a:rPr lang="en-US" altLang="en-US" sz="1800" dirty="0">
                <a:solidFill>
                  <a:srgbClr val="000066"/>
                </a:solidFill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</a:rPr>
              <a:t>một</a:t>
            </a:r>
            <a:r>
              <a:rPr lang="en-US" altLang="en-US" sz="1800" dirty="0">
                <a:solidFill>
                  <a:srgbClr val="000066"/>
                </a:solidFill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</a:rPr>
              <a:t>trong</a:t>
            </a:r>
            <a:r>
              <a:rPr lang="en-US" altLang="en-US" sz="1800" dirty="0">
                <a:solidFill>
                  <a:srgbClr val="000066"/>
                </a:solidFill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</a:rPr>
              <a:t>các</a:t>
            </a:r>
            <a:r>
              <a:rPr lang="en-US" altLang="en-US" sz="1800" dirty="0">
                <a:solidFill>
                  <a:srgbClr val="000066"/>
                </a:solidFill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</a:rPr>
              <a:t>cách</a:t>
            </a:r>
            <a:r>
              <a:rPr lang="en-US" altLang="en-US" sz="1800" dirty="0">
                <a:solidFill>
                  <a:srgbClr val="000066"/>
                </a:solidFill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</a:rPr>
              <a:t>khai</a:t>
            </a:r>
            <a:r>
              <a:rPr lang="en-US" altLang="en-US" sz="1800" dirty="0">
                <a:solidFill>
                  <a:srgbClr val="000066"/>
                </a:solidFill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</a:rPr>
              <a:t>báo</a:t>
            </a:r>
            <a:r>
              <a:rPr lang="en-US" altLang="en-US" sz="1800" dirty="0">
                <a:solidFill>
                  <a:srgbClr val="000066"/>
                </a:solidFill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</a:rPr>
              <a:t>sau</a:t>
            </a:r>
            <a:r>
              <a:rPr lang="en-US" altLang="en-US" sz="1800" dirty="0">
                <a:solidFill>
                  <a:srgbClr val="000066"/>
                </a:solidFill>
              </a:rPr>
              <a:t>: \( ... \), $ ... $ </a:t>
            </a:r>
            <a:r>
              <a:rPr lang="en-US" altLang="en-US" sz="1800" dirty="0" err="1">
                <a:solidFill>
                  <a:srgbClr val="000066"/>
                </a:solidFill>
              </a:rPr>
              <a:t>hoặc</a:t>
            </a:r>
            <a:r>
              <a:rPr lang="en-US" altLang="en-US" sz="1800" dirty="0">
                <a:solidFill>
                  <a:srgbClr val="000066"/>
                </a:solidFill>
              </a:rPr>
              <a:t> \begin{math} ... \end{math} </a:t>
            </a:r>
          </a:p>
          <a:p>
            <a:pPr lvl="1"/>
            <a:endParaRPr lang="en-US" altLang="en-US" sz="1600" dirty="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altLang="en-US" sz="1600" dirty="0">
              <a:solidFill>
                <a:srgbClr val="000066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0FD769-56E5-4509-B29D-5A16227EB2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7" y="3581400"/>
            <a:ext cx="6395499" cy="914400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612D2C-8C51-47B5-B491-B20705A3DFD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043459"/>
            <a:ext cx="6019800" cy="639763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2FE8A75E-3138-4933-BBAE-8F2E6BAF0D99}"/>
              </a:ext>
            </a:extLst>
          </p:cNvPr>
          <p:cNvSpPr/>
          <p:nvPr/>
        </p:nvSpPr>
        <p:spPr>
          <a:xfrm>
            <a:off x="6858000" y="3810000"/>
            <a:ext cx="838200" cy="1143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094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/>
              <a:t>P</a:t>
            </a:r>
            <a:r>
              <a:rPr lang="vi-VN" altLang="en-US"/>
              <a:t>HƯƠNG TRÌNH/CÔNG THỨC TOÁN HỌC</a:t>
            </a:r>
            <a:r>
              <a:rPr lang="en-US" altLang="en-US"/>
              <a:t>(2)</a:t>
            </a:r>
            <a:endParaRPr lang="en-US" altLang="en-US" dirty="0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sz="2000" dirty="0">
                <a:solidFill>
                  <a:srgbClr val="000066"/>
                </a:solidFill>
              </a:rPr>
              <a:t>Hiển thị riêng ra dòng mới: được sử dụng để viết các công thức toán học trên các dòng riêng biệt</a:t>
            </a:r>
            <a:endParaRPr lang="en-US" sz="2000" dirty="0">
              <a:solidFill>
                <a:srgbClr val="000066"/>
              </a:solidFill>
            </a:endParaRPr>
          </a:p>
          <a:p>
            <a:pPr lvl="1"/>
            <a:r>
              <a:rPr lang="en-US" sz="1800" dirty="0">
                <a:solidFill>
                  <a:srgbClr val="000066"/>
                </a:solidFill>
              </a:rPr>
              <a:t>S</a:t>
            </a:r>
            <a:r>
              <a:rPr lang="vi-VN" sz="1800" dirty="0">
                <a:solidFill>
                  <a:srgbClr val="000066"/>
                </a:solidFill>
              </a:rPr>
              <a:t>ử dụng một trong các cách khai báo sau: \[ ... \], \begin{displaymath} ... \end{displaymath} hoặc \begin{equation} ... \end{equation}</a:t>
            </a:r>
          </a:p>
          <a:p>
            <a:pPr lvl="1"/>
            <a:r>
              <a:rPr lang="vi-VN" sz="1800" dirty="0">
                <a:solidFill>
                  <a:srgbClr val="000066"/>
                </a:solidFill>
              </a:rPr>
              <a:t>Display mode có hai loại: numbered và unnumbered</a:t>
            </a:r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r>
              <a:rPr lang="en-US" sz="1800" dirty="0" err="1">
                <a:solidFill>
                  <a:srgbClr val="000066"/>
                </a:solidFill>
              </a:rPr>
              <a:t>Có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thể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tìm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hiểu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sâu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hơn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về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cách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viết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phương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trình</a:t>
            </a:r>
            <a:r>
              <a:rPr lang="en-US" sz="1800" dirty="0">
                <a:solidFill>
                  <a:srgbClr val="000066"/>
                </a:solidFill>
              </a:rPr>
              <a:t>/</a:t>
            </a:r>
            <a:r>
              <a:rPr lang="en-US" sz="1800" dirty="0" err="1">
                <a:solidFill>
                  <a:srgbClr val="000066"/>
                </a:solidFill>
              </a:rPr>
              <a:t>công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thức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toán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học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tại</a:t>
            </a:r>
            <a:endParaRPr lang="en-US" sz="1800" dirty="0">
              <a:solidFill>
                <a:srgbClr val="000066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https://www.overleaf.com/learn/latex/Mathematical_expressions</a:t>
            </a:r>
          </a:p>
          <a:p>
            <a:pPr lvl="1"/>
            <a:endParaRPr lang="vi-VN" sz="1800" dirty="0">
              <a:solidFill>
                <a:srgbClr val="000066"/>
              </a:solidFill>
            </a:endParaRPr>
          </a:p>
          <a:p>
            <a:endParaRPr lang="en-US" altLang="en-US" sz="1600" dirty="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altLang="en-US" sz="1600" dirty="0">
              <a:solidFill>
                <a:srgbClr val="00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61A75-5305-48A1-8DF6-C2DB92278A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28399"/>
            <a:ext cx="4953000" cy="1328420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980614-D722-4D32-894E-B073DF2AB2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038600"/>
            <a:ext cx="5198110" cy="1328420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C4D8412A-DF60-441E-AE90-AE6B42FAFEF5}"/>
              </a:ext>
            </a:extLst>
          </p:cNvPr>
          <p:cNvSpPr/>
          <p:nvPr/>
        </p:nvSpPr>
        <p:spPr>
          <a:xfrm>
            <a:off x="6457950" y="2857500"/>
            <a:ext cx="838200" cy="1143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9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Một số nét mới trong bảo vệ tốt nghiệp 2021-2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 sánh Microsoft Word và LaTeX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thức sử dụng Overleaf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Chuẩn bị trang bìa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Viết nội dung từng chương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tạo và viết nội dung một chương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chèn ảnh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tạo bảng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viết phương trình, công thức toán học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đánh dấu và đánh số 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làm và tham chiếu đến tài liệu tham khảo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/>
              <a:t>P</a:t>
            </a:r>
            <a:r>
              <a:rPr lang="vi-VN" altLang="en-US"/>
              <a:t>HƯƠNG TRÌNH/CÔNG THỨC TOÁN HỌC</a:t>
            </a:r>
            <a:r>
              <a:rPr lang="en-US" altLang="en-US"/>
              <a:t>(3)</a:t>
            </a:r>
            <a:endParaRPr lang="en-US" altLang="en-US" dirty="0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66"/>
                </a:solidFill>
              </a:rPr>
              <a:t>Một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số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công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cụ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hỗ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trợ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viết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công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thức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toán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học</a:t>
            </a:r>
            <a:r>
              <a:rPr lang="en-US" sz="2000" dirty="0">
                <a:solidFill>
                  <a:srgbClr val="000066"/>
                </a:solidFill>
              </a:rPr>
              <a:t> vi </a:t>
            </a:r>
            <a:r>
              <a:rPr lang="en-US" sz="2000" dirty="0" err="1">
                <a:solidFill>
                  <a:srgbClr val="000066"/>
                </a:solidFill>
              </a:rPr>
              <a:t>dụ</a:t>
            </a:r>
            <a:r>
              <a:rPr lang="en-US" sz="2000" dirty="0">
                <a:solidFill>
                  <a:srgbClr val="000066"/>
                </a:solidFill>
              </a:rPr>
              <a:t>: </a:t>
            </a:r>
            <a:r>
              <a:rPr lang="en-US" sz="2000" dirty="0">
                <a:solidFill>
                  <a:srgbClr val="FF0000"/>
                </a:solidFill>
              </a:rPr>
              <a:t>https://latex.codecogs.com/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66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66"/>
                </a:solidFill>
              </a:rPr>
              <a:t>      </a:t>
            </a:r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vi-VN" sz="1800" dirty="0">
              <a:solidFill>
                <a:srgbClr val="000066"/>
              </a:solidFill>
            </a:endParaRPr>
          </a:p>
          <a:p>
            <a:endParaRPr lang="en-US" altLang="en-US" sz="1600" dirty="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altLang="en-US" sz="1600" dirty="0">
              <a:solidFill>
                <a:srgbClr val="00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6CBD8-1EA1-423F-8CC1-3A2B68C62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7" y="1748413"/>
            <a:ext cx="8066490" cy="41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48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ĐÁNH DẤU VÀ ĐÁNH SỐ (1)</a:t>
            </a:r>
            <a:endParaRPr lang="en-US" altLang="en-US" sz="3600" dirty="0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66"/>
                </a:solidFill>
              </a:rPr>
              <a:t>Đánh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dấu</a:t>
            </a:r>
            <a:r>
              <a:rPr lang="en-US" sz="2000" dirty="0">
                <a:solidFill>
                  <a:srgbClr val="000066"/>
                </a:solidFill>
              </a:rPr>
              <a:t> (bullet) </a:t>
            </a:r>
            <a:r>
              <a:rPr lang="en-US" sz="2000" dirty="0" err="1">
                <a:solidFill>
                  <a:srgbClr val="000066"/>
                </a:solidFill>
              </a:rPr>
              <a:t>là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kiểu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liệt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kê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không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có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thứ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tự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trong</a:t>
            </a:r>
            <a:r>
              <a:rPr lang="en-US" sz="2000" dirty="0">
                <a:solidFill>
                  <a:srgbClr val="000066"/>
                </a:solidFill>
              </a:rPr>
              <a:t> LaTeX</a:t>
            </a:r>
          </a:p>
          <a:p>
            <a:pPr lvl="1"/>
            <a:r>
              <a:rPr lang="en-US" sz="1800" dirty="0">
                <a:solidFill>
                  <a:srgbClr val="000066"/>
                </a:solidFill>
              </a:rPr>
              <a:t>S</a:t>
            </a:r>
            <a:r>
              <a:rPr lang="vi-VN" sz="1800" dirty="0">
                <a:solidFill>
                  <a:srgbClr val="000066"/>
                </a:solidFill>
              </a:rPr>
              <a:t>ử dụng một trong các cách khai báo sau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vi-VN" sz="1800" dirty="0">
                <a:solidFill>
                  <a:srgbClr val="000066"/>
                </a:solidFill>
              </a:rPr>
              <a:t> \begin{</a:t>
            </a:r>
            <a:r>
              <a:rPr lang="en-US" sz="1800" dirty="0">
                <a:solidFill>
                  <a:srgbClr val="000066"/>
                </a:solidFill>
              </a:rPr>
              <a:t>itemize</a:t>
            </a:r>
            <a:r>
              <a:rPr lang="vi-VN" sz="1800" dirty="0">
                <a:solidFill>
                  <a:srgbClr val="000066"/>
                </a:solidFill>
              </a:rPr>
              <a:t>} ... \end{</a:t>
            </a:r>
            <a:r>
              <a:rPr lang="en-US" sz="1800" dirty="0">
                <a:solidFill>
                  <a:srgbClr val="000066"/>
                </a:solidFill>
              </a:rPr>
              <a:t>itemize</a:t>
            </a:r>
            <a:r>
              <a:rPr lang="vi-VN" sz="1800" dirty="0">
                <a:solidFill>
                  <a:srgbClr val="000066"/>
                </a:solidFill>
              </a:rPr>
              <a:t>}</a:t>
            </a:r>
          </a:p>
          <a:p>
            <a:pPr lvl="1"/>
            <a:r>
              <a:rPr lang="en-US" sz="1800" dirty="0">
                <a:solidFill>
                  <a:srgbClr val="000066"/>
                </a:solidFill>
              </a:rPr>
              <a:t>Sau </a:t>
            </a:r>
            <a:r>
              <a:rPr lang="en-US" sz="1800" dirty="0" err="1">
                <a:solidFill>
                  <a:srgbClr val="000066"/>
                </a:solidFill>
              </a:rPr>
              <a:t>mỗi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lệnh</a:t>
            </a:r>
            <a:r>
              <a:rPr lang="en-US" sz="1800" dirty="0">
                <a:solidFill>
                  <a:srgbClr val="000066"/>
                </a:solidFill>
              </a:rPr>
              <a:t> \item </a:t>
            </a:r>
            <a:r>
              <a:rPr lang="en-US" sz="1800" dirty="0" err="1">
                <a:solidFill>
                  <a:srgbClr val="000066"/>
                </a:solidFill>
              </a:rPr>
              <a:t>là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một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nội</a:t>
            </a:r>
            <a:r>
              <a:rPr lang="en-US" sz="1800" dirty="0">
                <a:solidFill>
                  <a:srgbClr val="000066"/>
                </a:solidFill>
              </a:rPr>
              <a:t> dung</a:t>
            </a: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lvl="1"/>
            <a:endParaRPr lang="vi-VN" sz="1800" dirty="0">
              <a:solidFill>
                <a:srgbClr val="000066"/>
              </a:solidFill>
            </a:endParaRPr>
          </a:p>
          <a:p>
            <a:endParaRPr lang="en-US" altLang="en-US" sz="1600" dirty="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altLang="en-US" sz="1600" dirty="0">
              <a:solidFill>
                <a:srgbClr val="000066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C4D8412A-DF60-441E-AE90-AE6B42FAFEF5}"/>
              </a:ext>
            </a:extLst>
          </p:cNvPr>
          <p:cNvSpPr/>
          <p:nvPr/>
        </p:nvSpPr>
        <p:spPr>
          <a:xfrm>
            <a:off x="6259861" y="3056730"/>
            <a:ext cx="983954" cy="12942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A27A5-8B5E-41B6-8844-D7D7A3695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886" y="3801270"/>
            <a:ext cx="4752975" cy="1209675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D50F9-2BD8-4608-9486-564574EFB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74" y="1808957"/>
            <a:ext cx="6762750" cy="1266825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</p:spTree>
    <p:extLst>
      <p:ext uri="{BB962C8B-B14F-4D97-AF65-F5344CB8AC3E}">
        <p14:creationId xmlns:p14="http://schemas.microsoft.com/office/powerpoint/2010/main" val="3111694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 err="1"/>
              <a:t>Đánh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dấu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và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đánh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số</a:t>
            </a:r>
            <a:r>
              <a:rPr lang="en-US" altLang="en-US" sz="3600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FA77-737A-E392-B8D3-D241FCB2A8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66"/>
                </a:solidFill>
              </a:rPr>
              <a:t>Đánh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số</a:t>
            </a:r>
            <a:r>
              <a:rPr lang="en-US" sz="2000" dirty="0">
                <a:solidFill>
                  <a:srgbClr val="000066"/>
                </a:solidFill>
              </a:rPr>
              <a:t> (</a:t>
            </a:r>
            <a:r>
              <a:rPr lang="en-US" sz="2000" dirty="0" err="1">
                <a:solidFill>
                  <a:srgbClr val="000066"/>
                </a:solidFill>
              </a:rPr>
              <a:t>numering</a:t>
            </a:r>
            <a:r>
              <a:rPr lang="en-US" sz="2000" dirty="0">
                <a:solidFill>
                  <a:srgbClr val="000066"/>
                </a:solidFill>
              </a:rPr>
              <a:t>) </a:t>
            </a:r>
            <a:r>
              <a:rPr lang="en-US" sz="2000" dirty="0" err="1">
                <a:solidFill>
                  <a:srgbClr val="000066"/>
                </a:solidFill>
              </a:rPr>
              <a:t>là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kiểu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liệt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kê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có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thứ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tự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trong</a:t>
            </a:r>
            <a:r>
              <a:rPr lang="en-US" sz="2000" dirty="0">
                <a:solidFill>
                  <a:srgbClr val="000066"/>
                </a:solidFill>
              </a:rPr>
              <a:t> LaTeX</a:t>
            </a:r>
          </a:p>
          <a:p>
            <a:pPr lvl="1"/>
            <a:r>
              <a:rPr lang="en-US" sz="1800" dirty="0">
                <a:solidFill>
                  <a:srgbClr val="000066"/>
                </a:solidFill>
              </a:rPr>
              <a:t>S</a:t>
            </a:r>
            <a:r>
              <a:rPr lang="vi-VN" sz="1800" dirty="0">
                <a:solidFill>
                  <a:srgbClr val="000066"/>
                </a:solidFill>
              </a:rPr>
              <a:t>ử dụng một trong các cách khai báo sau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vi-VN" sz="1800" dirty="0">
                <a:solidFill>
                  <a:srgbClr val="000066"/>
                </a:solidFill>
              </a:rPr>
              <a:t> \begin{</a:t>
            </a:r>
            <a:r>
              <a:rPr lang="en-US" sz="1800" dirty="0">
                <a:solidFill>
                  <a:srgbClr val="000066"/>
                </a:solidFill>
              </a:rPr>
              <a:t>enumerate</a:t>
            </a:r>
            <a:r>
              <a:rPr lang="vi-VN" sz="1800" dirty="0">
                <a:solidFill>
                  <a:srgbClr val="000066"/>
                </a:solidFill>
              </a:rPr>
              <a:t>} ... \end{</a:t>
            </a:r>
            <a:r>
              <a:rPr lang="en-US" sz="1800" dirty="0">
                <a:solidFill>
                  <a:srgbClr val="000066"/>
                </a:solidFill>
              </a:rPr>
              <a:t>enumerate</a:t>
            </a:r>
            <a:r>
              <a:rPr lang="vi-VN" sz="1800" dirty="0">
                <a:solidFill>
                  <a:srgbClr val="000066"/>
                </a:solidFill>
              </a:rPr>
              <a:t>}</a:t>
            </a:r>
          </a:p>
          <a:p>
            <a:pPr lvl="1"/>
            <a:r>
              <a:rPr lang="en-US" sz="1800" dirty="0">
                <a:solidFill>
                  <a:srgbClr val="000066"/>
                </a:solidFill>
              </a:rPr>
              <a:t>Sau </a:t>
            </a:r>
            <a:r>
              <a:rPr lang="en-US" sz="1800" dirty="0" err="1">
                <a:solidFill>
                  <a:srgbClr val="000066"/>
                </a:solidFill>
              </a:rPr>
              <a:t>mỗi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lệnh</a:t>
            </a:r>
            <a:r>
              <a:rPr lang="en-US" sz="1800" dirty="0">
                <a:solidFill>
                  <a:srgbClr val="000066"/>
                </a:solidFill>
              </a:rPr>
              <a:t> \item </a:t>
            </a:r>
            <a:r>
              <a:rPr lang="en-US" sz="1800" dirty="0" err="1">
                <a:solidFill>
                  <a:srgbClr val="000066"/>
                </a:solidFill>
              </a:rPr>
              <a:t>là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một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nội</a:t>
            </a:r>
            <a:r>
              <a:rPr lang="en-US" sz="1800" dirty="0">
                <a:solidFill>
                  <a:srgbClr val="000066"/>
                </a:solidFill>
              </a:rPr>
              <a:t> dung</a:t>
            </a: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r>
              <a:rPr lang="en-US" sz="1800" dirty="0" err="1">
                <a:solidFill>
                  <a:srgbClr val="000066"/>
                </a:solidFill>
              </a:rPr>
              <a:t>Các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kiểu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liệt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kê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khác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có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thể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tham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khảo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tại</a:t>
            </a:r>
            <a:endParaRPr lang="en-US" sz="1800" dirty="0">
              <a:solidFill>
                <a:srgbClr val="000066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https://www.overleaf.com/learn/latex/Lists</a:t>
            </a: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000066"/>
              </a:solidFill>
            </a:endParaRPr>
          </a:p>
          <a:p>
            <a:pPr lvl="1"/>
            <a:endParaRPr lang="en-US" sz="1800" dirty="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lvl="1"/>
            <a:endParaRPr lang="vi-VN" sz="1800" dirty="0">
              <a:solidFill>
                <a:srgbClr val="000066"/>
              </a:solidFill>
            </a:endParaRPr>
          </a:p>
          <a:p>
            <a:endParaRPr lang="en-US" altLang="en-US" sz="1600" dirty="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altLang="en-US" sz="1600" dirty="0">
              <a:solidFill>
                <a:srgbClr val="000066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C4D8412A-DF60-441E-AE90-AE6B42FAFEF5}"/>
              </a:ext>
            </a:extLst>
          </p:cNvPr>
          <p:cNvSpPr/>
          <p:nvPr/>
        </p:nvSpPr>
        <p:spPr>
          <a:xfrm>
            <a:off x="6821852" y="3384160"/>
            <a:ext cx="983954" cy="12942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C6D0F-4CBE-40A1-9F0B-5D9CA39C8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120108"/>
            <a:ext cx="7058025" cy="1200150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6CDED9-51C7-409D-B110-A7E32D1C5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28" y="4031262"/>
            <a:ext cx="6181725" cy="1171575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</p:spTree>
    <p:extLst>
      <p:ext uri="{BB962C8B-B14F-4D97-AF65-F5344CB8AC3E}">
        <p14:creationId xmlns:p14="http://schemas.microsoft.com/office/powerpoint/2010/main" val="1674613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BDDEA1-EB52-5045-BCA0-428BA58514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7241" y="3203575"/>
            <a:ext cx="7623110" cy="4508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  <a:r>
              <a:rPr lang="en-VN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VN" sz="40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Hướng dẫn làm và tham chiếu tài liệu tham khảo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F8FD2-15EE-9461-139C-415CAF0544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0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392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(1)</a:t>
            </a:r>
            <a:endParaRPr lang="en-US" altLang="en-US" sz="3600" dirty="0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66"/>
                </a:solidFill>
              </a:rPr>
              <a:t>Bổ</a:t>
            </a:r>
            <a:r>
              <a:rPr lang="en-US" sz="2000" dirty="0">
                <a:solidFill>
                  <a:srgbClr val="000066"/>
                </a:solidFill>
              </a:rPr>
              <a:t> sung </a:t>
            </a:r>
            <a:r>
              <a:rPr lang="en-US" sz="2000" dirty="0" err="1">
                <a:solidFill>
                  <a:srgbClr val="000066"/>
                </a:solidFill>
              </a:rPr>
              <a:t>thông</a:t>
            </a:r>
            <a:r>
              <a:rPr lang="en-US" sz="2000" dirty="0">
                <a:solidFill>
                  <a:srgbClr val="000066"/>
                </a:solidFill>
              </a:rPr>
              <a:t> tin </a:t>
            </a:r>
            <a:r>
              <a:rPr lang="en-US" sz="2000" dirty="0" err="1">
                <a:solidFill>
                  <a:srgbClr val="000066"/>
                </a:solidFill>
              </a:rPr>
              <a:t>của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tài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liệu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đó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vào</a:t>
            </a:r>
            <a:r>
              <a:rPr lang="en-US" sz="2000" dirty="0">
                <a:solidFill>
                  <a:srgbClr val="000066"/>
                </a:solidFill>
              </a:rPr>
              <a:t> file </a:t>
            </a:r>
            <a:r>
              <a:rPr lang="en-US" sz="2000" dirty="0" err="1">
                <a:solidFill>
                  <a:srgbClr val="000066"/>
                </a:solidFill>
              </a:rPr>
              <a:t>references.bib</a:t>
            </a:r>
            <a:endParaRPr lang="en-US" sz="2000" dirty="0">
              <a:solidFill>
                <a:srgbClr val="000066"/>
              </a:solidFill>
            </a:endParaRPr>
          </a:p>
          <a:p>
            <a:r>
              <a:rPr lang="en-US" altLang="en-US" sz="2000" dirty="0" err="1">
                <a:solidFill>
                  <a:srgbClr val="000066"/>
                </a:solidFill>
              </a:rPr>
              <a:t>Lệnh</a:t>
            </a:r>
            <a:r>
              <a:rPr lang="en-US" altLang="en-US" sz="2000" dirty="0">
                <a:solidFill>
                  <a:srgbClr val="000066"/>
                </a:solidFill>
              </a:rPr>
              <a:t> \cite{ID} 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tham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chiếu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đến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tài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liệu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đó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trong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nội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dung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báo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cáo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với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000066"/>
                </a:solidFill>
              </a:rPr>
              <a:t>ID </a:t>
            </a:r>
            <a:r>
              <a:rPr lang="en-US" sz="2000" dirty="0" err="1">
                <a:solidFill>
                  <a:srgbClr val="000066"/>
                </a:solidFill>
              </a:rPr>
              <a:t>là</a:t>
            </a:r>
            <a:r>
              <a:rPr lang="en-US" sz="2000" dirty="0">
                <a:solidFill>
                  <a:srgbClr val="000066"/>
                </a:solidFill>
              </a:rPr>
              <a:t> ID </a:t>
            </a:r>
            <a:r>
              <a:rPr lang="en-US" sz="2000" dirty="0" err="1">
                <a:solidFill>
                  <a:srgbClr val="000066"/>
                </a:solidFill>
              </a:rPr>
              <a:t>của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tài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liệu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được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bổ</a:t>
            </a:r>
            <a:r>
              <a:rPr lang="en-US" sz="2000" dirty="0">
                <a:solidFill>
                  <a:srgbClr val="000066"/>
                </a:solidFill>
              </a:rPr>
              <a:t> sung </a:t>
            </a:r>
            <a:r>
              <a:rPr lang="en-US" sz="2000" dirty="0" err="1">
                <a:solidFill>
                  <a:srgbClr val="000066"/>
                </a:solidFill>
              </a:rPr>
              <a:t>tương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ứng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trong</a:t>
            </a:r>
            <a:r>
              <a:rPr lang="en-US" sz="2000" dirty="0">
                <a:solidFill>
                  <a:srgbClr val="000066"/>
                </a:solidFill>
              </a:rPr>
              <a:t> file </a:t>
            </a:r>
            <a:r>
              <a:rPr lang="en-US" sz="2000" dirty="0" err="1">
                <a:solidFill>
                  <a:srgbClr val="000066"/>
                </a:solidFill>
              </a:rPr>
              <a:t>references.bib</a:t>
            </a:r>
            <a:endParaRPr lang="en-US" sz="2000" dirty="0">
              <a:solidFill>
                <a:srgbClr val="000066"/>
              </a:solidFill>
            </a:endParaRPr>
          </a:p>
          <a:p>
            <a:r>
              <a:rPr lang="en-US" sz="2000" dirty="0" err="1">
                <a:solidFill>
                  <a:srgbClr val="000066"/>
                </a:solidFill>
              </a:rPr>
              <a:t>Ví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dụ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một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bibtex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nh</a:t>
            </a:r>
            <a:r>
              <a:rPr lang="vi-VN" sz="2000" dirty="0">
                <a:solidFill>
                  <a:srgbClr val="000066"/>
                </a:solidFill>
              </a:rPr>
              <a:t>ư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sau</a:t>
            </a:r>
            <a:endParaRPr lang="en-US" sz="2000" dirty="0">
              <a:solidFill>
                <a:srgbClr val="000066"/>
              </a:solidFill>
            </a:endParaRPr>
          </a:p>
          <a:p>
            <a:endParaRPr lang="en-US" sz="2000" dirty="0">
              <a:solidFill>
                <a:srgbClr val="000066"/>
              </a:solidFill>
            </a:endParaRPr>
          </a:p>
          <a:p>
            <a:endParaRPr lang="en-US" altLang="en-US" sz="2000" dirty="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endParaRPr lang="en-US" altLang="en-US" sz="2000" dirty="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endParaRPr lang="en-US" altLang="en-US" sz="2000" dirty="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endParaRPr lang="en-US" altLang="en-US" sz="2000" dirty="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        </a:t>
            </a:r>
            <a:r>
              <a:rPr lang="en-US" sz="2000" dirty="0" err="1">
                <a:solidFill>
                  <a:srgbClr val="000066"/>
                </a:solidFill>
              </a:rPr>
              <a:t>xâu</a:t>
            </a:r>
            <a:r>
              <a:rPr lang="en-US" sz="2000" dirty="0">
                <a:solidFill>
                  <a:srgbClr val="000066"/>
                </a:solidFill>
              </a:rPr>
              <a:t> harris2009cloud </a:t>
            </a:r>
            <a:r>
              <a:rPr lang="en-US" sz="2000" dirty="0" err="1">
                <a:solidFill>
                  <a:srgbClr val="000066"/>
                </a:solidFill>
              </a:rPr>
              <a:t>là</a:t>
            </a:r>
            <a:r>
              <a:rPr lang="en-US" sz="2000" dirty="0">
                <a:solidFill>
                  <a:srgbClr val="000066"/>
                </a:solidFill>
              </a:rPr>
              <a:t> ID </a:t>
            </a:r>
            <a:r>
              <a:rPr lang="en-US" sz="2000" dirty="0" err="1">
                <a:solidFill>
                  <a:srgbClr val="000066"/>
                </a:solidFill>
              </a:rPr>
              <a:t>dùng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để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tham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chiếu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endParaRPr lang="en-US" altLang="en-US" sz="2000" dirty="0">
              <a:solidFill>
                <a:srgbClr val="00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FDB44-1019-49BB-93EA-D6C1A63F3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42" y="2341779"/>
            <a:ext cx="7162800" cy="1256066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3B4158-9D01-4B48-B5F4-8F9EA9B774F2}"/>
              </a:ext>
            </a:extLst>
          </p:cNvPr>
          <p:cNvSpPr txBox="1"/>
          <p:nvPr/>
        </p:nvSpPr>
        <p:spPr>
          <a:xfrm>
            <a:off x="4114800" y="296981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F2F7B-EA57-4DAC-8833-E11CEB4C0E4A}"/>
              </a:ext>
            </a:extLst>
          </p:cNvPr>
          <p:cNvSpPr txBox="1"/>
          <p:nvPr/>
        </p:nvSpPr>
        <p:spPr>
          <a:xfrm>
            <a:off x="1714500" y="4673146"/>
            <a:ext cx="5562600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Sinh viên không được đưa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vi-VN" dirty="0"/>
              <a:t>, các trang Wikipedia, hoặc các</a:t>
            </a:r>
            <a:r>
              <a:rPr lang="en-US" dirty="0"/>
              <a:t> </a:t>
            </a:r>
            <a:r>
              <a:rPr lang="vi-VN" dirty="0"/>
              <a:t>trang web thông thường làm tài liệu tham khảo.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91BE96-FC61-408C-8DD5-8C80F106C456}"/>
              </a:ext>
            </a:extLst>
          </p:cNvPr>
          <p:cNvGrpSpPr/>
          <p:nvPr/>
        </p:nvGrpSpPr>
        <p:grpSpPr>
          <a:xfrm>
            <a:off x="2859594" y="4282090"/>
            <a:ext cx="3124200" cy="2019541"/>
            <a:chOff x="2819400" y="3733800"/>
            <a:chExt cx="3124200" cy="201954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926AE50-6ED2-4764-94B1-E2CAC171BE3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49335"/>
              <a:ext cx="3124200" cy="171326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075CB8D-BEE9-4FB3-8AE3-034D8742FADE}"/>
                </a:ext>
              </a:extLst>
            </p:cNvPr>
            <p:cNvCxnSpPr/>
            <p:nvPr/>
          </p:nvCxnSpPr>
          <p:spPr>
            <a:xfrm flipH="1">
              <a:off x="3276600" y="3733800"/>
              <a:ext cx="1981200" cy="201954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17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(2)</a:t>
            </a:r>
            <a:endParaRPr lang="en-US" altLang="en-US" sz="3600" dirty="0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1115008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Có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nhiều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cách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để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lấy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bibTeX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file,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ví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dụ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sử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dụng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google scholar: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B</a:t>
            </a:r>
            <a:r>
              <a:rPr lang="vi-VN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ư</a:t>
            </a:r>
            <a:r>
              <a:rPr lang="en-US" altLang="en-US" sz="2000" dirty="0" err="1">
                <a:solidFill>
                  <a:srgbClr val="000066"/>
                </a:solidFill>
                <a:sym typeface="Wingdings" panose="05000000000000000000" pitchFamily="2" charset="2"/>
              </a:rPr>
              <a:t>ớc</a:t>
            </a:r>
            <a:r>
              <a:rPr lang="en-US" altLang="en-US" sz="2000" dirty="0">
                <a:solidFill>
                  <a:srgbClr val="000066"/>
                </a:solidFill>
                <a:sym typeface="Wingdings" panose="05000000000000000000" pitchFamily="2" charset="2"/>
              </a:rPr>
              <a:t> 1: 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Truy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cập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vào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trang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web: 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  <a:hlinkClick r:id="rId3"/>
              </a:rPr>
              <a:t>https://scholar.google.com/</a:t>
            </a:r>
            <a:endParaRPr lang="en-US" altLang="en-US" sz="1800" dirty="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B</a:t>
            </a:r>
            <a:r>
              <a:rPr lang="vi-VN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ư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ớc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2: 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Gõ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tên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tài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liệu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tham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khảo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vào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ô 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tìm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kiếm</a:t>
            </a:r>
            <a:endParaRPr lang="en-US" altLang="en-US" sz="1800" dirty="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B</a:t>
            </a:r>
            <a:r>
              <a:rPr lang="vi-VN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ư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ớc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3: 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Chọn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“cite”, 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sau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đó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chọn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dirty="0" err="1">
                <a:solidFill>
                  <a:srgbClr val="000066"/>
                </a:solidFill>
                <a:sym typeface="Wingdings" panose="05000000000000000000" pitchFamily="2" charset="2"/>
              </a:rPr>
              <a:t>BibTeX</a:t>
            </a:r>
            <a:r>
              <a:rPr lang="en-US" altLang="en-US" sz="1800" dirty="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000066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B4158-9D01-4B48-B5F4-8F9EA9B774F2}"/>
              </a:ext>
            </a:extLst>
          </p:cNvPr>
          <p:cNvSpPr txBox="1"/>
          <p:nvPr/>
        </p:nvSpPr>
        <p:spPr>
          <a:xfrm>
            <a:off x="4114800" y="296981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D95E2-3581-44F3-BA97-8EB1DE7F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12777"/>
            <a:ext cx="4527795" cy="2962807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51D488-3803-4C54-962B-CF5B20829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635" y="2714884"/>
            <a:ext cx="3866559" cy="1773857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DB7BCDA5-17E5-4B96-B2F8-AB5CACEEA47D}"/>
              </a:ext>
            </a:extLst>
          </p:cNvPr>
          <p:cNvSpPr/>
          <p:nvPr/>
        </p:nvSpPr>
        <p:spPr>
          <a:xfrm>
            <a:off x="4756395" y="4591983"/>
            <a:ext cx="1263135" cy="4603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14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(3)</a:t>
            </a:r>
            <a:endParaRPr lang="en-US" altLang="en-US" sz="3600" dirty="0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sz="2000" dirty="0">
                <a:solidFill>
                  <a:srgbClr val="000066"/>
                </a:solidFill>
              </a:rPr>
              <a:t>Có </a:t>
            </a:r>
            <a:r>
              <a:rPr lang="en-US" sz="2000" dirty="0">
                <a:solidFill>
                  <a:srgbClr val="000066"/>
                </a:solidFill>
              </a:rPr>
              <a:t>5</a:t>
            </a:r>
            <a:r>
              <a:rPr lang="vi-VN" sz="2000" dirty="0">
                <a:solidFill>
                  <a:srgbClr val="000066"/>
                </a:solidFill>
              </a:rPr>
              <a:t> loại tài liệu tham khảo mà sinh viên phải tuân thủ đúng quy định về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vi-VN" sz="2000" dirty="0">
                <a:solidFill>
                  <a:srgbClr val="000066"/>
                </a:solidFill>
              </a:rPr>
              <a:t>cách thức liệt kê thông tin</a:t>
            </a:r>
            <a:endParaRPr lang="en-US" sz="2000" dirty="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BE76A4-A46B-49B2-B640-C79F41D1C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69" y="1447800"/>
            <a:ext cx="8328608" cy="1753067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8276082-C476-4E5E-AC65-F5E409DD7386}"/>
              </a:ext>
            </a:extLst>
          </p:cNvPr>
          <p:cNvSpPr/>
          <p:nvPr/>
        </p:nvSpPr>
        <p:spPr>
          <a:xfrm>
            <a:off x="7027628" y="3380379"/>
            <a:ext cx="772270" cy="13629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BCB461-7A6B-4EA3-AF25-845E82854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47" y="3738796"/>
            <a:ext cx="67818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34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(4)</a:t>
            </a:r>
            <a:endParaRPr lang="en-US" altLang="en-US" sz="3600" dirty="0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66"/>
                </a:solidFill>
              </a:rPr>
              <a:t>Tài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liệu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là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sách</a:t>
            </a:r>
            <a:endParaRPr lang="en-US" sz="2000" dirty="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66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8276082-C476-4E5E-AC65-F5E409DD7386}"/>
              </a:ext>
            </a:extLst>
          </p:cNvPr>
          <p:cNvSpPr/>
          <p:nvPr/>
        </p:nvSpPr>
        <p:spPr>
          <a:xfrm>
            <a:off x="6303397" y="3380379"/>
            <a:ext cx="772270" cy="13629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8BF5E-6DCC-48DB-9517-19E781F8D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56355"/>
            <a:ext cx="8754386" cy="1780440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C94DB3-AE5A-439D-9CDF-C5004FB16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8" y="3849688"/>
            <a:ext cx="5440166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98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(5)</a:t>
            </a:r>
            <a:endParaRPr lang="en-US" altLang="en-US" sz="3600" dirty="0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66"/>
                </a:solidFill>
              </a:rPr>
              <a:t>Tài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liệu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là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báo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cáo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hội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nghị</a:t>
            </a:r>
            <a:r>
              <a:rPr lang="en-US" sz="2000" dirty="0">
                <a:solidFill>
                  <a:srgbClr val="000066"/>
                </a:solidFill>
              </a:rPr>
              <a:t> khoa </a:t>
            </a:r>
            <a:r>
              <a:rPr lang="en-US" sz="2000" dirty="0" err="1">
                <a:solidFill>
                  <a:srgbClr val="000066"/>
                </a:solidFill>
              </a:rPr>
              <a:t>học</a:t>
            </a:r>
            <a:endParaRPr lang="en-US" sz="2000" dirty="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66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8276082-C476-4E5E-AC65-F5E409DD7386}"/>
              </a:ext>
            </a:extLst>
          </p:cNvPr>
          <p:cNvSpPr/>
          <p:nvPr/>
        </p:nvSpPr>
        <p:spPr>
          <a:xfrm>
            <a:off x="6303397" y="3380379"/>
            <a:ext cx="772270" cy="13629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08A90-4734-4265-A071-4DC21BAEA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28" y="1138814"/>
            <a:ext cx="8717943" cy="2241565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F0763-3C7D-4AA5-B3C3-F38CC36DC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72" y="4762529"/>
            <a:ext cx="8816954" cy="15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39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(6)</a:t>
            </a:r>
            <a:endParaRPr lang="en-US" altLang="en-US" sz="3600" dirty="0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66"/>
                </a:solidFill>
              </a:rPr>
              <a:t>Đồ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án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tốt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nghiệp</a:t>
            </a:r>
            <a:r>
              <a:rPr lang="en-US" sz="2000" dirty="0">
                <a:solidFill>
                  <a:srgbClr val="000066"/>
                </a:solidFill>
              </a:rPr>
              <a:t>, </a:t>
            </a:r>
            <a:r>
              <a:rPr lang="en-US" sz="2000" dirty="0" err="1">
                <a:solidFill>
                  <a:srgbClr val="000066"/>
                </a:solidFill>
              </a:rPr>
              <a:t>luận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văn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thạc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sĩ</a:t>
            </a:r>
            <a:r>
              <a:rPr lang="en-US" sz="2000" dirty="0">
                <a:solidFill>
                  <a:srgbClr val="000066"/>
                </a:solidFill>
              </a:rPr>
              <a:t>, </a:t>
            </a:r>
            <a:r>
              <a:rPr lang="en-US" sz="2000" dirty="0" err="1">
                <a:solidFill>
                  <a:srgbClr val="000066"/>
                </a:solidFill>
              </a:rPr>
              <a:t>tiến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sĩ</a:t>
            </a:r>
            <a:endParaRPr lang="en-US" sz="2000" dirty="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66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8276082-C476-4E5E-AC65-F5E409DD7386}"/>
              </a:ext>
            </a:extLst>
          </p:cNvPr>
          <p:cNvSpPr/>
          <p:nvPr/>
        </p:nvSpPr>
        <p:spPr>
          <a:xfrm>
            <a:off x="6648146" y="3005252"/>
            <a:ext cx="772270" cy="13629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33377-BA63-4E86-9881-480ACA61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4" y="1159168"/>
            <a:ext cx="8747951" cy="1773685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07360E-BCAD-4D2F-A2BF-D42E6E4E3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3" y="3686733"/>
            <a:ext cx="6318740" cy="19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3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9375"/>
            <a:ext cx="8674100" cy="450850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1. So </a:t>
            </a:r>
            <a:r>
              <a:rPr lang="en-US" b="1" dirty="0" err="1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sánh</a:t>
            </a:r>
            <a:r>
              <a:rPr lang="en-US" b="1" dirty="0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 MS Word </a:t>
            </a:r>
            <a:r>
              <a:rPr lang="en-US" b="1" dirty="0" err="1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và</a:t>
            </a:r>
            <a:r>
              <a:rPr lang="en-US" b="1" dirty="0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 LaTeX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5857-1256-7F4F-819D-48BE40FED0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F88B7E-86B8-4862-842E-2DB840C1EC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00C08-2483-D5C0-0146-90A4D2752085}"/>
              </a:ext>
            </a:extLst>
          </p:cNvPr>
          <p:cNvSpPr txBox="1"/>
          <p:nvPr/>
        </p:nvSpPr>
        <p:spPr>
          <a:xfrm>
            <a:off x="1726162" y="2781796"/>
            <a:ext cx="6389137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Một số nét mới trong </a:t>
            </a:r>
            <a:b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bảo vệ tốt nghiệp 2021-2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endParaRPr lang="en-US" sz="4000" b="1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1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(7)</a:t>
            </a:r>
            <a:endParaRPr lang="en-US" altLang="en-US" sz="3600" dirty="0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66"/>
                </a:solidFill>
              </a:rPr>
              <a:t>Tài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liệu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tham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khảo</a:t>
            </a: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err="1">
                <a:solidFill>
                  <a:srgbClr val="000066"/>
                </a:solidFill>
              </a:rPr>
              <a:t>từ</a:t>
            </a:r>
            <a:r>
              <a:rPr lang="en-US" sz="2000" dirty="0">
                <a:solidFill>
                  <a:srgbClr val="000066"/>
                </a:solidFill>
              </a:rPr>
              <a:t> Internet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66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8276082-C476-4E5E-AC65-F5E409DD7386}"/>
              </a:ext>
            </a:extLst>
          </p:cNvPr>
          <p:cNvSpPr/>
          <p:nvPr/>
        </p:nvSpPr>
        <p:spPr>
          <a:xfrm>
            <a:off x="6648146" y="3005252"/>
            <a:ext cx="772270" cy="13629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D8AE0-E103-4707-80F6-B222EE8D8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0347"/>
            <a:ext cx="8804140" cy="1589541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BAEBE7-525B-40CA-9A46-20D4AF526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73" y="3667596"/>
            <a:ext cx="6216264" cy="174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7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8EBAA-F37E-4B93-BFFC-D10E5C18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66870-9E35-620A-EDEF-FC00D19B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NÉT MỚI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9B38-8C95-56F9-E401-C3A2775644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EdTech,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Medtech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ban,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ban Edtech 1,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ban Edtech 2,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8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24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“Best Presentation Award - BPA”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ban.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BPA. Trường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01 Best Thesis Award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BPA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Bảo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18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08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Deadline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Hai, 08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08.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“Graduation Ceremony”: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20/08 .  </a:t>
            </a:r>
          </a:p>
        </p:txBody>
      </p:sp>
    </p:spTree>
    <p:extLst>
      <p:ext uri="{BB962C8B-B14F-4D97-AF65-F5344CB8AC3E}">
        <p14:creationId xmlns:p14="http://schemas.microsoft.com/office/powerpoint/2010/main" val="246192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23C9A-628B-C3B9-298A-44968021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FE8ADD0-DCFD-4F42-2066-45442EF0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18E2-F0FA-4663-016C-56E680C137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quyển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(template) </a:t>
            </a:r>
            <a:r>
              <a:rPr lang="en-US" dirty="0" err="1"/>
              <a:t>theo</a:t>
            </a:r>
            <a:r>
              <a:rPr lang="en-US" dirty="0"/>
              <a:t> 2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: </a:t>
            </a:r>
          </a:p>
          <a:p>
            <a:pPr lvl="2">
              <a:lnSpc>
                <a:spcPct val="100000"/>
              </a:lnSpc>
            </a:pP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, </a:t>
            </a:r>
            <a:r>
              <a:rPr lang="en-US" dirty="0" err="1"/>
              <a:t>và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quyển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Latex.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: </a:t>
            </a:r>
          </a:p>
          <a:p>
            <a:pPr lvl="3">
              <a:lnSpc>
                <a:spcPct val="150000"/>
              </a:lnSpc>
            </a:pP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;</a:t>
            </a:r>
          </a:p>
          <a:p>
            <a:pPr lvl="3">
              <a:lnSpc>
                <a:spcPct val="150000"/>
              </a:lnSpc>
            </a:pP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Latex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qua: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Công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Overleaf; </a:t>
            </a:r>
            <a:r>
              <a:rPr lang="en-US" dirty="0" err="1"/>
              <a:t>và</a:t>
            </a:r>
            <a:endParaRPr lang="en-US" dirty="0"/>
          </a:p>
          <a:p>
            <a:pPr lvl="3">
              <a:lnSpc>
                <a:spcPct val="150000"/>
              </a:lnSpc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228F1-EF8D-8526-563F-4C78E1F39B50}"/>
              </a:ext>
            </a:extLst>
          </p:cNvPr>
          <p:cNvSpPr txBox="1"/>
          <p:nvPr/>
        </p:nvSpPr>
        <p:spPr>
          <a:xfrm>
            <a:off x="3984821" y="3778383"/>
            <a:ext cx="5915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LATEX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331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9375"/>
            <a:ext cx="8674100" cy="450850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1. So </a:t>
            </a:r>
            <a:r>
              <a:rPr lang="en-US" b="1" dirty="0" err="1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sánh</a:t>
            </a:r>
            <a:r>
              <a:rPr lang="en-US" b="1" dirty="0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 MS Word </a:t>
            </a:r>
            <a:r>
              <a:rPr lang="en-US" b="1" dirty="0" err="1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và</a:t>
            </a:r>
            <a:r>
              <a:rPr lang="en-US" b="1" dirty="0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 LaTeX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5857-1256-7F4F-819D-48BE40FED0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F88B7E-86B8-4862-842E-2DB840C1EC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00C08-2483-D5C0-0146-90A4D2752085}"/>
              </a:ext>
            </a:extLst>
          </p:cNvPr>
          <p:cNvSpPr txBox="1"/>
          <p:nvPr/>
        </p:nvSpPr>
        <p:spPr>
          <a:xfrm>
            <a:off x="641480" y="2781796"/>
            <a:ext cx="7473820" cy="894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So sánh MS Word và LaTeX</a:t>
            </a:r>
          </a:p>
        </p:txBody>
      </p:sp>
    </p:spTree>
    <p:extLst>
      <p:ext uri="{BB962C8B-B14F-4D97-AF65-F5344CB8AC3E}">
        <p14:creationId xmlns:p14="http://schemas.microsoft.com/office/powerpoint/2010/main" val="175453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76C4-FAEA-0E44-9FDE-66C9ACD1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Microsoft Word </a:t>
            </a:r>
            <a:r>
              <a:rPr lang="en-US" dirty="0" err="1"/>
              <a:t>và</a:t>
            </a:r>
            <a:r>
              <a:rPr lang="en-US" dirty="0"/>
              <a:t> LaTeX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FED75A-1C78-A153-C1F4-3FC2D25B7B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A54E85-9178-4F79-AAC6-2D92C4966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07264"/>
              </p:ext>
            </p:extLst>
          </p:nvPr>
        </p:nvGraphicFramePr>
        <p:xfrm>
          <a:off x="111577" y="841248"/>
          <a:ext cx="8813206" cy="530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03">
                  <a:extLst>
                    <a:ext uri="{9D8B030D-6E8A-4147-A177-3AD203B41FA5}">
                      <a16:colId xmlns:a16="http://schemas.microsoft.com/office/drawing/2014/main" val="1316920975"/>
                    </a:ext>
                  </a:extLst>
                </a:gridCol>
                <a:gridCol w="4406603">
                  <a:extLst>
                    <a:ext uri="{9D8B030D-6E8A-4147-A177-3AD203B41FA5}">
                      <a16:colId xmlns:a16="http://schemas.microsoft.com/office/drawing/2014/main" val="3756254812"/>
                    </a:ext>
                  </a:extLst>
                </a:gridCol>
              </a:tblGrid>
              <a:tr h="5871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 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338821"/>
                  </a:ext>
                </a:extLst>
              </a:tr>
              <a:tr h="7024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n-lt"/>
                          <a:cs typeface="Arial" panose="020B0604020202020204" pitchFamily="34" charset="0"/>
                        </a:rPr>
                        <a:t>Hầu</a:t>
                      </a:r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+mn-lt"/>
                          <a:cs typeface="Arial" panose="020B0604020202020204" pitchFamily="34" charset="0"/>
                        </a:rPr>
                        <a:t>hết</a:t>
                      </a:r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+mn-lt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đ</a:t>
                      </a:r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ịnh dạng thủ công</a:t>
                      </a:r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+mn-lt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từng phần văn</a:t>
                      </a:r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bản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Nội dung được biên tập tự động theo</a:t>
                      </a:r>
                    </a:p>
                    <a:p>
                      <a:pPr algn="ctr"/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cấu trúc được khai báo trước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685508"/>
                  </a:ext>
                </a:extLst>
              </a:tr>
              <a:tr h="10034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Đ</a:t>
                      </a:r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ịnh dạng heading, môi trường</a:t>
                      </a:r>
                    </a:p>
                    <a:p>
                      <a:pPr algn="ctr"/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danh sách, đánh số, tạo mục lục</a:t>
                      </a:r>
                    </a:p>
                    <a:p>
                      <a:pPr algn="ctr"/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tự động mất nhiều thời gian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S</a:t>
                      </a:r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ử dụng 1 khai báo chuẩn</a:t>
                      </a:r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+mn-lt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sử dụng được cho nhiều file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081161"/>
                  </a:ext>
                </a:extLst>
              </a:tr>
              <a:tr h="10034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Chia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sẻ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giữa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phiên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nhau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ổn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lỗi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Dữ liệu được lưu dạng text nên có</a:t>
                      </a:r>
                    </a:p>
                    <a:p>
                      <a:pPr algn="ctr"/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thể chia sẽ dễ dàng, không </a:t>
                      </a:r>
                      <a:r>
                        <a:rPr lang="en-US" dirty="0" err="1">
                          <a:latin typeface="+mn-lt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+mn-lt"/>
                          <a:cs typeface="Arial" panose="020B0604020202020204" pitchFamily="34" charset="0"/>
                        </a:rPr>
                        <a:t>đổi</a:t>
                      </a:r>
                      <a:endParaRPr lang="vi-VN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định dạng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713472"/>
                  </a:ext>
                </a:extLst>
              </a:tr>
              <a:tr h="7024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Gặp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lỗi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bày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</a:t>
                      </a:r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khoảng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trắng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LaTeX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căn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chỉnh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626240"/>
                  </a:ext>
                </a:extLst>
              </a:tr>
              <a:tr h="13044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Đ</a:t>
                      </a:r>
                      <a:r>
                        <a:rPr lang="vi-VN" dirty="0"/>
                        <a:t>ánh số và tham chiếu công</a:t>
                      </a:r>
                      <a:br>
                        <a:rPr lang="vi-VN" dirty="0"/>
                      </a:br>
                      <a:r>
                        <a:rPr lang="vi-VN" dirty="0"/>
                        <a:t>thức, hình ảnh, bảng biểu, </a:t>
                      </a:r>
                      <a:br>
                        <a:rPr lang="vi-VN" dirty="0"/>
                      </a:br>
                      <a:r>
                        <a:rPr lang="vi-VN" dirty="0"/>
                        <a:t>ví dụ, định lý</a:t>
                      </a:r>
                      <a:r>
                        <a:rPr lang="en-US" dirty="0"/>
                        <a:t>, </a:t>
                      </a:r>
                      <a:r>
                        <a:rPr lang="vi-VN" dirty="0"/>
                        <a:t>chương mục,</a:t>
                      </a:r>
                      <a:r>
                        <a:rPr lang="en-US" dirty="0"/>
                        <a:t> </a:t>
                      </a:r>
                      <a:r>
                        <a:rPr lang="vi-VN" dirty="0"/>
                        <a:t>tự</a:t>
                      </a:r>
                      <a:br>
                        <a:rPr lang="vi-VN" dirty="0"/>
                      </a:br>
                      <a:r>
                        <a:rPr lang="vi-VN" dirty="0"/>
                        <a:t>động khó thực hiện và quản lý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Các công thức, hình ảnh, bảng biểu,</a:t>
                      </a:r>
                    </a:p>
                    <a:p>
                      <a:pPr algn="ctr"/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môi trường ví dụ, định lý,</a:t>
                      </a:r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chương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m</a:t>
                      </a:r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ục</a:t>
                      </a:r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,</a:t>
                      </a:r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 được tự động, có thể gán nhãn,</a:t>
                      </a:r>
                    </a:p>
                    <a:p>
                      <a:pPr algn="ctr"/>
                      <a:r>
                        <a:rPr lang="vi-VN" dirty="0">
                          <a:latin typeface="+mn-lt"/>
                          <a:cs typeface="Arial" panose="020B0604020202020204" pitchFamily="34" charset="0"/>
                        </a:rPr>
                        <a:t>truy xuất và quản lý dễ dàng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447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46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76C4-FAEA-0E44-9FDE-66C9ACD1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Microsoft Word </a:t>
            </a:r>
            <a:r>
              <a:rPr lang="en-US" dirty="0" err="1"/>
              <a:t>và</a:t>
            </a:r>
            <a:r>
              <a:rPr lang="en-US" dirty="0"/>
              <a:t> LaTeX (2)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894485-EE41-E011-DBE1-700394561B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F59F2-6E31-43CB-B98D-C35CCE62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92" y="923772"/>
            <a:ext cx="6804880" cy="4810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A02FEA-2B30-4597-B54B-629C3937DA43}"/>
              </a:ext>
            </a:extLst>
          </p:cNvPr>
          <p:cNvSpPr txBox="1"/>
          <p:nvPr/>
        </p:nvSpPr>
        <p:spPr>
          <a:xfrm>
            <a:off x="3587889" y="5860868"/>
            <a:ext cx="50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Nguồn</a:t>
            </a:r>
            <a:r>
              <a:rPr lang="en-US" i="1" dirty="0"/>
              <a:t>: http://www.giorgiobendoni.com/latex/</a:t>
            </a:r>
          </a:p>
        </p:txBody>
      </p:sp>
    </p:spTree>
    <p:extLst>
      <p:ext uri="{BB962C8B-B14F-4D97-AF65-F5344CB8AC3E}">
        <p14:creationId xmlns:p14="http://schemas.microsoft.com/office/powerpoint/2010/main" val="406506426"/>
      </p:ext>
    </p:extLst>
  </p:cSld>
  <p:clrMapOvr>
    <a:masterClrMapping/>
  </p:clrMapOvr>
</p:sld>
</file>

<file path=ppt/theme/theme1.xml><?xml version="1.0" encoding="utf-8"?>
<a:theme xmlns:a="http://schemas.openxmlformats.org/drawingml/2006/main" name="HUST PPT Template 2021 ( Blue 3X4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HUST PPT Template 2021 ( Blue 3X4)</Template>
  <TotalTime>2023</TotalTime>
  <Words>1945</Words>
  <Application>Microsoft Office PowerPoint</Application>
  <PresentationFormat>On-screen Show (4:3)</PresentationFormat>
  <Paragraphs>393</Paragraphs>
  <Slides>41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Lato</vt:lpstr>
      <vt:lpstr>Linh AvantGarde</vt:lpstr>
      <vt:lpstr>Times New Roman</vt:lpstr>
      <vt:lpstr>HUST PPT Template 2021 ( Blue 3X4)</vt:lpstr>
      <vt:lpstr>PowerPoint Presentation</vt:lpstr>
      <vt:lpstr>PowerPoint Presentation</vt:lpstr>
      <vt:lpstr>NỘI DUNG</vt:lpstr>
      <vt:lpstr>1. So sánh MS Word và LaTeX</vt:lpstr>
      <vt:lpstr>MỘT SỐ NÉT MỚI</vt:lpstr>
      <vt:lpstr>PowerPoint Presentation</vt:lpstr>
      <vt:lpstr>1. So sánh MS Word và LaTeX</vt:lpstr>
      <vt:lpstr>Microsoft Word và LaTeX (1)</vt:lpstr>
      <vt:lpstr>Microsoft Word và LaTeX (2)</vt:lpstr>
      <vt:lpstr>3. Cách thức sử dụng Overleaf</vt:lpstr>
      <vt:lpstr>OVERLEAF LÀ GÌ?</vt:lpstr>
      <vt:lpstr>GIAO DIỆN</vt:lpstr>
      <vt:lpstr>ĐĂNG KÝ VÀ ĐĂNG NHẬP</vt:lpstr>
      <vt:lpstr>COPY PROJECT TỪ TEMPLATE MẪU</vt:lpstr>
      <vt:lpstr>COPY PROJECT TỪ TEMPLATE MẪU (2)</vt:lpstr>
      <vt:lpstr>FILE &amp; FOLDER TRONG TEMPLATE</vt:lpstr>
      <vt:lpstr>4. Chuẩn bị trang bìa</vt:lpstr>
      <vt:lpstr>FILE Bia.tex</vt:lpstr>
      <vt:lpstr>5. Viết nội dung từng chương</vt:lpstr>
      <vt:lpstr>THƯ MỤC Chuong</vt:lpstr>
      <vt:lpstr>VÍ DỤ: Chương 1</vt:lpstr>
      <vt:lpstr>CHÈN ẢNH VÀ TRÍCH DẪN ẢNH (1)</vt:lpstr>
      <vt:lpstr>CHÈN BẢNG VÀ TRÍCH DẪN BẢNG (1)</vt:lpstr>
      <vt:lpstr>CHÈN BẢNG VÀ TRÍCH DẪN BẢNG (2)</vt:lpstr>
      <vt:lpstr>CHÈN BẢNG VÀ TRÍCH DẪN BẢNG (3)</vt:lpstr>
      <vt:lpstr>CHÈN BẢNG VÀ TRÍCH DẪN BẢNG (3)</vt:lpstr>
      <vt:lpstr>CHÈN BẢNG VÀ TRÍCH DẪN BẢNG (4)</vt:lpstr>
      <vt:lpstr>PHƯƠNG TRÌNH/CÔNG THỨC TOÁN HỌC(1)</vt:lpstr>
      <vt:lpstr>PHƯƠNG TRÌNH/CÔNG THỨC TOÁN HỌC(2)</vt:lpstr>
      <vt:lpstr>PHƯƠNG TRÌNH/CÔNG THỨC TOÁN HỌC(3)</vt:lpstr>
      <vt:lpstr>ĐÁNH DẤU VÀ ĐÁNH SỐ (1)</vt:lpstr>
      <vt:lpstr>Đánh dấu và đánh số (2)</vt:lpstr>
      <vt:lpstr>6. Hướng dẫn làm và tham chiếu tài liệu tham khảo</vt:lpstr>
      <vt:lpstr>TÀI LIỆU THAM KHẢO (1)</vt:lpstr>
      <vt:lpstr>TÀI LIỆU THAM KHẢO (2)</vt:lpstr>
      <vt:lpstr>TÀI LIỆU THAM KHẢO (3)</vt:lpstr>
      <vt:lpstr>TÀI LIỆU THAM KHẢO (4)</vt:lpstr>
      <vt:lpstr>TÀI LIỆU THAM KHẢO (5)</vt:lpstr>
      <vt:lpstr>TÀI LIỆU THAM KHẢO (6)</vt:lpstr>
      <vt:lpstr>TÀI LIỆU THAM KHẢO (7)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Le Xuan Thanh</cp:lastModifiedBy>
  <cp:revision>24</cp:revision>
  <dcterms:created xsi:type="dcterms:W3CDTF">2021-05-28T04:32:29Z</dcterms:created>
  <dcterms:modified xsi:type="dcterms:W3CDTF">2022-07-04T12:59:05Z</dcterms:modified>
</cp:coreProperties>
</file>