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9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269" r:id="rId14"/>
    <p:sldId id="298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65" r:id="rId24"/>
    <p:sldId id="280" r:id="rId25"/>
    <p:sldId id="299" r:id="rId26"/>
    <p:sldId id="281" r:id="rId27"/>
    <p:sldId id="282" r:id="rId28"/>
    <p:sldId id="283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88" r:id="rId40"/>
    <p:sldId id="289" r:id="rId41"/>
    <p:sldId id="290" r:id="rId42"/>
    <p:sldId id="310" r:id="rId43"/>
    <p:sldId id="311" r:id="rId44"/>
    <p:sldId id="293" r:id="rId45"/>
    <p:sldId id="312" r:id="rId46"/>
    <p:sldId id="294" r:id="rId47"/>
    <p:sldId id="295" r:id="rId48"/>
    <p:sldId id="296" r:id="rId49"/>
    <p:sldId id="313" r:id="rId50"/>
    <p:sldId id="31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35" autoAdjust="0"/>
  </p:normalViewPr>
  <p:slideViewPr>
    <p:cSldViewPr>
      <p:cViewPr varScale="1">
        <p:scale>
          <a:sx n="62" d="100"/>
          <a:sy n="6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08D18-9415-4319-BD51-5365E10AA0C0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138C9-45BA-4963-BE9A-BB5DB2EA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Follows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 until check for support</a:t>
                </a:r>
              </a:p>
              <a:p>
                <a:pPr marL="2857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For each transaction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check if candidate c is in transaction, if it is increment support</a:t>
                </a:r>
              </a:p>
              <a:p>
                <a:pPr marL="2857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If candidates found in transaction, add them into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Follows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 until check for support</a:t>
                </a:r>
              </a:p>
              <a:p>
                <a:pPr marL="2857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For each transaction in </a:t>
                </a:r>
                <a:r>
                  <a:rPr lang="en-US" i="0" smtClean="0">
                    <a:latin typeface="Cambria Math"/>
                  </a:rPr>
                  <a:t>(</a:t>
                </a:r>
                <a:r>
                  <a:rPr lang="en-US" i="0">
                    <a:latin typeface="Cambria Math"/>
                  </a:rPr>
                  <a:t>𝐶_(𝑘</a:t>
                </a:r>
                <a:r>
                  <a:rPr lang="en-US" b="0" i="0" smtClean="0">
                    <a:latin typeface="Cambria Math"/>
                  </a:rPr>
                  <a:t>−1</a:t>
                </a:r>
                <a:r>
                  <a:rPr lang="en-US" b="0" i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 ) ̅</a:t>
                </a:r>
                <a:r>
                  <a:rPr lang="en-US" dirty="0" smtClean="0"/>
                  <a:t> check if candidate c is in transaction, if it is increment support</a:t>
                </a:r>
              </a:p>
              <a:p>
                <a:pPr marL="2857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If candidates found in transaction, add them into </a:t>
                </a:r>
                <a:r>
                  <a:rPr lang="en-US" i="0" smtClean="0">
                    <a:latin typeface="Cambria Math"/>
                  </a:rPr>
                  <a:t>(</a:t>
                </a:r>
                <a:r>
                  <a:rPr lang="en-US" i="0">
                    <a:latin typeface="Cambria Math"/>
                  </a:rPr>
                  <a:t>𝐶_𝑘 </a:t>
                </a:r>
                <a:r>
                  <a:rPr lang="en-US" i="0" smtClean="0">
                    <a:latin typeface="Cambria Math"/>
                  </a:rPr>
                  <a:t>) ̅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38C9-45BA-4963-BE9A-BB5DB2EA3D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SETM is only graphed once due to incredibly poor performance when average transaction size was large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38C9-45BA-4963-BE9A-BB5DB2EA3D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38C9-45BA-4963-BE9A-BB5DB2EA3D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show 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38C9-45BA-4963-BE9A-BB5DB2EA3D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38C9-45BA-4963-BE9A-BB5DB2EA3D6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8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138C9-45BA-4963-BE9A-BB5DB2EA3D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2231F1-76C3-41C5-A6CE-B812D02E4EE1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798BD4-3E8A-4698-B99C-5E07480BF0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Algorithms for Mining Association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Apriori produces candidates only using previously found large </a:t>
                </a:r>
                <a:r>
                  <a:rPr lang="en-US" dirty="0" err="1" smtClean="0"/>
                  <a:t>itemsets</a:t>
                </a:r>
                <a:endParaRPr lang="en-US" dirty="0" smtClean="0"/>
              </a:p>
              <a:p>
                <a:r>
                  <a:rPr lang="en-US" dirty="0" smtClean="0"/>
                  <a:t>Key Ideas:</a:t>
                </a:r>
              </a:p>
              <a:p>
                <a:pPr lvl="1"/>
                <a:r>
                  <a:rPr lang="en-US" dirty="0"/>
                  <a:t>Any subset of a large </a:t>
                </a:r>
                <a:r>
                  <a:rPr lang="en-US" dirty="0" err="1"/>
                  <a:t>itemset</a:t>
                </a:r>
                <a:r>
                  <a:rPr lang="en-US" dirty="0"/>
                  <a:t> must be large (aka support above </a:t>
                </a:r>
                <a:r>
                  <a:rPr lang="en-US" dirty="0" err="1"/>
                  <a:t>minsup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smtClean="0"/>
                  <a:t>Adding </a:t>
                </a:r>
                <a:r>
                  <a:rPr lang="en-US" dirty="0"/>
                  <a:t>an element to </a:t>
                </a:r>
                <a:r>
                  <a:rPr lang="en-US" dirty="0" smtClean="0"/>
                  <a:t>an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</a:t>
                </a:r>
                <a:r>
                  <a:rPr lang="en-US" dirty="0"/>
                  <a:t>cannot increase the </a:t>
                </a:r>
                <a:r>
                  <a:rPr lang="en-US" dirty="0" smtClean="0"/>
                  <a:t>support</a:t>
                </a:r>
              </a:p>
              <a:p>
                <a:r>
                  <a:rPr lang="en-US" dirty="0" smtClean="0"/>
                  <a:t>On pass k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 grows the large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of k-1(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) size to produce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of size 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Large </a:t>
            </a:r>
            <a:r>
              <a:rPr lang="en-US" dirty="0" err="1" smtClean="0"/>
              <a:t>Itemsets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09" y="1524000"/>
            <a:ext cx="6195168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9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High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55" y="1143000"/>
            <a:ext cx="5638800" cy="345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8600" y="1295400"/>
                <a:ext cx="313805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[1] Begin with all large 1-itemsets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[2] Find large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of increasing size until none exist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[3] Generate candidate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 via previous pass’s large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) via the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-gen algorithm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[4-7] Count the support of each candidate and keep those above </a:t>
                </a:r>
                <a:r>
                  <a:rPr lang="en-US" dirty="0" err="1" smtClean="0"/>
                  <a:t>minsup</a:t>
                </a: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3138055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362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3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72412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54068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1: Join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766101"/>
            <a:ext cx="8792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Join the k-1itemsets that differ by only the last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Ensure ordering (prevent duplicates)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2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0" y="2070842"/>
            <a:ext cx="7549202" cy="260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234" y="1609177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2: Prune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9451" y="4724400"/>
                <a:ext cx="83735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For each set found in step 1, ensure each k-1subset of items in the candidate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51" y="4724400"/>
                <a:ext cx="8373549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019" t="-6618" r="-29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5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4067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95617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{1,2,3,4}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1676400" y="2693075"/>
            <a:ext cx="1066800" cy="44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76400" y="2956172"/>
            <a:ext cx="10668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152874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Join (k = 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38600" y="1944882"/>
            <a:ext cx="501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*** Assume numbers 1-5 correspond to individual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4067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95617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{1,2,3,5}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2693075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6400" y="3279337"/>
            <a:ext cx="1143000" cy="9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5287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Join (k = 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7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4067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956172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{1,2,4,5}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2956172"/>
            <a:ext cx="1066800" cy="727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76400" y="3319923"/>
            <a:ext cx="1066800" cy="36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15287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Join (k = 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4067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956172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{2,3,4,5}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3836075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76400" y="3912275"/>
            <a:ext cx="1143000" cy="244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15287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Join (k = 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2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4067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956172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{2,3,4,5}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87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Join (k = 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5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Retailers now have massive databases full of transactional history</a:t>
            </a:r>
          </a:p>
          <a:p>
            <a:pPr lvl="1"/>
            <a:r>
              <a:rPr lang="en-US" dirty="0" smtClean="0"/>
              <a:t>Simply transaction date and list of items</a:t>
            </a:r>
          </a:p>
          <a:p>
            <a:r>
              <a:rPr lang="en-US" dirty="0" smtClean="0"/>
              <a:t>Is it possible to gain insights from this data?</a:t>
            </a:r>
          </a:p>
          <a:p>
            <a:r>
              <a:rPr lang="en-US" dirty="0"/>
              <a:t>How are items in a database associated</a:t>
            </a:r>
          </a:p>
          <a:p>
            <a:pPr lvl="1"/>
            <a:r>
              <a:rPr lang="en-US" dirty="0"/>
              <a:t>Association Rules predict members of a set given other members in the set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4067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956172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trike="sngStrike" dirty="0" smtClean="0">
                <a:solidFill>
                  <a:srgbClr val="FF0000"/>
                </a:solidFill>
              </a:rPr>
              <a:t>{1,2,3,4}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{2,3,4,5}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87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Prune (k = 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17473" y="3371671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 {1,3,4}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73" y="3371671"/>
                <a:ext cx="3886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1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0" y="1528741"/>
            <a:ext cx="4724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 err="1" smtClean="0"/>
              <a:t>itemsets</a:t>
            </a:r>
            <a:r>
              <a:rPr lang="en-US" dirty="0" smtClean="0"/>
              <a:t> that can’t possibly have the possible support because there is a subset in it which doesn’t have the level of support i.e. not in the previous pass (k-1)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4067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956172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trike="sngStrike" dirty="0" smtClean="0">
                <a:solidFill>
                  <a:srgbClr val="FF0000"/>
                </a:solidFill>
              </a:rPr>
              <a:t>{1,2,3,4}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trike="sngStrike" dirty="0" smtClean="0">
                <a:solidFill>
                  <a:srgbClr val="FF0000"/>
                </a:solidFill>
              </a:rPr>
              <a:t>{1,2,4,5}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{2,3,4,5}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87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Prune (k = 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17473" y="3371671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 {1,4,5}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73" y="3371671"/>
                <a:ext cx="3886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1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-Gen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4067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956172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trike="sngStrike" dirty="0" smtClean="0">
                <a:solidFill>
                  <a:srgbClr val="FF0000"/>
                </a:solidFill>
              </a:rPr>
              <a:t>{1,2,3,4}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trike="sngStrike" dirty="0" smtClean="0">
                <a:solidFill>
                  <a:srgbClr val="FF0000"/>
                </a:solidFill>
              </a:rPr>
              <a:t>{1,2,4,5}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trike="sngStrike" dirty="0" smtClean="0">
                <a:solidFill>
                  <a:srgbClr val="FF0000"/>
                </a:solidFill>
              </a:rPr>
              <a:t>{2,3,4,5}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287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Prune (k = 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78182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840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17473" y="3371671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 {2,4,5}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73" y="3371671"/>
                <a:ext cx="3886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1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47800" y="4890655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Apriori</a:t>
            </a:r>
            <a:r>
              <a:rPr lang="en-US" sz="2800" b="1" dirty="0" smtClean="0"/>
              <a:t>-Gen returns only {1,2,3,5}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830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Method differs from competitor algorithms SETM and AIS</a:t>
                </a:r>
              </a:p>
              <a:p>
                <a:pPr lvl="1"/>
                <a:r>
                  <a:rPr lang="en-US" dirty="0" smtClean="0"/>
                  <a:t>Both determine candidates on the fly while passing over the data</a:t>
                </a:r>
              </a:p>
              <a:p>
                <a:pPr lvl="1"/>
                <a:r>
                  <a:rPr lang="en-US" dirty="0" smtClean="0"/>
                  <a:t>For pass </a:t>
                </a:r>
                <a:r>
                  <a:rPr lang="en-US" b="1" dirty="0" smtClean="0"/>
                  <a:t>k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For each transaction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 in </a:t>
                </a:r>
                <a:r>
                  <a:rPr lang="en-US" b="1" dirty="0" smtClean="0"/>
                  <a:t>D</a:t>
                </a:r>
              </a:p>
              <a:p>
                <a:pPr lvl="3"/>
                <a:r>
                  <a:rPr lang="en-US" dirty="0" smtClean="0"/>
                  <a:t>For each large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4"/>
                <a:r>
                  <a:rPr lang="en-US" dirty="0" smtClean="0"/>
                  <a:t>If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is contained in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, extend a using other items in </a:t>
                </a:r>
                <a:r>
                  <a:rPr lang="en-US" b="1" dirty="0" smtClean="0"/>
                  <a:t>t </a:t>
                </a:r>
                <a:r>
                  <a:rPr lang="en-US" dirty="0" smtClean="0"/>
                  <a:t>(increasing size of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by 1)</a:t>
                </a:r>
                <a:endParaRPr lang="en-US" b="1" dirty="0" smtClean="0"/>
              </a:p>
              <a:p>
                <a:pPr lvl="4"/>
                <a:r>
                  <a:rPr lang="en-US" dirty="0" smtClean="0"/>
                  <a:t>Add created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or increase support if already there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Large </a:t>
            </a:r>
            <a:r>
              <a:rPr lang="en-US" dirty="0" err="1" smtClean="0"/>
              <a:t>Itemsets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27858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Apriori gen produces fewer candidates than AIS and SETM</a:t>
                </a:r>
              </a:p>
              <a:p>
                <a:r>
                  <a:rPr lang="en-US" dirty="0" smtClean="0"/>
                  <a:t>Example: AIS and SETM  on pass k read transaction t = {1,2,3,4,5}</a:t>
                </a:r>
              </a:p>
              <a:p>
                <a:pPr lvl="1"/>
                <a:r>
                  <a:rPr lang="en-US" dirty="0" smtClean="0"/>
                  <a:t>Using previous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they produce 5 candidate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-Gen’s one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2785871"/>
              </a:xfrm>
              <a:blipFill rotWithShape="1">
                <a:blip r:embed="rId2"/>
                <a:stretch>
                  <a:fillRect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Cand</a:t>
            </a:r>
            <a:r>
              <a:rPr lang="en-US" dirty="0" smtClean="0"/>
              <a:t>-Gen AIS and SETM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073328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{1,2,3}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{1,2,5}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{1,3,5}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{2,3,4}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{2,3,5}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{3,4,5}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4350327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{1,2,3,4}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{1,2,3,5}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{1,2,4,5}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{1,3,4,5}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{2,3,4,5}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657600" y="5088990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of transactions is massive</a:t>
            </a:r>
          </a:p>
          <a:p>
            <a:pPr lvl="1"/>
            <a:r>
              <a:rPr lang="en-US" dirty="0" smtClean="0"/>
              <a:t>Can be millions of transactions added an hour</a:t>
            </a:r>
          </a:p>
          <a:p>
            <a:r>
              <a:rPr lang="en-US" dirty="0" smtClean="0"/>
              <a:t>Passing through database is expensive</a:t>
            </a:r>
          </a:p>
          <a:p>
            <a:pPr lvl="1"/>
            <a:r>
              <a:rPr lang="en-US" dirty="0" smtClean="0"/>
              <a:t>Later passes transactions don’t contain large </a:t>
            </a:r>
            <a:r>
              <a:rPr lang="en-US" dirty="0" err="1" smtClean="0"/>
              <a:t>itemsets</a:t>
            </a:r>
            <a:endParaRPr lang="en-US" dirty="0" smtClean="0"/>
          </a:p>
          <a:p>
            <a:pPr lvl="2"/>
            <a:r>
              <a:rPr lang="en-US" dirty="0" smtClean="0"/>
              <a:t>Don’t need to check those transactions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AprioriTid is a small variation on the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 algorithm</a:t>
                </a:r>
              </a:p>
              <a:p>
                <a:r>
                  <a:rPr lang="en-US" dirty="0" smtClean="0"/>
                  <a:t>Still uses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-Gen to produce candidates</a:t>
                </a:r>
              </a:p>
              <a:p>
                <a:r>
                  <a:rPr lang="en-US" dirty="0" smtClean="0"/>
                  <a:t>Difference: Doesn’t use database for counting support after first pass</a:t>
                </a:r>
              </a:p>
              <a:p>
                <a:pPr lvl="1"/>
                <a:r>
                  <a:rPr lang="en-US" dirty="0" smtClean="0"/>
                  <a:t>Keeps a separate set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which holds information:</a:t>
                </a:r>
              </a:p>
              <a:p>
                <a:pPr lvl="2"/>
                <a:r>
                  <a:rPr lang="en-US" dirty="0" smtClean="0"/>
                  <a:t>&lt; TID,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&gt;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a potentially large k-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in transaction TID.</a:t>
                </a:r>
              </a:p>
              <a:p>
                <a:pPr lvl="1"/>
                <a:r>
                  <a:rPr lang="en-US" dirty="0" smtClean="0"/>
                  <a:t>If a transaction doesn’t contain any large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it is removed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233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Keeping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can reduces the support checks</a:t>
                </a:r>
              </a:p>
              <a:p>
                <a:r>
                  <a:rPr lang="en-US" dirty="0" smtClean="0"/>
                  <a:t>Memory overhead 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ach entry could be larger than individual transaction</a:t>
                </a:r>
              </a:p>
              <a:p>
                <a:pPr lvl="1"/>
                <a:r>
                  <a:rPr lang="en-US" dirty="0" smtClean="0"/>
                  <a:t>Contains all candidate k-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in transaction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233671"/>
              </a:xfrm>
              <a:blipFill rotWithShape="1">
                <a:blip r:embed="rId2"/>
                <a:stretch>
                  <a:fillRect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6705600" cy="600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9197"/>
            <a:ext cx="3048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990600"/>
            <a:ext cx="52387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14775"/>
            <a:ext cx="35909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3400" y="4018597"/>
                <a:ext cx="4267200" cy="147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Create the set of &lt;TID,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&gt; for 1-itemsets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Define the large 1-itemsets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Minimum Support = 2</a:t>
                </a: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18597"/>
                <a:ext cx="4267200" cy="1477905"/>
              </a:xfrm>
              <a:prstGeom prst="rect">
                <a:avLst/>
              </a:prstGeom>
              <a:blipFill rotWithShape="1">
                <a:blip r:embed="rId5"/>
                <a:stretch>
                  <a:fillRect l="-1000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3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Rules:</a:t>
            </a:r>
          </a:p>
          <a:p>
            <a:pPr lvl="1"/>
            <a:r>
              <a:rPr lang="en-US" dirty="0" smtClean="0"/>
              <a:t>98% of customers that purchase tires get automotive services done</a:t>
            </a:r>
          </a:p>
          <a:p>
            <a:pPr lvl="1"/>
            <a:r>
              <a:rPr lang="en-US" dirty="0" smtClean="0"/>
              <a:t>Customers which buy mustard and ketchup also buy burgers</a:t>
            </a:r>
          </a:p>
          <a:p>
            <a:pPr lvl="1"/>
            <a:r>
              <a:rPr lang="en-US" dirty="0" smtClean="0"/>
              <a:t>Goal: find these rules from just transactional data</a:t>
            </a:r>
          </a:p>
          <a:p>
            <a:r>
              <a:rPr lang="en-US" dirty="0" smtClean="0"/>
              <a:t>Rules help with: store layout, buying patterns, add-on sales,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5909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43000"/>
            <a:ext cx="3448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4" idx="3"/>
            <a:endCxn id="16386" idx="1"/>
          </p:cNvCxnSpPr>
          <p:nvPr/>
        </p:nvCxnSpPr>
        <p:spPr>
          <a:xfrm>
            <a:off x="3895725" y="2614613"/>
            <a:ext cx="1590675" cy="280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725" y="2165866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-gen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96200" y="2089784"/>
            <a:ext cx="609600" cy="232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00161"/>
            <a:ext cx="3448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300161"/>
            <a:ext cx="52387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44040" y="4805361"/>
                <a:ext cx="7467600" cy="258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Check if candidate is found in transaction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, if so add to their support count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Also add &lt;</a:t>
                </a:r>
                <a:r>
                  <a:rPr lang="en-US" dirty="0" err="1" smtClean="0"/>
                  <a:t>TID,itemset</a:t>
                </a:r>
                <a:r>
                  <a:rPr lang="en-US" dirty="0" smtClean="0"/>
                  <a:t>&gt; pair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if not already there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In this case we are looking for {1} and {2}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&lt;300,{1,2}&gt; is added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4805361"/>
                <a:ext cx="7467600" cy="2586477"/>
              </a:xfrm>
              <a:prstGeom prst="rect">
                <a:avLst/>
              </a:prstGeom>
              <a:blipFill rotWithShape="1">
                <a:blip r:embed="rId4"/>
                <a:stretch>
                  <a:fillRect l="-571" t="-941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3200400" y="2362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90800" y="2590800"/>
            <a:ext cx="609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00161"/>
            <a:ext cx="3448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300161"/>
            <a:ext cx="52387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57275" y="4805361"/>
                <a:ext cx="7467600" cy="92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&lt;100, {1,3}&gt; and &lt;300, {1,3}&gt; is added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805361"/>
                <a:ext cx="7467600" cy="923907"/>
              </a:xfrm>
              <a:prstGeom prst="rect">
                <a:avLst/>
              </a:prstGeom>
              <a:blipFill rotWithShape="1">
                <a:blip r:embed="rId4"/>
                <a:stretch>
                  <a:fillRect l="-490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3124200" y="2590800"/>
            <a:ext cx="1219200" cy="15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24200" y="2743198"/>
            <a:ext cx="1219200" cy="609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90800" y="3052760"/>
            <a:ext cx="609600" cy="1519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00161"/>
            <a:ext cx="3448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300161"/>
            <a:ext cx="52387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57275" y="4805361"/>
                <a:ext cx="7467600" cy="120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rest are added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as well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805361"/>
                <a:ext cx="7467600" cy="1200906"/>
              </a:xfrm>
              <a:prstGeom prst="rect">
                <a:avLst/>
              </a:prstGeom>
              <a:blipFill rotWithShape="1">
                <a:blip r:embed="rId4"/>
                <a:stretch>
                  <a:fillRect l="-490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124200" y="32004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24200" y="3052761"/>
            <a:ext cx="1219200" cy="604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4200" y="34290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3052761"/>
            <a:ext cx="1219200" cy="985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24200" y="34290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24200" y="38862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24200" y="34290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24200" y="3052761"/>
            <a:ext cx="1219200" cy="1366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4" y="1200150"/>
            <a:ext cx="52101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200150"/>
            <a:ext cx="34448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895600" y="22860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95600" y="24384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7432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3200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43200" y="2781300"/>
            <a:ext cx="15240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95600" y="32004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2781300"/>
            <a:ext cx="15240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743200" y="32004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43200" y="3886200"/>
            <a:ext cx="1524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43200" y="3200400"/>
            <a:ext cx="1524000" cy="116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743200" y="2781300"/>
            <a:ext cx="1524000" cy="158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371600" y="4876800"/>
                <a:ext cx="6934200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All TIDs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have associated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that they contain after the support counting portion of the pass</a:t>
                </a:r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876800"/>
                <a:ext cx="6934200" cy="646908"/>
              </a:xfrm>
              <a:prstGeom prst="rect">
                <a:avLst/>
              </a:prstGeom>
              <a:blipFill rotWithShape="1">
                <a:blip r:embed="rId4"/>
                <a:stretch>
                  <a:fillRect l="-527"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142999"/>
            <a:ext cx="34575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4448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581400" y="2667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32555" y="1996440"/>
            <a:ext cx="166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Support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286000"/>
            <a:ext cx="34575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2301240"/>
            <a:ext cx="3429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990974" y="3124202"/>
            <a:ext cx="1571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974" y="251460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-gen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2400" y="3135632"/>
            <a:ext cx="609600" cy="46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5086"/>
            <a:ext cx="3429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7" y="1325086"/>
            <a:ext cx="5211763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1000" y="4651572"/>
                <a:ext cx="7848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Looking for transactions containing {2,3} and {2,5}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&lt;200, {2,3,5}&gt; and &lt;300, {2,3,5}&gt; are added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51572"/>
                <a:ext cx="78486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544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676400" y="2362200"/>
            <a:ext cx="2628900" cy="544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6400" y="2362200"/>
            <a:ext cx="26289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81250" y="2179320"/>
            <a:ext cx="609600" cy="45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AprioriTid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87818"/>
            <a:ext cx="8458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91000" y="4419600"/>
                <a:ext cx="4610100" cy="147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is the largest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because nothing else can be generated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ends with only two transactions and one set of items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19600"/>
                <a:ext cx="4610100" cy="1477905"/>
              </a:xfrm>
              <a:prstGeom prst="rect">
                <a:avLst/>
              </a:prstGeom>
              <a:blipFill rotWithShape="1">
                <a:blip r:embed="rId3"/>
                <a:stretch>
                  <a:fillRect l="-926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6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Synthetic data mimicking “real world” </a:t>
            </a:r>
          </a:p>
          <a:p>
            <a:pPr lvl="1"/>
            <a:r>
              <a:rPr lang="en-US" dirty="0" smtClean="0"/>
              <a:t>People tend to buy things in sets</a:t>
            </a:r>
          </a:p>
          <a:p>
            <a:r>
              <a:rPr lang="en-US" dirty="0" smtClean="0"/>
              <a:t>Used the following parameters: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604572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648200"/>
            <a:ext cx="688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Pick the size of the next transaction from a Poisson distribution with mean |T|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Randomly pick determined large </a:t>
            </a:r>
            <a:r>
              <a:rPr lang="en-US" dirty="0" err="1" smtClean="0"/>
              <a:t>itemset</a:t>
            </a:r>
            <a:r>
              <a:rPr lang="en-US" dirty="0" smtClean="0"/>
              <a:t> and put in transaction, if too big overflow into next transaction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the set of literals, known as items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is the set of transactions (database), where each transaction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a set of items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T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Each transaction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has a unique identifier TID</a:t>
                </a:r>
              </a:p>
              <a:p>
                <a:r>
                  <a:rPr lang="en-US" dirty="0" smtClean="0"/>
                  <a:t>The size of an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is the number of items</a:t>
                </a:r>
              </a:p>
              <a:p>
                <a:pPr lvl="1"/>
                <a:r>
                  <a:rPr lang="en-US" dirty="0" err="1" smtClean="0"/>
                  <a:t>Itemset</a:t>
                </a:r>
                <a:r>
                  <a:rPr lang="en-US" dirty="0" smtClean="0"/>
                  <a:t> of size k is a k-</a:t>
                </a:r>
                <a:r>
                  <a:rPr lang="en-US" dirty="0" err="1" smtClean="0"/>
                  <a:t>itemset</a:t>
                </a:r>
                <a:endParaRPr lang="en-US" dirty="0" smtClean="0"/>
              </a:p>
              <a:p>
                <a:r>
                  <a:rPr lang="en-US" dirty="0" smtClean="0"/>
                  <a:t>Paper assumes items in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are in lexicographical order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43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various parameters picked the data is graphed with time to minimum support</a:t>
            </a:r>
          </a:p>
          <a:p>
            <a:r>
              <a:rPr lang="en-US" dirty="0" smtClean="0"/>
              <a:t>Obviously the lower the minimum support the longer it takes.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4673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0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98" y="1143000"/>
            <a:ext cx="54197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4768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Apriori out performs AIS and SETM</a:t>
                </a:r>
              </a:p>
              <a:p>
                <a:pPr lvl="1"/>
                <a:r>
                  <a:rPr lang="en-US" dirty="0" smtClean="0"/>
                  <a:t>Due to large candidate </a:t>
                </a:r>
                <a:r>
                  <a:rPr lang="en-US" dirty="0" err="1" smtClean="0"/>
                  <a:t>itemsets</a:t>
                </a:r>
                <a:endParaRPr lang="en-US" dirty="0" smtClean="0"/>
              </a:p>
              <a:p>
                <a:r>
                  <a:rPr lang="en-US" dirty="0" err="1" smtClean="0"/>
                  <a:t>AprioriTid</a:t>
                </a:r>
                <a:r>
                  <a:rPr lang="en-US" dirty="0" smtClean="0"/>
                  <a:t> did almost as well as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 but was twice as slow for large transaction sizes</a:t>
                </a:r>
              </a:p>
              <a:p>
                <a:pPr lvl="1"/>
                <a:r>
                  <a:rPr lang="en-US" dirty="0" smtClean="0"/>
                  <a:t>Also due to memory overhead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Can’t fit in memory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Increases linearly with number of transactions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295400"/>
            <a:ext cx="5238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1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2557271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AprioriTid</a:t>
                </a:r>
                <a:r>
                  <a:rPr lang="en-US" dirty="0" smtClean="0"/>
                  <a:t> is effective in later passes</a:t>
                </a:r>
              </a:p>
              <a:p>
                <a:pPr lvl="1"/>
                <a:r>
                  <a:rPr lang="en-US" dirty="0" smtClean="0"/>
                  <a:t>Has to pass over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instead of the original dataset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becomes small compared to original dataset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can fit in memory, </a:t>
                </a:r>
                <a:r>
                  <a:rPr lang="en-US" dirty="0" err="1" smtClean="0"/>
                  <a:t>AprioriTid</a:t>
                </a:r>
                <a:r>
                  <a:rPr lang="en-US" dirty="0" smtClean="0"/>
                  <a:t> is faster than </a:t>
                </a:r>
                <a:r>
                  <a:rPr lang="en-US" dirty="0" err="1" smtClean="0"/>
                  <a:t>Apriori</a:t>
                </a:r>
                <a:endParaRPr lang="en-US" dirty="0"/>
              </a:p>
              <a:p>
                <a:pPr lvl="1"/>
                <a:r>
                  <a:rPr lang="en-US" dirty="0" smtClean="0"/>
                  <a:t>Don’t have to write changes to disk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2557271"/>
              </a:xfrm>
              <a:blipFill rotWithShape="1">
                <a:blip r:embed="rId2"/>
                <a:stretch>
                  <a:fillRect t="-2148" b="-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538472"/>
              </a:xfrm>
            </p:spPr>
            <p:txBody>
              <a:bodyPr/>
              <a:lstStyle/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 in initial passes and switch to </a:t>
                </a:r>
                <a:r>
                  <a:rPr lang="en-US" dirty="0" err="1" smtClean="0"/>
                  <a:t>AprioriTid</a:t>
                </a:r>
                <a:r>
                  <a:rPr lang="en-US" dirty="0" smtClean="0"/>
                  <a:t> when it is expected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can fit in memory</a:t>
                </a:r>
              </a:p>
              <a:p>
                <a:r>
                  <a:rPr lang="en-US" dirty="0" smtClean="0"/>
                  <a:t>Size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estimated by: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𝑐𝑎𝑛𝑑𝑖𝑑𝑎𝑡𝑒𝑠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𝑠𝑢𝑝𝑝𝑜𝑟𝑡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𝑛𝑢𝑚𝑏𝑒𝑟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𝑡𝑟𝑎𝑛𝑠𝑎𝑐𝑡𝑖𝑜𝑛𝑠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Switch happens at the end of the pass</a:t>
                </a:r>
              </a:p>
              <a:p>
                <a:pPr lvl="1"/>
                <a:r>
                  <a:rPr lang="en-US" dirty="0" smtClean="0"/>
                  <a:t>Has some overhead just for the switch to store information</a:t>
                </a:r>
              </a:p>
              <a:p>
                <a:r>
                  <a:rPr lang="en-US" dirty="0" smtClean="0"/>
                  <a:t>Relies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dropping in size</a:t>
                </a:r>
              </a:p>
              <a:p>
                <a:pPr lvl="1"/>
                <a:r>
                  <a:rPr lang="en-US" dirty="0" smtClean="0"/>
                  <a:t>If switch happens late, will have worse performance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538472"/>
              </a:xfrm>
              <a:blipFill rotWithShape="1">
                <a:blip r:embed="rId2"/>
                <a:stretch>
                  <a:fillRect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Performance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80159"/>
            <a:ext cx="5867400" cy="473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2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Performance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598"/>
            <a:ext cx="5791200" cy="477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5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implication of the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∅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A rule’s </a:t>
                </a:r>
                <a:r>
                  <a:rPr lang="en-US" b="1" u="sng" dirty="0" smtClean="0"/>
                  <a:t>support</a:t>
                </a:r>
                <a:r>
                  <a:rPr lang="en-US" dirty="0" smtClean="0"/>
                  <a:t> in a transaction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is the percentage of transactions which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A rule’s </a:t>
                </a:r>
                <a:r>
                  <a:rPr lang="en-US" b="1" u="sng" dirty="0" smtClean="0"/>
                  <a:t>confidence</a:t>
                </a:r>
                <a:r>
                  <a:rPr lang="en-US" dirty="0" smtClean="0"/>
                  <a:t> in a transaction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is the percentage of transactions which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also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Goal: Find all rules with decided minimum support (</a:t>
                </a:r>
                <a:r>
                  <a:rPr lang="en-US" dirty="0" err="1" smtClean="0"/>
                  <a:t>minsup</a:t>
                </a:r>
                <a:r>
                  <a:rPr lang="en-US" dirty="0" smtClean="0"/>
                  <a:t>) and confidence (</a:t>
                </a:r>
                <a:r>
                  <a:rPr lang="en-US" dirty="0" err="1" smtClean="0"/>
                  <a:t>minconf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tests showed that and increase in the number of items and transaction size still has the </a:t>
            </a:r>
            <a:r>
              <a:rPr lang="en-US" dirty="0" smtClean="0"/>
              <a:t>hybrid mostly </a:t>
            </a:r>
            <a:r>
              <a:rPr lang="en-US" dirty="0"/>
              <a:t>being better or equal to </a:t>
            </a:r>
            <a:r>
              <a:rPr lang="en-US" dirty="0" err="1" smtClean="0"/>
              <a:t>apriori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When switch happens too late performance is slightly worse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16084"/>
              </p:ext>
            </p:extLst>
          </p:nvPr>
        </p:nvGraphicFramePr>
        <p:xfrm>
          <a:off x="1524000" y="1397000"/>
          <a:ext cx="6629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5029199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Support(Cereal)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4/8 = .5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Support(Cereal =&gt; Milk)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3/8 = .375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08790"/>
              </p:ext>
            </p:extLst>
          </p:nvPr>
        </p:nvGraphicFramePr>
        <p:xfrm>
          <a:off x="1524000" y="1676400"/>
          <a:ext cx="6629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52578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Confidence(Cereal =&gt; Milk)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3/4 = .75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Confidence(Bananas =&gt; Bread)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1/3 = .33333…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rules can be broken into two </a:t>
            </a:r>
            <a:r>
              <a:rPr lang="en-US" dirty="0" err="1" smtClean="0"/>
              <a:t>subproblems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1: Find all sets of items (</a:t>
            </a:r>
            <a:r>
              <a:rPr lang="en-US" dirty="0" err="1" smtClean="0"/>
              <a:t>itemsets</a:t>
            </a:r>
            <a:r>
              <a:rPr lang="en-US" dirty="0" smtClean="0"/>
              <a:t>) that have support above the minimum support (these are called large 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2: Use large item sets to find rules with at least minimum confidence</a:t>
            </a:r>
          </a:p>
          <a:p>
            <a:r>
              <a:rPr lang="en-US" dirty="0" smtClean="0"/>
              <a:t>Paper focuses on </a:t>
            </a:r>
            <a:r>
              <a:rPr lang="en-US" dirty="0" err="1" smtClean="0"/>
              <a:t>subproblem</a:t>
            </a:r>
            <a:r>
              <a:rPr lang="en-US" dirty="0" smtClean="0"/>
              <a:t>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Subproblems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make multiple passes over the data (D) to determine which </a:t>
            </a:r>
            <a:r>
              <a:rPr lang="en-US" dirty="0" err="1" smtClean="0"/>
              <a:t>itemsets</a:t>
            </a:r>
            <a:r>
              <a:rPr lang="en-US" dirty="0" smtClean="0"/>
              <a:t> are large</a:t>
            </a:r>
          </a:p>
          <a:p>
            <a:r>
              <a:rPr lang="en-US" dirty="0" smtClean="0"/>
              <a:t>First pass: </a:t>
            </a:r>
          </a:p>
          <a:p>
            <a:pPr lvl="1"/>
            <a:r>
              <a:rPr lang="en-US" dirty="0" smtClean="0"/>
              <a:t>Count support of individual items</a:t>
            </a:r>
          </a:p>
          <a:p>
            <a:r>
              <a:rPr lang="en-US" dirty="0" smtClean="0"/>
              <a:t>Subsequent Passes: </a:t>
            </a:r>
          </a:p>
          <a:p>
            <a:pPr lvl="1"/>
            <a:r>
              <a:rPr lang="en-US" dirty="0" smtClean="0"/>
              <a:t>Use previous pass’s sets to determine new potential large item sets (candidate large </a:t>
            </a:r>
            <a:r>
              <a:rPr lang="en-US" dirty="0" err="1" smtClean="0"/>
              <a:t>itemsets</a:t>
            </a:r>
            <a:r>
              <a:rPr lang="en-US" dirty="0" smtClean="0"/>
              <a:t> sets)</a:t>
            </a:r>
          </a:p>
          <a:p>
            <a:pPr lvl="1"/>
            <a:r>
              <a:rPr lang="en-US" dirty="0" smtClean="0"/>
              <a:t>Count support for candidates by passing over data (D) and remove ones not above </a:t>
            </a:r>
            <a:r>
              <a:rPr lang="en-US" dirty="0" err="1" smtClean="0"/>
              <a:t>minsup</a:t>
            </a:r>
            <a:endParaRPr lang="en-US" dirty="0" smtClean="0"/>
          </a:p>
          <a:p>
            <a:pPr lvl="1"/>
            <a:r>
              <a:rPr lang="en-US" dirty="0" smtClean="0"/>
              <a:t>Repeat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Large </a:t>
            </a:r>
            <a:r>
              <a:rPr lang="en-US" dirty="0" err="1" smtClean="0"/>
              <a:t>Itemsets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9210</TotalTime>
  <Words>2116</Words>
  <Application>Microsoft Office PowerPoint</Application>
  <PresentationFormat>On-screen Show (4:3)</PresentationFormat>
  <Paragraphs>375</Paragraphs>
  <Slides>50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Concourse</vt:lpstr>
      <vt:lpstr>Fast Algorithms for Mining Association Rules</vt:lpstr>
      <vt:lpstr>Why?</vt:lpstr>
      <vt:lpstr>Why?</vt:lpstr>
      <vt:lpstr>Basic Notation</vt:lpstr>
      <vt:lpstr>Association Rule</vt:lpstr>
      <vt:lpstr>Support Example</vt:lpstr>
      <vt:lpstr>Confidence Example</vt:lpstr>
      <vt:lpstr>Two Subproblems</vt:lpstr>
      <vt:lpstr>Determining Large Itemsets</vt:lpstr>
      <vt:lpstr>Determining Large Itemsets</vt:lpstr>
      <vt:lpstr>Additional Notation</vt:lpstr>
      <vt:lpstr>Apriori Algorithm High Level</vt:lpstr>
      <vt:lpstr>Apriori-Gen </vt:lpstr>
      <vt:lpstr>Apriori-Gen</vt:lpstr>
      <vt:lpstr>Apriori-Gen Example</vt:lpstr>
      <vt:lpstr>Apriori-Gen Example</vt:lpstr>
      <vt:lpstr>Apriori-Gen Example</vt:lpstr>
      <vt:lpstr>Apriori-Gen Example</vt:lpstr>
      <vt:lpstr>Apriori-Gen Example</vt:lpstr>
      <vt:lpstr>Apriori-Gen Example</vt:lpstr>
      <vt:lpstr>Apriori-Gen Example</vt:lpstr>
      <vt:lpstr>Apriori-Gen Example</vt:lpstr>
      <vt:lpstr>Determining Large Itemsets </vt:lpstr>
      <vt:lpstr>Cand-Gen AIS and SETM</vt:lpstr>
      <vt:lpstr>Apriori Problem</vt:lpstr>
      <vt:lpstr>AprioriTid</vt:lpstr>
      <vt:lpstr>AprioriTid</vt:lpstr>
      <vt:lpstr>PowerPoint Presentation</vt:lpstr>
      <vt:lpstr>AprioriTid Example</vt:lpstr>
      <vt:lpstr>AprioriTid Example</vt:lpstr>
      <vt:lpstr>AprioriTid Example</vt:lpstr>
      <vt:lpstr>AprioriTid Example</vt:lpstr>
      <vt:lpstr>AprioriTid Example</vt:lpstr>
      <vt:lpstr>AprioriTid Example</vt:lpstr>
      <vt:lpstr>AprioriTid Example</vt:lpstr>
      <vt:lpstr>AprioriTid Example</vt:lpstr>
      <vt:lpstr>AprioriTid Example</vt:lpstr>
      <vt:lpstr>AprioriTid Example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AprioriHybrid</vt:lpstr>
      <vt:lpstr>Hybrid Performance</vt:lpstr>
      <vt:lpstr>Hybrid Performance</vt:lpstr>
      <vt:lpstr>Hybrid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Algorithms for Mining Association Rules</dc:title>
  <dc:creator>Chase</dc:creator>
  <cp:lastModifiedBy>Chase</cp:lastModifiedBy>
  <cp:revision>54</cp:revision>
  <dcterms:created xsi:type="dcterms:W3CDTF">2011-10-17T19:02:45Z</dcterms:created>
  <dcterms:modified xsi:type="dcterms:W3CDTF">2011-10-24T04:33:19Z</dcterms:modified>
</cp:coreProperties>
</file>