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2"/>
  </p:notesMasterIdLst>
  <p:sldIdLst>
    <p:sldId id="259" r:id="rId2"/>
    <p:sldId id="260" r:id="rId3"/>
    <p:sldId id="257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4" r:id="rId15"/>
    <p:sldId id="273" r:id="rId16"/>
    <p:sldId id="275" r:id="rId17"/>
    <p:sldId id="277" r:id="rId18"/>
    <p:sldId id="276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94" autoAdjust="0"/>
  </p:normalViewPr>
  <p:slideViewPr>
    <p:cSldViewPr snapToGrid="0">
      <p:cViewPr>
        <p:scale>
          <a:sx n="70" d="100"/>
          <a:sy n="70" d="100"/>
        </p:scale>
        <p:origin x="1326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A5E71-CD8D-4534-BD37-6D12C0EB8319}" type="datetimeFigureOut">
              <a:rPr lang="en-US" smtClean="0"/>
              <a:t>02/11/2019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4D8BA-8509-4894-8AFB-2CFA50C6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1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Thầy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y = ax1 + bx2 + c. </a:t>
            </a:r>
            <a:r>
              <a:rPr lang="en-US" dirty="0" err="1"/>
              <a:t>Tìm</a:t>
            </a:r>
            <a:r>
              <a:rPr lang="en-US" dirty="0"/>
              <a:t> y với x1, x2 là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của y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/>
              <a:t>Ban đầu, A random </a:t>
            </a:r>
            <a:r>
              <a:rPr lang="en-US" dirty="0" err="1"/>
              <a:t>a,b,c</a:t>
            </a:r>
            <a:r>
              <a:rPr lang="en-US" dirty="0"/>
              <a:t>. </a:t>
            </a:r>
            <a:r>
              <a:rPr lang="en-US" dirty="0" err="1"/>
              <a:t>Thế</a:t>
            </a:r>
            <a:r>
              <a:rPr lang="en-US" dirty="0"/>
              <a:t> vào </a:t>
            </a:r>
            <a:r>
              <a:rPr lang="en-US" dirty="0" err="1"/>
              <a:t>ct</a:t>
            </a:r>
            <a:r>
              <a:rPr lang="en-US" dirty="0"/>
              <a:t> và </a:t>
            </a:r>
            <a:r>
              <a:rPr lang="en-US" dirty="0" err="1"/>
              <a:t>tìm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y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A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y </a:t>
            </a:r>
            <a:r>
              <a:rPr lang="en-US" dirty="0" err="1"/>
              <a:t>này</a:t>
            </a:r>
            <a:r>
              <a:rPr lang="en-US" dirty="0"/>
              <a:t> có đúng </a:t>
            </a:r>
            <a:r>
              <a:rPr lang="en-US" dirty="0" err="1"/>
              <a:t>không</a:t>
            </a:r>
            <a:r>
              <a:rPr lang="en-US" dirty="0"/>
              <a:t>?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đã có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nên </a:t>
            </a:r>
            <a:r>
              <a:rPr lang="en-US" dirty="0" err="1"/>
              <a:t>thầy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và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lại: “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của y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!!!”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, A </a:t>
            </a:r>
            <a:r>
              <a:rPr lang="en-US" dirty="0" err="1"/>
              <a:t>áp</a:t>
            </a:r>
            <a:r>
              <a:rPr lang="en-US" dirty="0"/>
              <a:t> dụng 1 </a:t>
            </a:r>
            <a:r>
              <a:rPr lang="en-US" dirty="0" err="1"/>
              <a:t>gt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thánh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lại a, b, c. A lại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về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“OK”.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4D8BA-8509-4894-8AFB-2CFA50C612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3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02/02/2019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6561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02/02/2019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4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02/02/2019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02/02/2019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9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02/02/2019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03088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02/02/2019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9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02/02/2019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2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02/02/2019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0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02/02/2019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8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02/02/2019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980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02/02/2019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160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02/02/2019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898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C6C9-63E5-4B6A-998F-EF8FE054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Giới</a:t>
            </a:r>
            <a:r>
              <a:rPr lang="en-US" sz="5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5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thiệu</a:t>
            </a:r>
            <a:r>
              <a:rPr lang="en-US" sz="5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về </a:t>
            </a:r>
            <a:br>
              <a:rPr lang="en-US" sz="54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5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Trí</a:t>
            </a:r>
            <a:r>
              <a:rPr lang="en-US" sz="5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5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tuệ</a:t>
            </a:r>
            <a:r>
              <a:rPr lang="en-US" sz="5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nhân </a:t>
            </a:r>
            <a:r>
              <a:rPr lang="en-US" sz="5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tạo</a:t>
            </a:r>
            <a:endParaRPr lang="en-US" sz="5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08469-693F-4161-9616-7637D675F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Ph</a:t>
            </a:r>
            <a:r>
              <a:rPr lang="vi-V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ư</a:t>
            </a:r>
            <a:r>
              <a:rPr lang="en-US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ơng</a:t>
            </a:r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pháp</a:t>
            </a:r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học </a:t>
            </a:r>
            <a:r>
              <a:rPr lang="en-US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sâu</a:t>
            </a:r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(Deep learning)</a:t>
            </a:r>
          </a:p>
        </p:txBody>
      </p:sp>
    </p:spTree>
    <p:extLst>
      <p:ext uri="{BB962C8B-B14F-4D97-AF65-F5344CB8AC3E}">
        <p14:creationId xmlns:p14="http://schemas.microsoft.com/office/powerpoint/2010/main" val="174352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350F-7084-4272-849C-A6BD0AFB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5. 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Neural network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7172" name="Picture 4" descr="https://cdn-images-1.medium.com/max/1600/1*BriL-_GTpBmLoykk9VPzFw.png">
            <a:extLst>
              <a:ext uri="{FF2B5EF4-FFF2-40B4-BE49-F238E27FC236}">
                <a16:creationId xmlns:a16="http://schemas.microsoft.com/office/drawing/2014/main" id="{8467F9F7-5490-4697-8FEA-D4E8EDB6C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18" y="2171700"/>
            <a:ext cx="6698263" cy="396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49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350F-7084-4272-849C-A6BD0AFB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5. 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Neural network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2" descr="https://cdn-images-1.medium.com/max/1600/1*Iu9zHfroDxlLammOZPiNCA.png">
            <a:extLst>
              <a:ext uri="{FF2B5EF4-FFF2-40B4-BE49-F238E27FC236}">
                <a16:creationId xmlns:a16="http://schemas.microsoft.com/office/drawing/2014/main" id="{226C9BAB-0912-4546-89E6-4B6AB1669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2611325"/>
            <a:ext cx="2994526" cy="228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dn-images-1.medium.com/max/1600/1*BriL-_GTpBmLoykk9VPzFw.png">
            <a:extLst>
              <a:ext uri="{FF2B5EF4-FFF2-40B4-BE49-F238E27FC236}">
                <a16:creationId xmlns:a16="http://schemas.microsoft.com/office/drawing/2014/main" id="{E469CCB6-FA40-44F6-97BE-A62D16873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611325"/>
            <a:ext cx="3533281" cy="228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5CD017-B23E-42CC-AB3E-08FA803914DA}"/>
              </a:ext>
            </a:extLst>
          </p:cNvPr>
          <p:cNvCxnSpPr/>
          <p:nvPr/>
        </p:nvCxnSpPr>
        <p:spPr>
          <a:xfrm>
            <a:off x="4724400" y="37211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220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350F-7084-4272-849C-A6BD0AFB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5. 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Neural network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2" descr="https://cdn-images-1.medium.com/max/1600/1*Iu9zHfroDxlLammOZPiNCA.png">
            <a:extLst>
              <a:ext uri="{FF2B5EF4-FFF2-40B4-BE49-F238E27FC236}">
                <a16:creationId xmlns:a16="http://schemas.microsoft.com/office/drawing/2014/main" id="{226C9BAB-0912-4546-89E6-4B6AB1669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1620725"/>
            <a:ext cx="2994526" cy="228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dn-images-1.medium.com/max/1600/1*BriL-_GTpBmLoykk9VPzFw.png">
            <a:extLst>
              <a:ext uri="{FF2B5EF4-FFF2-40B4-BE49-F238E27FC236}">
                <a16:creationId xmlns:a16="http://schemas.microsoft.com/office/drawing/2014/main" id="{E469CCB6-FA40-44F6-97BE-A62D16873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620725"/>
            <a:ext cx="3533281" cy="228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5CD017-B23E-42CC-AB3E-08FA803914DA}"/>
              </a:ext>
            </a:extLst>
          </p:cNvPr>
          <p:cNvCxnSpPr>
            <a:cxnSpLocks/>
          </p:cNvCxnSpPr>
          <p:nvPr/>
        </p:nvCxnSpPr>
        <p:spPr>
          <a:xfrm>
            <a:off x="4724400" y="27305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7" name="Picture 2" descr="https://cdn-images-1.medium.com/max/1600/1*t5tNCDtr31aaogKWgddDpg.png">
            <a:extLst>
              <a:ext uri="{FF2B5EF4-FFF2-40B4-BE49-F238E27FC236}">
                <a16:creationId xmlns:a16="http://schemas.microsoft.com/office/drawing/2014/main" id="{F7561386-6BE6-46CF-87BD-FF606037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598" y="4468476"/>
            <a:ext cx="3203128" cy="207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667C8D-B37A-4895-9780-183C7C39AD69}"/>
              </a:ext>
            </a:extLst>
          </p:cNvPr>
          <p:cNvCxnSpPr>
            <a:cxnSpLocks/>
          </p:cNvCxnSpPr>
          <p:nvPr/>
        </p:nvCxnSpPr>
        <p:spPr>
          <a:xfrm>
            <a:off x="7258643" y="3935076"/>
            <a:ext cx="0" cy="433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350F-7084-4272-849C-A6BD0AFB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5. 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Neural network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2" descr="https://cdn-images-1.medium.com/max/1600/1*Iu9zHfroDxlLammOZPiNCA.png">
            <a:extLst>
              <a:ext uri="{FF2B5EF4-FFF2-40B4-BE49-F238E27FC236}">
                <a16:creationId xmlns:a16="http://schemas.microsoft.com/office/drawing/2014/main" id="{3C4B0E56-5145-472D-A2DF-E2C053317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152" y="1588527"/>
            <a:ext cx="2158573" cy="164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s://cdn-images-1.medium.com/max/1600/1*BriL-_GTpBmLoykk9VPzFw.png">
            <a:extLst>
              <a:ext uri="{FF2B5EF4-FFF2-40B4-BE49-F238E27FC236}">
                <a16:creationId xmlns:a16="http://schemas.microsoft.com/office/drawing/2014/main" id="{7BB287A9-EFED-474F-9B76-AF04DDA7D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548121"/>
            <a:ext cx="2504148" cy="162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6FE296-B84F-4FF8-80AD-F6B2FF0475F1}"/>
              </a:ext>
            </a:extLst>
          </p:cNvPr>
          <p:cNvCxnSpPr>
            <a:cxnSpLocks/>
          </p:cNvCxnSpPr>
          <p:nvPr/>
        </p:nvCxnSpPr>
        <p:spPr>
          <a:xfrm>
            <a:off x="3790950" y="2171700"/>
            <a:ext cx="25209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2" name="Picture 2" descr="https://cdn-images-1.medium.com/max/1600/1*t5tNCDtr31aaogKWgddDpg.png">
            <a:extLst>
              <a:ext uri="{FF2B5EF4-FFF2-40B4-BE49-F238E27FC236}">
                <a16:creationId xmlns:a16="http://schemas.microsoft.com/office/drawing/2014/main" id="{D5C3CEE5-CD8E-4202-B5BB-86F8442BA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772" y="4590088"/>
            <a:ext cx="2142953" cy="138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7ACF1C-AFF4-4E9F-B608-95409ACB9530}"/>
              </a:ext>
            </a:extLst>
          </p:cNvPr>
          <p:cNvCxnSpPr>
            <a:cxnSpLocks/>
          </p:cNvCxnSpPr>
          <p:nvPr/>
        </p:nvCxnSpPr>
        <p:spPr>
          <a:xfrm>
            <a:off x="7982543" y="3429000"/>
            <a:ext cx="0" cy="965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Picture 2" descr="https://cdn-images-1.medium.com/max/1600/1*pR4k5O6U1anMHN_iikhYRw.png">
            <a:extLst>
              <a:ext uri="{FF2B5EF4-FFF2-40B4-BE49-F238E27FC236}">
                <a16:creationId xmlns:a16="http://schemas.microsoft.com/office/drawing/2014/main" id="{8D4780E4-4FFD-4331-8EBF-012CEFED5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70" y="3891129"/>
            <a:ext cx="5317887" cy="236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0721DA-BDB3-4C52-9E0B-15468E12C702}"/>
              </a:ext>
            </a:extLst>
          </p:cNvPr>
          <p:cNvCxnSpPr>
            <a:cxnSpLocks/>
          </p:cNvCxnSpPr>
          <p:nvPr/>
        </p:nvCxnSpPr>
        <p:spPr>
          <a:xfrm flipH="1">
            <a:off x="6134100" y="5295897"/>
            <a:ext cx="5888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054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350F-7084-4272-849C-A6BD0AFB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5. 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Neural network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2D1C17-B749-4F11-A744-B5887A3B7EB0}"/>
              </a:ext>
            </a:extLst>
          </p:cNvPr>
          <p:cNvGrpSpPr/>
          <p:nvPr/>
        </p:nvGrpSpPr>
        <p:grpSpPr>
          <a:xfrm>
            <a:off x="1202353" y="2471950"/>
            <a:ext cx="7428583" cy="2386652"/>
            <a:chOff x="1202353" y="2471950"/>
            <a:chExt cx="7428583" cy="2386652"/>
          </a:xfrm>
        </p:grpSpPr>
        <p:pic>
          <p:nvPicPr>
            <p:cNvPr id="13314" name="Picture 2" descr="https://cdn-images-1.medium.com/max/1600/1*z8NVyP87VQxtHkCC5c-eFg.jpeg">
              <a:extLst>
                <a:ext uri="{FF2B5EF4-FFF2-40B4-BE49-F238E27FC236}">
                  <a16:creationId xmlns:a16="http://schemas.microsoft.com/office/drawing/2014/main" id="{C4537870-6D7C-4379-B338-79A591C8A2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353" y="2471950"/>
              <a:ext cx="7428583" cy="2386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C1BCF6-57FB-41E9-8201-804314F54383}"/>
                </a:ext>
              </a:extLst>
            </p:cNvPr>
            <p:cNvSpPr txBox="1"/>
            <p:nvPr/>
          </p:nvSpPr>
          <p:spPr>
            <a:xfrm>
              <a:off x="5882184" y="4075791"/>
              <a:ext cx="14330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Activation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54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F807-8FEE-4F54-BA52-7073B3A9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6.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khái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niệm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trọng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khác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CB8E-0216-4E6E-A6C0-D4FA91EBD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675" y="2171700"/>
            <a:ext cx="6550925" cy="440822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Training, Batch Size, Epochs 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Forward Propagation</a:t>
            </a:r>
          </a:p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Optimisation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(Gradient Descent)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Back Propagation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Learning rate</a:t>
            </a:r>
          </a:p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Regularisation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(Dropout)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1489031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cdn-images-1.medium.com/max/720/0*S-FQtnzUxIBFpObg.png">
            <a:extLst>
              <a:ext uri="{FF2B5EF4-FFF2-40B4-BE49-F238E27FC236}">
                <a16:creationId xmlns:a16="http://schemas.microsoft.com/office/drawing/2014/main" id="{D319EC8F-B0DE-4F9B-A857-AD3E6CFCB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565" y="2128834"/>
            <a:ext cx="46196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FF719E-75E6-4C11-9D74-FBE47C3C2E29}"/>
              </a:ext>
            </a:extLst>
          </p:cNvPr>
          <p:cNvSpPr txBox="1"/>
          <p:nvPr/>
        </p:nvSpPr>
        <p:spPr>
          <a:xfrm>
            <a:off x="1105467" y="3013499"/>
            <a:ext cx="2429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Forward Propagation </a:t>
            </a:r>
          </a:p>
        </p:txBody>
      </p:sp>
    </p:spTree>
    <p:extLst>
      <p:ext uri="{BB962C8B-B14F-4D97-AF65-F5344CB8AC3E}">
        <p14:creationId xmlns:p14="http://schemas.microsoft.com/office/powerpoint/2010/main" val="178960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F807-8FEE-4F54-BA52-7073B3A9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6.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khái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niệm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trọng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khác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CB8E-0216-4E6E-A6C0-D4FA91EBD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70" y="2369593"/>
            <a:ext cx="8229600" cy="44082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Training, Batch Size, Epochs 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Loss Function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Forward Propagation</a:t>
            </a:r>
          </a:p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Optimisation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(Gradient Descent)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Back Propagation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Learning rate</a:t>
            </a:r>
          </a:p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Regularisation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(Dropout)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Performance Metrics (Accuracy, loss, precision, recall, …)</a:t>
            </a:r>
          </a:p>
        </p:txBody>
      </p:sp>
    </p:spTree>
    <p:extLst>
      <p:ext uri="{BB962C8B-B14F-4D97-AF65-F5344CB8AC3E}">
        <p14:creationId xmlns:p14="http://schemas.microsoft.com/office/powerpoint/2010/main" val="1319214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s://cdn-images-1.medium.com/max/720/0*KOoCMnuItbHKq5Xx.png">
            <a:extLst>
              <a:ext uri="{FF2B5EF4-FFF2-40B4-BE49-F238E27FC236}">
                <a16:creationId xmlns:a16="http://schemas.microsoft.com/office/drawing/2014/main" id="{4B904893-6F5A-45D5-B404-30303AE01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392" y="430522"/>
            <a:ext cx="4211969" cy="3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6DDCBC-0D27-4A3C-8A1D-5E6765A163D0}"/>
              </a:ext>
            </a:extLst>
          </p:cNvPr>
          <p:cNvSpPr txBox="1"/>
          <p:nvPr/>
        </p:nvSpPr>
        <p:spPr>
          <a:xfrm>
            <a:off x="982639" y="3106695"/>
            <a:ext cx="230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Back Propagation </a:t>
            </a:r>
          </a:p>
        </p:txBody>
      </p:sp>
      <p:pic>
        <p:nvPicPr>
          <p:cNvPr id="16386" name="Picture 2" descr="https://cdn-images-1.medium.com/max/720/0*KMFZ18bMx52li0fF.gif">
            <a:extLst>
              <a:ext uri="{FF2B5EF4-FFF2-40B4-BE49-F238E27FC236}">
                <a16:creationId xmlns:a16="http://schemas.microsoft.com/office/drawing/2014/main" id="{A15AF349-12D5-4509-BDAE-F68A88445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932" y="3920353"/>
            <a:ext cx="3272888" cy="2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851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5D3F-67F0-4E9A-AFEA-AFBB060B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005920"/>
            <a:ext cx="7200900" cy="14859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egoe UI Black" panose="020B0A02040204020203" pitchFamily="34" charset="0"/>
                <a:ea typeface="Segoe UI Black" panose="020B0A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2949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0837-799E-4AB5-ADAC-D74E26B9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Nội</a:t>
            </a:r>
            <a:r>
              <a:rPr lang="en-US" sz="48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dung</a:t>
            </a:r>
            <a:endParaRPr lang="en-US" b="1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B882-0ED6-4B24-9EF3-ED287C24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978925"/>
            <a:ext cx="7419264" cy="4612943"/>
          </a:xfrm>
        </p:spPr>
        <p:txBody>
          <a:bodyPr>
            <a:normAutofit/>
          </a:bodyPr>
          <a:lstStyle/>
          <a:p>
            <a:pPr marL="395288" indent="-395288">
              <a:buFont typeface="+mj-lt"/>
              <a:buAutoNum type="arabicPeriod"/>
            </a:pP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thiệu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pp học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sâu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(deep learning)</a:t>
            </a:r>
          </a:p>
          <a:p>
            <a:pPr marL="395288" indent="-395288">
              <a:buFont typeface="+mj-lt"/>
              <a:buAutoNum type="arabicPeriod"/>
            </a:pP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Hồi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quy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tuyến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/logistic (Linear/Logistic Regression)</a:t>
            </a:r>
          </a:p>
          <a:p>
            <a:pPr marL="395288" indent="-395288">
              <a:buFont typeface="+mj-lt"/>
              <a:buAutoNum type="arabicPeriod"/>
            </a:pP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kích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(activation function)</a:t>
            </a:r>
          </a:p>
          <a:p>
            <a:pPr marL="395288" indent="-395288">
              <a:buFont typeface="+mj-lt"/>
              <a:buAutoNum type="arabicPeriod"/>
            </a:pP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Weight, Bias</a:t>
            </a:r>
          </a:p>
          <a:p>
            <a:pPr marL="395288" indent="-395288">
              <a:buFont typeface="+mj-lt"/>
              <a:buAutoNum type="arabicPeriod"/>
            </a:pP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n</a:t>
            </a:r>
            <a:r>
              <a:rPr lang="vi-VN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ơ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-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ron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(neural network)</a:t>
            </a:r>
          </a:p>
          <a:p>
            <a:pPr marL="395288" indent="-395288">
              <a:buFont typeface="+mj-lt"/>
              <a:buAutoNum type="arabicPeriod"/>
            </a:pP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khái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niệm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quan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khác</a:t>
            </a:r>
            <a:endParaRPr lang="en-US" sz="28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395288" indent="-395288">
              <a:buFont typeface="+mj-lt"/>
              <a:buAutoNum type="arabicPeriod"/>
            </a:pP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25399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4EBE-3E55-4C1C-B015-A291E9FB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29E8-7F60-4DA2-B180-3A1890FC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7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DDB9-6E57-40E6-96D8-68292F54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1. </a:t>
            </a:r>
            <a:r>
              <a:rPr lang="en-US" b="1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Giới</a:t>
            </a:r>
            <a:r>
              <a:rPr lang="en-US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thiệu</a:t>
            </a:r>
            <a:r>
              <a:rPr lang="en-US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deep learning</a:t>
            </a:r>
            <a:endParaRPr lang="en-US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0E57EC-0E62-4704-AC1F-2951EBF92A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07095" y="2042390"/>
            <a:ext cx="4129810" cy="4129810"/>
          </a:xfrm>
        </p:spPr>
      </p:pic>
    </p:spTree>
    <p:extLst>
      <p:ext uri="{BB962C8B-B14F-4D97-AF65-F5344CB8AC3E}">
        <p14:creationId xmlns:p14="http://schemas.microsoft.com/office/powerpoint/2010/main" val="399560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E240-8F78-4147-B7AB-E365C7C1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cdn-images-1.medium.com/max/720/0*a-bfJPbzADKVlFfv.png">
            <a:extLst>
              <a:ext uri="{FF2B5EF4-FFF2-40B4-BE49-F238E27FC236}">
                <a16:creationId xmlns:a16="http://schemas.microsoft.com/office/drawing/2014/main" id="{65D565D7-AAAB-4F1E-AD2F-D4CD78214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685800"/>
            <a:ext cx="758197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23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-images-1.medium.com/max/720/1*oesKtUPU54Xd_gP7UWuoCw.png">
            <a:extLst>
              <a:ext uri="{FF2B5EF4-FFF2-40B4-BE49-F238E27FC236}">
                <a16:creationId xmlns:a16="http://schemas.microsoft.com/office/drawing/2014/main" id="{606F35B0-5D15-4B1D-AB9E-E9ABB48D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498600"/>
            <a:ext cx="7413193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43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47CE-C494-4EEA-8289-92462443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429500" cy="1485900"/>
          </a:xfrm>
        </p:spPr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2. Linear/Logistic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D96F3-C395-4BE1-BE2A-8D9FAB093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10" y="2454275"/>
            <a:ext cx="7333989" cy="37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9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47CE-C494-4EEA-8289-92462443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429500" cy="1485900"/>
          </a:xfrm>
        </p:spPr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2. Linear/Logistic Regression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06045C-9FBA-43C8-A2DD-5469000CE458}"/>
              </a:ext>
            </a:extLst>
          </p:cNvPr>
          <p:cNvGrpSpPr/>
          <p:nvPr/>
        </p:nvGrpSpPr>
        <p:grpSpPr>
          <a:xfrm>
            <a:off x="1606550" y="2501901"/>
            <a:ext cx="6648450" cy="4095596"/>
            <a:chOff x="1708150" y="2787805"/>
            <a:chExt cx="6432550" cy="379699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7DAAD78-5071-4ED2-80AD-AB4E9AE56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8150" y="2787805"/>
              <a:ext cx="6432550" cy="379699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A04169-0F3B-4C4A-9A08-96A440F72C05}"/>
                </a:ext>
              </a:extLst>
            </p:cNvPr>
            <p:cNvSpPr/>
            <p:nvPr/>
          </p:nvSpPr>
          <p:spPr>
            <a:xfrm>
              <a:off x="3178175" y="2799580"/>
              <a:ext cx="34925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dium-content-serif-font"/>
                </a:rPr>
                <a:t>Logistic regression</a:t>
              </a:r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2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C078-5D0C-440F-B3DA-5E9F7D04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3. Activation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C7048-BC64-44C4-89A9-129AD62DC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01800"/>
            <a:ext cx="7200900" cy="148590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những input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đ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vào node</a:t>
            </a:r>
          </a:p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những node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nên là output</a:t>
            </a:r>
          </a:p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activation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dụng: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429990B4-EBC3-4B2B-879B-40B592E09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" t="14381" r="54" b="-701"/>
          <a:stretch/>
        </p:blipFill>
        <p:spPr bwMode="auto">
          <a:xfrm>
            <a:off x="1188720" y="3517901"/>
            <a:ext cx="7040880" cy="305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36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ECBB-2436-4A2E-A84D-66C7CA8F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850900"/>
          </a:xfrm>
        </p:spPr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4. Weights, Bias</a:t>
            </a:r>
          </a:p>
        </p:txBody>
      </p:sp>
      <p:pic>
        <p:nvPicPr>
          <p:cNvPr id="6148" name="Picture 4" descr="https://cdn-images-1.medium.com/max/720/1*V1mNUbnpA7thNIUCHJNpuA.png">
            <a:extLst>
              <a:ext uri="{FF2B5EF4-FFF2-40B4-BE49-F238E27FC236}">
                <a16:creationId xmlns:a16="http://schemas.microsoft.com/office/drawing/2014/main" id="{C90FCF1C-3979-497D-967E-7EFB8C42F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54" y="2019934"/>
            <a:ext cx="4858291" cy="103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cdn-images-1.medium.com/max/1600/1*H2GFATdntBwfKcR4Kuc5mw.png">
            <a:extLst>
              <a:ext uri="{FF2B5EF4-FFF2-40B4-BE49-F238E27FC236}">
                <a16:creationId xmlns:a16="http://schemas.microsoft.com/office/drawing/2014/main" id="{6FA8EEFA-AFD7-4CBC-A7B1-9225B2E3D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449" y="3550917"/>
            <a:ext cx="3807102" cy="262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6848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13382</TotalTime>
  <Words>322</Words>
  <Application>Microsoft Office PowerPoint</Application>
  <PresentationFormat>On-screen Show (4:3)</PresentationFormat>
  <Paragraphs>53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Franklin Gothic Book</vt:lpstr>
      <vt:lpstr>medium-content-serif-font</vt:lpstr>
      <vt:lpstr>Segoe UI</vt:lpstr>
      <vt:lpstr>Segoe UI Black</vt:lpstr>
      <vt:lpstr>Crop</vt:lpstr>
      <vt:lpstr>Giới thiệu về  Trí tuệ nhân tạo</vt:lpstr>
      <vt:lpstr>Nội dung</vt:lpstr>
      <vt:lpstr>1. Giới thiệu deep learning</vt:lpstr>
      <vt:lpstr>PowerPoint Presentation</vt:lpstr>
      <vt:lpstr>PowerPoint Presentation</vt:lpstr>
      <vt:lpstr>2. Linear/Logistic Regression</vt:lpstr>
      <vt:lpstr>2. Linear/Logistic Regression</vt:lpstr>
      <vt:lpstr>3. Activation Function</vt:lpstr>
      <vt:lpstr>4. Weights, Bias</vt:lpstr>
      <vt:lpstr>5. Neural network</vt:lpstr>
      <vt:lpstr>5. Neural network</vt:lpstr>
      <vt:lpstr>5. Neural network</vt:lpstr>
      <vt:lpstr>5. Neural network</vt:lpstr>
      <vt:lpstr>5. Neural network</vt:lpstr>
      <vt:lpstr>6. Các khái niệm quan trọng khác</vt:lpstr>
      <vt:lpstr>PowerPoint Presentation</vt:lpstr>
      <vt:lpstr>6. Các khái niệm quan trọng khác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 Trí tuệ nhân tạo</dc:title>
  <dc:creator>Vu Do</dc:creator>
  <cp:lastModifiedBy>Vu Do</cp:lastModifiedBy>
  <cp:revision>34</cp:revision>
  <dcterms:created xsi:type="dcterms:W3CDTF">2019-02-02T02:18:19Z</dcterms:created>
  <dcterms:modified xsi:type="dcterms:W3CDTF">2019-02-11T09:20:33Z</dcterms:modified>
</cp:coreProperties>
</file>