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2"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7"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Thanh Du" initials="NTD" lastIdx="1" clrIdx="0">
    <p:extLst>
      <p:ext uri="{19B8F6BF-5375-455C-9EA6-DF929625EA0E}">
        <p15:presenceInfo xmlns:p15="http://schemas.microsoft.com/office/powerpoint/2012/main" userId="0f0d0b84d8aff8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snapToGrid="0">
      <p:cViewPr varScale="1">
        <p:scale>
          <a:sx n="86" d="100"/>
          <a:sy n="86" d="100"/>
        </p:scale>
        <p:origin x="53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27T15:16:33.948"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2000">
              <a:schemeClr val="accent1"/>
            </a:gs>
            <a:gs pos="100000">
              <a:srgbClr val="034373"/>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4540"/>
            <a:ext cx="9144000" cy="1209040"/>
          </a:xfrm>
        </p:spPr>
        <p:txBody>
          <a:bodyPr>
            <a:normAutofit fontScale="90000"/>
          </a:bodyPr>
          <a:lstStyle/>
          <a:p>
            <a:pPr algn="ctr"/>
            <a:r>
              <a:rPr lang="en-US" sz="4400" b="1" dirty="0">
                <a:latin typeface="Times New Roman" panose="02020603050405020304" charset="0"/>
                <a:cs typeface="Times New Roman" panose="02020603050405020304" charset="0"/>
              </a:rPr>
              <a:t>Linux và Phần mềm mã nguồn mở</a:t>
            </a:r>
            <a:br>
              <a:rPr lang="en-US" sz="4400" b="1" dirty="0">
                <a:latin typeface="Times New Roman" panose="02020603050405020304" charset="0"/>
                <a:cs typeface="Times New Roman" panose="02020603050405020304" charset="0"/>
              </a:rPr>
            </a:br>
            <a:br>
              <a:rPr lang="en-US" sz="2800" dirty="0">
                <a:latin typeface="Times New Roman" panose="02020603050405020304" charset="0"/>
                <a:cs typeface="Times New Roman" panose="02020603050405020304" charset="0"/>
              </a:rPr>
            </a:br>
            <a:r>
              <a:rPr lang="en-US" sz="2800" dirty="0">
                <a:latin typeface="Times New Roman" panose="02020603050405020304" charset="0"/>
                <a:cs typeface="Times New Roman" panose="02020603050405020304" charset="0"/>
              </a:rPr>
              <a:t>Đề tài : Web Server : Nginx + Apache + B2evolution</a:t>
            </a:r>
          </a:p>
        </p:txBody>
      </p:sp>
      <p:sp>
        <p:nvSpPr>
          <p:cNvPr id="3" name="Subtitle 2"/>
          <p:cNvSpPr>
            <a:spLocks noGrp="1"/>
          </p:cNvSpPr>
          <p:nvPr>
            <p:ph type="subTitle" idx="1"/>
          </p:nvPr>
        </p:nvSpPr>
        <p:spPr>
          <a:xfrm>
            <a:off x="5762625" y="3683000"/>
            <a:ext cx="5263515" cy="1654810"/>
          </a:xfrm>
        </p:spPr>
        <p:txBody>
          <a:bodyPr>
            <a:normAutofit/>
          </a:bodyPr>
          <a:lstStyle/>
          <a:p>
            <a:pPr algn="l"/>
            <a:r>
              <a:rPr lang="en-US" sz="1900">
                <a:latin typeface="Times New Roman" panose="02020603050405020304" charset="0"/>
                <a:cs typeface="Times New Roman" panose="02020603050405020304" charset="0"/>
              </a:rPr>
              <a:t>Giảng Viên : Kiều Tuấn Dũng</a:t>
            </a:r>
          </a:p>
          <a:p>
            <a:pPr algn="l"/>
            <a:r>
              <a:rPr lang="en-US" sz="1900">
                <a:latin typeface="Times New Roman" panose="02020603050405020304" charset="0"/>
                <a:cs typeface="Times New Roman" panose="02020603050405020304" charset="0"/>
              </a:rPr>
              <a:t>Lớp : 59HT</a:t>
            </a:r>
          </a:p>
          <a:p>
            <a:pPr algn="l"/>
            <a:r>
              <a:rPr lang="en-US" sz="1900">
                <a:latin typeface="Times New Roman" panose="02020603050405020304" charset="0"/>
                <a:cs typeface="Times New Roman" panose="02020603050405020304" charset="0"/>
              </a:rPr>
              <a:t>Thành viên : Nguyễn Thành Dự  - 175A072275</a:t>
            </a:r>
          </a:p>
          <a:p>
            <a:pPr algn="l"/>
            <a:r>
              <a:rPr lang="en-US" sz="1900">
                <a:latin typeface="Times New Roman" panose="02020603050405020304" charset="0"/>
                <a:cs typeface="Times New Roman" panose="02020603050405020304" charset="0"/>
              </a:rPr>
              <a:t>                       Vũ Đình Duy         - 175A071525</a:t>
            </a:r>
          </a:p>
        </p:txBody>
      </p:sp>
      <p:pic>
        <p:nvPicPr>
          <p:cNvPr id="5" name="Picture 4"/>
          <p:cNvPicPr>
            <a:picLocks noChangeAspect="1"/>
          </p:cNvPicPr>
          <p:nvPr/>
        </p:nvPicPr>
        <p:blipFill>
          <a:blip r:embed="rId2"/>
          <a:stretch>
            <a:fillRect/>
          </a:stretch>
        </p:blipFill>
        <p:spPr>
          <a:xfrm>
            <a:off x="1524000" y="2304415"/>
            <a:ext cx="3848100" cy="3819525"/>
          </a:xfrm>
          <a:prstGeom prst="rect">
            <a:avLst/>
          </a:prstGeom>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981075" y="452120"/>
            <a:ext cx="10258425" cy="4755148"/>
          </a:xfrm>
          <a:prstGeom prst="rect">
            <a:avLst/>
          </a:prstGeom>
          <a:noFill/>
        </p:spPr>
        <p:txBody>
          <a:bodyPr wrap="square" rtlCol="0">
            <a:spAutoFit/>
          </a:bodyPr>
          <a:lstStyle/>
          <a:p>
            <a:r>
              <a:rPr lang="vi-VN" dirty="0"/>
              <a:t>7</a:t>
            </a:r>
            <a:r>
              <a:rPr lang="en-US" dirty="0"/>
              <a:t>. </a:t>
            </a:r>
            <a:r>
              <a:rPr lang="en-US" dirty="0" err="1"/>
              <a:t>Cài</a:t>
            </a:r>
            <a:r>
              <a:rPr lang="en-US" dirty="0"/>
              <a:t> </a:t>
            </a:r>
            <a:r>
              <a:rPr lang="en-US" dirty="0" err="1"/>
              <a:t>đặt</a:t>
            </a:r>
            <a:r>
              <a:rPr lang="en-US" dirty="0"/>
              <a:t> b2evolution</a:t>
            </a:r>
          </a:p>
          <a:p>
            <a:endParaRPr lang="en-US" sz="1900" dirty="0">
              <a:latin typeface="Times New Roman" panose="02020603050405020304" charset="0"/>
              <a:cs typeface="Times New Roman" panose="02020603050405020304" charset="0"/>
            </a:endParaRPr>
          </a:p>
          <a:p>
            <a:pPr marL="457200" indent="-457200">
              <a:buFont typeface="Arial" panose="020B0604020202020204" pitchFamily="34" charset="0"/>
              <a:buAutoNum type="arabicPeriod"/>
            </a:pPr>
            <a:r>
              <a:rPr lang="en-US" sz="1900" dirty="0" err="1">
                <a:latin typeface="Times New Roman" panose="02020603050405020304" charset="0"/>
                <a:cs typeface="Times New Roman" panose="02020603050405020304" charset="0"/>
              </a:rPr>
              <a:t>Chạy</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các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lệnh</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dưới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đây</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để</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tải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về</a:t>
            </a:r>
            <a:r>
              <a:rPr lang="en-US" sz="1900" dirty="0">
                <a:latin typeface="Times New Roman" panose="02020603050405020304" charset="0"/>
                <a:cs typeface="Times New Roman" panose="02020603050405020304" charset="0"/>
              </a:rPr>
              <a:t> B2evolution CMS </a:t>
            </a:r>
            <a:r>
              <a:rPr lang="en-US" sz="1900" dirty="0" err="1">
                <a:latin typeface="Times New Roman" panose="02020603050405020304" charset="0"/>
                <a:cs typeface="Times New Roman" panose="02020603050405020304" charset="0"/>
              </a:rPr>
              <a:t>nội</a:t>
            </a:r>
            <a:r>
              <a:rPr lang="en-US" sz="1900" dirty="0">
                <a:latin typeface="Times New Roman" panose="02020603050405020304" charset="0"/>
                <a:cs typeface="Times New Roman" panose="02020603050405020304" charset="0"/>
              </a:rPr>
              <a:t> dung </a:t>
            </a:r>
            <a:r>
              <a:rPr lang="en-US" sz="1900" dirty="0" err="1">
                <a:latin typeface="Times New Roman" panose="02020603050405020304" charset="0"/>
                <a:cs typeface="Times New Roman" panose="02020603050405020304" charset="0"/>
              </a:rPr>
              <a:t>mới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nhất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sau</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đó</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giải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nén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tập</a:t>
            </a:r>
            <a:r>
              <a:rPr lang="en-US" sz="1900" dirty="0">
                <a:latin typeface="Times New Roman" panose="02020603050405020304" charset="0"/>
                <a:cs typeface="Times New Roman" panose="02020603050405020304" charset="0"/>
              </a:rPr>
              <a:t> tin </a:t>
            </a:r>
            <a:r>
              <a:rPr lang="en-US" sz="1900" dirty="0" err="1">
                <a:latin typeface="Times New Roman" panose="02020603050405020304" charset="0"/>
                <a:cs typeface="Times New Roman" panose="02020603050405020304" charset="0"/>
              </a:rPr>
              <a:t>tải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về</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và</a:t>
            </a:r>
            <a:r>
              <a:rPr lang="en-US" sz="1900" dirty="0">
                <a:latin typeface="Times New Roman" panose="02020603050405020304" charset="0"/>
                <a:cs typeface="Times New Roman" panose="02020603050405020304" charset="0"/>
              </a:rPr>
              <a:t> di </a:t>
            </a:r>
            <a:r>
              <a:rPr lang="en-US" sz="1900" dirty="0" err="1">
                <a:latin typeface="Times New Roman" panose="02020603050405020304" charset="0"/>
                <a:cs typeface="Times New Roman" panose="02020603050405020304" charset="0"/>
              </a:rPr>
              <a:t>chuyển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các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nội</a:t>
            </a:r>
            <a:r>
              <a:rPr lang="en-US" sz="1900" dirty="0">
                <a:latin typeface="Times New Roman" panose="02020603050405020304" charset="0"/>
                <a:cs typeface="Times New Roman" panose="02020603050405020304" charset="0"/>
              </a:rPr>
              <a:t> dung </a:t>
            </a:r>
            <a:r>
              <a:rPr lang="en-US" sz="1900" dirty="0" err="1">
                <a:latin typeface="Times New Roman" panose="02020603050405020304" charset="0"/>
                <a:cs typeface="Times New Roman" panose="02020603050405020304" charset="0"/>
              </a:rPr>
              <a:t>vào</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thư</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mục</a:t>
            </a:r>
            <a:r>
              <a:rPr lang="en-US" sz="1900" dirty="0">
                <a:latin typeface="Times New Roman" panose="02020603050405020304" charset="0"/>
                <a:cs typeface="Times New Roman" panose="02020603050405020304" charset="0"/>
              </a:rPr>
              <a:t> /var/www/html/b2evolution </a:t>
            </a:r>
            <a:r>
              <a:rPr lang="en-US" sz="1900" dirty="0" err="1">
                <a:latin typeface="Times New Roman" panose="02020603050405020304" charset="0"/>
                <a:cs typeface="Times New Roman" panose="02020603050405020304" charset="0"/>
              </a:rPr>
              <a:t>gốc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mặc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định</a:t>
            </a:r>
            <a:r>
              <a:rPr lang="en-US" sz="1900" dirty="0">
                <a:latin typeface="Times New Roman" panose="02020603050405020304" charset="0"/>
                <a:cs typeface="Times New Roman" panose="02020603050405020304" charset="0"/>
              </a:rPr>
              <a:t>...:</a:t>
            </a:r>
          </a:p>
          <a:p>
            <a:pPr marL="800100" lvl="1" indent="-342900">
              <a:buFont typeface="Arial" panose="020B0604020202020204" pitchFamily="34" charset="0"/>
              <a:buChar char="•"/>
            </a:pPr>
            <a:r>
              <a:rPr lang="en-US" sz="1900" b="1" dirty="0">
                <a:latin typeface="Times New Roman" panose="02020603050405020304" charset="0"/>
                <a:cs typeface="Times New Roman" panose="02020603050405020304" charset="0"/>
              </a:rPr>
              <a:t>cd /</a:t>
            </a:r>
            <a:r>
              <a:rPr lang="en-US" sz="1900" b="1" dirty="0" err="1">
                <a:latin typeface="Times New Roman" panose="02020603050405020304" charset="0"/>
                <a:cs typeface="Times New Roman" panose="02020603050405020304" charset="0"/>
              </a:rPr>
              <a:t>tmp</a:t>
            </a:r>
            <a:r>
              <a:rPr lang="en-US" sz="1900" b="1" dirty="0">
                <a:latin typeface="Times New Roman" panose="02020603050405020304" charset="0"/>
                <a:cs typeface="Times New Roman" panose="02020603050405020304" charset="0"/>
              </a:rPr>
              <a:t> &amp;&amp; </a:t>
            </a:r>
            <a:r>
              <a:rPr lang="en-US" sz="1900" b="1" dirty="0" err="1">
                <a:latin typeface="Times New Roman" panose="02020603050405020304" charset="0"/>
                <a:cs typeface="Times New Roman" panose="02020603050405020304" charset="0"/>
              </a:rPr>
              <a:t>wget</a:t>
            </a:r>
            <a:r>
              <a:rPr lang="en-US" sz="1900" b="1" dirty="0">
                <a:latin typeface="Times New Roman" panose="02020603050405020304" charset="0"/>
                <a:cs typeface="Times New Roman" panose="02020603050405020304" charset="0"/>
              </a:rPr>
              <a:t> https://github.com/b2evolution/b2evolution/archive/master.zip</a:t>
            </a:r>
          </a:p>
          <a:p>
            <a:pPr marL="800100" lvl="1" indent="-342900">
              <a:buFont typeface="Arial" panose="020B0604020202020204" pitchFamily="34" charset="0"/>
              <a:buChar char="•"/>
            </a:pPr>
            <a:r>
              <a:rPr lang="en-US" sz="1900" b="1" dirty="0">
                <a:latin typeface="Times New Roman" panose="02020603050405020304" charset="0"/>
                <a:cs typeface="Times New Roman" panose="02020603050405020304" charset="0"/>
              </a:rPr>
              <a:t>unzip master.zip</a:t>
            </a:r>
          </a:p>
          <a:p>
            <a:pPr marL="800100" lvl="1" indent="-342900">
              <a:buFont typeface="Arial" panose="020B0604020202020204" pitchFamily="34" charset="0"/>
              <a:buChar char="•"/>
            </a:pPr>
            <a:r>
              <a:rPr lang="en-US" sz="1900" b="1" dirty="0" err="1">
                <a:latin typeface="Times New Roman" panose="02020603050405020304" charset="0"/>
                <a:cs typeface="Times New Roman" panose="02020603050405020304" charset="0"/>
              </a:rPr>
              <a:t>sudo</a:t>
            </a:r>
            <a:r>
              <a:rPr lang="en-US" sz="1900" b="1" dirty="0">
                <a:latin typeface="Times New Roman" panose="02020603050405020304" charset="0"/>
                <a:cs typeface="Times New Roman" panose="02020603050405020304" charset="0"/>
              </a:rPr>
              <a:t> mv b2evolution-master /var/www/html/b2evolution</a:t>
            </a:r>
          </a:p>
          <a:p>
            <a:pPr marL="800100" lvl="1" indent="-342900">
              <a:buFont typeface="Arial" panose="020B0604020202020204" pitchFamily="34" charset="0"/>
              <a:buChar char="•"/>
            </a:pPr>
            <a:endParaRPr lang="en-US" sz="1900" b="1" dirty="0">
              <a:latin typeface="Times New Roman" panose="02020603050405020304" charset="0"/>
              <a:cs typeface="Times New Roman" panose="02020603050405020304" charset="0"/>
            </a:endParaRPr>
          </a:p>
          <a:p>
            <a:pPr marL="457200" lvl="0" indent="-457200">
              <a:buFont typeface="Arial" panose="020B0604020202020204" pitchFamily="34" charset="0"/>
              <a:buAutoNum type="arabicPeriod"/>
            </a:pPr>
            <a:r>
              <a:rPr lang="en-US" sz="1900" dirty="0" err="1">
                <a:latin typeface="Times New Roman" panose="02020603050405020304" charset="0"/>
                <a:cs typeface="Times New Roman" panose="02020603050405020304" charset="0"/>
              </a:rPr>
              <a:t>Chạy</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lệnh</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dưới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đây</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để</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thay</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đổi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quyền</a:t>
            </a:r>
            <a:r>
              <a:rPr lang="en-US" sz="1900" dirty="0">
                <a:latin typeface="Times New Roman" panose="02020603050405020304" charset="0"/>
                <a:cs typeface="Times New Roman" panose="02020603050405020304" charset="0"/>
              </a:rPr>
              <a:t> </a:t>
            </a:r>
            <a:r>
              <a:rPr lang="vi-VN" sz="1900" dirty="0">
                <a:latin typeface="Times New Roman" panose="02020603050405020304" charset="0"/>
                <a:cs typeface="Times New Roman" panose="02020603050405020304" charset="0"/>
              </a:rPr>
              <a:t>người dùng và quyền thao tác trên tập b2evolution</a:t>
            </a:r>
            <a:endParaRPr lang="en-US" sz="1900" dirty="0">
              <a:latin typeface="Times New Roman" panose="02020603050405020304" charset="0"/>
              <a:cs typeface="Times New Roman" panose="02020603050405020304" charset="0"/>
            </a:endParaRPr>
          </a:p>
          <a:p>
            <a:pPr marL="800100" lvl="1" indent="-342900">
              <a:buFont typeface="Arial" panose="020B0604020202020204" pitchFamily="34" charset="0"/>
              <a:buChar char="•"/>
            </a:pPr>
            <a:r>
              <a:rPr lang="en-US" sz="1900" b="1" dirty="0" err="1">
                <a:latin typeface="Times New Roman" panose="02020603050405020304" charset="0"/>
                <a:cs typeface="Times New Roman" panose="02020603050405020304" charset="0"/>
              </a:rPr>
              <a:t>sudo</a:t>
            </a:r>
            <a:r>
              <a:rPr lang="en-US" sz="1900" b="1" dirty="0">
                <a:latin typeface="Times New Roman" panose="02020603050405020304" charset="0"/>
                <a:cs typeface="Times New Roman" panose="02020603050405020304" charset="0"/>
              </a:rPr>
              <a:t> </a:t>
            </a:r>
            <a:r>
              <a:rPr lang="en-US" sz="1900" b="1" dirty="0" err="1">
                <a:latin typeface="Times New Roman" panose="02020603050405020304" charset="0"/>
                <a:cs typeface="Times New Roman" panose="02020603050405020304" charset="0"/>
              </a:rPr>
              <a:t>chown</a:t>
            </a:r>
            <a:r>
              <a:rPr lang="en-US" sz="1900" b="1" dirty="0">
                <a:latin typeface="Times New Roman" panose="02020603050405020304" charset="0"/>
                <a:cs typeface="Times New Roman" panose="02020603050405020304" charset="0"/>
              </a:rPr>
              <a:t> -R </a:t>
            </a:r>
            <a:r>
              <a:rPr lang="en-US" sz="1900" b="1" dirty="0" err="1">
                <a:latin typeface="Times New Roman" panose="02020603050405020304" charset="0"/>
                <a:cs typeface="Times New Roman" panose="02020603050405020304" charset="0"/>
              </a:rPr>
              <a:t>www-data:www-data</a:t>
            </a:r>
            <a:r>
              <a:rPr lang="en-US" sz="1900" b="1" dirty="0">
                <a:latin typeface="Times New Roman" panose="02020603050405020304" charset="0"/>
                <a:cs typeface="Times New Roman" panose="02020603050405020304" charset="0"/>
              </a:rPr>
              <a:t> /var/www/html/b2evolution/</a:t>
            </a:r>
          </a:p>
          <a:p>
            <a:pPr marL="800100" lvl="1" indent="-342900">
              <a:buFont typeface="Arial" panose="020B0604020202020204" pitchFamily="34" charset="0"/>
              <a:buChar char="•"/>
            </a:pPr>
            <a:r>
              <a:rPr lang="en-US" sz="1900" b="1" dirty="0" err="1">
                <a:latin typeface="Times New Roman" panose="02020603050405020304" charset="0"/>
                <a:cs typeface="Times New Roman" panose="02020603050405020304" charset="0"/>
              </a:rPr>
              <a:t>sudo</a:t>
            </a:r>
            <a:r>
              <a:rPr lang="en-US" sz="1900" b="1" dirty="0">
                <a:latin typeface="Times New Roman" panose="02020603050405020304" charset="0"/>
                <a:cs typeface="Times New Roman" panose="02020603050405020304" charset="0"/>
              </a:rPr>
              <a:t> </a:t>
            </a:r>
            <a:r>
              <a:rPr lang="en-US" sz="1900" b="1" dirty="0" err="1">
                <a:latin typeface="Times New Roman" panose="02020603050405020304" charset="0"/>
                <a:cs typeface="Times New Roman" panose="02020603050405020304" charset="0"/>
              </a:rPr>
              <a:t>chmod</a:t>
            </a:r>
            <a:r>
              <a:rPr lang="en-US" sz="1900" b="1" dirty="0">
                <a:latin typeface="Times New Roman" panose="02020603050405020304" charset="0"/>
                <a:cs typeface="Times New Roman" panose="02020603050405020304" charset="0"/>
              </a:rPr>
              <a:t> -R 755 /var/www/html/b2evolution/</a:t>
            </a:r>
          </a:p>
          <a:p>
            <a:pPr lvl="0"/>
            <a:endParaRPr lang="en-US" sz="1900" b="1" dirty="0">
              <a:latin typeface="Times New Roman" panose="02020603050405020304" charset="0"/>
              <a:cs typeface="Times New Roman" panose="02020603050405020304" charset="0"/>
            </a:endParaRPr>
          </a:p>
          <a:p>
            <a:pPr lvl="0" indent="0">
              <a:buFont typeface="Arial" panose="020B0604020202020204" pitchFamily="34" charset="0"/>
              <a:buNone/>
            </a:pPr>
            <a:r>
              <a:rPr lang="en-US" sz="1900" dirty="0">
                <a:latin typeface="Times New Roman" panose="02020603050405020304" charset="0"/>
                <a:cs typeface="Times New Roman" panose="02020603050405020304" charset="0"/>
              </a:rPr>
              <a:t>3.    </a:t>
            </a:r>
            <a:r>
              <a:rPr lang="en-US" sz="1900" dirty="0" err="1">
                <a:latin typeface="Times New Roman" panose="02020603050405020304" charset="0"/>
                <a:cs typeface="Times New Roman" panose="02020603050405020304" charset="0"/>
              </a:rPr>
              <a:t>Cấu</a:t>
            </a:r>
            <a:r>
              <a:rPr lang="vi-VN" sz="1900" dirty="0">
                <a:latin typeface="Times New Roman" panose="02020603050405020304" charset="0"/>
                <a:cs typeface="Times New Roman" panose="02020603050405020304" charset="0"/>
              </a:rPr>
              <a:t> hình</a:t>
            </a:r>
            <a:r>
              <a:rPr lang="en-US" sz="1900" dirty="0">
                <a:latin typeface="Times New Roman" panose="02020603050405020304" charset="0"/>
                <a:cs typeface="Times New Roman" panose="02020603050405020304" charset="0"/>
              </a:rPr>
              <a:t> file virtual </a:t>
            </a:r>
            <a:r>
              <a:rPr lang="en-US" sz="1900" dirty="0" err="1">
                <a:latin typeface="Times New Roman" panose="02020603050405020304" charset="0"/>
                <a:cs typeface="Times New Roman" panose="02020603050405020304" charset="0"/>
              </a:rPr>
              <a:t>cho</a:t>
            </a:r>
            <a:r>
              <a:rPr lang="en-US" sz="1900" dirty="0">
                <a:latin typeface="Times New Roman" panose="02020603050405020304" charset="0"/>
                <a:cs typeface="Times New Roman" panose="02020603050405020304" charset="0"/>
              </a:rPr>
              <a:t> b2evolution</a:t>
            </a:r>
          </a:p>
          <a:p>
            <a:pPr marL="800100" lvl="1" indent="-342900">
              <a:buFont typeface="Arial" panose="020B0604020202020204" pitchFamily="34" charset="0"/>
              <a:buChar char="•"/>
            </a:pPr>
            <a:r>
              <a:rPr lang="en-US" sz="1900" dirty="0" err="1">
                <a:latin typeface="Times New Roman" panose="02020603050405020304" charset="0"/>
                <a:cs typeface="Times New Roman" panose="02020603050405020304" charset="0"/>
              </a:rPr>
              <a:t>Tạo</a:t>
            </a:r>
            <a:r>
              <a:rPr lang="en-US" sz="1900" dirty="0">
                <a:latin typeface="Times New Roman" panose="02020603050405020304" charset="0"/>
                <a:cs typeface="Times New Roman" panose="02020603050405020304" charset="0"/>
              </a:rPr>
              <a:t> file </a:t>
            </a:r>
            <a:r>
              <a:rPr lang="en-US" sz="1900" dirty="0" err="1">
                <a:latin typeface="Times New Roman" panose="02020603050405020304" charset="0"/>
                <a:cs typeface="Times New Roman" panose="02020603050405020304" charset="0"/>
              </a:rPr>
              <a:t>có</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tên</a:t>
            </a:r>
            <a:r>
              <a:rPr lang="en-US" sz="1900" dirty="0">
                <a:latin typeface="Times New Roman" panose="02020603050405020304" charset="0"/>
                <a:cs typeface="Times New Roman" panose="02020603050405020304" charset="0"/>
              </a:rPr>
              <a:t> b2evolution </a:t>
            </a:r>
            <a:r>
              <a:rPr lang="en-US" sz="1900" dirty="0" err="1">
                <a:latin typeface="Times New Roman" panose="02020603050405020304" charset="0"/>
                <a:cs typeface="Times New Roman" panose="02020603050405020304" charset="0"/>
              </a:rPr>
              <a:t>trong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thư</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mục</a:t>
            </a:r>
            <a:r>
              <a:rPr lang="en-US" sz="1900" b="1" dirty="0">
                <a:latin typeface="Times New Roman" panose="02020603050405020304" charset="0"/>
                <a:cs typeface="Times New Roman" panose="02020603050405020304" charset="0"/>
              </a:rPr>
              <a:t> /</a:t>
            </a:r>
            <a:r>
              <a:rPr lang="en-US" sz="1900" b="1" dirty="0" err="1">
                <a:latin typeface="Times New Roman" panose="02020603050405020304" charset="0"/>
                <a:cs typeface="Times New Roman" panose="02020603050405020304" charset="0"/>
              </a:rPr>
              <a:t>etc</a:t>
            </a:r>
            <a:r>
              <a:rPr lang="en-US" sz="1900" b="1" dirty="0">
                <a:latin typeface="Times New Roman" panose="02020603050405020304" charset="0"/>
                <a:cs typeface="Times New Roman" panose="02020603050405020304" charset="0"/>
              </a:rPr>
              <a:t>/apache2/sites-available/</a:t>
            </a:r>
          </a:p>
          <a:p>
            <a:pPr marL="800100" lvl="1" indent="-342900">
              <a:buFont typeface="Arial" panose="020B0604020202020204" pitchFamily="34" charset="0"/>
              <a:buChar char="•"/>
            </a:pPr>
            <a:r>
              <a:rPr lang="en-US" sz="1900" dirty="0" err="1">
                <a:latin typeface="Times New Roman" panose="02020603050405020304" charset="0"/>
                <a:cs typeface="Times New Roman" panose="02020603050405020304" charset="0"/>
              </a:rPr>
              <a:t>Thay</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thế</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dòng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đánh</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dấu</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bằng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tên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miền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riêng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và</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vị</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trí</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thư</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mục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gốc</a:t>
            </a:r>
            <a:r>
              <a:rPr lang="en-US" sz="1900" dirty="0">
                <a:latin typeface="Times New Roman" panose="02020603050405020304" charset="0"/>
                <a:cs typeface="Times New Roman" panose="02020603050405020304" charset="0"/>
              </a:rPr>
              <a:t> :</a:t>
            </a:r>
          </a:p>
          <a:p>
            <a:pPr marL="800100" lvl="1" indent="-342900">
              <a:buFont typeface="Arial" panose="020B0604020202020204" pitchFamily="34" charset="0"/>
              <a:buChar char="•"/>
            </a:pPr>
            <a:endParaRPr lang="en-US" sz="1900"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2657475" y="325755"/>
            <a:ext cx="6725285" cy="4477385"/>
          </a:xfrm>
          <a:prstGeom prst="rect">
            <a:avLst/>
          </a:prstGeom>
          <a:solidFill>
            <a:schemeClr val="bg1">
              <a:lumMod val="95000"/>
            </a:schemeClr>
          </a:solidFill>
          <a:ln w="9525">
            <a:noFill/>
          </a:ln>
        </p:spPr>
        <p:txBody>
          <a:bodyPr wrap="square">
            <a:spAutoFit/>
          </a:bodyPr>
          <a:lstStyle/>
          <a:p>
            <a:pPr indent="0"/>
            <a:r>
              <a:rPr lang="en-US" sz="1900" b="0" dirty="0">
                <a:solidFill>
                  <a:schemeClr val="accent5"/>
                </a:solidFill>
                <a:latin typeface="Times New Roman" panose="02020603050405020304" charset="0"/>
                <a:cs typeface="Times New Roman" panose="02020603050405020304" charset="0"/>
              </a:rPr>
              <a:t>&lt;</a:t>
            </a:r>
            <a:r>
              <a:rPr lang="en-US" sz="1900" b="0" dirty="0" err="1">
                <a:solidFill>
                  <a:schemeClr val="accent5"/>
                </a:solidFill>
                <a:latin typeface="Times New Roman" panose="02020603050405020304" charset="0"/>
                <a:cs typeface="Times New Roman" panose="02020603050405020304" charset="0"/>
              </a:rPr>
              <a:t>VirtualHost</a:t>
            </a:r>
            <a:r>
              <a:rPr lang="en-US" sz="1900" b="0" dirty="0">
                <a:solidFill>
                  <a:schemeClr val="accent5"/>
                </a:solidFill>
                <a:latin typeface="Times New Roman" panose="02020603050405020304" charset="0"/>
                <a:cs typeface="Times New Roman" panose="02020603050405020304" charset="0"/>
              </a:rPr>
              <a:t> *:8080&gt;</a:t>
            </a:r>
          </a:p>
          <a:p>
            <a:pPr indent="0"/>
            <a:r>
              <a:rPr lang="en-US" sz="1900" b="0" dirty="0">
                <a:solidFill>
                  <a:schemeClr val="accent5"/>
                </a:solidFill>
                <a:latin typeface="Times New Roman" panose="02020603050405020304" charset="0"/>
                <a:cs typeface="Times New Roman" panose="02020603050405020304" charset="0"/>
              </a:rPr>
              <a:t>     </a:t>
            </a:r>
            <a:r>
              <a:rPr lang="en-US" sz="1900" b="0" dirty="0" err="1">
                <a:solidFill>
                  <a:schemeClr val="accent5"/>
                </a:solidFill>
                <a:latin typeface="Times New Roman" panose="02020603050405020304" charset="0"/>
                <a:cs typeface="Times New Roman" panose="02020603050405020304" charset="0"/>
              </a:rPr>
              <a:t>ServerAdmin</a:t>
            </a:r>
            <a:r>
              <a:rPr lang="en-US" sz="1900" b="0" dirty="0">
                <a:solidFill>
                  <a:schemeClr val="accent5"/>
                </a:solidFill>
                <a:latin typeface="Times New Roman" panose="02020603050405020304" charset="0"/>
                <a:cs typeface="Times New Roman" panose="02020603050405020304" charset="0"/>
              </a:rPr>
              <a:t> admin@</a:t>
            </a:r>
            <a:r>
              <a:rPr lang="vi-VN" sz="1900" b="0" dirty="0">
                <a:solidFill>
                  <a:schemeClr val="accent5"/>
                </a:solidFill>
                <a:latin typeface="Times New Roman" panose="02020603050405020304" charset="0"/>
                <a:cs typeface="Times New Roman" panose="02020603050405020304" charset="0"/>
              </a:rPr>
              <a:t>btl</a:t>
            </a:r>
            <a:r>
              <a:rPr lang="en-US" sz="1900" b="0" dirty="0">
                <a:solidFill>
                  <a:schemeClr val="accent5"/>
                </a:solidFill>
                <a:latin typeface="Times New Roman" panose="02020603050405020304" charset="0"/>
                <a:cs typeface="Times New Roman" panose="02020603050405020304" charset="0"/>
              </a:rPr>
              <a:t>.com</a:t>
            </a:r>
          </a:p>
          <a:p>
            <a:pPr indent="0"/>
            <a:r>
              <a:rPr lang="en-US" sz="1900" b="0" dirty="0">
                <a:solidFill>
                  <a:schemeClr val="accent5"/>
                </a:solidFill>
                <a:latin typeface="Times New Roman" panose="02020603050405020304" charset="0"/>
                <a:cs typeface="Times New Roman" panose="02020603050405020304" charset="0"/>
              </a:rPr>
              <a:t>     </a:t>
            </a:r>
            <a:r>
              <a:rPr lang="en-US" sz="1900" b="0" dirty="0" err="1">
                <a:solidFill>
                  <a:schemeClr val="accent5"/>
                </a:solidFill>
                <a:latin typeface="Times New Roman" panose="02020603050405020304" charset="0"/>
                <a:cs typeface="Times New Roman" panose="02020603050405020304" charset="0"/>
              </a:rPr>
              <a:t>DocumentRoot</a:t>
            </a:r>
            <a:r>
              <a:rPr lang="en-US" sz="1900" b="0" dirty="0">
                <a:solidFill>
                  <a:schemeClr val="accent5"/>
                </a:solidFill>
                <a:latin typeface="Times New Roman" panose="02020603050405020304" charset="0"/>
                <a:cs typeface="Times New Roman" panose="02020603050405020304" charset="0"/>
              </a:rPr>
              <a:t> /var/www/html/b2evolution</a:t>
            </a:r>
          </a:p>
          <a:p>
            <a:pPr indent="0"/>
            <a:r>
              <a:rPr lang="en-US" sz="1900" b="0" dirty="0">
                <a:solidFill>
                  <a:schemeClr val="accent5"/>
                </a:solidFill>
                <a:latin typeface="Times New Roman" panose="02020603050405020304" charset="0"/>
                <a:cs typeface="Times New Roman" panose="02020603050405020304" charset="0"/>
              </a:rPr>
              <a:t>     </a:t>
            </a:r>
            <a:r>
              <a:rPr lang="en-US" sz="1900" b="0" dirty="0" err="1">
                <a:solidFill>
                  <a:schemeClr val="accent5"/>
                </a:solidFill>
                <a:latin typeface="Times New Roman" panose="02020603050405020304" charset="0"/>
                <a:cs typeface="Times New Roman" panose="02020603050405020304" charset="0"/>
              </a:rPr>
              <a:t>ServerName</a:t>
            </a:r>
            <a:r>
              <a:rPr lang="en-US" sz="1900" b="0" dirty="0">
                <a:solidFill>
                  <a:schemeClr val="accent5"/>
                </a:solidFill>
                <a:latin typeface="Times New Roman" panose="02020603050405020304" charset="0"/>
                <a:cs typeface="Times New Roman" panose="02020603050405020304" charset="0"/>
              </a:rPr>
              <a:t> </a:t>
            </a:r>
            <a:r>
              <a:rPr lang="vi-VN" sz="1900" b="0" dirty="0">
                <a:solidFill>
                  <a:schemeClr val="accent5"/>
                </a:solidFill>
                <a:latin typeface="Times New Roman" panose="02020603050405020304" charset="0"/>
                <a:cs typeface="Times New Roman" panose="02020603050405020304" charset="0"/>
              </a:rPr>
              <a:t>btl</a:t>
            </a:r>
            <a:r>
              <a:rPr lang="en-US" sz="1900" b="0" dirty="0">
                <a:solidFill>
                  <a:schemeClr val="accent5"/>
                </a:solidFill>
                <a:latin typeface="Times New Roman" panose="02020603050405020304" charset="0"/>
                <a:cs typeface="Times New Roman" panose="02020603050405020304" charset="0"/>
              </a:rPr>
              <a:t>.com</a:t>
            </a:r>
          </a:p>
          <a:p>
            <a:pPr indent="0"/>
            <a:r>
              <a:rPr lang="en-US" sz="1900" b="0" dirty="0">
                <a:solidFill>
                  <a:schemeClr val="accent5"/>
                </a:solidFill>
                <a:latin typeface="Times New Roman" panose="02020603050405020304" charset="0"/>
                <a:cs typeface="Times New Roman" panose="02020603050405020304" charset="0"/>
              </a:rPr>
              <a:t> </a:t>
            </a:r>
          </a:p>
          <a:p>
            <a:pPr indent="0"/>
            <a:r>
              <a:rPr lang="en-US" sz="1900" b="0" dirty="0">
                <a:solidFill>
                  <a:schemeClr val="accent5"/>
                </a:solidFill>
                <a:latin typeface="Times New Roman" panose="02020603050405020304" charset="0"/>
                <a:cs typeface="Times New Roman" panose="02020603050405020304" charset="0"/>
              </a:rPr>
              <a:t>     &lt;Directory /var/www/html/b2evolution/&gt;</a:t>
            </a:r>
          </a:p>
          <a:p>
            <a:pPr indent="0"/>
            <a:r>
              <a:rPr lang="en-US" sz="1900" b="0" dirty="0">
                <a:solidFill>
                  <a:schemeClr val="accent5"/>
                </a:solidFill>
                <a:latin typeface="Times New Roman" panose="02020603050405020304" charset="0"/>
                <a:cs typeface="Times New Roman" panose="02020603050405020304" charset="0"/>
              </a:rPr>
              <a:t>          Options </a:t>
            </a:r>
            <a:r>
              <a:rPr lang="en-US" sz="1900" b="0" dirty="0" err="1">
                <a:solidFill>
                  <a:schemeClr val="accent5"/>
                </a:solidFill>
                <a:latin typeface="Times New Roman" panose="02020603050405020304" charset="0"/>
                <a:cs typeface="Times New Roman" panose="02020603050405020304" charset="0"/>
              </a:rPr>
              <a:t>FollowSymlinks</a:t>
            </a:r>
            <a:endParaRPr lang="en-US" sz="1900" b="0" dirty="0">
              <a:solidFill>
                <a:schemeClr val="accent5"/>
              </a:solidFill>
              <a:latin typeface="Times New Roman" panose="02020603050405020304" charset="0"/>
              <a:cs typeface="Times New Roman" panose="02020603050405020304" charset="0"/>
            </a:endParaRPr>
          </a:p>
          <a:p>
            <a:pPr indent="0"/>
            <a:r>
              <a:rPr lang="en-US" sz="1900" b="0" dirty="0">
                <a:solidFill>
                  <a:schemeClr val="accent5"/>
                </a:solidFill>
                <a:latin typeface="Times New Roman" panose="02020603050405020304" charset="0"/>
                <a:cs typeface="Times New Roman" panose="02020603050405020304" charset="0"/>
              </a:rPr>
              <a:t>          </a:t>
            </a:r>
            <a:r>
              <a:rPr lang="en-US" sz="1900" b="0" dirty="0" err="1">
                <a:solidFill>
                  <a:schemeClr val="accent5"/>
                </a:solidFill>
                <a:latin typeface="Times New Roman" panose="02020603050405020304" charset="0"/>
                <a:cs typeface="Times New Roman" panose="02020603050405020304" charset="0"/>
              </a:rPr>
              <a:t>AllowOverride</a:t>
            </a:r>
            <a:r>
              <a:rPr lang="en-US" sz="1900" b="0" dirty="0">
                <a:solidFill>
                  <a:schemeClr val="accent5"/>
                </a:solidFill>
                <a:latin typeface="Times New Roman" panose="02020603050405020304" charset="0"/>
                <a:cs typeface="Times New Roman" panose="02020603050405020304" charset="0"/>
              </a:rPr>
              <a:t> All</a:t>
            </a:r>
          </a:p>
          <a:p>
            <a:pPr indent="0"/>
            <a:r>
              <a:rPr lang="en-US" sz="1900" b="0" dirty="0">
                <a:solidFill>
                  <a:schemeClr val="accent5"/>
                </a:solidFill>
                <a:latin typeface="Times New Roman" panose="02020603050405020304" charset="0"/>
                <a:cs typeface="Times New Roman" panose="02020603050405020304" charset="0"/>
              </a:rPr>
              <a:t>          Require all granted</a:t>
            </a:r>
          </a:p>
          <a:p>
            <a:pPr indent="0"/>
            <a:r>
              <a:rPr lang="en-US" sz="1900" b="0" dirty="0">
                <a:solidFill>
                  <a:schemeClr val="accent5"/>
                </a:solidFill>
                <a:latin typeface="Times New Roman" panose="02020603050405020304" charset="0"/>
                <a:cs typeface="Times New Roman" panose="02020603050405020304" charset="0"/>
              </a:rPr>
              <a:t>     &lt;/Directory&gt;</a:t>
            </a:r>
          </a:p>
          <a:p>
            <a:pPr indent="0"/>
            <a:r>
              <a:rPr lang="en-US" sz="1900" b="0" dirty="0">
                <a:solidFill>
                  <a:schemeClr val="accent5"/>
                </a:solidFill>
                <a:latin typeface="Times New Roman" panose="02020603050405020304" charset="0"/>
                <a:cs typeface="Times New Roman" panose="02020603050405020304" charset="0"/>
              </a:rPr>
              <a:t> </a:t>
            </a:r>
          </a:p>
          <a:p>
            <a:pPr indent="0"/>
            <a:r>
              <a:rPr lang="en-US" sz="1900" b="0" dirty="0">
                <a:solidFill>
                  <a:schemeClr val="accent5"/>
                </a:solidFill>
                <a:latin typeface="Times New Roman" panose="02020603050405020304" charset="0"/>
                <a:cs typeface="Times New Roman" panose="02020603050405020304" charset="0"/>
              </a:rPr>
              <a:t>     </a:t>
            </a:r>
            <a:r>
              <a:rPr lang="en-US" sz="1900" b="0" dirty="0" err="1">
                <a:solidFill>
                  <a:schemeClr val="accent5"/>
                </a:solidFill>
                <a:latin typeface="Times New Roman" panose="02020603050405020304" charset="0"/>
                <a:cs typeface="Times New Roman" panose="02020603050405020304" charset="0"/>
              </a:rPr>
              <a:t>ErrorLog</a:t>
            </a:r>
            <a:r>
              <a:rPr lang="en-US" sz="1900" b="0" dirty="0">
                <a:solidFill>
                  <a:schemeClr val="accent5"/>
                </a:solidFill>
                <a:latin typeface="Times New Roman" panose="02020603050405020304" charset="0"/>
                <a:cs typeface="Times New Roman" panose="02020603050405020304" charset="0"/>
              </a:rPr>
              <a:t> ${APACHE_LOG_DIR}/error.log</a:t>
            </a:r>
          </a:p>
          <a:p>
            <a:pPr indent="0"/>
            <a:r>
              <a:rPr lang="en-US" sz="1900" b="0" dirty="0">
                <a:solidFill>
                  <a:schemeClr val="accent5"/>
                </a:solidFill>
                <a:latin typeface="Times New Roman" panose="02020603050405020304" charset="0"/>
                <a:cs typeface="Times New Roman" panose="02020603050405020304" charset="0"/>
              </a:rPr>
              <a:t>     </a:t>
            </a:r>
            <a:r>
              <a:rPr lang="en-US" sz="1900" b="0" dirty="0" err="1">
                <a:solidFill>
                  <a:schemeClr val="accent5"/>
                </a:solidFill>
                <a:latin typeface="Times New Roman" panose="02020603050405020304" charset="0"/>
                <a:cs typeface="Times New Roman" panose="02020603050405020304" charset="0"/>
              </a:rPr>
              <a:t>CustomLog</a:t>
            </a:r>
            <a:r>
              <a:rPr lang="en-US" sz="1900" b="0" dirty="0">
                <a:solidFill>
                  <a:schemeClr val="accent5"/>
                </a:solidFill>
                <a:latin typeface="Times New Roman" panose="02020603050405020304" charset="0"/>
                <a:cs typeface="Times New Roman" panose="02020603050405020304" charset="0"/>
              </a:rPr>
              <a:t> ${APACHE_LOG_DIR}/access.log combined</a:t>
            </a:r>
          </a:p>
          <a:p>
            <a:pPr indent="0"/>
            <a:r>
              <a:rPr lang="en-US" sz="1900" b="0" dirty="0">
                <a:solidFill>
                  <a:schemeClr val="accent5"/>
                </a:solidFill>
                <a:latin typeface="Times New Roman" panose="02020603050405020304" charset="0"/>
                <a:cs typeface="Times New Roman" panose="02020603050405020304" charset="0"/>
              </a:rPr>
              <a:t> </a:t>
            </a:r>
          </a:p>
          <a:p>
            <a:pPr indent="0"/>
            <a:r>
              <a:rPr lang="en-US" sz="1900" b="0" dirty="0">
                <a:solidFill>
                  <a:schemeClr val="accent5"/>
                </a:solidFill>
                <a:latin typeface="Times New Roman" panose="02020603050405020304" charset="0"/>
                <a:cs typeface="Times New Roman" panose="02020603050405020304" charset="0"/>
              </a:rPr>
              <a:t>&lt;/</a:t>
            </a:r>
            <a:r>
              <a:rPr lang="en-US" sz="1900" b="0" dirty="0" err="1">
                <a:solidFill>
                  <a:schemeClr val="accent5"/>
                </a:solidFill>
                <a:latin typeface="Times New Roman" panose="02020603050405020304" charset="0"/>
                <a:cs typeface="Times New Roman" panose="02020603050405020304" charset="0"/>
              </a:rPr>
              <a:t>VirtualHost</a:t>
            </a:r>
            <a:r>
              <a:rPr lang="en-US" sz="1900" b="0" dirty="0">
                <a:solidFill>
                  <a:schemeClr val="accent5"/>
                </a:solidFill>
                <a:latin typeface="Times New Roman" panose="02020603050405020304" charset="0"/>
                <a:cs typeface="Times New Roman" panose="02020603050405020304" charset="0"/>
              </a:rPr>
              <a:t>&gt;</a:t>
            </a:r>
          </a:p>
        </p:txBody>
      </p:sp>
      <p:sp>
        <p:nvSpPr>
          <p:cNvPr id="4" name="Text Box 3"/>
          <p:cNvSpPr txBox="1"/>
          <p:nvPr/>
        </p:nvSpPr>
        <p:spPr>
          <a:xfrm>
            <a:off x="1327150" y="5201285"/>
            <a:ext cx="8852535" cy="1260475"/>
          </a:xfrm>
          <a:prstGeom prst="rect">
            <a:avLst/>
          </a:prstGeom>
          <a:noFill/>
        </p:spPr>
        <p:txBody>
          <a:bodyPr wrap="square" rtlCol="0">
            <a:spAutoFit/>
          </a:bodyPr>
          <a:lstStyle/>
          <a:p>
            <a:pPr indent="0">
              <a:buFont typeface="Arial" panose="020B0604020202020204" pitchFamily="34" charset="0"/>
              <a:buNone/>
            </a:pPr>
            <a:r>
              <a:rPr lang="en-US" sz="1900" dirty="0">
                <a:latin typeface="Times New Roman" panose="02020603050405020304" charset="0"/>
                <a:cs typeface="Times New Roman" panose="02020603050405020304" charset="0"/>
              </a:rPr>
              <a:t>4.    </a:t>
            </a:r>
            <a:r>
              <a:rPr lang="en-US" sz="1900" dirty="0" err="1">
                <a:latin typeface="Times New Roman" panose="02020603050405020304" charset="0"/>
                <a:cs typeface="Times New Roman" panose="02020603050405020304" charset="0"/>
              </a:rPr>
              <a:t>Kích</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hoạt</a:t>
            </a:r>
            <a:r>
              <a:rPr lang="en-US" sz="1900" dirty="0">
                <a:latin typeface="Times New Roman" panose="02020603050405020304" charset="0"/>
                <a:cs typeface="Times New Roman" panose="02020603050405020304" charset="0"/>
              </a:rPr>
              <a:t> file virtual </a:t>
            </a:r>
            <a:r>
              <a:rPr lang="en-US" sz="1900" dirty="0" err="1">
                <a:latin typeface="Times New Roman" panose="02020603050405020304" charset="0"/>
                <a:cs typeface="Times New Roman" panose="02020603050405020304" charset="0"/>
              </a:rPr>
              <a:t>của</a:t>
            </a:r>
            <a:r>
              <a:rPr lang="en-US" sz="1900" dirty="0">
                <a:latin typeface="Times New Roman" panose="02020603050405020304" charset="0"/>
                <a:cs typeface="Times New Roman" panose="02020603050405020304" charset="0"/>
              </a:rPr>
              <a:t> b2evolution </a:t>
            </a:r>
            <a:r>
              <a:rPr lang="en-US" sz="1900" dirty="0" err="1">
                <a:latin typeface="Times New Roman" panose="02020603050405020304" charset="0"/>
                <a:cs typeface="Times New Roman" panose="02020603050405020304" charset="0"/>
              </a:rPr>
              <a:t>vừa</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tạo</a:t>
            </a:r>
            <a:endParaRPr lang="en-US" sz="1900" dirty="0">
              <a:latin typeface="Times New Roman" panose="02020603050405020304" charset="0"/>
              <a:cs typeface="Times New Roman" panose="02020603050405020304" charset="0"/>
            </a:endParaRPr>
          </a:p>
          <a:p>
            <a:pPr marL="742950" lvl="1" indent="-285750">
              <a:buFont typeface="Arial" panose="020B0604020202020204" pitchFamily="34" charset="0"/>
              <a:buChar char="•"/>
            </a:pPr>
            <a:r>
              <a:rPr lang="en-US" sz="1900" b="1" dirty="0" err="1">
                <a:latin typeface="Times New Roman" panose="02020603050405020304" charset="0"/>
                <a:cs typeface="Times New Roman" panose="02020603050405020304" charset="0"/>
              </a:rPr>
              <a:t>sudo</a:t>
            </a:r>
            <a:r>
              <a:rPr lang="en-US" sz="1900" b="1" dirty="0">
                <a:latin typeface="Times New Roman" panose="02020603050405020304" charset="0"/>
                <a:cs typeface="Times New Roman" panose="02020603050405020304" charset="0"/>
              </a:rPr>
              <a:t> a2ensite b2evolution.conf</a:t>
            </a:r>
          </a:p>
          <a:p>
            <a:pPr marL="742950" lvl="1" indent="-285750">
              <a:buFont typeface="Arial" panose="020B0604020202020204" pitchFamily="34" charset="0"/>
              <a:buChar char="•"/>
            </a:pPr>
            <a:r>
              <a:rPr lang="en-US" sz="1900" b="1" dirty="0" err="1">
                <a:latin typeface="Times New Roman" panose="02020603050405020304" charset="0"/>
                <a:cs typeface="Times New Roman" panose="02020603050405020304" charset="0"/>
              </a:rPr>
              <a:t>sudo</a:t>
            </a:r>
            <a:r>
              <a:rPr lang="en-US" sz="1900" b="1" dirty="0">
                <a:latin typeface="Times New Roman" panose="02020603050405020304" charset="0"/>
                <a:cs typeface="Times New Roman" panose="02020603050405020304" charset="0"/>
              </a:rPr>
              <a:t> a2enmod rewrite</a:t>
            </a:r>
          </a:p>
          <a:p>
            <a:pPr marL="742950" lvl="1" indent="-285750">
              <a:buFont typeface="Arial" panose="020B0604020202020204" pitchFamily="34" charset="0"/>
              <a:buChar char="•"/>
            </a:pPr>
            <a:r>
              <a:rPr lang="en-US" sz="1900" b="1" dirty="0" err="1">
                <a:latin typeface="Times New Roman" panose="02020603050405020304" charset="0"/>
                <a:cs typeface="Times New Roman" panose="02020603050405020304" charset="0"/>
              </a:rPr>
              <a:t>sudo</a:t>
            </a:r>
            <a:r>
              <a:rPr lang="en-US" sz="1900" b="1" dirty="0">
                <a:latin typeface="Times New Roman" panose="02020603050405020304" charset="0"/>
                <a:cs typeface="Times New Roman" panose="02020603050405020304" charset="0"/>
              </a:rPr>
              <a:t> </a:t>
            </a:r>
            <a:r>
              <a:rPr lang="en-US" sz="1900" b="1" dirty="0" err="1">
                <a:latin typeface="Times New Roman" panose="02020603050405020304" charset="0"/>
                <a:cs typeface="Times New Roman" panose="02020603050405020304" charset="0"/>
              </a:rPr>
              <a:t>systemctl</a:t>
            </a:r>
            <a:r>
              <a:rPr lang="en-US" sz="1900" b="1" dirty="0">
                <a:latin typeface="Times New Roman" panose="02020603050405020304" charset="0"/>
                <a:cs typeface="Times New Roman" panose="02020603050405020304" charset="0"/>
              </a:rPr>
              <a:t> restart apache2.service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checkerboard(across)">
                                      <p:cBhvr>
                                        <p:cTn id="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838200" y="268605"/>
            <a:ext cx="10713720" cy="1845310"/>
          </a:xfrm>
          <a:prstGeom prst="rect">
            <a:avLst/>
          </a:prstGeom>
          <a:noFill/>
          <a:ln w="9525">
            <a:noFill/>
          </a:ln>
        </p:spPr>
        <p:txBody>
          <a:bodyPr wrap="square">
            <a:spAutoFit/>
          </a:bodyPr>
          <a:lstStyle/>
          <a:p>
            <a:pPr indent="0">
              <a:buFont typeface="Arial" panose="020B0604020202020204" pitchFamily="34" charset="0"/>
              <a:buNone/>
            </a:pPr>
            <a:r>
              <a:rPr lang="en-US" sz="1900" b="1">
                <a:latin typeface="Times New Roman" panose="02020603050405020304" charset="0"/>
                <a:cs typeface="Calibri" panose="020F0502020204030204" charset="0"/>
              </a:rPr>
              <a:t>5.     </a:t>
            </a:r>
            <a:r>
              <a:rPr lang="en-US" sz="1900" b="0">
                <a:latin typeface="Times New Roman" panose="02020603050405020304" charset="0"/>
                <a:cs typeface="Calibri" panose="020F0502020204030204" charset="0"/>
              </a:rPr>
              <a:t>Kết nối database với b2evolution</a:t>
            </a:r>
          </a:p>
          <a:p>
            <a:pPr indent="0">
              <a:buFont typeface="Arial" panose="020B0604020202020204" pitchFamily="34" charset="0"/>
              <a:buNone/>
            </a:pPr>
            <a:endParaRPr lang="en-US" sz="1900" b="0">
              <a:latin typeface="Times New Roman" panose="02020603050405020304" charset="0"/>
              <a:cs typeface="Calibri" panose="020F0502020204030204" charset="0"/>
            </a:endParaRPr>
          </a:p>
          <a:p>
            <a:pPr marL="742950" lvl="1" indent="-285750">
              <a:buFont typeface="Arial" panose="020B0604020202020204" pitchFamily="34" charset="0"/>
              <a:buChar char="•"/>
            </a:pPr>
            <a:r>
              <a:rPr lang="en-US" sz="1900"/>
              <a:t>Truy cập vào url là địa chỉ ip hoặc domain bạn vừa cấu hình ở file virtual</a:t>
            </a:r>
          </a:p>
          <a:p>
            <a:pPr marL="742950" lvl="1" indent="-285750">
              <a:buFont typeface="Arial" panose="020B0604020202020204" pitchFamily="34" charset="0"/>
              <a:buChar char="•"/>
            </a:pPr>
            <a:r>
              <a:rPr lang="en-US" sz="1900"/>
              <a:t>Sau đó ấn installer và nhập tên user database bạn vừa tạo để kết nối.</a:t>
            </a:r>
          </a:p>
          <a:p>
            <a:pPr marL="742950" lvl="1" indent="-285750">
              <a:buFont typeface="Arial" panose="020B0604020202020204" pitchFamily="34" charset="0"/>
              <a:buChar char="•"/>
            </a:pPr>
            <a:r>
              <a:rPr lang="en-US" sz="1900"/>
              <a:t>Hoàn tất</a:t>
            </a:r>
          </a:p>
          <a:p>
            <a:pPr marL="742950" lvl="1" indent="-285750">
              <a:buFont typeface="Arial" panose="020B0604020202020204" pitchFamily="34" charset="0"/>
              <a:buChar char="•"/>
            </a:pPr>
            <a:endParaRPr lang="en-US" sz="1900"/>
          </a:p>
        </p:txBody>
      </p:sp>
      <p:pic>
        <p:nvPicPr>
          <p:cNvPr id="10" name="Picture 10"/>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533015"/>
            <a:ext cx="5181600" cy="3323590"/>
          </a:xfrm>
          <a:prstGeom prst="rect">
            <a:avLst/>
          </a:prstGeom>
        </p:spPr>
      </p:pic>
      <p:sp>
        <p:nvSpPr>
          <p:cNvPr id="5" name="Text Box 4"/>
          <p:cNvSpPr txBox="1"/>
          <p:nvPr/>
        </p:nvSpPr>
        <p:spPr>
          <a:xfrm>
            <a:off x="6148070" y="4178300"/>
            <a:ext cx="695325" cy="398780"/>
          </a:xfrm>
          <a:prstGeom prst="rect">
            <a:avLst/>
          </a:prstGeom>
          <a:noFill/>
        </p:spPr>
        <p:txBody>
          <a:bodyPr wrap="square" rtlCol="0">
            <a:spAutoFit/>
          </a:bodyPr>
          <a:lstStyle/>
          <a:p>
            <a:r>
              <a:rPr lang="en-US"/>
              <a:t>  </a:t>
            </a:r>
            <a:r>
              <a:rPr lang="en-US" sz="2000" b="1"/>
              <a:t>=&gt;</a:t>
            </a:r>
          </a:p>
        </p:txBody>
      </p:sp>
      <p:pic>
        <p:nvPicPr>
          <p:cNvPr id="11" name="Picture 11"/>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972300" y="2533015"/>
            <a:ext cx="4652010" cy="34645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611822" y="231775"/>
            <a:ext cx="10968355" cy="583565"/>
          </a:xfrm>
          <a:prstGeom prst="rect">
            <a:avLst/>
          </a:prstGeom>
          <a:noFill/>
        </p:spPr>
        <p:txBody>
          <a:bodyPr wrap="square" rtlCol="0">
            <a:spAutoFit/>
          </a:bodyPr>
          <a:lstStyle/>
          <a:p>
            <a:r>
              <a:rPr lang="vi-VN" sz="3200" dirty="0">
                <a:solidFill>
                  <a:srgbClr val="FF0000"/>
                </a:solidFill>
                <a:latin typeface="Times New Roman" panose="02020603050405020304" charset="0"/>
                <a:cs typeface="Times New Roman" panose="02020603050405020304" charset="0"/>
              </a:rPr>
              <a:t>III</a:t>
            </a:r>
            <a:r>
              <a:rPr lang="en-US" sz="3200" dirty="0">
                <a:solidFill>
                  <a:srgbClr val="FF0000"/>
                </a:solidFill>
                <a:latin typeface="Times New Roman" panose="02020603050405020304" charset="0"/>
                <a:cs typeface="Times New Roman" panose="02020603050405020304" charset="0"/>
              </a:rPr>
              <a:t>. </a:t>
            </a:r>
            <a:r>
              <a:rPr lang="en-US" sz="3200" dirty="0" err="1">
                <a:solidFill>
                  <a:srgbClr val="FF0000"/>
                </a:solidFill>
                <a:latin typeface="Times New Roman" panose="02020603050405020304" charset="0"/>
                <a:cs typeface="Times New Roman" panose="02020603050405020304" charset="0"/>
              </a:rPr>
              <a:t>Hướng</a:t>
            </a:r>
            <a:r>
              <a:rPr lang="en-US" sz="3200" dirty="0">
                <a:solidFill>
                  <a:srgbClr val="FF0000"/>
                </a:solidFill>
                <a:latin typeface="Times New Roman" panose="02020603050405020304" charset="0"/>
                <a:cs typeface="Times New Roman" panose="02020603050405020304" charset="0"/>
              </a:rPr>
              <a:t> </a:t>
            </a:r>
            <a:r>
              <a:rPr lang="en-US" sz="3200" dirty="0" err="1">
                <a:solidFill>
                  <a:srgbClr val="FF0000"/>
                </a:solidFill>
                <a:latin typeface="Times New Roman" panose="02020603050405020304" charset="0"/>
                <a:cs typeface="Times New Roman" panose="02020603050405020304" charset="0"/>
              </a:rPr>
              <a:t>dẫn</a:t>
            </a:r>
            <a:r>
              <a:rPr lang="en-US" sz="3200" dirty="0">
                <a:solidFill>
                  <a:srgbClr val="FF0000"/>
                </a:solidFill>
                <a:latin typeface="Times New Roman" panose="02020603050405020304" charset="0"/>
                <a:cs typeface="Times New Roman" panose="02020603050405020304" charset="0"/>
              </a:rPr>
              <a:t> </a:t>
            </a:r>
            <a:r>
              <a:rPr lang="en-US" sz="3200" dirty="0" err="1">
                <a:solidFill>
                  <a:srgbClr val="FF0000"/>
                </a:solidFill>
                <a:latin typeface="Times New Roman" panose="02020603050405020304" charset="0"/>
                <a:cs typeface="Times New Roman" panose="02020603050405020304" charset="0"/>
              </a:rPr>
              <a:t>sử</a:t>
            </a:r>
            <a:r>
              <a:rPr lang="en-US" sz="3200" dirty="0">
                <a:solidFill>
                  <a:srgbClr val="FF0000"/>
                </a:solidFill>
                <a:latin typeface="Times New Roman" panose="02020603050405020304" charset="0"/>
                <a:cs typeface="Times New Roman" panose="02020603050405020304" charset="0"/>
              </a:rPr>
              <a:t> </a:t>
            </a:r>
            <a:r>
              <a:rPr lang="en-US" sz="3200" dirty="0" err="1">
                <a:solidFill>
                  <a:srgbClr val="FF0000"/>
                </a:solidFill>
                <a:latin typeface="Times New Roman" panose="02020603050405020304" charset="0"/>
                <a:cs typeface="Times New Roman" panose="02020603050405020304" charset="0"/>
              </a:rPr>
              <a:t>dụng</a:t>
            </a:r>
            <a:r>
              <a:rPr lang="en-US" sz="3200" dirty="0">
                <a:solidFill>
                  <a:srgbClr val="FF0000"/>
                </a:solidFill>
                <a:latin typeface="Times New Roman" panose="02020603050405020304" charset="0"/>
                <a:cs typeface="Times New Roman" panose="02020603050405020304" charset="0"/>
              </a:rPr>
              <a:t>/</a:t>
            </a:r>
            <a:r>
              <a:rPr lang="en-US" sz="3200" dirty="0" err="1">
                <a:solidFill>
                  <a:srgbClr val="FF0000"/>
                </a:solidFill>
                <a:latin typeface="Times New Roman" panose="02020603050405020304" charset="0"/>
                <a:cs typeface="Times New Roman" panose="02020603050405020304" charset="0"/>
              </a:rPr>
              <a:t>quản</a:t>
            </a:r>
            <a:r>
              <a:rPr lang="en-US" sz="3200" dirty="0">
                <a:solidFill>
                  <a:srgbClr val="FF0000"/>
                </a:solidFill>
                <a:latin typeface="Times New Roman" panose="02020603050405020304" charset="0"/>
                <a:cs typeface="Times New Roman" panose="02020603050405020304" charset="0"/>
              </a:rPr>
              <a:t> </a:t>
            </a:r>
            <a:r>
              <a:rPr lang="en-US" sz="3200" dirty="0" err="1">
                <a:solidFill>
                  <a:srgbClr val="FF0000"/>
                </a:solidFill>
                <a:latin typeface="Times New Roman" panose="02020603050405020304" charset="0"/>
                <a:cs typeface="Times New Roman" panose="02020603050405020304" charset="0"/>
              </a:rPr>
              <a:t>trị</a:t>
            </a:r>
            <a:endParaRPr lang="en-US" sz="3200" dirty="0">
              <a:solidFill>
                <a:srgbClr val="FF0000"/>
              </a:solidFill>
              <a:latin typeface="Times New Roman" panose="02020603050405020304" charset="0"/>
              <a:cs typeface="Times New Roman" panose="02020603050405020304" charset="0"/>
            </a:endParaRPr>
          </a:p>
        </p:txBody>
      </p:sp>
      <p:sp>
        <p:nvSpPr>
          <p:cNvPr id="7" name="Text Box 6"/>
          <p:cNvSpPr txBox="1"/>
          <p:nvPr/>
        </p:nvSpPr>
        <p:spPr>
          <a:xfrm>
            <a:off x="890905" y="965835"/>
            <a:ext cx="8989060" cy="383540"/>
          </a:xfrm>
          <a:prstGeom prst="rect">
            <a:avLst/>
          </a:prstGeom>
          <a:noFill/>
        </p:spPr>
        <p:txBody>
          <a:bodyPr wrap="square" rtlCol="0">
            <a:spAutoFit/>
          </a:bodyPr>
          <a:lstStyle/>
          <a:p>
            <a:r>
              <a:rPr lang="en-US" sz="1900" b="1">
                <a:latin typeface="Times New Roman" panose="02020603050405020304" charset="0"/>
                <a:cs typeface="Times New Roman" panose="02020603050405020304" charset="0"/>
              </a:rPr>
              <a:t>1. Thanh công cụ của B2evolution</a:t>
            </a:r>
          </a:p>
        </p:txBody>
      </p:sp>
      <p:pic>
        <p:nvPicPr>
          <p:cNvPr id="8" name="Picture 4"/>
          <p:cNvPicPr>
            <a:picLocks noGrp="1" noChangeAspect="1"/>
          </p:cNvPicPr>
          <p:nvPr>
            <p:ph idx="1"/>
          </p:nvPr>
        </p:nvPicPr>
        <p:blipFill>
          <a:blip r:embed="rId2"/>
          <a:stretch>
            <a:fillRect/>
          </a:stretch>
        </p:blipFill>
        <p:spPr>
          <a:xfrm>
            <a:off x="890905" y="1499870"/>
            <a:ext cx="10410825" cy="427990"/>
          </a:xfrm>
          <a:prstGeom prst="rect">
            <a:avLst/>
          </a:prstGeom>
          <a:noFill/>
          <a:ln>
            <a:noFill/>
          </a:ln>
        </p:spPr>
      </p:pic>
      <p:sp>
        <p:nvSpPr>
          <p:cNvPr id="10" name="Text Box 9"/>
          <p:cNvSpPr txBox="1"/>
          <p:nvPr/>
        </p:nvSpPr>
        <p:spPr>
          <a:xfrm>
            <a:off x="890270" y="2430780"/>
            <a:ext cx="10303510" cy="2430145"/>
          </a:xfrm>
          <a:prstGeom prst="rect">
            <a:avLst/>
          </a:prstGeom>
          <a:noFill/>
        </p:spPr>
        <p:txBody>
          <a:bodyPr wrap="square" rtlCol="0">
            <a:spAutoFit/>
          </a:bodyPr>
          <a:lstStyle/>
          <a:p>
            <a:pPr marL="285750" indent="-285750">
              <a:buFont typeface="Arial" panose="020B0604020202020204" pitchFamily="34" charset="0"/>
              <a:buChar char="•"/>
            </a:pPr>
            <a:r>
              <a:rPr lang="en-US" sz="1900">
                <a:latin typeface="Times New Roman" panose="02020603050405020304" charset="0"/>
                <a:cs typeface="Times New Roman" panose="02020603050405020304" charset="0"/>
              </a:rPr>
              <a:t> Site : có nghĩa là địa điểm , click và chọn các giá trị trong thanh này sẽ dẫn bạn đến các vị trí khác</a:t>
            </a:r>
          </a:p>
          <a:p>
            <a:pPr marL="285750" indent="-285750">
              <a:buFont typeface="Arial" panose="020B0604020202020204" pitchFamily="34" charset="0"/>
              <a:buChar char="•"/>
            </a:pPr>
            <a:r>
              <a:rPr lang="en-US" sz="1900">
                <a:latin typeface="Times New Roman" panose="02020603050405020304" charset="0"/>
                <a:cs typeface="Times New Roman" panose="02020603050405020304" charset="0"/>
              </a:rPr>
              <a:t>Collections : dùng để thiết lập khi chọn các giá trị trong đây bạn có thể chỉnh sửa , và thay đổI bố cục của chúng </a:t>
            </a:r>
          </a:p>
          <a:p>
            <a:pPr marL="285750" indent="-285750">
              <a:buFont typeface="Arial" panose="020B0604020202020204" pitchFamily="34" charset="0"/>
              <a:buChar char="•"/>
            </a:pPr>
            <a:r>
              <a:rPr lang="en-US" sz="1900">
                <a:latin typeface="Times New Roman" panose="02020603050405020304" charset="0"/>
                <a:cs typeface="Times New Roman" panose="02020603050405020304" charset="0"/>
              </a:rPr>
              <a:t> Files : nơi quản lý và lưu trữ Files của các blogs</a:t>
            </a:r>
          </a:p>
          <a:p>
            <a:pPr marL="285750" indent="-285750">
              <a:buFont typeface="Arial" panose="020B0604020202020204" pitchFamily="34" charset="0"/>
              <a:buChar char="•"/>
            </a:pPr>
            <a:r>
              <a:rPr lang="en-US" sz="1900">
                <a:latin typeface="Times New Roman" panose="02020603050405020304" charset="0"/>
                <a:cs typeface="Times New Roman" panose="02020603050405020304" charset="0"/>
              </a:rPr>
              <a:t> Analytics : thể hiện bằng biểu đồ , mô tả lưu lượng lượt truy cập web của bạn</a:t>
            </a:r>
          </a:p>
          <a:p>
            <a:pPr marL="285750" indent="-285750">
              <a:buFont typeface="Arial" panose="020B0604020202020204" pitchFamily="34" charset="0"/>
              <a:buChar char="•"/>
            </a:pPr>
            <a:r>
              <a:rPr lang="en-US" sz="1900">
                <a:latin typeface="Times New Roman" panose="02020603050405020304" charset="0"/>
                <a:cs typeface="Times New Roman" panose="02020603050405020304" charset="0"/>
              </a:rPr>
              <a:t> User : ngườI dùng hiện có trên trang web Messages : quản lý danh sách tin nhắn</a:t>
            </a:r>
          </a:p>
          <a:p>
            <a:pPr marL="285750" indent="-285750">
              <a:buFont typeface="Arial" panose="020B0604020202020204" pitchFamily="34" charset="0"/>
              <a:buChar char="•"/>
            </a:pPr>
            <a:r>
              <a:rPr lang="en-US" sz="1900">
                <a:latin typeface="Times New Roman" panose="02020603050405020304" charset="0"/>
                <a:cs typeface="Times New Roman" panose="02020603050405020304" charset="0"/>
              </a:rPr>
              <a:t> Email</a:t>
            </a:r>
          </a:p>
          <a:p>
            <a:pPr marL="285750" indent="-285750">
              <a:buFont typeface="Arial" panose="020B0604020202020204" pitchFamily="34" charset="0"/>
              <a:buChar char="•"/>
            </a:pPr>
            <a:r>
              <a:rPr lang="en-US" sz="1900">
                <a:latin typeface="Times New Roman" panose="02020603050405020304" charset="0"/>
                <a:cs typeface="Times New Roman" panose="02020603050405020304" charset="0"/>
              </a:rPr>
              <a:t> System : Cung cấp thông tin về phiên bản , và các thành phần lên quan đến b2evolution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15340" y="300990"/>
            <a:ext cx="10650855" cy="1260475"/>
          </a:xfrm>
          <a:prstGeom prst="rect">
            <a:avLst/>
          </a:prstGeom>
          <a:noFill/>
        </p:spPr>
        <p:txBody>
          <a:bodyPr wrap="square" rtlCol="0">
            <a:spAutoFit/>
          </a:bodyPr>
          <a:lstStyle/>
          <a:p>
            <a:r>
              <a:rPr lang="en-US" sz="1900" b="1">
                <a:latin typeface="Times New Roman" panose="02020603050405020304" charset="0"/>
                <a:cs typeface="Times New Roman" panose="02020603050405020304" charset="0"/>
              </a:rPr>
              <a:t>2.  Quản lý người dùng</a:t>
            </a:r>
            <a:endParaRPr lang="en-US" sz="1900">
              <a:latin typeface="Times New Roman" panose="02020603050405020304" charset="0"/>
              <a:cs typeface="Times New Roman" panose="02020603050405020304" charset="0"/>
            </a:endParaRPr>
          </a:p>
          <a:p>
            <a:r>
              <a:rPr lang="en-US" sz="1900">
                <a:latin typeface="Times New Roman" panose="02020603050405020304" charset="0"/>
                <a:cs typeface="Times New Roman" panose="02020603050405020304" charset="0"/>
              </a:rPr>
              <a:t>Việc quản lý người dùng là tính năng quan trọng, bao gồm b2evolution. Bạn có thể có nhiều người dùng như bạn cần và mở rộng hơn nữa. Tuy nhiên, đôi khi cũng cần quản lý người dùng trên trang web của bạn và điều này thật dễ dàng với b2evolution.</a:t>
            </a:r>
          </a:p>
        </p:txBody>
      </p:sp>
      <p:sp>
        <p:nvSpPr>
          <p:cNvPr id="5" name="Text Box 4"/>
          <p:cNvSpPr txBox="1"/>
          <p:nvPr/>
        </p:nvSpPr>
        <p:spPr>
          <a:xfrm>
            <a:off x="406400" y="1993265"/>
            <a:ext cx="6558915" cy="3599815"/>
          </a:xfrm>
          <a:prstGeom prst="rect">
            <a:avLst/>
          </a:prstGeom>
          <a:noFill/>
        </p:spPr>
        <p:txBody>
          <a:bodyPr wrap="square" rtlCol="0">
            <a:spAutoFit/>
          </a:bodyPr>
          <a:lstStyle/>
          <a:p>
            <a:pPr lvl="1" indent="0">
              <a:buFont typeface="Arial" panose="020B0604020202020204" pitchFamily="34" charset="0"/>
              <a:buNone/>
            </a:pPr>
            <a:r>
              <a:rPr lang="en-US" sz="1900" b="1">
                <a:latin typeface="Times New Roman" panose="02020603050405020304" charset="0"/>
                <a:cs typeface="Times New Roman" panose="02020603050405020304" charset="0"/>
              </a:rPr>
              <a:t>2.1 Thêm người dùng mới</a:t>
            </a:r>
            <a:endParaRPr lang="en-US" sz="1900">
              <a:latin typeface="Times New Roman" panose="02020603050405020304" charset="0"/>
              <a:cs typeface="Times New Roman" panose="02020603050405020304" charset="0"/>
            </a:endParaRPr>
          </a:p>
          <a:p>
            <a:pPr lvl="1" indent="0">
              <a:buFont typeface="Arial" panose="020B0604020202020204" pitchFamily="34" charset="0"/>
              <a:buNone/>
            </a:pPr>
            <a:endParaRPr lang="en-US" sz="190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1900">
                <a:latin typeface="Times New Roman" panose="02020603050405020304" charset="0"/>
                <a:cs typeface="Times New Roman" panose="02020603050405020304" charset="0"/>
              </a:rPr>
              <a:t>Các thuộc tính khi thêm người dùng:</a:t>
            </a:r>
          </a:p>
          <a:p>
            <a:pPr marL="1657350" lvl="3" indent="-285750">
              <a:buFont typeface="Arial" panose="020B0604020202020204" pitchFamily="34" charset="0"/>
              <a:buChar char="•"/>
            </a:pPr>
            <a:r>
              <a:rPr lang="en-US" sz="1900" b="1">
                <a:latin typeface="Times New Roman" panose="02020603050405020304" charset="0"/>
                <a:cs typeface="Times New Roman" panose="02020603050405020304" charset="0"/>
              </a:rPr>
              <a:t>New User </a:t>
            </a:r>
            <a:r>
              <a:rPr lang="en-US" sz="1900">
                <a:latin typeface="Times New Roman" panose="02020603050405020304" charset="0"/>
                <a:cs typeface="Times New Roman" panose="02020603050405020304" charset="0"/>
              </a:rPr>
              <a:t>- Nhập nhóm người dùng, email, trạng thái tài khoản và cấp độ người dùng cho người dùng mới.</a:t>
            </a:r>
          </a:p>
          <a:p>
            <a:pPr marL="1657350" lvl="3" indent="-285750">
              <a:buFont typeface="Arial" panose="020B0604020202020204" pitchFamily="34" charset="0"/>
              <a:buChar char="•"/>
            </a:pPr>
            <a:r>
              <a:rPr lang="en-US" sz="1900" b="1">
                <a:latin typeface="Times New Roman" panose="02020603050405020304" charset="0"/>
                <a:cs typeface="Times New Roman" panose="02020603050405020304" charset="0"/>
              </a:rPr>
              <a:t>Identity</a:t>
            </a:r>
            <a:r>
              <a:rPr lang="en-US" sz="1900">
                <a:latin typeface="Times New Roman" panose="02020603050405020304" charset="0"/>
                <a:cs typeface="Times New Roman" panose="02020603050405020304" charset="0"/>
              </a:rPr>
              <a:t> - Nhập chi tiết cá nhân của người dùng mới, chẳng hạn như tên, địa chỉ, v.v.</a:t>
            </a:r>
          </a:p>
          <a:p>
            <a:pPr marL="1657350" lvl="3" indent="-285750">
              <a:buFont typeface="Arial" panose="020B0604020202020204" pitchFamily="34" charset="0"/>
              <a:buChar char="•"/>
            </a:pPr>
            <a:r>
              <a:rPr lang="en-US" sz="1900" b="1">
                <a:latin typeface="Times New Roman" panose="02020603050405020304" charset="0"/>
                <a:cs typeface="Times New Roman" panose="02020603050405020304" charset="0"/>
              </a:rPr>
              <a:t>Password</a:t>
            </a:r>
            <a:r>
              <a:rPr lang="en-US" sz="1900">
                <a:latin typeface="Times New Roman" panose="02020603050405020304" charset="0"/>
                <a:cs typeface="Times New Roman" panose="02020603050405020304" charset="0"/>
              </a:rPr>
              <a:t> - Nhập mật khẩu cho người dùng mới.</a:t>
            </a:r>
          </a:p>
          <a:p>
            <a:pPr marL="1657350" lvl="3" indent="-285750">
              <a:buFont typeface="Arial" panose="020B0604020202020204" pitchFamily="34" charset="0"/>
              <a:buChar char="•"/>
            </a:pPr>
            <a:r>
              <a:rPr lang="en-US" sz="1900" b="1">
                <a:latin typeface="Times New Roman" panose="02020603050405020304" charset="0"/>
                <a:cs typeface="Times New Roman" panose="02020603050405020304" charset="0"/>
              </a:rPr>
              <a:t>Web </a:t>
            </a:r>
            <a:r>
              <a:rPr lang="en-US" sz="1900">
                <a:latin typeface="Times New Roman" panose="02020603050405020304" charset="0"/>
                <a:cs typeface="Times New Roman" panose="02020603050405020304" charset="0"/>
              </a:rPr>
              <a:t>- Nhập chi tiết web cho người dùng mới.</a:t>
            </a:r>
          </a:p>
          <a:p>
            <a:pPr marL="1657350" lvl="3" indent="-285750">
              <a:buFont typeface="Arial" panose="020B0604020202020204" pitchFamily="34" charset="0"/>
              <a:buChar char="•"/>
            </a:pPr>
            <a:r>
              <a:rPr lang="en-US" sz="1900" b="1">
                <a:latin typeface="Times New Roman" panose="02020603050405020304" charset="0"/>
                <a:cs typeface="Times New Roman" panose="02020603050405020304" charset="0"/>
              </a:rPr>
              <a:t>Other</a:t>
            </a:r>
            <a:r>
              <a:rPr lang="en-US" sz="1900">
                <a:latin typeface="Times New Roman" panose="02020603050405020304" charset="0"/>
                <a:cs typeface="Times New Roman" panose="02020603050405020304" charset="0"/>
              </a:rPr>
              <a:t> - Thông tin khác về người dùng mới, chẳng hạn như về tôi, v.v.</a:t>
            </a:r>
          </a:p>
        </p:txBody>
      </p:sp>
      <p:pic>
        <p:nvPicPr>
          <p:cNvPr id="39" name="Picture 2"/>
          <p:cNvPicPr>
            <a:picLocks noGrp="1" noChangeAspect="1"/>
          </p:cNvPicPr>
          <p:nvPr>
            <p:ph idx="1"/>
          </p:nvPr>
        </p:nvPicPr>
        <p:blipFill>
          <a:blip r:embed="rId2"/>
          <a:stretch>
            <a:fillRect/>
          </a:stretch>
        </p:blipFill>
        <p:spPr>
          <a:xfrm>
            <a:off x="7174230" y="1992630"/>
            <a:ext cx="4730115" cy="31388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938530" y="633095"/>
            <a:ext cx="4622165" cy="1845310"/>
          </a:xfrm>
          <a:prstGeom prst="rect">
            <a:avLst/>
          </a:prstGeom>
          <a:noFill/>
        </p:spPr>
        <p:txBody>
          <a:bodyPr wrap="square" rtlCol="0">
            <a:spAutoFit/>
          </a:bodyPr>
          <a:lstStyle/>
          <a:p>
            <a:r>
              <a:rPr lang="en-US" sz="1900" b="1">
                <a:latin typeface="Times New Roman" panose="02020603050405020304" charset="0"/>
                <a:cs typeface="Times New Roman" panose="02020603050405020304" charset="0"/>
              </a:rPr>
              <a:t>2.2 Chỉnh sửa User</a:t>
            </a:r>
            <a:endParaRPr lang="en-US" sz="1900">
              <a:latin typeface="Times New Roman" panose="02020603050405020304" charset="0"/>
              <a:cs typeface="Times New Roman" panose="02020603050405020304" charset="0"/>
            </a:endParaRPr>
          </a:p>
          <a:p>
            <a:r>
              <a:rPr lang="en-US" sz="1900">
                <a:latin typeface="Times New Roman" panose="02020603050405020304" charset="0"/>
                <a:cs typeface="Times New Roman" panose="02020603050405020304" charset="0"/>
              </a:rPr>
              <a:t>Truy cập vào mục menu Người dùng -&gt; bảng điều khiển quản trị. Bạn sẽ được trình bày với một danh sách những người dùng có sẵn trên trang web của bạn. Nhấp vào nút Chỉnh sửa bên cạnh người dùng mà bạn muốn chỉnh sửa.</a:t>
            </a:r>
          </a:p>
        </p:txBody>
      </p:sp>
      <p:sp>
        <p:nvSpPr>
          <p:cNvPr id="5" name="Text Box 4"/>
          <p:cNvSpPr txBox="1"/>
          <p:nvPr/>
        </p:nvSpPr>
        <p:spPr>
          <a:xfrm>
            <a:off x="937895" y="3609975"/>
            <a:ext cx="4622800" cy="1845310"/>
          </a:xfrm>
          <a:prstGeom prst="rect">
            <a:avLst/>
          </a:prstGeom>
          <a:noFill/>
        </p:spPr>
        <p:txBody>
          <a:bodyPr wrap="square" rtlCol="0">
            <a:spAutoFit/>
          </a:bodyPr>
          <a:lstStyle/>
          <a:p>
            <a:r>
              <a:rPr lang="en-US" sz="1900" b="1">
                <a:latin typeface="Times New Roman" panose="02020603050405020304" charset="0"/>
                <a:cs typeface="Times New Roman" panose="02020603050405020304" charset="0"/>
              </a:rPr>
              <a:t>2.3 Xóa User</a:t>
            </a:r>
            <a:endParaRPr lang="en-US" sz="1900">
              <a:latin typeface="Times New Roman" panose="02020603050405020304" charset="0"/>
              <a:cs typeface="Times New Roman" panose="02020603050405020304" charset="0"/>
            </a:endParaRPr>
          </a:p>
          <a:p>
            <a:r>
              <a:rPr lang="en-US" sz="1900">
                <a:latin typeface="Times New Roman" panose="02020603050405020304" charset="0"/>
                <a:cs typeface="Times New Roman" panose="02020603050405020304" charset="0"/>
              </a:rPr>
              <a:t>Truy cập mục menu Người dùng -&gt; điều khiển quản trị. Bạn sẽ thấy một danh sách tất cả người dùng có sẵn trên trang web của bạn. Nhấp vào nút Xóa bên cạnh người dùng mà bạn muốn xóa khỏi trang web của mình.</a:t>
            </a:r>
          </a:p>
        </p:txBody>
      </p:sp>
      <p:pic>
        <p:nvPicPr>
          <p:cNvPr id="12" name="Picture 4"/>
          <p:cNvPicPr>
            <a:picLocks noGrp="1" noChangeAspect="1"/>
          </p:cNvPicPr>
          <p:nvPr>
            <p:ph sz="half" idx="1"/>
          </p:nvPr>
        </p:nvPicPr>
        <p:blipFill>
          <a:blip r:embed="rId2"/>
          <a:stretch>
            <a:fillRect/>
          </a:stretch>
        </p:blipFill>
        <p:spPr>
          <a:xfrm>
            <a:off x="5795010" y="633095"/>
            <a:ext cx="5694680" cy="2383155"/>
          </a:xfrm>
          <a:prstGeom prst="rect">
            <a:avLst/>
          </a:prstGeom>
          <a:noFill/>
          <a:ln>
            <a:noFill/>
          </a:ln>
        </p:spPr>
      </p:pic>
      <p:pic>
        <p:nvPicPr>
          <p:cNvPr id="13" name="Picture 5"/>
          <p:cNvPicPr>
            <a:picLocks noGrp="1" noChangeAspect="1"/>
          </p:cNvPicPr>
          <p:nvPr>
            <p:ph sz="half" idx="2"/>
          </p:nvPr>
        </p:nvPicPr>
        <p:blipFill>
          <a:blip r:embed="rId3"/>
          <a:stretch>
            <a:fillRect/>
          </a:stretch>
        </p:blipFill>
        <p:spPr>
          <a:xfrm>
            <a:off x="5795010" y="3609975"/>
            <a:ext cx="5694680" cy="22453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207770" y="167005"/>
            <a:ext cx="4170680" cy="6523990"/>
          </a:xfrm>
          <a:prstGeom prst="rect">
            <a:avLst/>
          </a:prstGeom>
          <a:noFill/>
        </p:spPr>
        <p:txBody>
          <a:bodyPr wrap="square" rtlCol="0">
            <a:spAutoFit/>
          </a:bodyPr>
          <a:lstStyle/>
          <a:p>
            <a:r>
              <a:rPr lang="en-US" sz="1900" b="1">
                <a:latin typeface="Times New Roman" panose="02020603050405020304" charset="0"/>
                <a:cs typeface="Times New Roman" panose="02020603050405020304" charset="0"/>
              </a:rPr>
              <a:t>2.4 Tạo Nhóm người dùng</a:t>
            </a:r>
            <a:endParaRPr lang="en-US" sz="1900">
              <a:latin typeface="Times New Roman" panose="02020603050405020304" charset="0"/>
              <a:cs typeface="Times New Roman" panose="02020603050405020304" charset="0"/>
            </a:endParaRPr>
          </a:p>
          <a:p>
            <a:r>
              <a:rPr lang="en-US" sz="1900">
                <a:latin typeface="Times New Roman" panose="02020603050405020304" charset="0"/>
                <a:cs typeface="Times New Roman" panose="02020603050405020304" charset="0"/>
              </a:rPr>
              <a:t>       </a:t>
            </a:r>
          </a:p>
          <a:p>
            <a:r>
              <a:rPr lang="en-US" sz="1900">
                <a:latin typeface="Times New Roman" panose="02020603050405020304" charset="0"/>
                <a:cs typeface="Times New Roman" panose="02020603050405020304" charset="0"/>
              </a:rPr>
              <a:t>Một số tính năng cần lưu ý :</a:t>
            </a:r>
          </a:p>
          <a:p>
            <a:pPr marL="742950" lvl="1" indent="-285750">
              <a:buFont typeface="Arial" panose="020B0604020202020204" pitchFamily="34" charset="0"/>
              <a:buChar char="•"/>
            </a:pPr>
            <a:r>
              <a:rPr lang="en-US" sz="1900" b="1">
                <a:latin typeface="Times New Roman" panose="02020603050405020304" charset="0"/>
                <a:cs typeface="Times New Roman" panose="02020603050405020304" charset="0"/>
              </a:rPr>
              <a:t>General</a:t>
            </a:r>
            <a:r>
              <a:rPr lang="en-US" sz="1900">
                <a:latin typeface="Times New Roman" panose="02020603050405020304" charset="0"/>
                <a:cs typeface="Times New Roman" panose="02020603050405020304" charset="0"/>
              </a:rPr>
              <a:t> - Phần này cho phép bạn nhập tên của nhóm người dùng mới và quyền truy cập vào khu vực hành chính.</a:t>
            </a:r>
          </a:p>
          <a:p>
            <a:pPr marL="742950" lvl="1" indent="-285750">
              <a:buFont typeface="Arial" panose="020B0604020202020204" pitchFamily="34" charset="0"/>
              <a:buChar char="•"/>
            </a:pPr>
            <a:r>
              <a:rPr lang="en-US" sz="1900" b="1">
                <a:latin typeface="Times New Roman" panose="02020603050405020304" charset="0"/>
                <a:cs typeface="Times New Roman" panose="02020603050405020304" charset="0"/>
              </a:rPr>
              <a:t>Blogging Permissions</a:t>
            </a:r>
            <a:r>
              <a:rPr lang="en-US" sz="1900">
                <a:latin typeface="Times New Roman" panose="02020603050405020304" charset="0"/>
                <a:cs typeface="Times New Roman" panose="02020603050405020304" charset="0"/>
              </a:rPr>
              <a:t> -  Xem lại và đặt quyền viết blog cho nhóm người dùng mới.</a:t>
            </a:r>
          </a:p>
          <a:p>
            <a:pPr marL="742950" lvl="1" indent="-285750">
              <a:buFont typeface="Arial" panose="020B0604020202020204" pitchFamily="34" charset="0"/>
              <a:buChar char="•"/>
            </a:pPr>
            <a:r>
              <a:rPr lang="en-US" sz="1900" b="1">
                <a:latin typeface="Times New Roman" panose="02020603050405020304" charset="0"/>
                <a:cs typeface="Times New Roman" panose="02020603050405020304" charset="0"/>
              </a:rPr>
              <a:t>Additional Permissions</a:t>
            </a:r>
            <a:r>
              <a:rPr lang="en-US" sz="1900">
                <a:latin typeface="Times New Roman" panose="02020603050405020304" charset="0"/>
                <a:cs typeface="Times New Roman" panose="02020603050405020304" charset="0"/>
              </a:rPr>
              <a:t> - Đặt quyền bổ sung cho nhóm người dùng mới, chẳng hạn như quyền truy cập vào tệp, số liệu thống kê, v.v.</a:t>
            </a:r>
          </a:p>
          <a:p>
            <a:pPr marL="742950" lvl="1" indent="-285750">
              <a:buFont typeface="Arial" panose="020B0604020202020204" pitchFamily="34" charset="0"/>
              <a:buChar char="•"/>
            </a:pPr>
            <a:r>
              <a:rPr lang="en-US" sz="1900" b="1">
                <a:latin typeface="Times New Roman" panose="02020603050405020304" charset="0"/>
                <a:cs typeface="Times New Roman" panose="02020603050405020304" charset="0"/>
              </a:rPr>
              <a:t>System Admin Permissions</a:t>
            </a:r>
            <a:r>
              <a:rPr lang="en-US" sz="1900">
                <a:latin typeface="Times New Roman" panose="02020603050405020304" charset="0"/>
                <a:cs typeface="Times New Roman" panose="02020603050405020304" charset="0"/>
              </a:rPr>
              <a:t> - Cho phép quyền truy cập của nhóm người dùng này vào các tính năng của quản trị viên.</a:t>
            </a:r>
          </a:p>
          <a:p>
            <a:pPr marL="742950" lvl="1" indent="-285750">
              <a:buFont typeface="Arial" panose="020B0604020202020204" pitchFamily="34" charset="0"/>
              <a:buChar char="•"/>
            </a:pPr>
            <a:r>
              <a:rPr lang="en-US" sz="1900" b="1">
                <a:latin typeface="Times New Roman" panose="02020603050405020304" charset="0"/>
                <a:cs typeface="Times New Roman" panose="02020603050405020304" charset="0"/>
              </a:rPr>
              <a:t>Notification Options</a:t>
            </a:r>
            <a:r>
              <a:rPr lang="en-US" sz="1900">
                <a:latin typeface="Times New Roman" panose="02020603050405020304" charset="0"/>
                <a:cs typeface="Times New Roman" panose="02020603050405020304" charset="0"/>
              </a:rPr>
              <a:t> - Đặt quyền thông báo cho nhóm người dùng mới.</a:t>
            </a:r>
          </a:p>
        </p:txBody>
      </p:sp>
      <p:pic>
        <p:nvPicPr>
          <p:cNvPr id="17" name="Picture 9"/>
          <p:cNvPicPr>
            <a:picLocks noGrp="1" noChangeAspect="1"/>
          </p:cNvPicPr>
          <p:nvPr>
            <p:ph sz="half" idx="1"/>
          </p:nvPr>
        </p:nvPicPr>
        <p:blipFill>
          <a:blip r:embed="rId2"/>
          <a:stretch>
            <a:fillRect/>
          </a:stretch>
        </p:blipFill>
        <p:spPr>
          <a:xfrm>
            <a:off x="6172200" y="361315"/>
            <a:ext cx="5543550" cy="1682750"/>
          </a:xfrm>
          <a:prstGeom prst="rect">
            <a:avLst/>
          </a:prstGeom>
          <a:noFill/>
          <a:ln>
            <a:noFill/>
          </a:ln>
        </p:spPr>
      </p:pic>
      <p:pic>
        <p:nvPicPr>
          <p:cNvPr id="18" name="Picture 10"/>
          <p:cNvPicPr>
            <a:picLocks noGrp="1" noChangeAspect="1"/>
          </p:cNvPicPr>
          <p:nvPr>
            <p:ph sz="half" idx="2"/>
          </p:nvPr>
        </p:nvPicPr>
        <p:blipFill>
          <a:blip r:embed="rId3"/>
          <a:stretch>
            <a:fillRect/>
          </a:stretch>
        </p:blipFill>
        <p:spPr>
          <a:xfrm>
            <a:off x="6172200" y="2284095"/>
            <a:ext cx="5543550" cy="25425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920750" y="376555"/>
            <a:ext cx="10379075" cy="383540"/>
          </a:xfrm>
          <a:prstGeom prst="rect">
            <a:avLst/>
          </a:prstGeom>
          <a:noFill/>
        </p:spPr>
        <p:txBody>
          <a:bodyPr wrap="square" rtlCol="0">
            <a:spAutoFit/>
          </a:bodyPr>
          <a:lstStyle/>
          <a:p>
            <a:r>
              <a:rPr lang="en-US" sz="1900" b="1">
                <a:latin typeface="Times New Roman" panose="02020603050405020304" charset="0"/>
                <a:cs typeface="Times New Roman" panose="02020603050405020304" charset="0"/>
              </a:rPr>
              <a:t>3. Đăng bài viết mới lên blog được chọn</a:t>
            </a:r>
          </a:p>
        </p:txBody>
      </p:sp>
      <p:pic>
        <p:nvPicPr>
          <p:cNvPr id="41" name="Picture 1"/>
          <p:cNvPicPr>
            <a:picLocks noGrp="1" noChangeAspect="1"/>
          </p:cNvPicPr>
          <p:nvPr>
            <p:ph sz="half" idx="1"/>
          </p:nvPr>
        </p:nvPicPr>
        <p:blipFill>
          <a:blip r:embed="rId2"/>
          <a:stretch>
            <a:fillRect/>
          </a:stretch>
        </p:blipFill>
        <p:spPr>
          <a:xfrm>
            <a:off x="920750" y="760095"/>
            <a:ext cx="10711815" cy="582930"/>
          </a:xfrm>
          <a:prstGeom prst="rect">
            <a:avLst/>
          </a:prstGeom>
          <a:noFill/>
          <a:ln>
            <a:noFill/>
          </a:ln>
        </p:spPr>
      </p:pic>
      <p:sp>
        <p:nvSpPr>
          <p:cNvPr id="7" name="Text Box 6"/>
          <p:cNvSpPr txBox="1"/>
          <p:nvPr/>
        </p:nvSpPr>
        <p:spPr>
          <a:xfrm>
            <a:off x="935990" y="1857375"/>
            <a:ext cx="4925060" cy="675640"/>
          </a:xfrm>
          <a:prstGeom prst="rect">
            <a:avLst/>
          </a:prstGeom>
          <a:noFill/>
        </p:spPr>
        <p:txBody>
          <a:bodyPr wrap="square" rtlCol="0">
            <a:spAutoFit/>
          </a:bodyPr>
          <a:lstStyle/>
          <a:p>
            <a:r>
              <a:rPr lang="en-US" sz="1900">
                <a:latin typeface="Times New Roman" panose="02020603050405020304" charset="0"/>
                <a:cs typeface="Times New Roman" panose="02020603050405020304" charset="0"/>
              </a:rPr>
              <a:t>3.1 lựa chọn trang để thêm bàI viết mớI hoặc có  thể tạo mớI một trang bằng dấu (+)</a:t>
            </a:r>
          </a:p>
        </p:txBody>
      </p:sp>
      <p:pic>
        <p:nvPicPr>
          <p:cNvPr id="42" name="Picture 2"/>
          <p:cNvPicPr>
            <a:picLocks noGrp="1" noChangeAspect="1"/>
          </p:cNvPicPr>
          <p:nvPr>
            <p:ph sz="half" idx="2"/>
          </p:nvPr>
        </p:nvPicPr>
        <p:blipFill>
          <a:blip r:embed="rId3"/>
          <a:stretch>
            <a:fillRect/>
          </a:stretch>
        </p:blipFill>
        <p:spPr>
          <a:xfrm>
            <a:off x="6021070" y="1957705"/>
            <a:ext cx="5610860" cy="474980"/>
          </a:xfrm>
          <a:prstGeom prst="rect">
            <a:avLst/>
          </a:prstGeom>
          <a:noFill/>
          <a:ln>
            <a:noFill/>
          </a:ln>
        </p:spPr>
      </p:pic>
      <p:pic>
        <p:nvPicPr>
          <p:cNvPr id="43" name="Picture 3"/>
          <p:cNvPicPr>
            <a:picLocks noChangeAspect="1"/>
          </p:cNvPicPr>
          <p:nvPr/>
        </p:nvPicPr>
        <p:blipFill>
          <a:blip r:embed="rId4"/>
          <a:stretch>
            <a:fillRect/>
          </a:stretch>
        </p:blipFill>
        <p:spPr>
          <a:xfrm>
            <a:off x="935990" y="5701665"/>
            <a:ext cx="10697210" cy="542290"/>
          </a:xfrm>
          <a:prstGeom prst="rect">
            <a:avLst/>
          </a:prstGeom>
          <a:noFill/>
          <a:ln>
            <a:noFill/>
          </a:ln>
        </p:spPr>
      </p:pic>
      <p:sp>
        <p:nvSpPr>
          <p:cNvPr id="10" name="Text Box 9"/>
          <p:cNvSpPr txBox="1"/>
          <p:nvPr/>
        </p:nvSpPr>
        <p:spPr>
          <a:xfrm>
            <a:off x="935990" y="2719070"/>
            <a:ext cx="10363835" cy="3014980"/>
          </a:xfrm>
          <a:prstGeom prst="rect">
            <a:avLst/>
          </a:prstGeom>
          <a:noFill/>
        </p:spPr>
        <p:txBody>
          <a:bodyPr wrap="square" rtlCol="0">
            <a:spAutoFit/>
          </a:bodyPr>
          <a:lstStyle/>
          <a:p>
            <a:pPr indent="0">
              <a:buFont typeface="Arial" panose="020B0604020202020204" pitchFamily="34" charset="0"/>
              <a:buNone/>
            </a:pPr>
            <a:r>
              <a:rPr lang="en-US" sz="1900" dirty="0">
                <a:latin typeface="Times New Roman" panose="02020603050405020304" charset="0"/>
                <a:cs typeface="Times New Roman" panose="02020603050405020304" charset="0"/>
              </a:rPr>
              <a:t>3.2 </a:t>
            </a:r>
            <a:r>
              <a:rPr lang="en-US" sz="1900" dirty="0" err="1">
                <a:latin typeface="Times New Roman" panose="02020603050405020304" charset="0"/>
                <a:cs typeface="Times New Roman" panose="02020603050405020304" charset="0"/>
              </a:rPr>
              <a:t>Một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sô</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thuộc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tính</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cần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lưu</a:t>
            </a:r>
            <a:r>
              <a:rPr lang="en-US" sz="1900" dirty="0">
                <a:latin typeface="Times New Roman" panose="02020603050405020304" charset="0"/>
                <a:cs typeface="Times New Roman" panose="02020603050405020304" charset="0"/>
              </a:rPr>
              <a:t> ý :</a:t>
            </a:r>
            <a:endParaRPr lang="en-US" sz="1900" b="1"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900" b="1" dirty="0">
                <a:latin typeface="Times New Roman" panose="02020603050405020304" charset="0"/>
                <a:cs typeface="Times New Roman" panose="02020603050405020304" charset="0"/>
              </a:rPr>
              <a:t>Collection Dashboard</a:t>
            </a:r>
            <a:r>
              <a:rPr lang="en-US" sz="1900" dirty="0">
                <a:latin typeface="Times New Roman" panose="02020603050405020304" charset="0"/>
                <a:cs typeface="Times New Roman" panose="02020603050405020304" charset="0"/>
              </a:rPr>
              <a:t> : </a:t>
            </a:r>
            <a:r>
              <a:rPr lang="en-US" sz="1900" dirty="0" err="1">
                <a:latin typeface="Times New Roman" panose="02020603050405020304" charset="0"/>
                <a:cs typeface="Times New Roman" panose="02020603050405020304" charset="0"/>
              </a:rPr>
              <a:t>tạI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đây</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bạn</a:t>
            </a:r>
            <a:r>
              <a:rPr lang="en-US" sz="1900" dirty="0">
                <a:latin typeface="Times New Roman" panose="02020603050405020304" charset="0"/>
                <a:cs typeface="Times New Roman" panose="02020603050405020304" charset="0"/>
              </a:rPr>
              <a:t> có </a:t>
            </a:r>
            <a:r>
              <a:rPr lang="en-US" sz="1900" dirty="0" err="1">
                <a:latin typeface="Times New Roman" panose="02020603050405020304" charset="0"/>
                <a:cs typeface="Times New Roman" panose="02020603050405020304" charset="0"/>
              </a:rPr>
              <a:t>thê</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xem</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tổng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quan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những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gi</a:t>
            </a:r>
            <a:r>
              <a:rPr lang="en-US" sz="1900" dirty="0">
                <a:latin typeface="Times New Roman" panose="02020603050405020304" charset="0"/>
                <a:cs typeface="Times New Roman" panose="02020603050405020304" charset="0"/>
              </a:rPr>
              <a:t>̀ có </a:t>
            </a:r>
            <a:r>
              <a:rPr lang="en-US" sz="1900" dirty="0" err="1">
                <a:latin typeface="Times New Roman" panose="02020603050405020304" charset="0"/>
                <a:cs typeface="Times New Roman" panose="02020603050405020304" charset="0"/>
              </a:rPr>
              <a:t>trên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trang</a:t>
            </a:r>
            <a:r>
              <a:rPr lang="en-US" sz="1900" dirty="0">
                <a:latin typeface="Times New Roman" panose="02020603050405020304" charset="0"/>
                <a:cs typeface="Times New Roman" panose="02020603050405020304" charset="0"/>
              </a:rPr>
              <a:t> blog </a:t>
            </a:r>
            <a:r>
              <a:rPr lang="en-US" sz="1900" dirty="0" err="1">
                <a:latin typeface="Times New Roman" panose="02020603050405020304" charset="0"/>
                <a:cs typeface="Times New Roman" panose="02020603050405020304" charset="0"/>
              </a:rPr>
              <a:t>của</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bạn</a:t>
            </a:r>
            <a:r>
              <a:rPr lang="en-US" sz="1900" dirty="0">
                <a:latin typeface="Times New Roman" panose="02020603050405020304" charset="0"/>
                <a:cs typeface="Times New Roman" panose="02020603050405020304" charset="0"/>
              </a:rPr>
              <a:t> , </a:t>
            </a:r>
            <a:r>
              <a:rPr lang="en-US" sz="1900" dirty="0" err="1">
                <a:latin typeface="Times New Roman" panose="02020603050405020304" charset="0"/>
                <a:cs typeface="Times New Roman" panose="02020603050405020304" charset="0"/>
              </a:rPr>
              <a:t>quản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ly</a:t>
            </a:r>
            <a:r>
              <a:rPr lang="en-US" sz="1900" dirty="0">
                <a:latin typeface="Times New Roman" panose="02020603050405020304" charset="0"/>
                <a:cs typeface="Times New Roman" panose="02020603050405020304" charset="0"/>
              </a:rPr>
              <a:t>́ comments , </a:t>
            </a:r>
            <a:r>
              <a:rPr lang="en-US" sz="1900" dirty="0" err="1">
                <a:latin typeface="Times New Roman" panose="02020603050405020304" charset="0"/>
                <a:cs typeface="Times New Roman" panose="02020603050405020304" charset="0"/>
              </a:rPr>
              <a:t>sô</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lượng</a:t>
            </a:r>
            <a:r>
              <a:rPr lang="en-US" sz="1900" dirty="0">
                <a:latin typeface="Times New Roman" panose="02020603050405020304" charset="0"/>
                <a:cs typeface="Times New Roman" panose="02020603050405020304" charset="0"/>
              </a:rPr>
              <a:t> post , comments , slugs </a:t>
            </a:r>
          </a:p>
          <a:p>
            <a:pPr marL="285750" indent="-285750">
              <a:buFont typeface="Arial" panose="020B0604020202020204" pitchFamily="34" charset="0"/>
              <a:buChar char="•"/>
            </a:pPr>
            <a:r>
              <a:rPr lang="en-US" sz="1900" b="1" dirty="0">
                <a:latin typeface="Times New Roman" panose="02020603050405020304" charset="0"/>
                <a:cs typeface="Times New Roman" panose="02020603050405020304" charset="0"/>
              </a:rPr>
              <a:t>Contents</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dùng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đê</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thêm</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mớI</a:t>
            </a:r>
            <a:r>
              <a:rPr lang="en-US" sz="1900" dirty="0">
                <a:latin typeface="Times New Roman" panose="02020603050405020304" charset="0"/>
                <a:cs typeface="Times New Roman" panose="02020603050405020304" charset="0"/>
              </a:rPr>
              <a:t> , </a:t>
            </a:r>
            <a:r>
              <a:rPr lang="en-US" sz="1900" dirty="0" err="1">
                <a:latin typeface="Times New Roman" panose="02020603050405020304" charset="0"/>
                <a:cs typeface="Times New Roman" panose="02020603050405020304" charset="0"/>
              </a:rPr>
              <a:t>chỉnh</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sửa</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nộI</a:t>
            </a:r>
            <a:r>
              <a:rPr lang="en-US" sz="1900" dirty="0">
                <a:latin typeface="Times New Roman" panose="02020603050405020304" charset="0"/>
                <a:cs typeface="Times New Roman" panose="02020603050405020304" charset="0"/>
              </a:rPr>
              <a:t> dung </a:t>
            </a:r>
          </a:p>
          <a:p>
            <a:pPr marL="285750" indent="-285750">
              <a:buFont typeface="Arial" panose="020B0604020202020204" pitchFamily="34" charset="0"/>
              <a:buChar char="•"/>
            </a:pPr>
            <a:r>
              <a:rPr lang="en-US" sz="1900" b="1" dirty="0">
                <a:latin typeface="Times New Roman" panose="02020603050405020304" charset="0"/>
                <a:cs typeface="Times New Roman" panose="02020603050405020304" charset="0"/>
              </a:rPr>
              <a:t>Comments </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quản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ly</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các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bình</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luận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của</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mọI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ngườI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khi</a:t>
            </a:r>
            <a:r>
              <a:rPr lang="en-US" sz="1900" dirty="0">
                <a:latin typeface="Times New Roman" panose="02020603050405020304" charset="0"/>
                <a:cs typeface="Times New Roman" panose="02020603050405020304" charset="0"/>
              </a:rPr>
              <a:t> họ </a:t>
            </a:r>
            <a:r>
              <a:rPr lang="en-US" sz="1900" dirty="0" err="1">
                <a:latin typeface="Times New Roman" panose="02020603050405020304" charset="0"/>
                <a:cs typeface="Times New Roman" panose="02020603050405020304" charset="0"/>
              </a:rPr>
              <a:t>tương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tác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vớI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trang</a:t>
            </a:r>
            <a:endParaRPr lang="en-US" sz="19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900" b="1" dirty="0">
                <a:latin typeface="Times New Roman" panose="02020603050405020304" charset="0"/>
                <a:cs typeface="Times New Roman" panose="02020603050405020304" charset="0"/>
              </a:rPr>
              <a:t>Categories </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hạng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mục</a:t>
            </a:r>
            <a:endParaRPr lang="en-US" sz="19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900" b="1" dirty="0">
                <a:latin typeface="Times New Roman" panose="02020603050405020304" charset="0"/>
                <a:cs typeface="Times New Roman" panose="02020603050405020304" charset="0"/>
              </a:rPr>
              <a:t>Features </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chỉnh</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sửa</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bô</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cục</a:t>
            </a:r>
            <a:r>
              <a:rPr lang="en-US" sz="1900" dirty="0">
                <a:latin typeface="Times New Roman" panose="02020603050405020304" charset="0"/>
                <a:cs typeface="Times New Roman" panose="02020603050405020304" charset="0"/>
              </a:rPr>
              <a:t> , </a:t>
            </a:r>
            <a:r>
              <a:rPr lang="en-US" sz="1900" dirty="0" err="1">
                <a:latin typeface="Times New Roman" panose="02020603050405020304" charset="0"/>
                <a:cs typeface="Times New Roman" panose="02020603050405020304" charset="0"/>
              </a:rPr>
              <a:t>va</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cách</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thiết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lập</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các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thuộc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tính</a:t>
            </a:r>
            <a:endParaRPr lang="en-US" sz="19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900" b="1" dirty="0">
                <a:latin typeface="Times New Roman" panose="02020603050405020304" charset="0"/>
                <a:cs typeface="Times New Roman" panose="02020603050405020304" charset="0"/>
              </a:rPr>
              <a:t>Skin </a:t>
            </a:r>
            <a:r>
              <a:rPr lang="en-US" sz="1900" dirty="0">
                <a:latin typeface="Times New Roman" panose="02020603050405020304" charset="0"/>
                <a:cs typeface="Times New Roman" panose="02020603050405020304" charset="0"/>
              </a:rPr>
              <a:t>: có </a:t>
            </a:r>
            <a:r>
              <a:rPr lang="en-US" sz="1900" dirty="0" err="1">
                <a:latin typeface="Times New Roman" panose="02020603050405020304" charset="0"/>
                <a:cs typeface="Times New Roman" panose="02020603050405020304" charset="0"/>
              </a:rPr>
              <a:t>thê</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thay</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đổI</a:t>
            </a:r>
            <a:r>
              <a:rPr lang="en-US" sz="1900" dirty="0">
                <a:latin typeface="Times New Roman" panose="02020603050405020304" charset="0"/>
                <a:cs typeface="Times New Roman" panose="02020603050405020304" charset="0"/>
              </a:rPr>
              <a:t> themes </a:t>
            </a:r>
            <a:r>
              <a:rPr lang="en-US" sz="1900" dirty="0" err="1">
                <a:latin typeface="Times New Roman" panose="02020603050405020304" charset="0"/>
                <a:cs typeface="Times New Roman" panose="02020603050405020304" charset="0"/>
              </a:rPr>
              <a:t>của</a:t>
            </a:r>
            <a:r>
              <a:rPr lang="en-US" sz="1900" dirty="0">
                <a:latin typeface="Times New Roman" panose="02020603050405020304" charset="0"/>
                <a:cs typeface="Times New Roman" panose="02020603050405020304" charset="0"/>
              </a:rPr>
              <a:t> Blog</a:t>
            </a:r>
          </a:p>
          <a:p>
            <a:pPr marL="285750" indent="-285750">
              <a:buFont typeface="Arial" panose="020B0604020202020204" pitchFamily="34" charset="0"/>
              <a:buChar char="•"/>
            </a:pPr>
            <a:r>
              <a:rPr lang="en-US" sz="1900" b="1" dirty="0">
                <a:latin typeface="Times New Roman" panose="02020603050405020304" charset="0"/>
                <a:cs typeface="Times New Roman" panose="02020603050405020304" charset="0"/>
              </a:rPr>
              <a:t>Widgets</a:t>
            </a:r>
            <a:endParaRPr lang="en-US" sz="19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900" b="1" dirty="0">
                <a:latin typeface="Times New Roman" panose="02020603050405020304" charset="0"/>
                <a:cs typeface="Times New Roman" panose="02020603050405020304" charset="0"/>
              </a:rPr>
              <a:t>Settings </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thiết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lập</a:t>
            </a:r>
            <a:endParaRPr lang="en-US" sz="1900" dirty="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54C99FF0-E681-416A-A9F0-C3CA8FAB297C}"/>
              </a:ext>
            </a:extLst>
          </p:cNvPr>
          <p:cNvSpPr txBox="1">
            <a:spLocks noGrp="1"/>
          </p:cNvSpPr>
          <p:nvPr>
            <p:ph type="title"/>
          </p:nvPr>
        </p:nvSpPr>
        <p:spPr>
          <a:xfrm>
            <a:off x="301841" y="145506"/>
            <a:ext cx="10515600" cy="535531"/>
          </a:xfrm>
          <a:prstGeom prst="rect">
            <a:avLst/>
          </a:prstGeom>
          <a:noFill/>
        </p:spPr>
        <p:txBody>
          <a:bodyPr wrap="square" rtlCol="0">
            <a:spAutoFit/>
          </a:bodyPr>
          <a:lstStyle/>
          <a:p>
            <a:r>
              <a:rPr lang="vi-VN" sz="3200" dirty="0">
                <a:solidFill>
                  <a:srgbClr val="FF0000"/>
                </a:solidFill>
                <a:latin typeface="Times New Roman" panose="02020603050405020304" charset="0"/>
                <a:cs typeface="Times New Roman" panose="02020603050405020304" charset="0"/>
              </a:rPr>
              <a:t>IV</a:t>
            </a:r>
            <a:r>
              <a:rPr lang="en-US" sz="3200" dirty="0">
                <a:solidFill>
                  <a:srgbClr val="FF0000"/>
                </a:solidFill>
                <a:latin typeface="Times New Roman" panose="02020603050405020304" charset="0"/>
                <a:cs typeface="Times New Roman" panose="02020603050405020304" charset="0"/>
              </a:rPr>
              <a:t>. </a:t>
            </a:r>
            <a:r>
              <a:rPr lang="en-US" sz="3200" dirty="0" err="1">
                <a:solidFill>
                  <a:srgbClr val="FF0000"/>
                </a:solidFill>
                <a:latin typeface="Times New Roman" panose="02020603050405020304" charset="0"/>
                <a:cs typeface="Times New Roman" panose="02020603050405020304" charset="0"/>
              </a:rPr>
              <a:t>Hướng</a:t>
            </a:r>
            <a:r>
              <a:rPr lang="en-US" sz="3200" dirty="0">
                <a:solidFill>
                  <a:srgbClr val="FF0000"/>
                </a:solidFill>
                <a:latin typeface="Times New Roman" panose="02020603050405020304" charset="0"/>
                <a:cs typeface="Times New Roman" panose="02020603050405020304" charset="0"/>
              </a:rPr>
              <a:t> </a:t>
            </a:r>
            <a:r>
              <a:rPr lang="en-US" sz="3200" dirty="0" err="1">
                <a:solidFill>
                  <a:srgbClr val="FF0000"/>
                </a:solidFill>
                <a:latin typeface="Times New Roman" panose="02020603050405020304" charset="0"/>
                <a:cs typeface="Times New Roman" panose="02020603050405020304" charset="0"/>
              </a:rPr>
              <a:t>dẫn</a:t>
            </a:r>
            <a:r>
              <a:rPr lang="en-US" sz="3200" dirty="0">
                <a:solidFill>
                  <a:srgbClr val="FF0000"/>
                </a:solidFill>
                <a:latin typeface="Times New Roman" panose="02020603050405020304" charset="0"/>
                <a:cs typeface="Times New Roman" panose="02020603050405020304" charset="0"/>
              </a:rPr>
              <a:t> </a:t>
            </a:r>
            <a:r>
              <a:rPr lang="vi-VN" sz="3200" dirty="0">
                <a:solidFill>
                  <a:srgbClr val="FF0000"/>
                </a:solidFill>
                <a:latin typeface="Times New Roman" panose="02020603050405020304" charset="0"/>
                <a:cs typeface="Times New Roman" panose="02020603050405020304" charset="0"/>
              </a:rPr>
              <a:t>phát triển.</a:t>
            </a:r>
            <a:endParaRPr lang="en-US" sz="3200" dirty="0">
              <a:solidFill>
                <a:srgbClr val="FF0000"/>
              </a:solidFill>
              <a:latin typeface="Times New Roman" panose="02020603050405020304" charset="0"/>
              <a:cs typeface="Times New Roman" panose="02020603050405020304" charset="0"/>
            </a:endParaRPr>
          </a:p>
        </p:txBody>
      </p:sp>
      <p:pic>
        <p:nvPicPr>
          <p:cNvPr id="6" name="Picture 5">
            <a:extLst>
              <a:ext uri="{FF2B5EF4-FFF2-40B4-BE49-F238E27FC236}">
                <a16:creationId xmlns:a16="http://schemas.microsoft.com/office/drawing/2014/main" id="{5CF97F1C-F64D-4A1D-AB0D-768A3B7AECB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35837" y="976545"/>
            <a:ext cx="7619911" cy="4264746"/>
          </a:xfrm>
          <a:prstGeom prst="rect">
            <a:avLst/>
          </a:prstGeom>
        </p:spPr>
      </p:pic>
    </p:spTree>
    <p:extLst>
      <p:ext uri="{BB962C8B-B14F-4D97-AF65-F5344CB8AC3E}">
        <p14:creationId xmlns:p14="http://schemas.microsoft.com/office/powerpoint/2010/main" val="3348527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rgbClr val="034373"/>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104265"/>
            <a:ext cx="10515600" cy="2866390"/>
          </a:xfrm>
        </p:spPr>
        <p:txBody>
          <a:bodyPr/>
          <a:lstStyle/>
          <a:p>
            <a:pPr algn="ctr"/>
            <a:r>
              <a:rPr lang="en-US" sz="5000" b="1">
                <a:latin typeface="Times New Roman" panose="02020603050405020304" charset="0"/>
                <a:cs typeface="Times New Roman" panose="02020603050405020304" charset="0"/>
              </a:rPr>
              <a:t>THE END</a:t>
            </a:r>
          </a:p>
        </p:txBody>
      </p:sp>
      <p:sp>
        <p:nvSpPr>
          <p:cNvPr id="6" name="Text Box 5"/>
          <p:cNvSpPr txBox="1"/>
          <p:nvPr/>
        </p:nvSpPr>
        <p:spPr>
          <a:xfrm>
            <a:off x="3240405" y="3970655"/>
            <a:ext cx="5711190" cy="614045"/>
          </a:xfrm>
          <a:prstGeom prst="rect">
            <a:avLst/>
          </a:prstGeom>
          <a:noFill/>
        </p:spPr>
        <p:txBody>
          <a:bodyPr wrap="square" rtlCol="0">
            <a:spAutoFit/>
          </a:bodyPr>
          <a:lstStyle/>
          <a:p>
            <a:pPr algn="ctr"/>
            <a:r>
              <a:rPr lang="en-US" sz="3400">
                <a:latin typeface="Times New Roman" panose="02020603050405020304" charset="0"/>
                <a:cs typeface="Times New Roman" panose="02020603050405020304" charset="0"/>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2"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4"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6"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box(in)">
                                      <p:cBhvr>
                                        <p:cTn id="25"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680" y="81280"/>
            <a:ext cx="10515600" cy="774065"/>
          </a:xfrm>
        </p:spPr>
        <p:txBody>
          <a:bodyPr/>
          <a:lstStyle/>
          <a:p>
            <a:r>
              <a:rPr lang="en-US" sz="3200">
                <a:solidFill>
                  <a:srgbClr val="C00000"/>
                </a:solidFill>
                <a:latin typeface="Times New Roman" panose="02020603050405020304" charset="0"/>
                <a:cs typeface="Times New Roman" panose="02020603050405020304" charset="0"/>
              </a:rPr>
              <a:t>I. Giới Thiệu Tổng Quan</a:t>
            </a:r>
          </a:p>
        </p:txBody>
      </p:sp>
      <p:sp>
        <p:nvSpPr>
          <p:cNvPr id="6" name="Text Box 5"/>
          <p:cNvSpPr txBox="1"/>
          <p:nvPr>
            <p:custDataLst>
              <p:tags r:id="rId1"/>
            </p:custDataLst>
          </p:nvPr>
        </p:nvSpPr>
        <p:spPr>
          <a:xfrm>
            <a:off x="1136650" y="960120"/>
            <a:ext cx="6192520" cy="5939155"/>
          </a:xfrm>
          <a:prstGeom prst="rect">
            <a:avLst/>
          </a:prstGeom>
          <a:noFill/>
        </p:spPr>
        <p:txBody>
          <a:bodyPr wrap="square" rtlCol="0">
            <a:spAutoFit/>
          </a:bodyPr>
          <a:lstStyle/>
          <a:p>
            <a:r>
              <a:rPr lang="en-US" sz="1900" b="1" dirty="0" err="1">
                <a:latin typeface="Times New Roman" panose="02020603050405020304" charset="0"/>
                <a:cs typeface="Times New Roman" panose="02020603050405020304" charset="0"/>
              </a:rPr>
              <a:t>Đê</a:t>
            </a:r>
            <a:r>
              <a:rPr lang="en-US" sz="1900" b="1" dirty="0">
                <a:latin typeface="Times New Roman" panose="02020603050405020304" charset="0"/>
                <a:cs typeface="Times New Roman" panose="02020603050405020304" charset="0"/>
              </a:rPr>
              <a:t>̀ </a:t>
            </a:r>
            <a:r>
              <a:rPr lang="en-US" sz="1900" b="1" dirty="0" err="1">
                <a:latin typeface="Times New Roman" panose="02020603050405020304" charset="0"/>
                <a:cs typeface="Times New Roman" panose="02020603050405020304" charset="0"/>
              </a:rPr>
              <a:t>tài</a:t>
            </a:r>
            <a:r>
              <a:rPr lang="en-US" sz="1900" b="1" dirty="0">
                <a:latin typeface="Times New Roman" panose="02020603050405020304" charset="0"/>
                <a:cs typeface="Times New Roman" panose="02020603050405020304" charset="0"/>
              </a:rPr>
              <a:t> </a:t>
            </a:r>
            <a:r>
              <a:rPr lang="en-US" sz="1900" b="1" dirty="0" err="1">
                <a:latin typeface="Times New Roman" panose="02020603050405020304" charset="0"/>
                <a:cs typeface="Times New Roman" panose="02020603050405020304" charset="0"/>
              </a:rPr>
              <a:t>nguyên</a:t>
            </a:r>
            <a:r>
              <a:rPr lang="en-US" sz="1900" b="1" dirty="0">
                <a:latin typeface="Times New Roman" panose="02020603050405020304" charset="0"/>
                <a:cs typeface="Times New Roman" panose="02020603050405020304" charset="0"/>
              </a:rPr>
              <a:t> </a:t>
            </a:r>
            <a:r>
              <a:rPr lang="en-US" sz="1900" b="1" dirty="0" err="1">
                <a:latin typeface="Times New Roman" panose="02020603050405020304" charset="0"/>
                <a:cs typeface="Times New Roman" panose="02020603050405020304" charset="0"/>
              </a:rPr>
              <a:t>cứu</a:t>
            </a:r>
            <a:r>
              <a:rPr lang="en-US" sz="1900" b="1" dirty="0">
                <a:latin typeface="Times New Roman" panose="02020603050405020304" charset="0"/>
                <a:cs typeface="Times New Roman" panose="02020603050405020304" charset="0"/>
              </a:rPr>
              <a:t> </a:t>
            </a:r>
            <a:r>
              <a:rPr lang="en-US" sz="1900" b="1" dirty="0" err="1">
                <a:latin typeface="Times New Roman" panose="02020603050405020304" charset="0"/>
                <a:cs typeface="Times New Roman" panose="02020603050405020304" charset="0"/>
              </a:rPr>
              <a:t>của</a:t>
            </a:r>
            <a:r>
              <a:rPr lang="en-US" sz="1900" b="1" dirty="0">
                <a:latin typeface="Times New Roman" panose="02020603050405020304" charset="0"/>
                <a:cs typeface="Times New Roman" panose="02020603050405020304" charset="0"/>
              </a:rPr>
              <a:t> </a:t>
            </a:r>
            <a:r>
              <a:rPr lang="en-US" sz="1900" b="1" dirty="0" err="1">
                <a:latin typeface="Times New Roman" panose="02020603050405020304" charset="0"/>
                <a:cs typeface="Times New Roman" panose="02020603050405020304" charset="0"/>
              </a:rPr>
              <a:t>nhóm</a:t>
            </a:r>
            <a:r>
              <a:rPr lang="en-US" sz="1900" b="1" dirty="0">
                <a:latin typeface="Times New Roman" panose="02020603050405020304" charset="0"/>
                <a:cs typeface="Times New Roman" panose="02020603050405020304" charset="0"/>
              </a:rPr>
              <a:t> </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triển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khai</a:t>
            </a:r>
            <a:r>
              <a:rPr lang="en-US" sz="1900" dirty="0">
                <a:latin typeface="Times New Roman" panose="02020603050405020304" charset="0"/>
                <a:cs typeface="Times New Roman" panose="02020603050405020304" charset="0"/>
              </a:rPr>
              <a:t> web server </a:t>
            </a:r>
            <a:r>
              <a:rPr lang="en-US" sz="1900" dirty="0" err="1">
                <a:latin typeface="Times New Roman" panose="02020603050405020304" charset="0"/>
                <a:cs typeface="Times New Roman" panose="02020603050405020304" charset="0"/>
              </a:rPr>
              <a:t>vê</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việc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kết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hợp</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giữa</a:t>
            </a:r>
            <a:r>
              <a:rPr lang="en-US" sz="1900" dirty="0">
                <a:latin typeface="Times New Roman" panose="02020603050405020304" charset="0"/>
                <a:cs typeface="Times New Roman" panose="02020603050405020304" charset="0"/>
              </a:rPr>
              <a:t> Nginx + Apache + B2evolution</a:t>
            </a:r>
          </a:p>
          <a:p>
            <a:endParaRPr lang="en-US" sz="19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900" b="1" dirty="0">
                <a:latin typeface="Times New Roman" panose="02020603050405020304" charset="0"/>
                <a:cs typeface="Times New Roman" panose="02020603050405020304" charset="0"/>
              </a:rPr>
              <a:t>Nginx</a:t>
            </a:r>
            <a:r>
              <a:rPr lang="en-US" sz="1900" dirty="0">
                <a:latin typeface="Times New Roman" panose="02020603050405020304" charset="0"/>
                <a:cs typeface="Times New Roman" panose="02020603050405020304" charset="0"/>
              </a:rPr>
              <a:t> :  </a:t>
            </a:r>
            <a:r>
              <a:rPr lang="en-US" sz="1900" dirty="0" err="1">
                <a:latin typeface="Times New Roman" panose="02020603050405020304" charset="0"/>
                <a:cs typeface="Times New Roman" panose="02020603050405020304" charset="0"/>
              </a:rPr>
              <a:t>là</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một</a:t>
            </a:r>
            <a:r>
              <a:rPr lang="en-US" sz="1900" dirty="0">
                <a:latin typeface="Times New Roman" panose="02020603050405020304" charset="0"/>
                <a:cs typeface="Times New Roman" panose="02020603050405020304" charset="0"/>
              </a:rPr>
              <a:t> open source web server </a:t>
            </a:r>
            <a:r>
              <a:rPr lang="en-US" sz="1900" dirty="0" err="1">
                <a:latin typeface="Times New Roman" panose="02020603050405020304" charset="0"/>
                <a:cs typeface="Times New Roman" panose="02020603050405020304" charset="0"/>
              </a:rPr>
              <a:t>được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viết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bởi</a:t>
            </a:r>
            <a:r>
              <a:rPr lang="en-US" sz="1900" dirty="0">
                <a:latin typeface="Times New Roman" panose="02020603050405020304" charset="0"/>
                <a:cs typeface="Times New Roman" panose="02020603050405020304" charset="0"/>
              </a:rPr>
              <a:t> Igor </a:t>
            </a:r>
            <a:r>
              <a:rPr lang="en-US" sz="1900" dirty="0" err="1">
                <a:latin typeface="Times New Roman" panose="02020603050405020304" charset="0"/>
                <a:cs typeface="Times New Roman" panose="02020603050405020304" charset="0"/>
              </a:rPr>
              <a:t>Sysoev</a:t>
            </a:r>
            <a:r>
              <a:rPr lang="en-US" sz="1900" dirty="0">
                <a:latin typeface="Times New Roman" panose="02020603050405020304" charset="0"/>
                <a:cs typeface="Times New Roman" panose="02020603050405020304" charset="0"/>
              </a:rPr>
              <a:t> , Nginx </a:t>
            </a:r>
            <a:r>
              <a:rPr lang="en-US" sz="1900" dirty="0" err="1">
                <a:latin typeface="Times New Roman" panose="02020603050405020304" charset="0"/>
                <a:cs typeface="Times New Roman" panose="02020603050405020304" charset="0"/>
              </a:rPr>
              <a:t>thường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vượt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trội</a:t>
            </a:r>
            <a:r>
              <a:rPr lang="en-US" sz="1900" dirty="0">
                <a:latin typeface="Times New Roman" panose="02020603050405020304" charset="0"/>
                <a:cs typeface="Times New Roman" panose="02020603050405020304" charset="0"/>
              </a:rPr>
              <a:t> so </a:t>
            </a:r>
            <a:r>
              <a:rPr lang="en-US" sz="1900" dirty="0" err="1">
                <a:latin typeface="Times New Roman" panose="02020603050405020304" charset="0"/>
                <a:cs typeface="Times New Roman" panose="02020603050405020304" charset="0"/>
              </a:rPr>
              <a:t>với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các</a:t>
            </a:r>
            <a:r>
              <a:rPr lang="en-US" sz="1900" dirty="0">
                <a:latin typeface="Times New Roman" panose="02020603050405020304" charset="0"/>
                <a:cs typeface="Times New Roman" panose="02020603050405020304" charset="0"/>
              </a:rPr>
              <a:t> web server </a:t>
            </a:r>
            <a:r>
              <a:rPr lang="en-US" sz="1900" dirty="0" err="1">
                <a:latin typeface="Times New Roman" panose="02020603050405020304" charset="0"/>
                <a:cs typeface="Times New Roman" panose="02020603050405020304" charset="0"/>
              </a:rPr>
              <a:t>khác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vê</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việc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phục</a:t>
            </a:r>
            <a:r>
              <a:rPr lang="en-US" sz="1900" dirty="0">
                <a:latin typeface="Times New Roman" panose="02020603050405020304" charset="0"/>
                <a:cs typeface="Times New Roman" panose="02020603050405020304" charset="0"/>
              </a:rPr>
              <a:t> vụ </a:t>
            </a:r>
            <a:r>
              <a:rPr lang="en-US" sz="1900" dirty="0" err="1">
                <a:latin typeface="Times New Roman" panose="02020603050405020304" charset="0"/>
                <a:cs typeface="Times New Roman" panose="02020603050405020304" charset="0"/>
              </a:rPr>
              <a:t>nội</a:t>
            </a:r>
            <a:r>
              <a:rPr lang="en-US" sz="1900" dirty="0">
                <a:latin typeface="Times New Roman" panose="02020603050405020304" charset="0"/>
                <a:cs typeface="Times New Roman" panose="02020603050405020304" charset="0"/>
              </a:rPr>
              <a:t> dung </a:t>
            </a:r>
            <a:r>
              <a:rPr lang="en-US" sz="1900" dirty="0" err="1">
                <a:latin typeface="Times New Roman" panose="02020603050405020304" charset="0"/>
                <a:cs typeface="Times New Roman" panose="02020603050405020304" charset="0"/>
              </a:rPr>
              <a:t>tĩnh</a:t>
            </a:r>
            <a:endParaRPr lang="en-US" sz="19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900" b="1" dirty="0">
                <a:latin typeface="Times New Roman" panose="02020603050405020304" charset="0"/>
                <a:cs typeface="Times New Roman" panose="02020603050405020304" charset="0"/>
              </a:rPr>
              <a:t>Apache </a:t>
            </a:r>
            <a:r>
              <a:rPr lang="en-US" sz="1900" dirty="0">
                <a:latin typeface="Times New Roman" panose="02020603050405020304" charset="0"/>
                <a:cs typeface="Times New Roman" panose="02020603050405020304" charset="0"/>
              </a:rPr>
              <a:t>: là </a:t>
            </a:r>
            <a:r>
              <a:rPr lang="en-US" sz="1900" dirty="0" err="1">
                <a:latin typeface="Times New Roman" panose="02020603050405020304" charset="0"/>
                <a:cs typeface="Times New Roman" panose="02020603050405020304" charset="0"/>
              </a:rPr>
              <a:t>một</a:t>
            </a:r>
            <a:r>
              <a:rPr lang="en-US" sz="1900" dirty="0">
                <a:latin typeface="Times New Roman" panose="02020603050405020304" charset="0"/>
                <a:cs typeface="Times New Roman" panose="02020603050405020304" charset="0"/>
              </a:rPr>
              <a:t> open source web server , </a:t>
            </a:r>
            <a:r>
              <a:rPr lang="en-US" sz="1900" dirty="0" err="1">
                <a:latin typeface="Times New Roman" panose="02020603050405020304" charset="0"/>
                <a:cs typeface="Times New Roman" panose="02020603050405020304" charset="0"/>
              </a:rPr>
              <a:t>được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duy</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trì</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và</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phát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triển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bởi</a:t>
            </a:r>
            <a:r>
              <a:rPr lang="en-US" sz="1900" dirty="0">
                <a:latin typeface="Times New Roman" panose="02020603050405020304" charset="0"/>
                <a:cs typeface="Times New Roman" panose="02020603050405020304" charset="0"/>
              </a:rPr>
              <a:t> Apache Software Foundation . Apache </a:t>
            </a:r>
            <a:r>
              <a:rPr lang="en-US" sz="1900" dirty="0" err="1">
                <a:latin typeface="Times New Roman" panose="02020603050405020304" charset="0"/>
                <a:cs typeface="Times New Roman" panose="02020603050405020304" charset="0"/>
              </a:rPr>
              <a:t>thường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vượt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trội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hơn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vê</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việc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phục</a:t>
            </a:r>
            <a:r>
              <a:rPr lang="en-US" sz="1900" dirty="0">
                <a:latin typeface="Times New Roman" panose="02020603050405020304" charset="0"/>
                <a:cs typeface="Times New Roman" panose="02020603050405020304" charset="0"/>
              </a:rPr>
              <a:t> vụ </a:t>
            </a:r>
            <a:r>
              <a:rPr lang="en-US" sz="1900" dirty="0" err="1">
                <a:latin typeface="Times New Roman" panose="02020603050405020304" charset="0"/>
                <a:cs typeface="Times New Roman" panose="02020603050405020304" charset="0"/>
              </a:rPr>
              <a:t>nội</a:t>
            </a:r>
            <a:r>
              <a:rPr lang="en-US" sz="1900" dirty="0">
                <a:latin typeface="Times New Roman" panose="02020603050405020304" charset="0"/>
                <a:cs typeface="Times New Roman" panose="02020603050405020304" charset="0"/>
              </a:rPr>
              <a:t> dung </a:t>
            </a:r>
            <a:r>
              <a:rPr lang="en-US" sz="1900" dirty="0" err="1">
                <a:latin typeface="Times New Roman" panose="02020603050405020304" charset="0"/>
                <a:cs typeface="Times New Roman" panose="02020603050405020304" charset="0"/>
              </a:rPr>
              <a:t>động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cho</a:t>
            </a:r>
            <a:r>
              <a:rPr lang="en-US" sz="1900" dirty="0">
                <a:latin typeface="Times New Roman" panose="02020603050405020304" charset="0"/>
                <a:cs typeface="Times New Roman" panose="02020603050405020304" charset="0"/>
              </a:rPr>
              <a:t> web</a:t>
            </a:r>
          </a:p>
          <a:p>
            <a:pPr marL="285750" indent="-285750">
              <a:buFont typeface="Arial" panose="020B0604020202020204" pitchFamily="34" charset="0"/>
              <a:buChar char="•"/>
            </a:pPr>
            <a:r>
              <a:rPr lang="en-US" sz="1900" b="1" dirty="0">
                <a:latin typeface="Times New Roman" panose="02020603050405020304" charset="0"/>
                <a:cs typeface="Times New Roman" panose="02020603050405020304" charset="0"/>
              </a:rPr>
              <a:t>B2evolution </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được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biết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đến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nhiều</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nhất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vì</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có</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hỗ</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trợ</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nhiều</a:t>
            </a:r>
            <a:r>
              <a:rPr lang="en-US" sz="1900" dirty="0">
                <a:latin typeface="Times New Roman" panose="02020603050405020304" charset="0"/>
                <a:cs typeface="Times New Roman" panose="02020603050405020304" charset="0"/>
              </a:rPr>
              <a:t> blog, admin </a:t>
            </a:r>
            <a:r>
              <a:rPr lang="en-US" sz="1900" dirty="0" err="1">
                <a:latin typeface="Times New Roman" panose="02020603050405020304" charset="0"/>
                <a:cs typeface="Times New Roman" panose="02020603050405020304" charset="0"/>
              </a:rPr>
              <a:t>và</a:t>
            </a:r>
            <a:r>
              <a:rPr lang="en-US" sz="1900" dirty="0">
                <a:latin typeface="Times New Roman" panose="02020603050405020304" charset="0"/>
                <a:cs typeface="Times New Roman" panose="02020603050405020304" charset="0"/>
              </a:rPr>
              <a:t> user </a:t>
            </a:r>
            <a:r>
              <a:rPr lang="en-US" sz="1900" dirty="0" err="1">
                <a:latin typeface="Times New Roman" panose="02020603050405020304" charset="0"/>
                <a:cs typeface="Times New Roman" panose="02020603050405020304" charset="0"/>
              </a:rPr>
              <a:t>chỉ</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với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một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lần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cài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đặt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duy</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nhất</a:t>
            </a:r>
            <a:r>
              <a:rPr lang="en-US" sz="1900" dirty="0">
                <a:latin typeface="Times New Roman" panose="02020603050405020304" charset="0"/>
                <a:cs typeface="Times New Roman" panose="02020603050405020304" charset="0"/>
              </a:rPr>
              <a:t> . B2evolution </a:t>
            </a:r>
            <a:r>
              <a:rPr lang="en-US" sz="1900" dirty="0" err="1">
                <a:latin typeface="Times New Roman" panose="02020603050405020304" charset="0"/>
                <a:cs typeface="Times New Roman" panose="02020603050405020304" charset="0"/>
              </a:rPr>
              <a:t>được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xây</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dựng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trên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nền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tảng</a:t>
            </a:r>
            <a:r>
              <a:rPr lang="en-US" sz="1900" dirty="0">
                <a:latin typeface="Times New Roman" panose="02020603050405020304" charset="0"/>
                <a:cs typeface="Times New Roman" panose="02020603050405020304" charset="0"/>
              </a:rPr>
              <a:t> PHP </a:t>
            </a:r>
            <a:r>
              <a:rPr lang="en-US" sz="1900" dirty="0" err="1">
                <a:latin typeface="Times New Roman" panose="02020603050405020304" charset="0"/>
                <a:cs typeface="Times New Roman" panose="02020603050405020304" charset="0"/>
              </a:rPr>
              <a:t>và</a:t>
            </a:r>
            <a:r>
              <a:rPr lang="en-US" sz="1900" dirty="0">
                <a:latin typeface="Times New Roman" panose="02020603050405020304" charset="0"/>
                <a:cs typeface="Times New Roman" panose="02020603050405020304" charset="0"/>
              </a:rPr>
              <a:t> MySQL , B2evolution </a:t>
            </a:r>
            <a:r>
              <a:rPr lang="en-US" sz="1900" dirty="0" err="1">
                <a:latin typeface="Times New Roman" panose="02020603050405020304" charset="0"/>
                <a:cs typeface="Times New Roman" panose="02020603050405020304" charset="0"/>
              </a:rPr>
              <a:t>cũng</a:t>
            </a:r>
            <a:r>
              <a:rPr lang="en-US" sz="1900" dirty="0">
                <a:latin typeface="Times New Roman" panose="02020603050405020304" charset="0"/>
                <a:cs typeface="Times New Roman" panose="02020603050405020304" charset="0"/>
              </a:rPr>
              <a:t> bao </a:t>
            </a:r>
            <a:r>
              <a:rPr lang="en-US" sz="1900" dirty="0" err="1">
                <a:latin typeface="Times New Roman" panose="02020603050405020304" charset="0"/>
                <a:cs typeface="Times New Roman" panose="02020603050405020304" charset="0"/>
              </a:rPr>
              <a:t>gồm</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tất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cả</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các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tính</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năng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của</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công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cụ</a:t>
            </a:r>
            <a:r>
              <a:rPr lang="en-US" sz="1900" dirty="0">
                <a:latin typeface="Times New Roman" panose="02020603050405020304" charset="0"/>
                <a:cs typeface="Times New Roman" panose="02020603050405020304" charset="0"/>
              </a:rPr>
              <a:t> blog </a:t>
            </a:r>
            <a:r>
              <a:rPr lang="en-US" sz="1900" dirty="0" err="1">
                <a:latin typeface="Times New Roman" panose="02020603050405020304" charset="0"/>
                <a:cs typeface="Times New Roman" panose="02020603050405020304" charset="0"/>
              </a:rPr>
              <a:t>truyền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thống"như</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tập</a:t>
            </a:r>
            <a:r>
              <a:rPr lang="en-US" sz="1900" dirty="0">
                <a:latin typeface="Times New Roman" panose="02020603050405020304" charset="0"/>
                <a:cs typeface="Times New Roman" panose="02020603050405020304" charset="0"/>
              </a:rPr>
              <a:t> tin &amp; </a:t>
            </a:r>
            <a:r>
              <a:rPr lang="en-US" sz="1900" dirty="0" err="1">
                <a:latin typeface="Times New Roman" panose="02020603050405020304" charset="0"/>
                <a:cs typeface="Times New Roman" panose="02020603050405020304" charset="0"/>
              </a:rPr>
              <a:t>quản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lý</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ảnh</a:t>
            </a:r>
            <a:r>
              <a:rPr lang="en-US" sz="1900" dirty="0">
                <a:latin typeface="Times New Roman" panose="02020603050405020304" charset="0"/>
                <a:cs typeface="Times New Roman" panose="02020603050405020304" charset="0"/>
              </a:rPr>
              <a:t>, skinning </a:t>
            </a:r>
            <a:r>
              <a:rPr lang="en-US" sz="1900" dirty="0" err="1">
                <a:latin typeface="Times New Roman" panose="02020603050405020304" charset="0"/>
                <a:cs typeface="Times New Roman" panose="02020603050405020304" charset="0"/>
              </a:rPr>
              <a:t>nâng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cao</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hỗ</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trợ</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nhiều</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tên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miền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quyền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người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dùng</a:t>
            </a:r>
            <a:r>
              <a:rPr lang="en-US" sz="1900" dirty="0">
                <a:latin typeface="Times New Roman" panose="02020603050405020304" charset="0"/>
                <a:cs typeface="Times New Roman" panose="02020603050405020304" charset="0"/>
              </a:rPr>
              <a:t> chi </a:t>
            </a:r>
            <a:r>
              <a:rPr lang="en-US" sz="1900" dirty="0" err="1">
                <a:latin typeface="Times New Roman" panose="02020603050405020304" charset="0"/>
                <a:cs typeface="Times New Roman" panose="02020603050405020304" charset="0"/>
              </a:rPr>
              <a:t>tiết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và</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tuân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thủ</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các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tiêu</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chuẩn</a:t>
            </a:r>
            <a:r>
              <a:rPr lang="en-US" sz="1900" dirty="0">
                <a:latin typeface="Times New Roman" panose="02020603050405020304" charset="0"/>
                <a:cs typeface="Times New Roman" panose="02020603050405020304" charset="0"/>
              </a:rPr>
              <a:t> W3C. </a:t>
            </a:r>
            <a:r>
              <a:rPr lang="en-US" sz="1900" dirty="0" err="1">
                <a:latin typeface="Times New Roman" panose="02020603050405020304" charset="0"/>
                <a:cs typeface="Times New Roman" panose="02020603050405020304" charset="0"/>
              </a:rPr>
              <a:t>Nó</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cài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đặt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trên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hầu</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như</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bất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kỳ</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đèn</a:t>
            </a:r>
            <a:r>
              <a:rPr lang="en-US" sz="1900" dirty="0">
                <a:latin typeface="Times New Roman" panose="02020603050405020304" charset="0"/>
                <a:cs typeface="Times New Roman" panose="02020603050405020304" charset="0"/>
              </a:rPr>
              <a:t> (Linux, Apache, MySQL/</a:t>
            </a:r>
            <a:r>
              <a:rPr lang="en-US" sz="1900" dirty="0" err="1">
                <a:latin typeface="Times New Roman" panose="02020603050405020304" charset="0"/>
                <a:cs typeface="Times New Roman" panose="02020603050405020304" charset="0"/>
              </a:rPr>
              <a:t>mariadb</a:t>
            </a:r>
            <a:r>
              <a:rPr lang="en-US" sz="1900" dirty="0">
                <a:latin typeface="Times New Roman" panose="02020603050405020304" charset="0"/>
                <a:cs typeface="Times New Roman" panose="02020603050405020304" charset="0"/>
              </a:rPr>
              <a:t>, php) </a:t>
            </a:r>
            <a:r>
              <a:rPr lang="en-US" sz="1900" dirty="0" err="1">
                <a:latin typeface="Times New Roman" panose="02020603050405020304" charset="0"/>
                <a:cs typeface="Times New Roman" panose="02020603050405020304" charset="0"/>
              </a:rPr>
              <a:t>máy</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chủ</a:t>
            </a:r>
            <a:r>
              <a:rPr lang="en-US" sz="1900" dirty="0">
                <a:latin typeface="Times New Roman" panose="02020603050405020304" charset="0"/>
                <a:cs typeface="Times New Roman" panose="02020603050405020304" charset="0"/>
              </a:rPr>
              <a:t>. </a:t>
            </a:r>
          </a:p>
          <a:p>
            <a:pPr marL="285750" indent="-285750">
              <a:buFont typeface="Wingdings" panose="05000000000000000000" charset="0"/>
              <a:buChar char="§"/>
            </a:pPr>
            <a:endParaRPr lang="en-US" sz="1900" dirty="0">
              <a:latin typeface="Times New Roman" panose="02020603050405020304" charset="0"/>
              <a:cs typeface="Times New Roman" panose="02020603050405020304" charset="0"/>
            </a:endParaRPr>
          </a:p>
        </p:txBody>
      </p:sp>
      <p:pic>
        <p:nvPicPr>
          <p:cNvPr id="3" name="Content Placeholder 2"/>
          <p:cNvPicPr>
            <a:picLocks noGrp="1" noChangeAspect="1"/>
          </p:cNvPicPr>
          <p:nvPr>
            <p:ph sz="half" idx="1"/>
          </p:nvPr>
        </p:nvPicPr>
        <p:blipFill>
          <a:blip r:embed="rId3"/>
          <a:stretch>
            <a:fillRect/>
          </a:stretch>
        </p:blipFill>
        <p:spPr>
          <a:xfrm>
            <a:off x="8612505" y="1414780"/>
            <a:ext cx="1643380" cy="1610995"/>
          </a:xfrm>
          <a:prstGeom prst="rect">
            <a:avLst/>
          </a:prstGeom>
        </p:spPr>
      </p:pic>
      <p:pic>
        <p:nvPicPr>
          <p:cNvPr id="4" name="Content Placeholder 3"/>
          <p:cNvPicPr>
            <a:picLocks noGrp="1" noChangeAspect="1"/>
          </p:cNvPicPr>
          <p:nvPr>
            <p:ph sz="half" idx="2"/>
          </p:nvPr>
        </p:nvPicPr>
        <p:blipFill>
          <a:blip r:embed="rId4"/>
          <a:stretch>
            <a:fillRect/>
          </a:stretch>
        </p:blipFill>
        <p:spPr>
          <a:xfrm>
            <a:off x="8209915" y="3187065"/>
            <a:ext cx="2447925" cy="1484630"/>
          </a:xfrm>
          <a:prstGeom prst="rect">
            <a:avLst/>
          </a:prstGeom>
        </p:spPr>
      </p:pic>
      <p:pic>
        <p:nvPicPr>
          <p:cNvPr id="7" name="Picture 6"/>
          <p:cNvPicPr>
            <a:picLocks noChangeAspect="1"/>
          </p:cNvPicPr>
          <p:nvPr/>
        </p:nvPicPr>
        <p:blipFill>
          <a:blip r:embed="rId5"/>
          <a:stretch>
            <a:fillRect/>
          </a:stretch>
        </p:blipFill>
        <p:spPr>
          <a:xfrm>
            <a:off x="8583930" y="4629150"/>
            <a:ext cx="1700530" cy="17005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510" y="52705"/>
            <a:ext cx="10515600" cy="892810"/>
          </a:xfrm>
        </p:spPr>
        <p:txBody>
          <a:bodyPr/>
          <a:lstStyle/>
          <a:p>
            <a:r>
              <a:rPr lang="en-US" sz="3200" dirty="0">
                <a:solidFill>
                  <a:srgbClr val="C00000"/>
                </a:solidFill>
                <a:latin typeface="Times New Roman" panose="02020603050405020304" charset="0"/>
                <a:cs typeface="Times New Roman" panose="02020603050405020304" charset="0"/>
              </a:rPr>
              <a:t>II. </a:t>
            </a:r>
            <a:r>
              <a:rPr lang="en-US" sz="3200" dirty="0" err="1">
                <a:solidFill>
                  <a:srgbClr val="C00000"/>
                </a:solidFill>
                <a:latin typeface="Times New Roman" panose="02020603050405020304" charset="0"/>
                <a:cs typeface="Times New Roman" panose="02020603050405020304" charset="0"/>
              </a:rPr>
              <a:t>Hướng</a:t>
            </a:r>
            <a:r>
              <a:rPr lang="en-US" sz="3200" dirty="0">
                <a:solidFill>
                  <a:srgbClr val="C00000"/>
                </a:solidFill>
                <a:latin typeface="Times New Roman" panose="02020603050405020304" charset="0"/>
                <a:cs typeface="Times New Roman" panose="02020603050405020304" charset="0"/>
              </a:rPr>
              <a:t> </a:t>
            </a:r>
            <a:r>
              <a:rPr lang="en-US" sz="3200" dirty="0" err="1">
                <a:solidFill>
                  <a:srgbClr val="C00000"/>
                </a:solidFill>
                <a:latin typeface="Times New Roman" panose="02020603050405020304" charset="0"/>
                <a:cs typeface="Times New Roman" panose="02020603050405020304" charset="0"/>
              </a:rPr>
              <a:t>dẫn</a:t>
            </a:r>
            <a:r>
              <a:rPr lang="en-US" sz="3200" dirty="0">
                <a:solidFill>
                  <a:srgbClr val="C00000"/>
                </a:solidFill>
                <a:latin typeface="Times New Roman" panose="02020603050405020304" charset="0"/>
                <a:cs typeface="Times New Roman" panose="02020603050405020304" charset="0"/>
              </a:rPr>
              <a:t> </a:t>
            </a:r>
            <a:r>
              <a:rPr lang="vi-VN" sz="3200" dirty="0">
                <a:solidFill>
                  <a:srgbClr val="C00000"/>
                </a:solidFill>
                <a:latin typeface="Times New Roman" panose="02020603050405020304" charset="0"/>
                <a:cs typeface="Times New Roman" panose="02020603050405020304" charset="0"/>
              </a:rPr>
              <a:t>cài đặt </a:t>
            </a:r>
            <a:endParaRPr lang="en-US" sz="3200" dirty="0">
              <a:solidFill>
                <a:srgbClr val="C00000"/>
              </a:solidFill>
              <a:latin typeface="Times New Roman" panose="02020603050405020304" charset="0"/>
              <a:cs typeface="Times New Roman" panose="02020603050405020304" charset="0"/>
            </a:endParaRPr>
          </a:p>
        </p:txBody>
      </p:sp>
      <p:sp>
        <p:nvSpPr>
          <p:cNvPr id="4" name="Text Box 3"/>
          <p:cNvSpPr txBox="1"/>
          <p:nvPr/>
        </p:nvSpPr>
        <p:spPr>
          <a:xfrm>
            <a:off x="594360" y="1336675"/>
            <a:ext cx="10445750" cy="1846659"/>
          </a:xfrm>
          <a:prstGeom prst="rect">
            <a:avLst/>
          </a:prstGeom>
          <a:noFill/>
        </p:spPr>
        <p:txBody>
          <a:bodyPr wrap="square" rtlCol="0">
            <a:spAutoFit/>
          </a:bodyPr>
          <a:lstStyle/>
          <a:p>
            <a:pPr marL="457200" indent="-457200">
              <a:buAutoNum type="arabicPeriod"/>
            </a:pPr>
            <a:r>
              <a:rPr lang="en-US" sz="1900" dirty="0" err="1">
                <a:latin typeface="Times New Roman" panose="02020603050405020304" charset="0"/>
                <a:cs typeface="Times New Roman" panose="02020603050405020304" charset="0"/>
              </a:rPr>
              <a:t>Cài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Đặt</a:t>
            </a:r>
            <a:r>
              <a:rPr lang="en-US" sz="1900" dirty="0">
                <a:latin typeface="Times New Roman" panose="02020603050405020304" charset="0"/>
                <a:cs typeface="Times New Roman" panose="02020603050405020304" charset="0"/>
              </a:rPr>
              <a:t> Apache2 </a:t>
            </a:r>
            <a:r>
              <a:rPr lang="en-US" sz="1900" dirty="0" err="1">
                <a:latin typeface="Times New Roman" panose="02020603050405020304" charset="0"/>
                <a:cs typeface="Times New Roman" panose="02020603050405020304" charset="0"/>
              </a:rPr>
              <a:t>trên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Ubutun</a:t>
            </a:r>
            <a:r>
              <a:rPr lang="en-US" sz="1900" dirty="0">
                <a:latin typeface="Times New Roman" panose="02020603050405020304" charset="0"/>
                <a:cs typeface="Times New Roman" panose="02020603050405020304" charset="0"/>
              </a:rPr>
              <a:t> Server :</a:t>
            </a:r>
          </a:p>
          <a:p>
            <a:r>
              <a:rPr lang="en-US" sz="1900" dirty="0">
                <a:latin typeface="Times New Roman" panose="02020603050405020304" charset="0"/>
                <a:cs typeface="Times New Roman" panose="02020603050405020304" charset="0"/>
              </a:rPr>
              <a:t>Sau </a:t>
            </a:r>
            <a:r>
              <a:rPr lang="en-US" sz="1900" dirty="0" err="1">
                <a:latin typeface="Times New Roman" panose="02020603050405020304" charset="0"/>
                <a:cs typeface="Times New Roman" panose="02020603050405020304" charset="0"/>
              </a:rPr>
              <a:t>khi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cai</a:t>
            </a:r>
            <a:r>
              <a:rPr lang="vi-VN" sz="1900" dirty="0">
                <a:latin typeface="Times New Roman" panose="02020603050405020304" charset="0"/>
                <a:cs typeface="Times New Roman" panose="02020603050405020304" charset="0"/>
              </a:rPr>
              <a:t> đặt thành công vào localhost để kiểm tra:</a:t>
            </a:r>
          </a:p>
          <a:p>
            <a:endParaRPr lang="en-US" sz="1900" dirty="0">
              <a:latin typeface="Times New Roman" panose="02020603050405020304" charset="0"/>
              <a:cs typeface="Times New Roman" panose="02020603050405020304" charset="0"/>
            </a:endParaRPr>
          </a:p>
          <a:p>
            <a:endParaRPr lang="en-US" sz="1900" dirty="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1900" dirty="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1900" dirty="0">
              <a:latin typeface="Times New Roman" panose="02020603050405020304" charset="0"/>
              <a:cs typeface="Times New Roman" panose="02020603050405020304" charset="0"/>
            </a:endParaRPr>
          </a:p>
        </p:txBody>
      </p:sp>
      <p:pic>
        <p:nvPicPr>
          <p:cNvPr id="5" name="Picture 1">
            <a:extLst>
              <a:ext uri="{FF2B5EF4-FFF2-40B4-BE49-F238E27FC236}">
                <a16:creationId xmlns:a16="http://schemas.microsoft.com/office/drawing/2014/main" id="{F496C3B6-BED1-4CAD-AC6E-1C008AE303D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41732" y="2193810"/>
            <a:ext cx="6257925" cy="33712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1480185" y="362585"/>
            <a:ext cx="8943340" cy="968375"/>
          </a:xfrm>
          <a:prstGeom prst="rect">
            <a:avLst/>
          </a:prstGeom>
          <a:noFill/>
        </p:spPr>
        <p:txBody>
          <a:bodyPr wrap="square" rtlCol="0">
            <a:spAutoFit/>
          </a:bodyPr>
          <a:lstStyle/>
          <a:p>
            <a:r>
              <a:rPr lang="en-US" sz="1900">
                <a:latin typeface="Times New Roman" panose="02020603050405020304" charset="0"/>
                <a:cs typeface="Times New Roman" panose="02020603050405020304" charset="0"/>
              </a:rPr>
              <a:t>2. Hướng dẫn cài đặt Nginx</a:t>
            </a:r>
          </a:p>
          <a:p>
            <a:pPr marL="342900" indent="-342900">
              <a:buFont typeface="Arial" panose="020B0604020202020204" pitchFamily="34" charset="0"/>
              <a:buChar char="•"/>
            </a:pPr>
            <a:endParaRPr lang="en-US" sz="19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1900">
                <a:latin typeface="Times New Roman" panose="02020603050405020304" charset="0"/>
                <a:cs typeface="Times New Roman" panose="02020603050405020304" charset="0"/>
              </a:rPr>
              <a:t>lệnh sudo apt-get install nginx : để cài đặt nginx </a:t>
            </a:r>
          </a:p>
        </p:txBody>
      </p:sp>
      <p:sp>
        <p:nvSpPr>
          <p:cNvPr id="7" name="Text Box 6"/>
          <p:cNvSpPr txBox="1"/>
          <p:nvPr/>
        </p:nvSpPr>
        <p:spPr>
          <a:xfrm>
            <a:off x="1480185" y="1490345"/>
            <a:ext cx="8490585" cy="1846659"/>
          </a:xfrm>
          <a:prstGeom prst="rect">
            <a:avLst/>
          </a:prstGeom>
          <a:noFill/>
        </p:spPr>
        <p:txBody>
          <a:bodyPr wrap="square" rtlCol="0">
            <a:spAutoFit/>
          </a:bodyPr>
          <a:lstStyle/>
          <a:p>
            <a:r>
              <a:rPr lang="en-US" sz="1900" dirty="0">
                <a:latin typeface="Times New Roman" panose="02020603050405020304" charset="0"/>
                <a:cs typeface="Times New Roman" panose="02020603050405020304" charset="0"/>
              </a:rPr>
              <a:t>3. </a:t>
            </a:r>
            <a:r>
              <a:rPr lang="en-US" sz="1900" dirty="0" err="1">
                <a:latin typeface="Times New Roman" panose="02020603050405020304" charset="0"/>
                <a:cs typeface="Times New Roman" panose="02020603050405020304" charset="0"/>
              </a:rPr>
              <a:t>Hướng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dẫn</a:t>
            </a:r>
            <a:r>
              <a:rPr lang="en-US" sz="1900" dirty="0">
                <a:latin typeface="Times New Roman" panose="02020603050405020304" charset="0"/>
                <a:cs typeface="Times New Roman" panose="02020603050405020304" charset="0"/>
              </a:rPr>
              <a:t> Nginx Reverse proxy </a:t>
            </a:r>
            <a:r>
              <a:rPr lang="en-US" sz="1900" dirty="0" err="1">
                <a:latin typeface="Times New Roman" panose="02020603050405020304" charset="0"/>
                <a:cs typeface="Times New Roman" panose="02020603050405020304" charset="0"/>
              </a:rPr>
              <a:t>cho</a:t>
            </a:r>
            <a:r>
              <a:rPr lang="en-US" sz="1900" dirty="0">
                <a:latin typeface="Times New Roman" panose="02020603050405020304" charset="0"/>
                <a:cs typeface="Times New Roman" panose="02020603050405020304" charset="0"/>
              </a:rPr>
              <a:t> Apache2 .</a:t>
            </a:r>
          </a:p>
          <a:p>
            <a:r>
              <a:rPr lang="en-US" sz="1900" dirty="0" err="1">
                <a:latin typeface="Times New Roman" panose="02020603050405020304" charset="0"/>
                <a:cs typeface="Times New Roman" panose="02020603050405020304" charset="0"/>
              </a:rPr>
              <a:t>Vì</a:t>
            </a:r>
            <a:r>
              <a:rPr lang="en-US" sz="1900" dirty="0">
                <a:latin typeface="Times New Roman" panose="02020603050405020304" charset="0"/>
                <a:cs typeface="Times New Roman" panose="02020603050405020304" charset="0"/>
              </a:rPr>
              <a:t> apache </a:t>
            </a:r>
            <a:r>
              <a:rPr lang="en-US" sz="1900" dirty="0" err="1">
                <a:latin typeface="Times New Roman" panose="02020603050405020304" charset="0"/>
                <a:cs typeface="Times New Roman" panose="02020603050405020304" charset="0"/>
              </a:rPr>
              <a:t>và</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nginx</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chạy</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chung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cổng</a:t>
            </a:r>
            <a:r>
              <a:rPr lang="en-US" sz="1900" dirty="0">
                <a:latin typeface="Times New Roman" panose="02020603050405020304" charset="0"/>
                <a:cs typeface="Times New Roman" panose="02020603050405020304" charset="0"/>
              </a:rPr>
              <a:t> 80 </a:t>
            </a:r>
            <a:r>
              <a:rPr lang="en-US" sz="1900" dirty="0" err="1">
                <a:latin typeface="Times New Roman" panose="02020603050405020304" charset="0"/>
                <a:cs typeface="Times New Roman" panose="02020603050405020304" charset="0"/>
              </a:rPr>
              <a:t>nên</a:t>
            </a:r>
            <a:r>
              <a:rPr lang="en-US" sz="1900" dirty="0">
                <a:latin typeface="Times New Roman" panose="02020603050405020304" charset="0"/>
                <a:cs typeface="Times New Roman" panose="02020603050405020304" charset="0"/>
              </a:rPr>
              <a:t> ta </a:t>
            </a:r>
            <a:r>
              <a:rPr lang="en-US" sz="1900" dirty="0" err="1">
                <a:latin typeface="Times New Roman" panose="02020603050405020304" charset="0"/>
                <a:cs typeface="Times New Roman" panose="02020603050405020304" charset="0"/>
              </a:rPr>
              <a:t>phải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chuyển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cổng</a:t>
            </a:r>
            <a:r>
              <a:rPr lang="en-US" sz="1900" dirty="0">
                <a:latin typeface="Times New Roman" panose="02020603050405020304" charset="0"/>
                <a:cs typeface="Times New Roman" panose="02020603050405020304" charset="0"/>
              </a:rPr>
              <a:t> apache </a:t>
            </a:r>
            <a:r>
              <a:rPr lang="en-US" sz="1900" dirty="0" err="1">
                <a:latin typeface="Times New Roman" panose="02020603050405020304" charset="0"/>
                <a:cs typeface="Times New Roman" panose="02020603050405020304" charset="0"/>
              </a:rPr>
              <a:t>hoặc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nginx</a:t>
            </a:r>
            <a:r>
              <a:rPr lang="en-US" sz="1900" dirty="0">
                <a:latin typeface="Times New Roman" panose="02020603050405020304" charset="0"/>
                <a:cs typeface="Times New Roman" panose="02020603050405020304" charset="0"/>
              </a:rPr>
              <a:t> sang </a:t>
            </a:r>
            <a:r>
              <a:rPr lang="en-US" sz="1900" dirty="0" err="1">
                <a:latin typeface="Times New Roman" panose="02020603050405020304" charset="0"/>
                <a:cs typeface="Times New Roman" panose="02020603050405020304" charset="0"/>
              </a:rPr>
              <a:t>cổng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khác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để</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chạy</a:t>
            </a:r>
            <a:r>
              <a:rPr lang="en-US" sz="1900" dirty="0">
                <a:latin typeface="Times New Roman" panose="02020603050405020304" charset="0"/>
                <a:cs typeface="Times New Roman" panose="02020603050405020304" charset="0"/>
              </a:rPr>
              <a:t> song </a:t>
            </a:r>
            <a:r>
              <a:rPr lang="en-US" sz="1900" dirty="0" err="1">
                <a:latin typeface="Times New Roman" panose="02020603050405020304" charset="0"/>
                <a:cs typeface="Times New Roman" panose="02020603050405020304" charset="0"/>
              </a:rPr>
              <a:t>song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va</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tránh</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xa</a:t>
            </a:r>
            <a:r>
              <a:rPr lang="en-US" sz="1900" dirty="0">
                <a:latin typeface="Times New Roman" panose="02020603050405020304" charset="0"/>
                <a:cs typeface="Times New Roman" panose="02020603050405020304" charset="0"/>
              </a:rPr>
              <a:t>̉ ra </a:t>
            </a:r>
            <a:r>
              <a:rPr lang="en-US" sz="1900" dirty="0" err="1">
                <a:latin typeface="Times New Roman" panose="02020603050405020304" charset="0"/>
                <a:cs typeface="Times New Roman" panose="02020603050405020304" charset="0"/>
              </a:rPr>
              <a:t>xung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đột</a:t>
            </a:r>
            <a:r>
              <a:rPr lang="en-US" sz="1900" dirty="0">
                <a:latin typeface="Times New Roman" panose="02020603050405020304" charset="0"/>
                <a:cs typeface="Times New Roman" panose="02020603050405020304" charset="0"/>
              </a:rPr>
              <a:t> cụ </a:t>
            </a:r>
            <a:r>
              <a:rPr lang="en-US" sz="1900" dirty="0" err="1">
                <a:latin typeface="Times New Roman" panose="02020603050405020304" charset="0"/>
                <a:cs typeface="Times New Roman" panose="02020603050405020304" charset="0"/>
              </a:rPr>
              <a:t>thê</a:t>
            </a:r>
            <a:r>
              <a:rPr lang="en-US" sz="1900" dirty="0">
                <a:latin typeface="Times New Roman" panose="02020603050405020304" charset="0"/>
                <a:cs typeface="Times New Roman" panose="02020603050405020304" charset="0"/>
              </a:rPr>
              <a:t>̉ là :</a:t>
            </a:r>
          </a:p>
          <a:p>
            <a:endParaRPr lang="en-US" sz="19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1900" b="1" dirty="0" err="1">
                <a:latin typeface="Times New Roman" panose="02020603050405020304" charset="0"/>
                <a:cs typeface="Times New Roman" panose="02020603050405020304" charset="0"/>
              </a:rPr>
              <a:t>sudo</a:t>
            </a:r>
            <a:r>
              <a:rPr lang="en-US" sz="1900" b="1" dirty="0">
                <a:latin typeface="Times New Roman" panose="02020603050405020304" charset="0"/>
                <a:cs typeface="Times New Roman" panose="02020603050405020304" charset="0"/>
              </a:rPr>
              <a:t> nano /</a:t>
            </a:r>
            <a:r>
              <a:rPr lang="en-US" sz="1900" b="1" dirty="0" err="1">
                <a:latin typeface="Times New Roman" panose="02020603050405020304" charset="0"/>
                <a:cs typeface="Times New Roman" panose="02020603050405020304" charset="0"/>
              </a:rPr>
              <a:t>etc</a:t>
            </a:r>
            <a:r>
              <a:rPr lang="en-US" sz="1900" b="1" dirty="0">
                <a:latin typeface="Times New Roman" panose="02020603050405020304" charset="0"/>
                <a:cs typeface="Times New Roman" panose="02020603050405020304" charset="0"/>
              </a:rPr>
              <a:t>/apache2/</a:t>
            </a:r>
            <a:r>
              <a:rPr lang="en-US" sz="1900" b="1" dirty="0" err="1">
                <a:latin typeface="Times New Roman" panose="02020603050405020304" charset="0"/>
                <a:cs typeface="Times New Roman" panose="02020603050405020304" charset="0"/>
              </a:rPr>
              <a:t>ports.conf</a:t>
            </a:r>
            <a:endParaRPr lang="en-US" sz="19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1900" dirty="0" err="1">
                <a:latin typeface="Times New Roman" panose="02020603050405020304" charset="0"/>
                <a:cs typeface="Times New Roman" panose="02020603050405020304" charset="0"/>
              </a:rPr>
              <a:t>tại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dòng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thứ</a:t>
            </a:r>
            <a:r>
              <a:rPr lang="en-US" sz="1900" dirty="0">
                <a:latin typeface="Times New Roman" panose="02020603050405020304" charset="0"/>
                <a:cs typeface="Times New Roman" panose="02020603050405020304" charset="0"/>
              </a:rPr>
              <a:t> 5 t </a:t>
            </a:r>
            <a:r>
              <a:rPr lang="en-US" sz="1900" dirty="0" err="1">
                <a:latin typeface="Times New Roman" panose="02020603050405020304" charset="0"/>
                <a:cs typeface="Times New Roman" panose="02020603050405020304" charset="0"/>
              </a:rPr>
              <a:t>chuyển</a:t>
            </a:r>
            <a:r>
              <a:rPr lang="en-US" sz="1900" dirty="0">
                <a:latin typeface="Times New Roman" panose="02020603050405020304" charset="0"/>
                <a:cs typeface="Times New Roman" panose="02020603050405020304" charset="0"/>
              </a:rPr>
              <a:t> </a:t>
            </a:r>
            <a:r>
              <a:rPr lang="en-US" sz="1900" b="1" dirty="0">
                <a:latin typeface="Times New Roman" panose="02020603050405020304" charset="0"/>
                <a:cs typeface="Times New Roman" panose="02020603050405020304" charset="0"/>
              </a:rPr>
              <a:t>listen 80</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thành</a:t>
            </a:r>
            <a:r>
              <a:rPr lang="en-US" sz="1900" dirty="0">
                <a:latin typeface="Times New Roman" panose="02020603050405020304" charset="0"/>
                <a:cs typeface="Times New Roman" panose="02020603050405020304" charset="0"/>
              </a:rPr>
              <a:t> </a:t>
            </a:r>
            <a:r>
              <a:rPr lang="en-US" sz="1900" b="1" dirty="0">
                <a:latin typeface="Times New Roman" panose="02020603050405020304" charset="0"/>
                <a:cs typeface="Times New Roman" panose="02020603050405020304" charset="0"/>
              </a:rPr>
              <a:t>listen 8080</a:t>
            </a:r>
          </a:p>
        </p:txBody>
      </p:sp>
      <p:pic>
        <p:nvPicPr>
          <p:cNvPr id="8" name="Content Placeholder 7"/>
          <p:cNvPicPr>
            <a:picLocks noGrp="1" noChangeAspect="1"/>
          </p:cNvPicPr>
          <p:nvPr>
            <p:ph idx="1"/>
          </p:nvPr>
        </p:nvPicPr>
        <p:blipFill>
          <a:blip r:embed="rId2"/>
          <a:stretch>
            <a:fillRect/>
          </a:stretch>
        </p:blipFill>
        <p:spPr>
          <a:xfrm>
            <a:off x="2596515" y="4050030"/>
            <a:ext cx="6257925" cy="26466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 Box 3"/>
          <p:cNvSpPr txBox="1"/>
          <p:nvPr/>
        </p:nvSpPr>
        <p:spPr>
          <a:xfrm>
            <a:off x="835025" y="347345"/>
            <a:ext cx="10400665" cy="968375"/>
          </a:xfrm>
          <a:prstGeom prst="rect">
            <a:avLst/>
          </a:prstGeom>
          <a:noFill/>
        </p:spPr>
        <p:txBody>
          <a:bodyPr wrap="square" rtlCol="0">
            <a:spAutoFit/>
          </a:bodyPr>
          <a:lstStyle/>
          <a:p>
            <a:pPr marL="285750" indent="-285750">
              <a:buFont typeface="Arial" panose="020B0604020202020204" pitchFamily="34" charset="0"/>
              <a:buChar char="•"/>
            </a:pPr>
            <a:r>
              <a:rPr lang="en-US" sz="1900" dirty="0" err="1">
                <a:latin typeface="Times New Roman" panose="02020603050405020304" charset="0"/>
                <a:cs typeface="Times New Roman" panose="02020603050405020304" charset="0"/>
              </a:rPr>
              <a:t>Tiếp</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theo</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chuyển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nginx</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thành</a:t>
            </a:r>
            <a:r>
              <a:rPr lang="en-US" sz="1900" dirty="0">
                <a:latin typeface="Times New Roman" panose="02020603050405020304" charset="0"/>
                <a:cs typeface="Times New Roman" panose="02020603050405020304" charset="0"/>
              </a:rPr>
              <a:t> proxy </a:t>
            </a:r>
            <a:r>
              <a:rPr lang="en-US" sz="1900" dirty="0" err="1">
                <a:latin typeface="Times New Roman" panose="02020603050405020304" charset="0"/>
                <a:cs typeface="Times New Roman" panose="02020603050405020304" charset="0"/>
              </a:rPr>
              <a:t>cua</a:t>
            </a:r>
            <a:r>
              <a:rPr lang="en-US" sz="1900" dirty="0">
                <a:latin typeface="Times New Roman" panose="02020603050405020304" charset="0"/>
                <a:cs typeface="Times New Roman" panose="02020603050405020304" charset="0"/>
              </a:rPr>
              <a:t> apache2</a:t>
            </a:r>
          </a:p>
          <a:p>
            <a:pPr marL="742950" lvl="1" indent="-285750">
              <a:buFont typeface="Arial" panose="020B0604020202020204" pitchFamily="34" charset="0"/>
              <a:buChar char="•"/>
            </a:pPr>
            <a:r>
              <a:rPr lang="en-US" sz="1900" dirty="0" err="1">
                <a:latin typeface="Times New Roman" panose="02020603050405020304" charset="0"/>
                <a:cs typeface="Times New Roman" panose="02020603050405020304" charset="0"/>
              </a:rPr>
              <a:t>Chúng</a:t>
            </a:r>
            <a:r>
              <a:rPr lang="en-US" sz="1900" dirty="0">
                <a:latin typeface="Times New Roman" panose="02020603050405020304" charset="0"/>
                <a:cs typeface="Times New Roman" panose="02020603050405020304" charset="0"/>
              </a:rPr>
              <a:t> ta </a:t>
            </a:r>
            <a:r>
              <a:rPr lang="en-US" sz="1900" dirty="0" err="1">
                <a:latin typeface="Times New Roman" panose="02020603050405020304" charset="0"/>
                <a:cs typeface="Times New Roman" panose="02020603050405020304" charset="0"/>
              </a:rPr>
              <a:t>gõ</a:t>
            </a:r>
            <a:r>
              <a:rPr lang="en-US" sz="1900" dirty="0">
                <a:latin typeface="Times New Roman" panose="02020603050405020304" charset="0"/>
                <a:cs typeface="Times New Roman" panose="02020603050405020304" charset="0"/>
              </a:rPr>
              <a:t> </a:t>
            </a:r>
            <a:r>
              <a:rPr lang="en-US" sz="1900" b="1" dirty="0" err="1">
                <a:latin typeface="Times New Roman" panose="02020603050405020304" charset="0"/>
                <a:cs typeface="Times New Roman" panose="02020603050405020304" charset="0"/>
              </a:rPr>
              <a:t>sudo</a:t>
            </a:r>
            <a:r>
              <a:rPr lang="en-US" sz="1900" b="1" dirty="0">
                <a:latin typeface="Times New Roman" panose="02020603050405020304" charset="0"/>
                <a:cs typeface="Times New Roman" panose="02020603050405020304" charset="0"/>
              </a:rPr>
              <a:t> nano /</a:t>
            </a:r>
            <a:r>
              <a:rPr lang="en-US" sz="1900" b="1" dirty="0" err="1">
                <a:latin typeface="Times New Roman" panose="02020603050405020304" charset="0"/>
                <a:cs typeface="Times New Roman" panose="02020603050405020304" charset="0"/>
              </a:rPr>
              <a:t>etc</a:t>
            </a:r>
            <a:r>
              <a:rPr lang="en-US" sz="1900" b="1" dirty="0">
                <a:latin typeface="Times New Roman" panose="02020603050405020304" charset="0"/>
                <a:cs typeface="Times New Roman" panose="02020603050405020304" charset="0"/>
              </a:rPr>
              <a:t>/</a:t>
            </a:r>
            <a:r>
              <a:rPr lang="en-US" sz="1900" b="1" dirty="0" err="1">
                <a:latin typeface="Times New Roman" panose="02020603050405020304" charset="0"/>
                <a:cs typeface="Times New Roman" panose="02020603050405020304" charset="0"/>
              </a:rPr>
              <a:t>nginx</a:t>
            </a:r>
            <a:r>
              <a:rPr lang="en-US" sz="1900" b="1" dirty="0">
                <a:latin typeface="Times New Roman" panose="02020603050405020304" charset="0"/>
                <a:cs typeface="Times New Roman" panose="02020603050405020304" charset="0"/>
              </a:rPr>
              <a:t>/sites-available/</a:t>
            </a:r>
            <a:r>
              <a:rPr lang="en-US" sz="1900" b="1" dirty="0" err="1">
                <a:latin typeface="Times New Roman" panose="02020603050405020304" charset="0"/>
                <a:cs typeface="Times New Roman" panose="02020603050405020304" charset="0"/>
              </a:rPr>
              <a:t>NginxProxy</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để</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tạo</a:t>
            </a:r>
            <a:r>
              <a:rPr lang="en-US" sz="1900" dirty="0">
                <a:latin typeface="Times New Roman" panose="02020603050405020304" charset="0"/>
                <a:cs typeface="Times New Roman" panose="02020603050405020304" charset="0"/>
              </a:rPr>
              <a:t> 1 file proxy </a:t>
            </a:r>
            <a:r>
              <a:rPr lang="en-US" sz="1900" dirty="0" err="1">
                <a:latin typeface="Times New Roman" panose="02020603050405020304" charset="0"/>
                <a:cs typeface="Times New Roman" panose="02020603050405020304" charset="0"/>
              </a:rPr>
              <a:t>tên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NginxProxy</a:t>
            </a:r>
            <a:r>
              <a:rPr lang="en-US" sz="1900" dirty="0">
                <a:latin typeface="Times New Roman" panose="02020603050405020304" charset="0"/>
                <a:cs typeface="Times New Roman" panose="02020603050405020304" charset="0"/>
              </a:rPr>
              <a:t>(</a:t>
            </a:r>
            <a:r>
              <a:rPr lang="en-US" sz="1900" dirty="0" err="1">
                <a:latin typeface="Times New Roman" panose="02020603050405020304" charset="0"/>
                <a:cs typeface="Times New Roman" panose="02020603050405020304" charset="0"/>
              </a:rPr>
              <a:t>tên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này</a:t>
            </a:r>
            <a:r>
              <a:rPr lang="en-US" sz="1900" dirty="0">
                <a:latin typeface="Times New Roman" panose="02020603050405020304" charset="0"/>
                <a:cs typeface="Times New Roman" panose="02020603050405020304" charset="0"/>
              </a:rPr>
              <a:t> do </a:t>
            </a:r>
            <a:r>
              <a:rPr lang="en-US" sz="1900" dirty="0" err="1">
                <a:latin typeface="Times New Roman" panose="02020603050405020304" charset="0"/>
                <a:cs typeface="Times New Roman" panose="02020603050405020304" charset="0"/>
              </a:rPr>
              <a:t>người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dùng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đặt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sau</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đó</a:t>
            </a:r>
            <a:r>
              <a:rPr lang="en-US" sz="1900" dirty="0">
                <a:latin typeface="Times New Roman" panose="02020603050405020304" charset="0"/>
                <a:cs typeface="Times New Roman" panose="02020603050405020304" charset="0"/>
              </a:rPr>
              <a:t> copy </a:t>
            </a:r>
            <a:r>
              <a:rPr lang="en-US" sz="1900" dirty="0" err="1">
                <a:latin typeface="Times New Roman" panose="02020603050405020304" charset="0"/>
                <a:cs typeface="Times New Roman" panose="02020603050405020304" charset="0"/>
              </a:rPr>
              <a:t>những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dòng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lệnh</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sau</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vào</a:t>
            </a:r>
            <a:r>
              <a:rPr lang="en-US" sz="1900" dirty="0">
                <a:latin typeface="Times New Roman" panose="02020603050405020304" charset="0"/>
                <a:cs typeface="Times New Roman" panose="02020603050405020304" charset="0"/>
              </a:rPr>
              <a:t>:</a:t>
            </a:r>
          </a:p>
        </p:txBody>
      </p:sp>
      <p:sp>
        <p:nvSpPr>
          <p:cNvPr id="5" name="Text Box 4"/>
          <p:cNvSpPr txBox="1"/>
          <p:nvPr/>
        </p:nvSpPr>
        <p:spPr>
          <a:xfrm>
            <a:off x="2586065" y="1587932"/>
            <a:ext cx="5894705" cy="4477385"/>
          </a:xfrm>
          <a:prstGeom prst="rect">
            <a:avLst/>
          </a:prstGeom>
          <a:noFill/>
        </p:spPr>
        <p:txBody>
          <a:bodyPr wrap="square" rtlCol="0">
            <a:spAutoFit/>
          </a:bodyPr>
          <a:lstStyle/>
          <a:p>
            <a:r>
              <a:rPr lang="en-US" sz="1900" dirty="0">
                <a:solidFill>
                  <a:schemeClr val="accent5"/>
                </a:solidFill>
                <a:latin typeface="Times New Roman" panose="02020603050405020304" charset="0"/>
                <a:cs typeface="Times New Roman" panose="02020603050405020304" charset="0"/>
              </a:rPr>
              <a:t>server {</a:t>
            </a:r>
          </a:p>
          <a:p>
            <a:r>
              <a:rPr lang="en-US" sz="1900" dirty="0">
                <a:solidFill>
                  <a:schemeClr val="accent5"/>
                </a:solidFill>
                <a:latin typeface="Times New Roman" panose="02020603050405020304" charset="0"/>
                <a:cs typeface="Times New Roman" panose="02020603050405020304" charset="0"/>
              </a:rPr>
              <a:t>    listen 80;</a:t>
            </a:r>
          </a:p>
          <a:p>
            <a:r>
              <a:rPr lang="en-US" sz="1900" dirty="0">
                <a:solidFill>
                  <a:schemeClr val="accent5"/>
                </a:solidFill>
                <a:latin typeface="Times New Roman" panose="02020603050405020304" charset="0"/>
                <a:cs typeface="Times New Roman" panose="02020603050405020304" charset="0"/>
              </a:rPr>
              <a:t>    listen [::]:80;</a:t>
            </a:r>
          </a:p>
          <a:p>
            <a:r>
              <a:rPr lang="en-US" sz="1900" dirty="0">
                <a:solidFill>
                  <a:schemeClr val="accent5"/>
                </a:solidFill>
                <a:latin typeface="Times New Roman" panose="02020603050405020304" charset="0"/>
                <a:cs typeface="Times New Roman" panose="02020603050405020304" charset="0"/>
              </a:rPr>
              <a:t>    </a:t>
            </a:r>
            <a:r>
              <a:rPr lang="en-US" sz="1900" dirty="0" err="1">
                <a:solidFill>
                  <a:schemeClr val="accent5"/>
                </a:solidFill>
                <a:latin typeface="Times New Roman" panose="02020603050405020304" charset="0"/>
                <a:cs typeface="Times New Roman" panose="02020603050405020304" charset="0"/>
              </a:rPr>
              <a:t>server_name</a:t>
            </a:r>
            <a:r>
              <a:rPr lang="en-US" sz="1900" dirty="0">
                <a:solidFill>
                  <a:schemeClr val="accent5"/>
                </a:solidFill>
                <a:latin typeface="Times New Roman" panose="02020603050405020304" charset="0"/>
                <a:cs typeface="Times New Roman" panose="02020603050405020304" charset="0"/>
              </a:rPr>
              <a:t>  btl.com;</a:t>
            </a:r>
          </a:p>
          <a:p>
            <a:endParaRPr lang="en-US" sz="1900" dirty="0">
              <a:solidFill>
                <a:schemeClr val="accent5"/>
              </a:solidFill>
              <a:latin typeface="Times New Roman" panose="02020603050405020304" charset="0"/>
              <a:cs typeface="Times New Roman" panose="02020603050405020304" charset="0"/>
            </a:endParaRPr>
          </a:p>
          <a:p>
            <a:r>
              <a:rPr lang="en-US" sz="1900" dirty="0">
                <a:solidFill>
                  <a:schemeClr val="accent5"/>
                </a:solidFill>
                <a:latin typeface="Times New Roman" panose="02020603050405020304" charset="0"/>
                <a:cs typeface="Times New Roman" panose="02020603050405020304" charset="0"/>
              </a:rPr>
              <a:t>    </a:t>
            </a:r>
            <a:r>
              <a:rPr lang="en-US" sz="1900" dirty="0" err="1">
                <a:solidFill>
                  <a:schemeClr val="accent5"/>
                </a:solidFill>
                <a:latin typeface="Times New Roman" panose="02020603050405020304" charset="0"/>
                <a:cs typeface="Times New Roman" panose="02020603050405020304" charset="0"/>
              </a:rPr>
              <a:t>proxy_redirect</a:t>
            </a:r>
            <a:r>
              <a:rPr lang="en-US" sz="1900" dirty="0">
                <a:solidFill>
                  <a:schemeClr val="accent5"/>
                </a:solidFill>
                <a:latin typeface="Times New Roman" panose="02020603050405020304" charset="0"/>
                <a:cs typeface="Times New Roman" panose="02020603050405020304" charset="0"/>
              </a:rPr>
              <a:t>           off;</a:t>
            </a:r>
          </a:p>
          <a:p>
            <a:r>
              <a:rPr lang="en-US" sz="1900" dirty="0">
                <a:solidFill>
                  <a:schemeClr val="accent5"/>
                </a:solidFill>
                <a:latin typeface="Times New Roman" panose="02020603050405020304" charset="0"/>
                <a:cs typeface="Times New Roman" panose="02020603050405020304" charset="0"/>
              </a:rPr>
              <a:t>    </a:t>
            </a:r>
            <a:r>
              <a:rPr lang="en-US" sz="1900" dirty="0" err="1">
                <a:solidFill>
                  <a:schemeClr val="accent5"/>
                </a:solidFill>
                <a:latin typeface="Times New Roman" panose="02020603050405020304" charset="0"/>
                <a:cs typeface="Times New Roman" panose="02020603050405020304" charset="0"/>
              </a:rPr>
              <a:t>proxy_set_header</a:t>
            </a:r>
            <a:r>
              <a:rPr lang="en-US" sz="1900" dirty="0">
                <a:solidFill>
                  <a:schemeClr val="accent5"/>
                </a:solidFill>
                <a:latin typeface="Times New Roman" panose="02020603050405020304" charset="0"/>
                <a:cs typeface="Times New Roman" panose="02020603050405020304" charset="0"/>
              </a:rPr>
              <a:t>         X-Real-IP $</a:t>
            </a:r>
            <a:r>
              <a:rPr lang="en-US" sz="1900" dirty="0" err="1">
                <a:solidFill>
                  <a:schemeClr val="accent5"/>
                </a:solidFill>
                <a:latin typeface="Times New Roman" panose="02020603050405020304" charset="0"/>
                <a:cs typeface="Times New Roman" panose="02020603050405020304" charset="0"/>
              </a:rPr>
              <a:t>remote_addr</a:t>
            </a:r>
            <a:r>
              <a:rPr lang="en-US" sz="1900" dirty="0">
                <a:solidFill>
                  <a:schemeClr val="accent5"/>
                </a:solidFill>
                <a:latin typeface="Times New Roman" panose="02020603050405020304" charset="0"/>
                <a:cs typeface="Times New Roman" panose="02020603050405020304" charset="0"/>
              </a:rPr>
              <a:t>;</a:t>
            </a:r>
          </a:p>
          <a:p>
            <a:r>
              <a:rPr lang="en-US" sz="1900" dirty="0">
                <a:solidFill>
                  <a:schemeClr val="accent5"/>
                </a:solidFill>
                <a:latin typeface="Times New Roman" panose="02020603050405020304" charset="0"/>
                <a:cs typeface="Times New Roman" panose="02020603050405020304" charset="0"/>
              </a:rPr>
              <a:t>    </a:t>
            </a:r>
            <a:r>
              <a:rPr lang="en-US" sz="1900" dirty="0" err="1">
                <a:solidFill>
                  <a:schemeClr val="accent5"/>
                </a:solidFill>
                <a:latin typeface="Times New Roman" panose="02020603050405020304" charset="0"/>
                <a:cs typeface="Times New Roman" panose="02020603050405020304" charset="0"/>
              </a:rPr>
              <a:t>proxy_set_header</a:t>
            </a:r>
            <a:r>
              <a:rPr lang="en-US" sz="1900" dirty="0">
                <a:solidFill>
                  <a:schemeClr val="accent5"/>
                </a:solidFill>
                <a:latin typeface="Times New Roman" panose="02020603050405020304" charset="0"/>
                <a:cs typeface="Times New Roman" panose="02020603050405020304" charset="0"/>
              </a:rPr>
              <a:t>         X-Forwarded-For $</a:t>
            </a:r>
            <a:r>
              <a:rPr lang="en-US" sz="1900" dirty="0" err="1">
                <a:solidFill>
                  <a:schemeClr val="accent5"/>
                </a:solidFill>
                <a:latin typeface="Times New Roman" panose="02020603050405020304" charset="0"/>
                <a:cs typeface="Times New Roman" panose="02020603050405020304" charset="0"/>
              </a:rPr>
              <a:t>proxy_add_x_forwarded_for</a:t>
            </a:r>
            <a:r>
              <a:rPr lang="en-US" sz="1900" dirty="0">
                <a:solidFill>
                  <a:schemeClr val="accent5"/>
                </a:solidFill>
                <a:latin typeface="Times New Roman" panose="02020603050405020304" charset="0"/>
                <a:cs typeface="Times New Roman" panose="02020603050405020304" charset="0"/>
              </a:rPr>
              <a:t>;</a:t>
            </a:r>
          </a:p>
          <a:p>
            <a:r>
              <a:rPr lang="en-US" sz="1900" dirty="0">
                <a:solidFill>
                  <a:schemeClr val="accent5"/>
                </a:solidFill>
                <a:latin typeface="Times New Roman" panose="02020603050405020304" charset="0"/>
                <a:cs typeface="Times New Roman" panose="02020603050405020304" charset="0"/>
              </a:rPr>
              <a:t>    </a:t>
            </a:r>
            <a:r>
              <a:rPr lang="en-US" sz="1900" dirty="0" err="1">
                <a:solidFill>
                  <a:schemeClr val="accent5"/>
                </a:solidFill>
                <a:latin typeface="Times New Roman" panose="02020603050405020304" charset="0"/>
                <a:cs typeface="Times New Roman" panose="02020603050405020304" charset="0"/>
              </a:rPr>
              <a:t>proxy_set_header</a:t>
            </a:r>
            <a:r>
              <a:rPr lang="en-US" sz="1900" dirty="0">
                <a:solidFill>
                  <a:schemeClr val="accent5"/>
                </a:solidFill>
                <a:latin typeface="Times New Roman" panose="02020603050405020304" charset="0"/>
                <a:cs typeface="Times New Roman" panose="02020603050405020304" charset="0"/>
              </a:rPr>
              <a:t>         Host $</a:t>
            </a:r>
            <a:r>
              <a:rPr lang="en-US" sz="1900" dirty="0" err="1">
                <a:solidFill>
                  <a:schemeClr val="accent5"/>
                </a:solidFill>
                <a:latin typeface="Times New Roman" panose="02020603050405020304" charset="0"/>
                <a:cs typeface="Times New Roman" panose="02020603050405020304" charset="0"/>
              </a:rPr>
              <a:t>http_host</a:t>
            </a:r>
            <a:r>
              <a:rPr lang="en-US" sz="1900" dirty="0">
                <a:solidFill>
                  <a:schemeClr val="accent5"/>
                </a:solidFill>
                <a:latin typeface="Times New Roman" panose="02020603050405020304" charset="0"/>
                <a:cs typeface="Times New Roman" panose="02020603050405020304" charset="0"/>
              </a:rPr>
              <a:t>;</a:t>
            </a:r>
          </a:p>
          <a:p>
            <a:endParaRPr lang="en-US" sz="1900" dirty="0">
              <a:solidFill>
                <a:schemeClr val="accent5"/>
              </a:solidFill>
              <a:latin typeface="Times New Roman" panose="02020603050405020304" charset="0"/>
              <a:cs typeface="Times New Roman" panose="02020603050405020304" charset="0"/>
            </a:endParaRPr>
          </a:p>
          <a:p>
            <a:r>
              <a:rPr lang="en-US" sz="1900" dirty="0">
                <a:solidFill>
                  <a:schemeClr val="accent5"/>
                </a:solidFill>
                <a:latin typeface="Times New Roman" panose="02020603050405020304" charset="0"/>
                <a:cs typeface="Times New Roman" panose="02020603050405020304" charset="0"/>
              </a:rPr>
              <a:t>    location / {</a:t>
            </a:r>
          </a:p>
          <a:p>
            <a:r>
              <a:rPr lang="en-US" sz="1900" dirty="0">
                <a:solidFill>
                  <a:schemeClr val="accent5"/>
                </a:solidFill>
                <a:latin typeface="Times New Roman" panose="02020603050405020304" charset="0"/>
                <a:cs typeface="Times New Roman" panose="02020603050405020304" charset="0"/>
              </a:rPr>
              <a:t>            </a:t>
            </a:r>
            <a:r>
              <a:rPr lang="en-US" sz="1900" dirty="0" err="1">
                <a:solidFill>
                  <a:schemeClr val="accent5"/>
                </a:solidFill>
                <a:latin typeface="Times New Roman" panose="02020603050405020304" charset="0"/>
                <a:cs typeface="Times New Roman" panose="02020603050405020304" charset="0"/>
              </a:rPr>
              <a:t>proxy_pass</a:t>
            </a:r>
            <a:r>
              <a:rPr lang="en-US" sz="1900" dirty="0">
                <a:solidFill>
                  <a:schemeClr val="accent5"/>
                </a:solidFill>
                <a:latin typeface="Times New Roman" panose="02020603050405020304" charset="0"/>
                <a:cs typeface="Times New Roman" panose="02020603050405020304" charset="0"/>
              </a:rPr>
              <a:t> http://localhost:8080;</a:t>
            </a:r>
          </a:p>
          <a:p>
            <a:r>
              <a:rPr lang="en-US" sz="1900" dirty="0">
                <a:solidFill>
                  <a:schemeClr val="accent5"/>
                </a:solidFill>
                <a:latin typeface="Times New Roman" panose="02020603050405020304" charset="0"/>
                <a:cs typeface="Times New Roman" panose="02020603050405020304" charset="0"/>
              </a:rPr>
              <a:t>        }</a:t>
            </a:r>
          </a:p>
          <a:p>
            <a:r>
              <a:rPr lang="en-US" sz="1900" dirty="0">
                <a:solidFill>
                  <a:schemeClr val="accent5"/>
                </a:solidFill>
                <a:latin typeface="Times New Roman" panose="02020603050405020304" charset="0"/>
                <a:cs typeface="Times New Roman" panose="0202060305040502030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checkerboard(across)">
                                      <p:cBhvr>
                                        <p:cTn id="16" dur="500"/>
                                        <p:tgtEl>
                                          <p:spTgt spid="5">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checkerboard(across)">
                                      <p:cBhvr>
                                        <p:cTn id="19" dur="500"/>
                                        <p:tgtEl>
                                          <p:spTgt spid="5">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checkerboard(across)">
                                      <p:cBhvr>
                                        <p:cTn id="22" dur="500"/>
                                        <p:tgtEl>
                                          <p:spTgt spid="5">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checkerboard(across)">
                                      <p:cBhvr>
                                        <p:cTn id="25" dur="500"/>
                                        <p:tgtEl>
                                          <p:spTgt spid="5">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checkerboard(across)">
                                      <p:cBhvr>
                                        <p:cTn id="28" dur="500"/>
                                        <p:tgtEl>
                                          <p:spTgt spid="5">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animEffect transition="in" filter="checkerboard(across)">
                                      <p:cBhvr>
                                        <p:cTn id="31" dur="500"/>
                                        <p:tgtEl>
                                          <p:spTgt spid="5">
                                            <p:txEl>
                                              <p:pRg st="10" end="10"/>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5">
                                            <p:txEl>
                                              <p:pRg st="11" end="11"/>
                                            </p:txEl>
                                          </p:spTgt>
                                        </p:tgtEl>
                                        <p:attrNameLst>
                                          <p:attrName>style.visibility</p:attrName>
                                        </p:attrNameLst>
                                      </p:cBhvr>
                                      <p:to>
                                        <p:strVal val="visible"/>
                                      </p:to>
                                    </p:set>
                                    <p:animEffect transition="in" filter="checkerboard(across)">
                                      <p:cBhvr>
                                        <p:cTn id="34" dur="500"/>
                                        <p:tgtEl>
                                          <p:spTgt spid="5">
                                            <p:txEl>
                                              <p:pRg st="11" end="11"/>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animEffect transition="in" filter="checkerboard(across)">
                                      <p:cBhvr>
                                        <p:cTn id="37" dur="500"/>
                                        <p:tgtEl>
                                          <p:spTgt spid="5">
                                            <p:txEl>
                                              <p:pRg st="12" end="12"/>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5">
                                            <p:txEl>
                                              <p:pRg st="13" end="13"/>
                                            </p:txEl>
                                          </p:spTgt>
                                        </p:tgtEl>
                                        <p:attrNameLst>
                                          <p:attrName>style.visibility</p:attrName>
                                        </p:attrNameLst>
                                      </p:cBhvr>
                                      <p:to>
                                        <p:strVal val="visible"/>
                                      </p:to>
                                    </p:set>
                                    <p:animEffect transition="in" filter="checkerboard(across)">
                                      <p:cBhvr>
                                        <p:cTn id="40"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18490" y="438785"/>
            <a:ext cx="11043285" cy="2139047"/>
          </a:xfrm>
          <a:prstGeom prst="rect">
            <a:avLst/>
          </a:prstGeom>
          <a:noFill/>
        </p:spPr>
        <p:txBody>
          <a:bodyPr wrap="square" rtlCol="0">
            <a:spAutoFit/>
          </a:bodyPr>
          <a:lstStyle/>
          <a:p>
            <a:r>
              <a:rPr lang="vi-VN" dirty="0"/>
              <a:t>4 hướng dẫn cài maridb.</a:t>
            </a:r>
            <a:endParaRPr lang="en-US" dirty="0"/>
          </a:p>
          <a:p>
            <a:pPr marL="457200" indent="-457200">
              <a:buFont typeface="+mj-lt"/>
              <a:buAutoNum type="arabicPeriod"/>
            </a:pPr>
            <a:r>
              <a:rPr lang="en-US" sz="1900" dirty="0" err="1">
                <a:latin typeface="Times New Roman" panose="02020603050405020304" charset="0"/>
                <a:cs typeface="Times New Roman" panose="02020603050405020304" charset="0"/>
              </a:rPr>
              <a:t>Gõ</a:t>
            </a:r>
            <a:r>
              <a:rPr lang="en-US" sz="1900" dirty="0">
                <a:latin typeface="Times New Roman" panose="02020603050405020304" charset="0"/>
                <a:cs typeface="Times New Roman" panose="02020603050405020304" charset="0"/>
              </a:rPr>
              <a:t> </a:t>
            </a:r>
            <a:r>
              <a:rPr lang="en-US" sz="1900" b="1" dirty="0" err="1">
                <a:latin typeface="Times New Roman" panose="02020603050405020304" charset="0"/>
                <a:cs typeface="Times New Roman" panose="02020603050405020304" charset="0"/>
              </a:rPr>
              <a:t>sudo</a:t>
            </a:r>
            <a:r>
              <a:rPr lang="en-US" sz="1900" b="1" dirty="0">
                <a:latin typeface="Times New Roman" panose="02020603050405020304" charset="0"/>
                <a:cs typeface="Times New Roman" panose="02020603050405020304" charset="0"/>
              </a:rPr>
              <a:t> apt-get install </a:t>
            </a:r>
            <a:r>
              <a:rPr lang="en-US" sz="1900" b="1" dirty="0" err="1">
                <a:latin typeface="Times New Roman" panose="02020603050405020304" charset="0"/>
                <a:cs typeface="Times New Roman" panose="02020603050405020304" charset="0"/>
              </a:rPr>
              <a:t>mariadb</a:t>
            </a:r>
            <a:r>
              <a:rPr lang="en-US" sz="1900" b="1" dirty="0">
                <a:latin typeface="Times New Roman" panose="02020603050405020304" charset="0"/>
                <a:cs typeface="Times New Roman" panose="02020603050405020304" charset="0"/>
              </a:rPr>
              <a:t>-server </a:t>
            </a:r>
            <a:r>
              <a:rPr lang="en-US" sz="1900" b="1" dirty="0" err="1">
                <a:latin typeface="Times New Roman" panose="02020603050405020304" charset="0"/>
                <a:cs typeface="Times New Roman" panose="02020603050405020304" charset="0"/>
              </a:rPr>
              <a:t>mariadb</a:t>
            </a:r>
            <a:r>
              <a:rPr lang="en-US" sz="1900" b="1" dirty="0">
                <a:latin typeface="Times New Roman" panose="02020603050405020304" charset="0"/>
                <a:cs typeface="Times New Roman" panose="02020603050405020304" charset="0"/>
              </a:rPr>
              <a:t>-client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để</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cài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đặt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mariadb</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trên</a:t>
            </a:r>
            <a:r>
              <a:rPr lang="en-US" sz="1900" dirty="0">
                <a:latin typeface="Times New Roman" panose="02020603050405020304" charset="0"/>
                <a:cs typeface="Times New Roman" panose="02020603050405020304" charset="0"/>
              </a:rPr>
              <a:t> ubuntu</a:t>
            </a:r>
            <a:endParaRPr lang="vi-VN" sz="1900" dirty="0">
              <a:latin typeface="Times New Roman" panose="02020603050405020304" charset="0"/>
              <a:cs typeface="Times New Roman" panose="02020603050405020304" charset="0"/>
            </a:endParaRPr>
          </a:p>
          <a:p>
            <a:pPr marL="457200" indent="-457200">
              <a:buFont typeface="+mj-lt"/>
              <a:buAutoNum type="arabicPeriod"/>
            </a:pPr>
            <a:r>
              <a:rPr lang="en-US" sz="1900" dirty="0" err="1">
                <a:latin typeface="Times New Roman" panose="02020603050405020304" charset="0"/>
                <a:cs typeface="Times New Roman" panose="02020603050405020304" charset="0"/>
              </a:rPr>
              <a:t>Kiểm</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tra</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đã</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cài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đặt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thành</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công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mariadb</a:t>
            </a:r>
            <a:r>
              <a:rPr lang="en-US" sz="1900" dirty="0">
                <a:latin typeface="Times New Roman" panose="02020603050405020304" charset="0"/>
                <a:cs typeface="Times New Roman" panose="02020603050405020304" charset="0"/>
              </a:rPr>
              <a:t> hay </a:t>
            </a:r>
            <a:r>
              <a:rPr lang="en-US" sz="1900" dirty="0" err="1">
                <a:latin typeface="Times New Roman" panose="02020603050405020304" charset="0"/>
                <a:cs typeface="Times New Roman" panose="02020603050405020304" charset="0"/>
              </a:rPr>
              <a:t>chưa</a:t>
            </a:r>
            <a:r>
              <a:rPr lang="en-US" sz="1900" dirty="0">
                <a:latin typeface="Times New Roman" panose="02020603050405020304" charset="0"/>
                <a:cs typeface="Times New Roman" panose="02020603050405020304" charset="0"/>
              </a:rPr>
              <a:t> t </a:t>
            </a:r>
            <a:r>
              <a:rPr lang="en-US" sz="1900" dirty="0" err="1">
                <a:latin typeface="Times New Roman" panose="02020603050405020304" charset="0"/>
                <a:cs typeface="Times New Roman" panose="02020603050405020304" charset="0"/>
              </a:rPr>
              <a:t>gõ</a:t>
            </a:r>
            <a:r>
              <a:rPr lang="en-US" sz="1900" b="1" dirty="0">
                <a:latin typeface="Times New Roman" panose="02020603050405020304" charset="0"/>
                <a:cs typeface="Times New Roman" panose="02020603050405020304" charset="0"/>
              </a:rPr>
              <a:t> </a:t>
            </a:r>
            <a:r>
              <a:rPr lang="en-US" sz="1900" b="1" dirty="0" err="1">
                <a:latin typeface="Times New Roman" panose="02020603050405020304" charset="0"/>
                <a:cs typeface="Times New Roman" panose="02020603050405020304" charset="0"/>
              </a:rPr>
              <a:t>sudo</a:t>
            </a:r>
            <a:r>
              <a:rPr lang="en-US" sz="1900" b="1" dirty="0">
                <a:latin typeface="Times New Roman" panose="02020603050405020304" charset="0"/>
                <a:cs typeface="Times New Roman" panose="02020603050405020304" charset="0"/>
              </a:rPr>
              <a:t> </a:t>
            </a:r>
            <a:r>
              <a:rPr lang="en-US" sz="1900" b="1" dirty="0" err="1">
                <a:latin typeface="Times New Roman" panose="02020603050405020304" charset="0"/>
                <a:cs typeface="Times New Roman" panose="02020603050405020304" charset="0"/>
              </a:rPr>
              <a:t>mysql</a:t>
            </a:r>
            <a:r>
              <a:rPr lang="en-US" sz="1900" b="1" dirty="0">
                <a:latin typeface="Times New Roman" panose="02020603050405020304" charset="0"/>
                <a:cs typeface="Times New Roman" panose="02020603050405020304" charset="0"/>
              </a:rPr>
              <a:t> -u root –</a:t>
            </a:r>
            <a:r>
              <a:rPr lang="vi-VN" sz="1900" b="1" dirty="0">
                <a:latin typeface="Times New Roman" panose="02020603050405020304" charset="0"/>
                <a:cs typeface="Times New Roman" panose="02020603050405020304" charset="0"/>
              </a:rPr>
              <a:t>p:</a:t>
            </a:r>
          </a:p>
          <a:p>
            <a:endParaRPr lang="en-US" sz="1900" b="1" dirty="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1900" b="1" dirty="0">
              <a:latin typeface="Times New Roman" panose="02020603050405020304" charset="0"/>
              <a:cs typeface="Times New Roman" panose="02020603050405020304" charset="0"/>
            </a:endParaRPr>
          </a:p>
          <a:p>
            <a:pPr marL="457200" indent="-457200">
              <a:buFont typeface="Arial" panose="020B0604020202020204" pitchFamily="34" charset="0"/>
              <a:buAutoNum type="arabicPeriod"/>
            </a:pPr>
            <a:endParaRPr lang="vi-VN" sz="1900" dirty="0">
              <a:latin typeface="Times New Roman" panose="02020603050405020304" charset="0"/>
              <a:cs typeface="Times New Roman" panose="02020603050405020304" charset="0"/>
            </a:endParaRPr>
          </a:p>
          <a:p>
            <a:endParaRPr lang="en-US" sz="1900" dirty="0">
              <a:latin typeface="Times New Roman" panose="02020603050405020304" charset="0"/>
              <a:cs typeface="Times New Roman" panose="02020603050405020304" charset="0"/>
            </a:endParaRPr>
          </a:p>
        </p:txBody>
      </p:sp>
      <p:pic>
        <p:nvPicPr>
          <p:cNvPr id="12" name="Picture 8">
            <a:extLst>
              <a:ext uri="{FF2B5EF4-FFF2-40B4-BE49-F238E27FC236}">
                <a16:creationId xmlns:a16="http://schemas.microsoft.com/office/drawing/2014/main" id="{DB35A0F7-BA84-409E-B57D-A4F97B7F72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0970" y="2066925"/>
            <a:ext cx="7040880" cy="3977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183005" y="264160"/>
            <a:ext cx="10015855" cy="5355312"/>
          </a:xfrm>
          <a:prstGeom prst="rect">
            <a:avLst/>
          </a:prstGeom>
          <a:noFill/>
        </p:spPr>
        <p:txBody>
          <a:bodyPr wrap="square" rtlCol="0">
            <a:spAutoFit/>
          </a:bodyPr>
          <a:lstStyle/>
          <a:p>
            <a:r>
              <a:rPr lang="vi-VN" dirty="0"/>
              <a:t>5.Cài đặt php7.7</a:t>
            </a:r>
            <a:endParaRPr lang="en-US" dirty="0"/>
          </a:p>
          <a:p>
            <a:pPr marL="342900" indent="-342900">
              <a:buFont typeface="Arial" panose="020B0604020202020204" pitchFamily="34" charset="0"/>
              <a:buAutoNum type="arabicPeriod"/>
            </a:pPr>
            <a:r>
              <a:rPr lang="en-US" dirty="0" err="1">
                <a:latin typeface="Times New Roman" panose="02020603050405020304" charset="0"/>
                <a:cs typeface="Times New Roman" panose="02020603050405020304" charset="0"/>
              </a:rPr>
              <a:t>Gõ</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lệnh</a:t>
            </a:r>
            <a:r>
              <a:rPr lang="en-US" dirty="0">
                <a:latin typeface="Times New Roman" panose="02020603050405020304" charset="0"/>
                <a:cs typeface="Times New Roman" panose="02020603050405020304" charset="0"/>
              </a:rPr>
              <a:t> </a:t>
            </a:r>
            <a:r>
              <a:rPr lang="vi-VN" dirty="0">
                <a:latin typeface="Times New Roman" panose="02020603050405020304" charset="0"/>
                <a:cs typeface="Times New Roman" panose="02020603050405020304" charset="0"/>
              </a:rPr>
              <a:t>sau để cài đặt các gói hỗ trợ cho việc cài đặt php7</a:t>
            </a:r>
            <a:r>
              <a:rPr lang="en-US" dirty="0">
                <a:latin typeface="Times New Roman" panose="02020603050405020304" charset="0"/>
                <a:cs typeface="Times New Roman" panose="02020603050405020304" charset="0"/>
              </a:rPr>
              <a:t>:</a:t>
            </a:r>
          </a:p>
          <a:p>
            <a:pPr marL="742950" lvl="1" indent="-285750">
              <a:buFont typeface="Arial" panose="020B0604020202020204" pitchFamily="34" charset="0"/>
              <a:buChar char="•"/>
            </a:pPr>
            <a:r>
              <a:rPr lang="en-US" b="1" dirty="0" err="1">
                <a:latin typeface="Times New Roman" panose="02020603050405020304" charset="0"/>
                <a:cs typeface="Times New Roman" panose="02020603050405020304" charset="0"/>
              </a:rPr>
              <a:t>sudo</a:t>
            </a:r>
            <a:r>
              <a:rPr lang="en-US" b="1" dirty="0">
                <a:latin typeface="Times New Roman" panose="02020603050405020304" charset="0"/>
                <a:cs typeface="Times New Roman" panose="02020603050405020304" charset="0"/>
              </a:rPr>
              <a:t> apt-get install software-properties-common</a:t>
            </a:r>
          </a:p>
          <a:p>
            <a:pPr marL="742950" lvl="1" indent="-285750">
              <a:buFont typeface="Arial" panose="020B0604020202020204" pitchFamily="34" charset="0"/>
              <a:buChar char="•"/>
            </a:pPr>
            <a:r>
              <a:rPr lang="en-US" b="1" dirty="0" err="1">
                <a:latin typeface="Times New Roman" panose="02020603050405020304" charset="0"/>
                <a:cs typeface="Times New Roman" panose="02020603050405020304" charset="0"/>
              </a:rPr>
              <a:t>sudo</a:t>
            </a:r>
            <a:r>
              <a:rPr lang="en-US" b="1" dirty="0">
                <a:latin typeface="Times New Roman" panose="02020603050405020304" charset="0"/>
                <a:cs typeface="Times New Roman" panose="02020603050405020304" charset="0"/>
              </a:rPr>
              <a:t> add-apt-repository </a:t>
            </a:r>
            <a:r>
              <a:rPr lang="en-US" b="1" dirty="0" err="1">
                <a:latin typeface="Times New Roman" panose="02020603050405020304" charset="0"/>
                <a:cs typeface="Times New Roman" panose="02020603050405020304" charset="0"/>
              </a:rPr>
              <a:t>ppa:ondrej</a:t>
            </a:r>
            <a:r>
              <a:rPr lang="en-US" b="1" dirty="0">
                <a:latin typeface="Times New Roman" panose="02020603050405020304" charset="0"/>
                <a:cs typeface="Times New Roman" panose="02020603050405020304" charset="0"/>
              </a:rPr>
              <a:t>/php</a:t>
            </a:r>
          </a:p>
          <a:p>
            <a:pPr lvl="1" indent="0">
              <a:buFont typeface="Arial" panose="020B0604020202020204" pitchFamily="34" charset="0"/>
              <a:buNone/>
            </a:pPr>
            <a:endParaRPr lang="en-US" b="1" dirty="0">
              <a:latin typeface="Times New Roman" panose="02020603050405020304" charset="0"/>
              <a:cs typeface="Times New Roman" panose="02020603050405020304" charset="0"/>
            </a:endParaRPr>
          </a:p>
          <a:p>
            <a:pPr marL="342900" lvl="0" indent="-342900">
              <a:buFont typeface="Arial" panose="020B0604020202020204" pitchFamily="34" charset="0"/>
              <a:buAutoNum type="arabicPeriod"/>
            </a:pPr>
            <a:r>
              <a:rPr lang="vi-VN" dirty="0">
                <a:latin typeface="Times New Roman" panose="02020603050405020304" charset="0"/>
                <a:cs typeface="Times New Roman" panose="02020603050405020304" charset="0"/>
              </a:rPr>
              <a:t>Cài đặt php7</a:t>
            </a:r>
            <a:r>
              <a:rPr lang="en-US" dirty="0">
                <a:latin typeface="Times New Roman" panose="02020603050405020304" charset="0"/>
                <a:cs typeface="Times New Roman" panose="02020603050405020304" charset="0"/>
              </a:rPr>
              <a:t>:</a:t>
            </a:r>
          </a:p>
          <a:p>
            <a:pPr marL="742950" lvl="1" indent="-285750">
              <a:buFont typeface="Arial" panose="020B0604020202020204" pitchFamily="34" charset="0"/>
              <a:buChar char="•"/>
            </a:pPr>
            <a:r>
              <a:rPr lang="en-US" b="1" dirty="0" err="1">
                <a:latin typeface="Times New Roman" panose="02020603050405020304" charset="0"/>
                <a:cs typeface="Times New Roman" panose="02020603050405020304" charset="0"/>
              </a:rPr>
              <a:t>sudo</a:t>
            </a:r>
            <a:r>
              <a:rPr lang="en-US" b="1" dirty="0">
                <a:latin typeface="Times New Roman" panose="02020603050405020304" charset="0"/>
                <a:cs typeface="Times New Roman" panose="02020603050405020304" charset="0"/>
              </a:rPr>
              <a:t> apt install php7.2 libapache2-mod-php7.2 php7.2-common php7.2-sqlite3 php7.2-curl php7.2-intl php7.2-mbstring php7.2-xmlrpc php7.2-mysql php7.2-gd php7.2-xml php7.2-cli php7.2-zip</a:t>
            </a:r>
          </a:p>
          <a:p>
            <a:pPr marL="285750" lvl="0" indent="-285750">
              <a:buFont typeface="Arial" panose="020B0604020202020204" pitchFamily="34" charset="0"/>
              <a:buChar char="•"/>
            </a:pPr>
            <a:endParaRPr lang="en-US" b="1" dirty="0">
              <a:latin typeface="Times New Roman" panose="02020603050405020304" charset="0"/>
              <a:cs typeface="Times New Roman" panose="02020603050405020304" charset="0"/>
            </a:endParaRPr>
          </a:p>
          <a:p>
            <a:pPr lvl="0" indent="0">
              <a:buFont typeface="Arial" panose="020B0604020202020204" pitchFamily="34" charset="0"/>
              <a:buNone/>
            </a:pPr>
            <a:r>
              <a:rPr lang="en-US" dirty="0">
                <a:latin typeface="Times New Roman" panose="02020603050405020304" charset="0"/>
                <a:cs typeface="Times New Roman" panose="02020603050405020304" charset="0"/>
              </a:rPr>
              <a:t>3.    Sau </a:t>
            </a:r>
            <a:r>
              <a:rPr lang="en-US" dirty="0" err="1">
                <a:latin typeface="Times New Roman" panose="02020603050405020304" charset="0"/>
                <a:cs typeface="Times New Roman" panose="02020603050405020304" charset="0"/>
              </a:rPr>
              <a:t>khi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cài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đặt</a:t>
            </a:r>
            <a:r>
              <a:rPr lang="en-US" dirty="0">
                <a:latin typeface="Times New Roman" panose="02020603050405020304" charset="0"/>
                <a:cs typeface="Times New Roman" panose="02020603050405020304" charset="0"/>
              </a:rPr>
              <a:t> PHP 7,2, </a:t>
            </a:r>
            <a:r>
              <a:rPr lang="en-US" dirty="0" err="1">
                <a:latin typeface="Times New Roman" panose="02020603050405020304" charset="0"/>
                <a:cs typeface="Times New Roman" panose="02020603050405020304" charset="0"/>
              </a:rPr>
              <a:t>chạy</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lệnh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dưới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đây</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để</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mở</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tập</a:t>
            </a:r>
            <a:r>
              <a:rPr lang="en-US" dirty="0">
                <a:latin typeface="Times New Roman" panose="02020603050405020304" charset="0"/>
                <a:cs typeface="Times New Roman" panose="02020603050405020304" charset="0"/>
              </a:rPr>
              <a:t> tin </a:t>
            </a:r>
            <a:r>
              <a:rPr lang="en-US" dirty="0" err="1">
                <a:latin typeface="Times New Roman" panose="02020603050405020304" charset="0"/>
                <a:cs typeface="Times New Roman" panose="02020603050405020304" charset="0"/>
              </a:rPr>
              <a:t>cấu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hình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mặc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định</a:t>
            </a:r>
            <a:r>
              <a:rPr lang="en-US" dirty="0">
                <a:latin typeface="Times New Roman" panose="02020603050405020304" charset="0"/>
                <a:cs typeface="Times New Roman" panose="02020603050405020304" charset="0"/>
              </a:rPr>
              <a:t> PHP </a:t>
            </a:r>
            <a:r>
              <a:rPr lang="en-US" dirty="0" err="1">
                <a:latin typeface="Times New Roman" panose="02020603050405020304" charset="0"/>
                <a:cs typeface="Times New Roman" panose="02020603050405020304" charset="0"/>
              </a:rPr>
              <a:t>cho</a:t>
            </a:r>
            <a:r>
              <a:rPr lang="en-US" dirty="0">
                <a:latin typeface="Times New Roman" panose="02020603050405020304" charset="0"/>
                <a:cs typeface="Times New Roman" panose="02020603050405020304" charset="0"/>
              </a:rPr>
              <a:t> apache2:</a:t>
            </a:r>
          </a:p>
          <a:p>
            <a:pPr marL="742950" lvl="1" indent="-285750">
              <a:buFont typeface="Arial" panose="020B0604020202020204" pitchFamily="34" charset="0"/>
              <a:buChar char="•"/>
            </a:pPr>
            <a:r>
              <a:rPr lang="en-US" b="1" dirty="0" err="1">
                <a:latin typeface="Times New Roman" panose="02020603050405020304" charset="0"/>
                <a:cs typeface="Times New Roman" panose="02020603050405020304" charset="0"/>
              </a:rPr>
              <a:t>sudo</a:t>
            </a:r>
            <a:r>
              <a:rPr lang="en-US" b="1" dirty="0">
                <a:latin typeface="Times New Roman" panose="02020603050405020304" charset="0"/>
                <a:cs typeface="Times New Roman" panose="02020603050405020304" charset="0"/>
              </a:rPr>
              <a:t> nano /</a:t>
            </a:r>
            <a:r>
              <a:rPr lang="en-US" b="1" dirty="0" err="1">
                <a:latin typeface="Times New Roman" panose="02020603050405020304" charset="0"/>
                <a:cs typeface="Times New Roman" panose="02020603050405020304" charset="0"/>
              </a:rPr>
              <a:t>etc</a:t>
            </a:r>
            <a:r>
              <a:rPr lang="en-US" b="1" dirty="0">
                <a:latin typeface="Times New Roman" panose="02020603050405020304" charset="0"/>
                <a:cs typeface="Times New Roman" panose="02020603050405020304" charset="0"/>
              </a:rPr>
              <a:t>/php/7.2/apache2/php.ini</a:t>
            </a:r>
          </a:p>
          <a:p>
            <a:pPr marL="742950" lvl="1" indent="-285750">
              <a:buFont typeface="Arial" panose="020B0604020202020204" pitchFamily="34" charset="0"/>
              <a:buChar char="•"/>
            </a:pPr>
            <a:r>
              <a:rPr lang="en-US" dirty="0" err="1">
                <a:latin typeface="Times New Roman" panose="02020603050405020304" charset="0"/>
                <a:cs typeface="Times New Roman" panose="02020603050405020304" charset="0"/>
              </a:rPr>
              <a:t>Thay</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đổi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các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dòng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sau</a:t>
            </a:r>
            <a:r>
              <a:rPr lang="en-US" dirty="0">
                <a:latin typeface="Times New Roman" panose="02020603050405020304" charset="0"/>
                <a:cs typeface="Times New Roman" panose="02020603050405020304" charset="0"/>
              </a:rPr>
              <a:t>:</a:t>
            </a:r>
          </a:p>
          <a:p>
            <a:pPr marL="742950" lvl="1" indent="-285750">
              <a:buFont typeface="Arial" panose="020B0604020202020204" pitchFamily="34" charset="0"/>
              <a:buChar char="•"/>
            </a:pPr>
            <a:endParaRPr lang="en-US" dirty="0">
              <a:latin typeface="Times New Roman" panose="02020603050405020304" charset="0"/>
              <a:cs typeface="Times New Roman" panose="02020603050405020304" charset="0"/>
            </a:endParaRPr>
          </a:p>
          <a:p>
            <a:pPr marL="742950" lvl="1" indent="-285750">
              <a:buFont typeface="Arial" panose="020B0604020202020204" pitchFamily="34" charset="0"/>
              <a:buChar char="•"/>
            </a:pPr>
            <a:endParaRPr lang="en-US" dirty="0">
              <a:latin typeface="Times New Roman" panose="02020603050405020304" charset="0"/>
              <a:cs typeface="Times New Roman" panose="02020603050405020304" charset="0"/>
            </a:endParaRPr>
          </a:p>
          <a:p>
            <a:pPr marL="742950" lvl="1" indent="-285750">
              <a:buFont typeface="Arial" panose="020B0604020202020204" pitchFamily="34" charset="0"/>
              <a:buChar char="•"/>
            </a:pPr>
            <a:endParaRPr lang="en-US" dirty="0">
              <a:latin typeface="Times New Roman" panose="02020603050405020304" charset="0"/>
              <a:cs typeface="Times New Roman" panose="02020603050405020304" charset="0"/>
            </a:endParaRPr>
          </a:p>
          <a:p>
            <a:pPr marL="742950" lvl="1" indent="-285750">
              <a:buFont typeface="Arial" panose="020B0604020202020204" pitchFamily="34" charset="0"/>
              <a:buChar char="•"/>
            </a:pPr>
            <a:endParaRPr lang="en-US" dirty="0">
              <a:latin typeface="Times New Roman" panose="02020603050405020304" charset="0"/>
              <a:cs typeface="Times New Roman" panose="02020603050405020304" charset="0"/>
            </a:endParaRPr>
          </a:p>
          <a:p>
            <a:pPr lvl="1" indent="0">
              <a:buFont typeface="Arial" panose="020B0604020202020204" pitchFamily="34" charset="0"/>
              <a:buNone/>
            </a:pPr>
            <a:r>
              <a:rPr lang="en-US" dirty="0">
                <a:latin typeface="Times New Roman" panose="02020603050405020304" charset="0"/>
                <a:cs typeface="Times New Roman" panose="02020603050405020304" charset="0"/>
              </a:rPr>
              <a:t>4.  Sau </a:t>
            </a:r>
            <a:r>
              <a:rPr lang="en-US" dirty="0" err="1">
                <a:latin typeface="Times New Roman" panose="02020603050405020304" charset="0"/>
                <a:cs typeface="Times New Roman" panose="02020603050405020304" charset="0"/>
              </a:rPr>
              <a:t>đó</a:t>
            </a:r>
            <a:r>
              <a:rPr lang="en-US" dirty="0">
                <a:latin typeface="Times New Roman" panose="02020603050405020304" charset="0"/>
                <a:cs typeface="Times New Roman" panose="02020603050405020304" charset="0"/>
              </a:rPr>
              <a:t> restart </a:t>
            </a:r>
            <a:r>
              <a:rPr lang="en-US" dirty="0" err="1">
                <a:latin typeface="Times New Roman" panose="02020603050405020304" charset="0"/>
                <a:cs typeface="Times New Roman" panose="02020603050405020304" charset="0"/>
              </a:rPr>
              <a:t>lại</a:t>
            </a:r>
            <a:r>
              <a:rPr lang="en-US" dirty="0">
                <a:latin typeface="Times New Roman" panose="02020603050405020304" charset="0"/>
                <a:cs typeface="Times New Roman" panose="02020603050405020304" charset="0"/>
              </a:rPr>
              <a:t> apache2: </a:t>
            </a:r>
          </a:p>
          <a:p>
            <a:pPr lvl="1" indent="0">
              <a:buFont typeface="Arial" panose="020B0604020202020204" pitchFamily="34" charset="0"/>
              <a:buNone/>
            </a:pPr>
            <a:r>
              <a:rPr lang="en-US"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sudo</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systemctl</a:t>
            </a:r>
            <a:r>
              <a:rPr lang="en-US" b="1" dirty="0">
                <a:latin typeface="Times New Roman" panose="02020603050405020304" charset="0"/>
                <a:cs typeface="Times New Roman" panose="02020603050405020304" charset="0"/>
              </a:rPr>
              <a:t> restart apache2</a:t>
            </a:r>
          </a:p>
        </p:txBody>
      </p:sp>
      <p:sp>
        <p:nvSpPr>
          <p:cNvPr id="6" name="Text Box 5"/>
          <p:cNvSpPr txBox="1"/>
          <p:nvPr/>
        </p:nvSpPr>
        <p:spPr>
          <a:xfrm>
            <a:off x="6813550" y="4191635"/>
            <a:ext cx="3006725" cy="2585323"/>
          </a:xfrm>
          <a:prstGeom prst="rect">
            <a:avLst/>
          </a:prstGeom>
          <a:pattFill prst="dkVert">
            <a:fgClr>
              <a:schemeClr val="bg1">
                <a:lumMod val="95000"/>
              </a:schemeClr>
            </a:fgClr>
            <a:bgClr>
              <a:schemeClr val="bg1"/>
            </a:bgClr>
          </a:pattFill>
        </p:spPr>
        <p:txBody>
          <a:bodyPr wrap="square" rtlCol="0">
            <a:spAutoFit/>
          </a:bodyPr>
          <a:lstStyle/>
          <a:p>
            <a:r>
              <a:rPr lang="en-US" dirty="0" err="1">
                <a:solidFill>
                  <a:schemeClr val="accent5">
                    <a:lumMod val="75000"/>
                  </a:schemeClr>
                </a:solidFill>
              </a:rPr>
              <a:t>file_uploads</a:t>
            </a:r>
            <a:r>
              <a:rPr lang="en-US" dirty="0">
                <a:solidFill>
                  <a:schemeClr val="accent5">
                    <a:lumMod val="75000"/>
                  </a:schemeClr>
                </a:solidFill>
              </a:rPr>
              <a:t> = On //</a:t>
            </a:r>
            <a:r>
              <a:rPr lang="en-US" dirty="0" err="1">
                <a:solidFill>
                  <a:schemeClr val="accent5">
                    <a:lumMod val="75000"/>
                  </a:schemeClr>
                </a:solidFill>
              </a:rPr>
              <a:t>bật</a:t>
            </a:r>
            <a:r>
              <a:rPr lang="en-US" dirty="0">
                <a:solidFill>
                  <a:schemeClr val="accent5">
                    <a:lumMod val="75000"/>
                  </a:schemeClr>
                </a:solidFill>
              </a:rPr>
              <a:t> </a:t>
            </a:r>
            <a:r>
              <a:rPr lang="en-US" dirty="0" err="1">
                <a:solidFill>
                  <a:schemeClr val="accent5">
                    <a:lumMod val="75000"/>
                  </a:schemeClr>
                </a:solidFill>
              </a:rPr>
              <a:t>chế</a:t>
            </a:r>
            <a:r>
              <a:rPr lang="en-US" dirty="0">
                <a:solidFill>
                  <a:schemeClr val="accent5">
                    <a:lumMod val="75000"/>
                  </a:schemeClr>
                </a:solidFill>
              </a:rPr>
              <a:t> </a:t>
            </a:r>
            <a:r>
              <a:rPr lang="en-US" dirty="0" err="1">
                <a:solidFill>
                  <a:schemeClr val="accent5">
                    <a:lumMod val="75000"/>
                  </a:schemeClr>
                </a:solidFill>
              </a:rPr>
              <a:t>độ</a:t>
            </a:r>
            <a:r>
              <a:rPr lang="en-US" dirty="0">
                <a:solidFill>
                  <a:schemeClr val="accent5">
                    <a:lumMod val="75000"/>
                  </a:schemeClr>
                </a:solidFill>
              </a:rPr>
              <a:t> </a:t>
            </a:r>
            <a:r>
              <a:rPr lang="en-US" dirty="0" err="1">
                <a:solidFill>
                  <a:schemeClr val="accent5">
                    <a:lumMod val="75000"/>
                  </a:schemeClr>
                </a:solidFill>
              </a:rPr>
              <a:t>uploadfile</a:t>
            </a:r>
            <a:endParaRPr lang="en-US" dirty="0">
              <a:solidFill>
                <a:schemeClr val="accent5">
                  <a:lumMod val="75000"/>
                </a:schemeClr>
              </a:solidFill>
            </a:endParaRPr>
          </a:p>
          <a:p>
            <a:r>
              <a:rPr lang="en-US" dirty="0" err="1">
                <a:solidFill>
                  <a:schemeClr val="accent5">
                    <a:lumMod val="75000"/>
                  </a:schemeClr>
                </a:solidFill>
              </a:rPr>
              <a:t>allow_url_fopen</a:t>
            </a:r>
            <a:r>
              <a:rPr lang="en-US" dirty="0">
                <a:solidFill>
                  <a:schemeClr val="accent5">
                    <a:lumMod val="75000"/>
                  </a:schemeClr>
                </a:solidFill>
              </a:rPr>
              <a:t> = On //</a:t>
            </a:r>
          </a:p>
          <a:p>
            <a:r>
              <a:rPr lang="en-US" dirty="0" err="1">
                <a:solidFill>
                  <a:schemeClr val="accent5">
                    <a:lumMod val="75000"/>
                  </a:schemeClr>
                </a:solidFill>
              </a:rPr>
              <a:t>short_open_tag</a:t>
            </a:r>
            <a:r>
              <a:rPr lang="en-US" dirty="0">
                <a:solidFill>
                  <a:schemeClr val="accent5">
                    <a:lumMod val="75000"/>
                  </a:schemeClr>
                </a:solidFill>
              </a:rPr>
              <a:t> = On</a:t>
            </a:r>
          </a:p>
          <a:p>
            <a:r>
              <a:rPr lang="en-US" dirty="0" err="1">
                <a:solidFill>
                  <a:schemeClr val="accent5">
                    <a:lumMod val="75000"/>
                  </a:schemeClr>
                </a:solidFill>
              </a:rPr>
              <a:t>memory_limit</a:t>
            </a:r>
            <a:r>
              <a:rPr lang="en-US" dirty="0">
                <a:solidFill>
                  <a:schemeClr val="accent5">
                    <a:lumMod val="75000"/>
                  </a:schemeClr>
                </a:solidFill>
              </a:rPr>
              <a:t> = 256M</a:t>
            </a:r>
          </a:p>
          <a:p>
            <a:r>
              <a:rPr lang="en-US" dirty="0" err="1">
                <a:solidFill>
                  <a:schemeClr val="accent5">
                    <a:lumMod val="75000"/>
                  </a:schemeClr>
                </a:solidFill>
              </a:rPr>
              <a:t>upload_max_filesize</a:t>
            </a:r>
            <a:r>
              <a:rPr lang="en-US" dirty="0">
                <a:solidFill>
                  <a:schemeClr val="accent5">
                    <a:lumMod val="75000"/>
                  </a:schemeClr>
                </a:solidFill>
              </a:rPr>
              <a:t> = 100M</a:t>
            </a:r>
          </a:p>
          <a:p>
            <a:r>
              <a:rPr lang="en-US" dirty="0" err="1">
                <a:solidFill>
                  <a:schemeClr val="accent5">
                    <a:lumMod val="75000"/>
                  </a:schemeClr>
                </a:solidFill>
              </a:rPr>
              <a:t>max_execution_time</a:t>
            </a:r>
            <a:r>
              <a:rPr lang="en-US" dirty="0">
                <a:solidFill>
                  <a:schemeClr val="accent5">
                    <a:lumMod val="75000"/>
                  </a:schemeClr>
                </a:solidFill>
              </a:rPr>
              <a:t> = 360</a:t>
            </a:r>
          </a:p>
          <a:p>
            <a:r>
              <a:rPr lang="en-US" dirty="0" err="1">
                <a:solidFill>
                  <a:schemeClr val="accent5">
                    <a:lumMod val="75000"/>
                  </a:schemeClr>
                </a:solidFill>
              </a:rPr>
              <a:t>date.timezone</a:t>
            </a:r>
            <a:r>
              <a:rPr lang="en-US" dirty="0">
                <a:solidFill>
                  <a:schemeClr val="accent5">
                    <a:lumMod val="75000"/>
                  </a:schemeClr>
                </a:solidFill>
              </a:rPr>
              <a:t> = </a:t>
            </a:r>
            <a:r>
              <a:rPr lang="vi-VN" dirty="0">
                <a:solidFill>
                  <a:schemeClr val="accent5">
                    <a:lumMod val="75000"/>
                  </a:schemeClr>
                </a:solidFill>
              </a:rPr>
              <a:t>Asia/Ho_Chi_Minh</a:t>
            </a:r>
            <a:endParaRPr lang="en-US" dirty="0">
              <a:solidFill>
                <a:schemeClr val="accent5">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056640" y="361315"/>
            <a:ext cx="10167620" cy="383540"/>
          </a:xfrm>
          <a:prstGeom prst="rect">
            <a:avLst/>
          </a:prstGeom>
          <a:noFill/>
        </p:spPr>
        <p:txBody>
          <a:bodyPr wrap="square" rtlCol="0">
            <a:spAutoFit/>
          </a:bodyPr>
          <a:lstStyle/>
          <a:p>
            <a:pPr marL="285750" indent="-285750">
              <a:buFont typeface="Arial" panose="020B0604020202020204" pitchFamily="34" charset="0"/>
              <a:buChar char="•"/>
            </a:pPr>
            <a:r>
              <a:rPr lang="en-US" sz="1900">
                <a:latin typeface="Times New Roman" panose="02020603050405020304" charset="0"/>
                <a:cs typeface="Times New Roman" panose="02020603050405020304" charset="0"/>
              </a:rPr>
              <a:t>Kết quả</a:t>
            </a:r>
          </a:p>
        </p:txBody>
      </p:sp>
      <p:pic>
        <p:nvPicPr>
          <p:cNvPr id="9" name="Picture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0525" y="788670"/>
            <a:ext cx="8114030" cy="57118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62635" y="421640"/>
            <a:ext cx="10695940" cy="4755148"/>
          </a:xfrm>
          <a:prstGeom prst="rect">
            <a:avLst/>
          </a:prstGeom>
          <a:noFill/>
        </p:spPr>
        <p:txBody>
          <a:bodyPr wrap="square" rtlCol="0">
            <a:spAutoFit/>
          </a:bodyPr>
          <a:lstStyle/>
          <a:p>
            <a:r>
              <a:rPr lang="vi-VN" dirty="0"/>
              <a:t>6</a:t>
            </a:r>
            <a:r>
              <a:rPr lang="en-US" dirty="0"/>
              <a:t>. </a:t>
            </a:r>
            <a:r>
              <a:rPr lang="en-US" dirty="0" err="1"/>
              <a:t>Tạo</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để</a:t>
            </a:r>
            <a:r>
              <a:rPr lang="en-US" dirty="0"/>
              <a:t> </a:t>
            </a:r>
            <a:r>
              <a:rPr lang="en-US" dirty="0" err="1"/>
              <a:t>lưu</a:t>
            </a:r>
            <a:r>
              <a:rPr lang="en-US" dirty="0"/>
              <a:t> </a:t>
            </a:r>
            <a:r>
              <a:rPr lang="en-US" dirty="0" err="1"/>
              <a:t>trữ</a:t>
            </a:r>
            <a:r>
              <a:rPr lang="en-US" dirty="0"/>
              <a:t> database </a:t>
            </a:r>
            <a:r>
              <a:rPr lang="en-US" dirty="0" err="1"/>
              <a:t>của</a:t>
            </a:r>
            <a:r>
              <a:rPr lang="en-US" dirty="0"/>
              <a:t> b2evolution :</a:t>
            </a:r>
            <a:endParaRPr lang="vi-VN" dirty="0"/>
          </a:p>
          <a:p>
            <a:endParaRPr lang="en-US" sz="1900" dirty="0">
              <a:latin typeface="Times New Roman" panose="02020603050405020304" charset="0"/>
              <a:cs typeface="Times New Roman" panose="02020603050405020304" charset="0"/>
            </a:endParaRPr>
          </a:p>
          <a:p>
            <a:pPr indent="0">
              <a:buFont typeface="Arial" panose="020B0604020202020204" pitchFamily="34" charset="0"/>
              <a:buNone/>
            </a:pP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Gõ</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lệnh</a:t>
            </a:r>
            <a:r>
              <a:rPr lang="en-US" sz="1900" dirty="0">
                <a:latin typeface="Times New Roman" panose="02020603050405020304" charset="0"/>
                <a:cs typeface="Times New Roman" panose="02020603050405020304" charset="0"/>
              </a:rPr>
              <a:t> </a:t>
            </a:r>
            <a:r>
              <a:rPr lang="en-US" sz="1900" b="1" dirty="0" err="1">
                <a:latin typeface="Times New Roman" panose="02020603050405020304" charset="0"/>
                <a:cs typeface="Times New Roman" panose="02020603050405020304" charset="0"/>
              </a:rPr>
              <a:t>sudo</a:t>
            </a:r>
            <a:r>
              <a:rPr lang="en-US" sz="1900" b="1" dirty="0">
                <a:latin typeface="Times New Roman" panose="02020603050405020304" charset="0"/>
                <a:cs typeface="Times New Roman" panose="02020603050405020304" charset="0"/>
              </a:rPr>
              <a:t> </a:t>
            </a:r>
            <a:r>
              <a:rPr lang="en-US" sz="1900" b="1" dirty="0" err="1">
                <a:latin typeface="Times New Roman" panose="02020603050405020304" charset="0"/>
                <a:cs typeface="Times New Roman" panose="02020603050405020304" charset="0"/>
              </a:rPr>
              <a:t>mysql</a:t>
            </a:r>
            <a:r>
              <a:rPr lang="en-US" sz="1900" b="1" dirty="0">
                <a:latin typeface="Times New Roman" panose="02020603050405020304" charset="0"/>
                <a:cs typeface="Times New Roman" panose="02020603050405020304" charset="0"/>
              </a:rPr>
              <a:t> -u root -p </a:t>
            </a:r>
            <a:r>
              <a:rPr lang="en-US" sz="1900" dirty="0" err="1">
                <a:latin typeface="Times New Roman" panose="02020603050405020304" charset="0"/>
                <a:cs typeface="Times New Roman" panose="02020603050405020304" charset="0"/>
              </a:rPr>
              <a:t>để</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truy</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cập</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mariadb</a:t>
            </a:r>
            <a:endParaRPr lang="en-US" sz="1900" dirty="0">
              <a:latin typeface="Times New Roman" panose="02020603050405020304" charset="0"/>
              <a:cs typeface="Times New Roman" panose="02020603050405020304" charset="0"/>
            </a:endParaRPr>
          </a:p>
          <a:p>
            <a:pPr marL="914400" lvl="1" indent="-457200">
              <a:buFont typeface="Arial" panose="020B0604020202020204" pitchFamily="34" charset="0"/>
              <a:buAutoNum type="arabicPeriod"/>
            </a:pPr>
            <a:r>
              <a:rPr lang="en-US" sz="1900" dirty="0">
                <a:latin typeface="Times New Roman" panose="02020603050405020304" charset="0"/>
                <a:cs typeface="Times New Roman" panose="02020603050405020304" charset="0"/>
              </a:rPr>
              <a:t>Sau </a:t>
            </a:r>
            <a:r>
              <a:rPr lang="en-US" sz="1900" dirty="0" err="1">
                <a:latin typeface="Times New Roman" panose="02020603050405020304" charset="0"/>
                <a:cs typeface="Times New Roman" panose="02020603050405020304" charset="0"/>
              </a:rPr>
              <a:t>đó</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tạo</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một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cơ</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sở</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dữ</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liệu</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được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gọi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là</a:t>
            </a:r>
            <a:r>
              <a:rPr lang="en-US" sz="1900" dirty="0">
                <a:latin typeface="Times New Roman" panose="02020603050405020304" charset="0"/>
                <a:cs typeface="Times New Roman" panose="02020603050405020304" charset="0"/>
              </a:rPr>
              <a:t> </a:t>
            </a:r>
            <a:r>
              <a:rPr lang="en-US" sz="1900" b="1" dirty="0">
                <a:latin typeface="Times New Roman" panose="02020603050405020304" charset="0"/>
                <a:cs typeface="Times New Roman" panose="02020603050405020304" charset="0"/>
              </a:rPr>
              <a:t>B2evolution</a:t>
            </a:r>
            <a:r>
              <a:rPr lang="en-US" sz="1900" dirty="0">
                <a:latin typeface="Times New Roman" panose="02020603050405020304" charset="0"/>
                <a:cs typeface="Times New Roman" panose="02020603050405020304" charset="0"/>
              </a:rPr>
              <a:t>:</a:t>
            </a:r>
          </a:p>
          <a:p>
            <a:pPr marL="1257300" lvl="2" indent="-342900">
              <a:buFont typeface="Arial" panose="020B0604020202020204" pitchFamily="34" charset="0"/>
              <a:buChar char="•"/>
            </a:pPr>
            <a:r>
              <a:rPr lang="en-US" sz="1900" dirty="0">
                <a:latin typeface="Times New Roman" panose="02020603050405020304" charset="0"/>
                <a:cs typeface="Times New Roman" panose="02020603050405020304" charset="0"/>
              </a:rPr>
              <a:t> </a:t>
            </a:r>
            <a:r>
              <a:rPr lang="en-US" sz="1900" b="1" dirty="0">
                <a:latin typeface="Times New Roman" panose="02020603050405020304" charset="0"/>
                <a:cs typeface="Times New Roman" panose="02020603050405020304" charset="0"/>
              </a:rPr>
              <a:t>CREATE DATABASE b2evolution;</a:t>
            </a:r>
          </a:p>
          <a:p>
            <a:pPr marL="1257300" lvl="2" indent="-342900">
              <a:buFont typeface="Arial" panose="020B0604020202020204" pitchFamily="34" charset="0"/>
              <a:buChar char="•"/>
            </a:pPr>
            <a:endParaRPr lang="en-US" sz="1900" b="1" dirty="0">
              <a:latin typeface="Times New Roman" panose="02020603050405020304" charset="0"/>
              <a:cs typeface="Times New Roman" panose="02020603050405020304" charset="0"/>
            </a:endParaRPr>
          </a:p>
          <a:p>
            <a:pPr marL="914400" lvl="1" indent="-457200">
              <a:buFont typeface="Arial" panose="020B0604020202020204" pitchFamily="34" charset="0"/>
              <a:buAutoNum type="arabicPeriod"/>
            </a:pPr>
            <a:r>
              <a:rPr lang="en-US" sz="1900" dirty="0" err="1">
                <a:latin typeface="Times New Roman" panose="02020603050405020304" charset="0"/>
                <a:cs typeface="Times New Roman" panose="02020603050405020304" charset="0"/>
              </a:rPr>
              <a:t>Tạo</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một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người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sử</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dụng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cơ</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sở</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dữ</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liệu</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được</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gọi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là</a:t>
            </a:r>
            <a:r>
              <a:rPr lang="en-US" sz="1900" dirty="0">
                <a:latin typeface="Times New Roman" panose="02020603050405020304" charset="0"/>
                <a:cs typeface="Times New Roman" panose="02020603050405020304" charset="0"/>
              </a:rPr>
              <a:t> b2evolutionuser </a:t>
            </a:r>
            <a:r>
              <a:rPr lang="en-US" sz="1900" dirty="0" err="1">
                <a:latin typeface="Times New Roman" panose="02020603050405020304" charset="0"/>
                <a:cs typeface="Times New Roman" panose="02020603050405020304" charset="0"/>
              </a:rPr>
              <a:t>với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mật</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khẩu</a:t>
            </a:r>
            <a:r>
              <a:rPr lang="en-US" sz="1900" dirty="0">
                <a:latin typeface="Times New Roman" panose="02020603050405020304" charset="0"/>
                <a:cs typeface="Times New Roman" panose="02020603050405020304" charset="0"/>
              </a:rPr>
              <a:t>:</a:t>
            </a:r>
          </a:p>
          <a:p>
            <a:pPr marL="1257300" lvl="2" indent="-342900">
              <a:buFont typeface="Arial" panose="020B0604020202020204" pitchFamily="34" charset="0"/>
              <a:buChar char="•"/>
            </a:pPr>
            <a:r>
              <a:rPr lang="en-US" sz="1900" b="1" dirty="0">
                <a:latin typeface="Times New Roman" panose="02020603050405020304" charset="0"/>
                <a:cs typeface="Times New Roman" panose="02020603050405020304" charset="0"/>
              </a:rPr>
              <a:t>CREATE USER 'b2evolutionuser'@'localhost' IDENTIFIED BY '</a:t>
            </a:r>
            <a:r>
              <a:rPr lang="en-US" sz="1900" b="1" dirty="0" err="1">
                <a:latin typeface="Times New Roman" panose="02020603050405020304" charset="0"/>
                <a:cs typeface="Times New Roman" panose="02020603050405020304" charset="0"/>
              </a:rPr>
              <a:t>new_password_here</a:t>
            </a:r>
            <a:r>
              <a:rPr lang="en-US" sz="1900" b="1" dirty="0">
                <a:latin typeface="Times New Roman" panose="02020603050405020304" charset="0"/>
                <a:cs typeface="Times New Roman" panose="02020603050405020304" charset="0"/>
              </a:rPr>
              <a:t>';</a:t>
            </a:r>
          </a:p>
          <a:p>
            <a:pPr marL="1257300" lvl="2" indent="-342900">
              <a:buFont typeface="Arial" panose="020B0604020202020204" pitchFamily="34" charset="0"/>
              <a:buChar char="•"/>
            </a:pPr>
            <a:endParaRPr lang="en-US" sz="1900" b="1" dirty="0">
              <a:latin typeface="Times New Roman" panose="02020603050405020304" charset="0"/>
              <a:cs typeface="Times New Roman" panose="02020603050405020304" charset="0"/>
            </a:endParaRPr>
          </a:p>
          <a:p>
            <a:pPr marL="914400" lvl="1" indent="-457200">
              <a:buFont typeface="Arial" panose="020B0604020202020204" pitchFamily="34" charset="0"/>
              <a:buAutoNum type="arabicPeriod"/>
            </a:pPr>
            <a:r>
              <a:rPr lang="en-US" sz="1900" dirty="0" err="1">
                <a:latin typeface="Times New Roman" panose="02020603050405020304" charset="0"/>
                <a:cs typeface="Times New Roman" panose="02020603050405020304" charset="0"/>
              </a:rPr>
              <a:t>Cung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cấp</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cho</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người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dùng</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quyền</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truy</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cập</a:t>
            </a:r>
            <a:r>
              <a:rPr lang="en-US" sz="1900" dirty="0">
                <a:latin typeface="Times New Roman" panose="02020603050405020304" charset="0"/>
                <a:cs typeface="Times New Roman" panose="02020603050405020304" charset="0"/>
              </a:rPr>
              <a:t>:</a:t>
            </a:r>
          </a:p>
          <a:p>
            <a:pPr marL="1257300" lvl="2" indent="-342900">
              <a:buFont typeface="Arial" panose="020B0604020202020204" pitchFamily="34" charset="0"/>
              <a:buChar char="•"/>
            </a:pPr>
            <a:r>
              <a:rPr lang="en-US" sz="1900" b="1" dirty="0">
                <a:latin typeface="Times New Roman" panose="02020603050405020304" charset="0"/>
                <a:cs typeface="Times New Roman" panose="02020603050405020304" charset="0"/>
              </a:rPr>
              <a:t>GRANT ALL ON b2evolution.* TO 'b2evolutionuser'@'localhost' IDENTIFIED BY '</a:t>
            </a:r>
            <a:r>
              <a:rPr lang="en-US" sz="1900" b="1" dirty="0" err="1">
                <a:latin typeface="Times New Roman" panose="02020603050405020304" charset="0"/>
                <a:cs typeface="Times New Roman" panose="02020603050405020304" charset="0"/>
              </a:rPr>
              <a:t>user_password_here</a:t>
            </a:r>
            <a:r>
              <a:rPr lang="en-US" sz="1900" b="1" dirty="0">
                <a:latin typeface="Times New Roman" panose="02020603050405020304" charset="0"/>
                <a:cs typeface="Times New Roman" panose="02020603050405020304" charset="0"/>
              </a:rPr>
              <a:t>' WITH GRANT OPTION;</a:t>
            </a:r>
          </a:p>
          <a:p>
            <a:pPr marL="1257300" lvl="2" indent="-342900">
              <a:buFont typeface="Arial" panose="020B0604020202020204" pitchFamily="34" charset="0"/>
              <a:buChar char="•"/>
            </a:pPr>
            <a:endParaRPr lang="en-US" sz="1900" b="1" dirty="0">
              <a:latin typeface="Times New Roman" panose="02020603050405020304" charset="0"/>
              <a:cs typeface="Times New Roman" panose="02020603050405020304" charset="0"/>
            </a:endParaRPr>
          </a:p>
          <a:p>
            <a:pPr marL="914400" lvl="1" indent="-457200">
              <a:buFont typeface="Arial" panose="020B0604020202020204" pitchFamily="34" charset="0"/>
              <a:buAutoNum type="arabicPeriod"/>
            </a:pPr>
            <a:r>
              <a:rPr lang="en-US" sz="1900" dirty="0" err="1">
                <a:latin typeface="Times New Roman" panose="02020603050405020304" charset="0"/>
                <a:cs typeface="Times New Roman" panose="02020603050405020304" charset="0"/>
              </a:rPr>
              <a:t>Lưu</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thay</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đổi</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và</a:t>
            </a:r>
            <a:r>
              <a:rPr lang="en-US" sz="1900" dirty="0">
                <a:latin typeface="Times New Roman" panose="02020603050405020304" charset="0"/>
                <a:cs typeface="Times New Roman" panose="02020603050405020304" charset="0"/>
              </a:rPr>
              <a:t> </a:t>
            </a:r>
            <a:r>
              <a:rPr lang="en-US" sz="1900" dirty="0" err="1">
                <a:latin typeface="Times New Roman" panose="02020603050405020304" charset="0"/>
                <a:cs typeface="Times New Roman" panose="02020603050405020304" charset="0"/>
              </a:rPr>
              <a:t>thoát</a:t>
            </a:r>
            <a:r>
              <a:rPr lang="en-US" sz="1900" dirty="0">
                <a:latin typeface="Times New Roman" panose="02020603050405020304" charset="0"/>
                <a:cs typeface="Times New Roman" panose="02020603050405020304" charset="0"/>
              </a:rPr>
              <a:t>:</a:t>
            </a:r>
          </a:p>
          <a:p>
            <a:pPr marL="1257300" lvl="2" indent="-342900">
              <a:buFont typeface="Arial" panose="020B0604020202020204" pitchFamily="34" charset="0"/>
              <a:buChar char="•"/>
            </a:pPr>
            <a:r>
              <a:rPr lang="en-US" sz="1900" b="1" dirty="0">
                <a:latin typeface="Times New Roman" panose="02020603050405020304" charset="0"/>
                <a:cs typeface="Times New Roman" panose="02020603050405020304" charset="0"/>
              </a:rPr>
              <a:t>FLUSH PRIVILEGES;</a:t>
            </a:r>
          </a:p>
          <a:p>
            <a:pPr marL="1257300" lvl="2" indent="-342900">
              <a:buFont typeface="Arial" panose="020B0604020202020204" pitchFamily="34" charset="0"/>
              <a:buChar char="•"/>
            </a:pPr>
            <a:r>
              <a:rPr lang="en-US" sz="1900" b="1" dirty="0">
                <a:latin typeface="Times New Roman" panose="02020603050405020304" charset="0"/>
                <a:cs typeface="Times New Roman" panose="02020603050405020304" charset="0"/>
              </a:rPr>
              <a:t>EXIT;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1792</Words>
  <Application>Microsoft Office PowerPoint</Application>
  <PresentationFormat>Widescreen</PresentationFormat>
  <Paragraphs>169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Linux và Phần mềm mã nguồn mở  Đề tài : Web Server : Nginx + Apache + B2evolution</vt:lpstr>
      <vt:lpstr>I. Giới Thiệu Tổng Quan</vt:lpstr>
      <vt:lpstr>II. Hướng dẫn cài đặt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IV. Hướng dẫn phát triển.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và Phần mềm mã nguồn mở  Đề tài : Web Server : Nginx + Apache + B2evolution</dc:title>
  <dc:creator/>
  <cp:lastModifiedBy>Nguyen Thanh Du</cp:lastModifiedBy>
  <cp:revision>14</cp:revision>
  <dcterms:created xsi:type="dcterms:W3CDTF">2020-05-22T09:29:00Z</dcterms:created>
  <dcterms:modified xsi:type="dcterms:W3CDTF">2020-05-27T08:19:51Z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