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6"/>
  </p:notesMasterIdLst>
  <p:handoutMasterIdLst>
    <p:handoutMasterId r:id="rId17"/>
  </p:handoutMasterIdLst>
  <p:sldIdLst>
    <p:sldId id="270" r:id="rId2"/>
    <p:sldId id="257" r:id="rId3"/>
    <p:sldId id="265" r:id="rId4"/>
    <p:sldId id="271" r:id="rId5"/>
    <p:sldId id="273" r:id="rId6"/>
    <p:sldId id="272" r:id="rId7"/>
    <p:sldId id="274" r:id="rId8"/>
    <p:sldId id="275" r:id="rId9"/>
    <p:sldId id="278" r:id="rId10"/>
    <p:sldId id="276" r:id="rId11"/>
    <p:sldId id="261" r:id="rId12"/>
    <p:sldId id="266" r:id="rId13"/>
    <p:sldId id="277"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8" autoAdjust="0"/>
    <p:restoredTop sz="94660"/>
  </p:normalViewPr>
  <p:slideViewPr>
    <p:cSldViewPr snapToGrid="0">
      <p:cViewPr varScale="1">
        <p:scale>
          <a:sx n="110" d="100"/>
          <a:sy n="110" d="100"/>
        </p:scale>
        <p:origin x="1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chuyen_nganh\20221\machine_learning\project\Nhap_mom_ML-hao\Nhap_mom_ML-hao\out%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Biểu</a:t>
            </a:r>
            <a:r>
              <a:rPr lang="en-US" baseline="0"/>
              <a:t> đồ tập dữ liệu</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VN"/>
        </a:p>
      </c:txPr>
    </c:title>
    <c:autoTitleDeleted val="0"/>
    <c:plotArea>
      <c:layout/>
      <c:barChart>
        <c:barDir val="col"/>
        <c:grouping val="clustered"/>
        <c:varyColors val="0"/>
        <c:ser>
          <c:idx val="0"/>
          <c:order val="0"/>
          <c:tx>
            <c:strRef>
              <c:f>'out (1)'!$J$1</c:f>
              <c:strCache>
                <c:ptCount val="1"/>
                <c:pt idx="0">
                  <c:v>Count</c:v>
                </c:pt>
              </c:strCache>
            </c:strRef>
          </c:tx>
          <c:spPr>
            <a:solidFill>
              <a:schemeClr val="accent1"/>
            </a:solidFill>
            <a:ln>
              <a:noFill/>
            </a:ln>
            <a:effectLst/>
          </c:spPr>
          <c:invertIfNegative val="0"/>
          <c:cat>
            <c:numRef>
              <c:f>'out (1)'!$I$2:$I$101</c:f>
              <c:numCache>
                <c:formatCode>General</c:formatCode>
                <c:ptCount val="1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numCache>
            </c:numRef>
          </c:cat>
          <c:val>
            <c:numRef>
              <c:f>'out (1)'!$J$2:$J$101</c:f>
              <c:numCache>
                <c:formatCode>General</c:formatCode>
                <c:ptCount val="100"/>
                <c:pt idx="0">
                  <c:v>778</c:v>
                </c:pt>
                <c:pt idx="1">
                  <c:v>333</c:v>
                </c:pt>
                <c:pt idx="2">
                  <c:v>198</c:v>
                </c:pt>
                <c:pt idx="3">
                  <c:v>181</c:v>
                </c:pt>
                <c:pt idx="4">
                  <c:v>135</c:v>
                </c:pt>
                <c:pt idx="5">
                  <c:v>97</c:v>
                </c:pt>
                <c:pt idx="6">
                  <c:v>149</c:v>
                </c:pt>
                <c:pt idx="7">
                  <c:v>295</c:v>
                </c:pt>
                <c:pt idx="8">
                  <c:v>278</c:v>
                </c:pt>
                <c:pt idx="9">
                  <c:v>304</c:v>
                </c:pt>
                <c:pt idx="10">
                  <c:v>356</c:v>
                </c:pt>
                <c:pt idx="11">
                  <c:v>426</c:v>
                </c:pt>
                <c:pt idx="12">
                  <c:v>560</c:v>
                </c:pt>
                <c:pt idx="13">
                  <c:v>709</c:v>
                </c:pt>
                <c:pt idx="14">
                  <c:v>893</c:v>
                </c:pt>
                <c:pt idx="15">
                  <c:v>1103</c:v>
                </c:pt>
                <c:pt idx="16">
                  <c:v>1324</c:v>
                </c:pt>
                <c:pt idx="17">
                  <c:v>1703</c:v>
                </c:pt>
                <c:pt idx="18">
                  <c:v>2112</c:v>
                </c:pt>
                <c:pt idx="19">
                  <c:v>3125</c:v>
                </c:pt>
                <c:pt idx="20">
                  <c:v>3589</c:v>
                </c:pt>
                <c:pt idx="21">
                  <c:v>3749</c:v>
                </c:pt>
                <c:pt idx="22">
                  <c:v>4393</c:v>
                </c:pt>
                <c:pt idx="23">
                  <c:v>4846</c:v>
                </c:pt>
                <c:pt idx="24">
                  <c:v>5488</c:v>
                </c:pt>
                <c:pt idx="25">
                  <c:v>5206</c:v>
                </c:pt>
                <c:pt idx="26">
                  <c:v>5915</c:v>
                </c:pt>
                <c:pt idx="27">
                  <c:v>5352</c:v>
                </c:pt>
                <c:pt idx="28">
                  <c:v>6161</c:v>
                </c:pt>
                <c:pt idx="29">
                  <c:v>5994</c:v>
                </c:pt>
                <c:pt idx="30">
                  <c:v>6790</c:v>
                </c:pt>
                <c:pt idx="31">
                  <c:v>6019</c:v>
                </c:pt>
                <c:pt idx="32">
                  <c:v>5635</c:v>
                </c:pt>
                <c:pt idx="33">
                  <c:v>5587</c:v>
                </c:pt>
                <c:pt idx="34">
                  <c:v>5449</c:v>
                </c:pt>
                <c:pt idx="35">
                  <c:v>5699</c:v>
                </c:pt>
                <c:pt idx="36">
                  <c:v>4969</c:v>
                </c:pt>
                <c:pt idx="37">
                  <c:v>5267</c:v>
                </c:pt>
                <c:pt idx="38">
                  <c:v>5406</c:v>
                </c:pt>
                <c:pt idx="39">
                  <c:v>4356</c:v>
                </c:pt>
                <c:pt idx="40">
                  <c:v>4336</c:v>
                </c:pt>
                <c:pt idx="41">
                  <c:v>4346</c:v>
                </c:pt>
                <c:pt idx="42">
                  <c:v>4006</c:v>
                </c:pt>
                <c:pt idx="43">
                  <c:v>3492</c:v>
                </c:pt>
                <c:pt idx="44">
                  <c:v>3789</c:v>
                </c:pt>
                <c:pt idx="45">
                  <c:v>3499</c:v>
                </c:pt>
                <c:pt idx="46">
                  <c:v>2873</c:v>
                </c:pt>
                <c:pt idx="47">
                  <c:v>2895</c:v>
                </c:pt>
                <c:pt idx="48">
                  <c:v>2687</c:v>
                </c:pt>
                <c:pt idx="49">
                  <c:v>2366</c:v>
                </c:pt>
                <c:pt idx="50">
                  <c:v>2294</c:v>
                </c:pt>
                <c:pt idx="51">
                  <c:v>2134</c:v>
                </c:pt>
                <c:pt idx="52">
                  <c:v>2077</c:v>
                </c:pt>
                <c:pt idx="53">
                  <c:v>1647</c:v>
                </c:pt>
                <c:pt idx="54">
                  <c:v>1750</c:v>
                </c:pt>
                <c:pt idx="55">
                  <c:v>1519</c:v>
                </c:pt>
                <c:pt idx="56">
                  <c:v>1366</c:v>
                </c:pt>
                <c:pt idx="57">
                  <c:v>1472</c:v>
                </c:pt>
                <c:pt idx="58">
                  <c:v>1320</c:v>
                </c:pt>
                <c:pt idx="59">
                  <c:v>1428</c:v>
                </c:pt>
                <c:pt idx="60">
                  <c:v>1178</c:v>
                </c:pt>
                <c:pt idx="61">
                  <c:v>1094</c:v>
                </c:pt>
                <c:pt idx="62">
                  <c:v>1058</c:v>
                </c:pt>
                <c:pt idx="63">
                  <c:v>899</c:v>
                </c:pt>
                <c:pt idx="64">
                  <c:v>891</c:v>
                </c:pt>
                <c:pt idx="65">
                  <c:v>819</c:v>
                </c:pt>
                <c:pt idx="66">
                  <c:v>685</c:v>
                </c:pt>
                <c:pt idx="67">
                  <c:v>695</c:v>
                </c:pt>
                <c:pt idx="68">
                  <c:v>562</c:v>
                </c:pt>
                <c:pt idx="69">
                  <c:v>621</c:v>
                </c:pt>
                <c:pt idx="70">
                  <c:v>471</c:v>
                </c:pt>
                <c:pt idx="71">
                  <c:v>508</c:v>
                </c:pt>
                <c:pt idx="72">
                  <c:v>397</c:v>
                </c:pt>
                <c:pt idx="73">
                  <c:v>327</c:v>
                </c:pt>
                <c:pt idx="74">
                  <c:v>377</c:v>
                </c:pt>
                <c:pt idx="75">
                  <c:v>343</c:v>
                </c:pt>
                <c:pt idx="76">
                  <c:v>291</c:v>
                </c:pt>
                <c:pt idx="77">
                  <c:v>283</c:v>
                </c:pt>
                <c:pt idx="78">
                  <c:v>223</c:v>
                </c:pt>
                <c:pt idx="79">
                  <c:v>270</c:v>
                </c:pt>
                <c:pt idx="80">
                  <c:v>192</c:v>
                </c:pt>
                <c:pt idx="81">
                  <c:v>184</c:v>
                </c:pt>
                <c:pt idx="82">
                  <c:v>122</c:v>
                </c:pt>
                <c:pt idx="83">
                  <c:v>133</c:v>
                </c:pt>
                <c:pt idx="84">
                  <c:v>198</c:v>
                </c:pt>
                <c:pt idx="85">
                  <c:v>101</c:v>
                </c:pt>
                <c:pt idx="86">
                  <c:v>85</c:v>
                </c:pt>
                <c:pt idx="87">
                  <c:v>81</c:v>
                </c:pt>
                <c:pt idx="88">
                  <c:v>46</c:v>
                </c:pt>
                <c:pt idx="89">
                  <c:v>82</c:v>
                </c:pt>
                <c:pt idx="90">
                  <c:v>48</c:v>
                </c:pt>
                <c:pt idx="91">
                  <c:v>36</c:v>
                </c:pt>
                <c:pt idx="92">
                  <c:v>24</c:v>
                </c:pt>
                <c:pt idx="93">
                  <c:v>18</c:v>
                </c:pt>
                <c:pt idx="94">
                  <c:v>13</c:v>
                </c:pt>
                <c:pt idx="95">
                  <c:v>22</c:v>
                </c:pt>
                <c:pt idx="96">
                  <c:v>8</c:v>
                </c:pt>
                <c:pt idx="97">
                  <c:v>3</c:v>
                </c:pt>
                <c:pt idx="98">
                  <c:v>6</c:v>
                </c:pt>
                <c:pt idx="99">
                  <c:v>13</c:v>
                </c:pt>
              </c:numCache>
            </c:numRef>
          </c:val>
          <c:extLst>
            <c:ext xmlns:c16="http://schemas.microsoft.com/office/drawing/2014/chart" uri="{C3380CC4-5D6E-409C-BE32-E72D297353CC}">
              <c16:uniqueId val="{00000000-5772-3E41-8225-FD000B42E07C}"/>
            </c:ext>
          </c:extLst>
        </c:ser>
        <c:dLbls>
          <c:showLegendKey val="0"/>
          <c:showVal val="0"/>
          <c:showCatName val="0"/>
          <c:showSerName val="0"/>
          <c:showPercent val="0"/>
          <c:showBubbleSize val="0"/>
        </c:dLbls>
        <c:gapWidth val="219"/>
        <c:overlap val="-27"/>
        <c:axId val="652893472"/>
        <c:axId val="652895112"/>
      </c:barChart>
      <c:catAx>
        <c:axId val="652893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652895112"/>
        <c:crosses val="autoZero"/>
        <c:auto val="1"/>
        <c:lblAlgn val="ctr"/>
        <c:lblOffset val="100"/>
        <c:noMultiLvlLbl val="0"/>
      </c:catAx>
      <c:valAx>
        <c:axId val="652895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652893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1/9/23</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1/9/23</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1/9/23</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1/9/23</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1/9/23</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4" r:id="rId4"/>
    <p:sldLayoutId id="2147483675" r:id="rId5"/>
    <p:sldLayoutId id="2147483678"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https://topdev.vn/blog/wp-content/uploads/2019/08/cnn.png"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kaggle.com/datasets/mariafrenti/age-prediction?select=age_prediction_up"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65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5. Huấn luyện mô hình</a:t>
            </a:r>
          </a:p>
        </p:txBody>
      </p:sp>
      <p:sp>
        <p:nvSpPr>
          <p:cNvPr id="7" name="Rectangle 4">
            <a:extLst>
              <a:ext uri="{FF2B5EF4-FFF2-40B4-BE49-F238E27FC236}">
                <a16:creationId xmlns:a16="http://schemas.microsoft.com/office/drawing/2014/main" id="{0DD1781D-00A6-96F2-8F40-1A1597D2FCD6}"/>
              </a:ext>
            </a:extLst>
          </p:cNvPr>
          <p:cNvSpPr>
            <a:spLocks noChangeArrowheads="1"/>
          </p:cNvSpPr>
          <p:nvPr/>
        </p:nvSpPr>
        <p:spPr bwMode="auto">
          <a:xfrm>
            <a:off x="1203765" y="2380368"/>
            <a:ext cx="1058147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a:p>
        </p:txBody>
      </p:sp>
      <p:pic>
        <p:nvPicPr>
          <p:cNvPr id="6" name="Hình ảnh 29" descr="Chart, line chart, histogram&#10;&#10;Description automatically generated">
            <a:extLst>
              <a:ext uri="{FF2B5EF4-FFF2-40B4-BE49-F238E27FC236}">
                <a16:creationId xmlns:a16="http://schemas.microsoft.com/office/drawing/2014/main" id="{219A51E6-F9E2-34D7-1C0E-3D6D08383B7E}"/>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t="46103"/>
          <a:stretch/>
        </p:blipFill>
        <p:spPr bwMode="auto">
          <a:xfrm>
            <a:off x="1762058" y="806913"/>
            <a:ext cx="5619884" cy="2271712"/>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D1FE391-A398-1B41-FC91-2FDDD034D5C3}"/>
              </a:ext>
            </a:extLst>
          </p:cNvPr>
          <p:cNvSpPr txBox="1"/>
          <p:nvPr/>
        </p:nvSpPr>
        <p:spPr>
          <a:xfrm>
            <a:off x="1930263" y="3704129"/>
            <a:ext cx="5619883" cy="1015663"/>
          </a:xfrm>
          <a:prstGeom prst="rect">
            <a:avLst/>
          </a:prstGeom>
          <a:noFill/>
        </p:spPr>
        <p:txBody>
          <a:bodyPr wrap="square" rtlCol="0">
            <a:spAutoFit/>
          </a:bodyPr>
          <a:lstStyle/>
          <a:p>
            <a:r>
              <a:rPr lang="en-US" sz="2000">
                <a:latin typeface="Times New Roman" panose="02020603050405020304" pitchFamily="18" charset="0"/>
                <a:ea typeface="Lato" panose="020F0502020204030203" pitchFamily="34" charset="0"/>
              </a:rPr>
              <a:t>Sau khi Training data, sử dụng thư viện matplotlib để vẽ</a:t>
            </a:r>
            <a:r>
              <a:rPr lang="en-US" sz="2000">
                <a:effectLst/>
                <a:latin typeface="Times New Roman" panose="02020603050405020304" pitchFamily="18" charset="0"/>
                <a:ea typeface="Lato" panose="020F0502020204030203" pitchFamily="34" charset="0"/>
              </a:rPr>
              <a:t> biểu đồ chúng em nhận thấy tập train và test đã xấp xỉ nhau và có xu hướng lệch nhau tại epoch = </a:t>
            </a:r>
            <a:r>
              <a:rPr lang="vi-VN" sz="2000">
                <a:effectLst/>
                <a:latin typeface="Times New Roman" panose="02020603050405020304" pitchFamily="18" charset="0"/>
                <a:ea typeface="Lato" panose="020F0502020204030203" pitchFamily="34" charset="0"/>
              </a:rPr>
              <a:t>74</a:t>
            </a:r>
            <a:endParaRPr lang="en-VN" sz="2000"/>
          </a:p>
        </p:txBody>
      </p:sp>
    </p:spTree>
    <p:extLst>
      <p:ext uri="{BB962C8B-B14F-4D97-AF65-F5344CB8AC3E}">
        <p14:creationId xmlns:p14="http://schemas.microsoft.com/office/powerpoint/2010/main" val="427984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11</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a:t>6. Sản phẩm demo</a:t>
            </a:r>
          </a:p>
        </p:txBody>
      </p:sp>
      <p:sp>
        <p:nvSpPr>
          <p:cNvPr id="9" name="TextBox 8">
            <a:extLst>
              <a:ext uri="{FF2B5EF4-FFF2-40B4-BE49-F238E27FC236}">
                <a16:creationId xmlns:a16="http://schemas.microsoft.com/office/drawing/2014/main" id="{82F0A6CF-7ECA-090B-0AA1-2899342FCEE6}"/>
              </a:ext>
            </a:extLst>
          </p:cNvPr>
          <p:cNvSpPr txBox="1"/>
          <p:nvPr/>
        </p:nvSpPr>
        <p:spPr>
          <a:xfrm>
            <a:off x="254052" y="917296"/>
            <a:ext cx="6122189" cy="707886"/>
          </a:xfrm>
          <a:prstGeom prst="rect">
            <a:avLst/>
          </a:prstGeom>
          <a:noFill/>
        </p:spPr>
        <p:txBody>
          <a:bodyPr wrap="none" rtlCol="0">
            <a:spAutoFit/>
          </a:bodyPr>
          <a:lstStyle/>
          <a:p>
            <a:r>
              <a:rPr lang="en-VN" sz="2000">
                <a:latin typeface="Lato" panose="020F0502020204030203" pitchFamily="34" charset="0"/>
                <a:ea typeface="Lato" panose="020F0502020204030203" pitchFamily="34" charset="0"/>
                <a:cs typeface="Lato" panose="020F0502020204030203" pitchFamily="34" charset="0"/>
              </a:rPr>
              <a:t>Kiểm thử tập dữ liệu test với dự đoán tuổi của 1 ảnh:</a:t>
            </a:r>
          </a:p>
          <a:p>
            <a:endParaRPr lang="en-VN" sz="2000">
              <a:latin typeface="Lato" panose="020F0502020204030203" pitchFamily="34" charset="0"/>
              <a:ea typeface="Lato" panose="020F0502020204030203" pitchFamily="34" charset="0"/>
              <a:cs typeface="Lato" panose="020F0502020204030203" pitchFamily="34" charset="0"/>
            </a:endParaRPr>
          </a:p>
        </p:txBody>
      </p:sp>
      <p:pic>
        <p:nvPicPr>
          <p:cNvPr id="10" name="Hình ảnh 26" descr="Ảnh có chứa văn bản&#10;&#10;Mô tả được tạo tự động">
            <a:extLst>
              <a:ext uri="{FF2B5EF4-FFF2-40B4-BE49-F238E27FC236}">
                <a16:creationId xmlns:a16="http://schemas.microsoft.com/office/drawing/2014/main" id="{3A665DEF-B418-C262-DE2B-BC2835E1B766}"/>
              </a:ext>
            </a:extLst>
          </p:cNvPr>
          <p:cNvPicPr>
            <a:picLocks noChangeAspect="1"/>
          </p:cNvPicPr>
          <p:nvPr/>
        </p:nvPicPr>
        <p:blipFill>
          <a:blip r:embed="rId2"/>
          <a:stretch>
            <a:fillRect/>
          </a:stretch>
        </p:blipFill>
        <p:spPr>
          <a:xfrm>
            <a:off x="2411502" y="1271239"/>
            <a:ext cx="4325680" cy="1846800"/>
          </a:xfrm>
          <a:prstGeom prst="rect">
            <a:avLst/>
          </a:prstGeom>
        </p:spPr>
      </p:pic>
      <p:sp>
        <p:nvSpPr>
          <p:cNvPr id="12" name="TextBox 11">
            <a:extLst>
              <a:ext uri="{FF2B5EF4-FFF2-40B4-BE49-F238E27FC236}">
                <a16:creationId xmlns:a16="http://schemas.microsoft.com/office/drawing/2014/main" id="{E0A0B568-53FB-6FEE-89F5-8A3DDE9F1F2C}"/>
              </a:ext>
            </a:extLst>
          </p:cNvPr>
          <p:cNvSpPr txBox="1"/>
          <p:nvPr/>
        </p:nvSpPr>
        <p:spPr>
          <a:xfrm>
            <a:off x="303392" y="3133428"/>
            <a:ext cx="4216219" cy="677108"/>
          </a:xfrm>
          <a:prstGeom prst="rect">
            <a:avLst/>
          </a:prstGeom>
          <a:noFill/>
        </p:spPr>
        <p:txBody>
          <a:bodyPr wrap="none" rtlCol="0">
            <a:spAutoFit/>
          </a:bodyPr>
          <a:lstStyle/>
          <a:p>
            <a:r>
              <a:rPr lang="en-VN" sz="2000">
                <a:latin typeface="Lato" panose="020F0502020204030203" pitchFamily="34" charset="0"/>
                <a:ea typeface="Lato" panose="020F0502020204030203" pitchFamily="34" charset="0"/>
                <a:cs typeface="Lato" panose="020F0502020204030203" pitchFamily="34" charset="0"/>
              </a:rPr>
              <a:t>Demo app Age Prediction real-time:</a:t>
            </a:r>
          </a:p>
          <a:p>
            <a:endParaRPr lang="en-VN"/>
          </a:p>
        </p:txBody>
      </p:sp>
      <p:pic>
        <p:nvPicPr>
          <p:cNvPr id="4" name="Picture 3" descr="A screenshot of a computer&#10;&#10;Description automatically generated with medium confidence">
            <a:extLst>
              <a:ext uri="{FF2B5EF4-FFF2-40B4-BE49-F238E27FC236}">
                <a16:creationId xmlns:a16="http://schemas.microsoft.com/office/drawing/2014/main" id="{3754164D-3E61-F854-5E33-1D1E9042FE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699" y="3569644"/>
            <a:ext cx="4839284" cy="2722097"/>
          </a:xfrm>
          <a:prstGeom prst="rect">
            <a:avLst/>
          </a:prstGeom>
        </p:spPr>
      </p:pic>
    </p:spTree>
    <p:extLst>
      <p:ext uri="{BB962C8B-B14F-4D97-AF65-F5344CB8AC3E}">
        <p14:creationId xmlns:p14="http://schemas.microsoft.com/office/powerpoint/2010/main" val="6408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t>7. Đánh giá mô hình</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vi-VN" sz="1800">
                <a:effectLst/>
                <a:latin typeface="Times New Roman" panose="02020603050405020304" pitchFamily="18" charset="0"/>
                <a:ea typeface="Calibri" panose="020F0502020204030204" pitchFamily="34" charset="0"/>
                <a:cs typeface="Times New Roman" panose="02020603050405020304" pitchFamily="18" charset="0"/>
              </a:rPr>
              <a:t>Sau khi đã huấn luyện và chạy thử với tập test thì kết quả thu được biểu đồ sau:</a:t>
            </a:r>
            <a:endParaRPr lang="en-VN"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pic>
        <p:nvPicPr>
          <p:cNvPr id="5" name="Picture 4" descr="Chart, line chart&#10;&#10;Description automatically generated">
            <a:extLst>
              <a:ext uri="{FF2B5EF4-FFF2-40B4-BE49-F238E27FC236}">
                <a16:creationId xmlns:a16="http://schemas.microsoft.com/office/drawing/2014/main" id="{E1CB1429-B206-7397-C673-C0F166345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2640" y="1414185"/>
            <a:ext cx="4998720" cy="2918460"/>
          </a:xfrm>
          <a:prstGeom prst="rect">
            <a:avLst/>
          </a:prstGeom>
        </p:spPr>
      </p:pic>
      <p:sp>
        <p:nvSpPr>
          <p:cNvPr id="6" name="TextBox 5">
            <a:extLst>
              <a:ext uri="{FF2B5EF4-FFF2-40B4-BE49-F238E27FC236}">
                <a16:creationId xmlns:a16="http://schemas.microsoft.com/office/drawing/2014/main" id="{BD55CBA6-E134-3BC9-9365-C6F190D68FBA}"/>
              </a:ext>
            </a:extLst>
          </p:cNvPr>
          <p:cNvSpPr txBox="1"/>
          <p:nvPr/>
        </p:nvSpPr>
        <p:spPr>
          <a:xfrm>
            <a:off x="1422389" y="4614158"/>
            <a:ext cx="6299222" cy="1477328"/>
          </a:xfrm>
          <a:prstGeom prst="rect">
            <a:avLst/>
          </a:prstGeom>
          <a:noFill/>
        </p:spPr>
        <p:txBody>
          <a:bodyPr wrap="square" rtlCol="0">
            <a:spAutoFit/>
          </a:bodyPr>
          <a:lstStyle/>
          <a:p>
            <a:r>
              <a:rPr lang="vi-VN" sz="1800">
                <a:effectLst/>
                <a:latin typeface="Times New Roman" panose="02020603050405020304" pitchFamily="18" charset="0"/>
                <a:ea typeface="Calibri" panose="020F0502020204030204" pitchFamily="34" charset="0"/>
              </a:rPr>
              <a:t>Biểu đồ gồm 2 đường “Độ lệch 2” và “Độ lệch 5” ứng với khoảng chấp nhận sai số do module dự đoán. Kết quả cho ta thấy module dự đoán tốt ở khoảng 23 – 50 tuổi. </a:t>
            </a:r>
          </a:p>
          <a:p>
            <a:r>
              <a:rPr lang="vi-VN" sz="1800">
                <a:effectLst/>
                <a:latin typeface="Times New Roman" panose="02020603050405020304" pitchFamily="18" charset="0"/>
                <a:ea typeface="Calibri" panose="020F0502020204030204" pitchFamily="34" charset="0"/>
              </a:rPr>
              <a:t>Nguyên nhân do dữ liệu huấn luyện được tập trung chủ yếu ở khoảng tuổi này. </a:t>
            </a:r>
            <a:endParaRPr lang="en-VN"/>
          </a:p>
        </p:txBody>
      </p:sp>
    </p:spTree>
    <p:extLst>
      <p:ext uri="{BB962C8B-B14F-4D97-AF65-F5344CB8AC3E}">
        <p14:creationId xmlns:p14="http://schemas.microsoft.com/office/powerpoint/2010/main" val="2751358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13</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82063"/>
            <a:ext cx="8635896" cy="436098"/>
          </a:xfrm>
          <a:prstGeom prst="rect">
            <a:avLst/>
          </a:prstGeom>
        </p:spPr>
        <p:txBody>
          <a:bodyPr/>
          <a:lstStyle/>
          <a:p>
            <a:r>
              <a:rPr lang="en-US"/>
              <a:t>8. Nhận xét – Kết luận </a:t>
            </a:r>
          </a:p>
        </p:txBody>
      </p:sp>
      <p:graphicFrame>
        <p:nvGraphicFramePr>
          <p:cNvPr id="3" name="Table 3">
            <a:extLst>
              <a:ext uri="{FF2B5EF4-FFF2-40B4-BE49-F238E27FC236}">
                <a16:creationId xmlns:a16="http://schemas.microsoft.com/office/drawing/2014/main" id="{AD24BFF1-F30B-4D59-3463-AE21E4E9954D}"/>
              </a:ext>
            </a:extLst>
          </p:cNvPr>
          <p:cNvGraphicFramePr>
            <a:graphicFrameLocks noGrp="1"/>
          </p:cNvGraphicFramePr>
          <p:nvPr>
            <p:extLst>
              <p:ext uri="{D42A27DB-BD31-4B8C-83A1-F6EECF244321}">
                <p14:modId xmlns:p14="http://schemas.microsoft.com/office/powerpoint/2010/main" val="1162149692"/>
              </p:ext>
            </p:extLst>
          </p:nvPr>
        </p:nvGraphicFramePr>
        <p:xfrm>
          <a:off x="288887" y="1325880"/>
          <a:ext cx="8635896" cy="4511040"/>
        </p:xfrm>
        <a:graphic>
          <a:graphicData uri="http://schemas.openxmlformats.org/drawingml/2006/table">
            <a:tbl>
              <a:tblPr firstRow="1" bandRow="1">
                <a:tableStyleId>{5C22544A-7EE6-4342-B048-85BDC9FD1C3A}</a:tableStyleId>
              </a:tblPr>
              <a:tblGrid>
                <a:gridCol w="4317948">
                  <a:extLst>
                    <a:ext uri="{9D8B030D-6E8A-4147-A177-3AD203B41FA5}">
                      <a16:colId xmlns:a16="http://schemas.microsoft.com/office/drawing/2014/main" val="1202772132"/>
                    </a:ext>
                  </a:extLst>
                </a:gridCol>
                <a:gridCol w="4317948">
                  <a:extLst>
                    <a:ext uri="{9D8B030D-6E8A-4147-A177-3AD203B41FA5}">
                      <a16:colId xmlns:a16="http://schemas.microsoft.com/office/drawing/2014/main" val="991278754"/>
                    </a:ext>
                  </a:extLst>
                </a:gridCol>
              </a:tblGrid>
              <a:tr h="370840">
                <a:tc>
                  <a:txBody>
                    <a:bodyPr/>
                    <a:lstStyle/>
                    <a:p>
                      <a:pPr algn="ctr"/>
                      <a:r>
                        <a:rPr lang="en-VN" sz="2400">
                          <a:solidFill>
                            <a:schemeClr val="tx1"/>
                          </a:solidFill>
                          <a:latin typeface="Lato" panose="020F0502020204030203" pitchFamily="34" charset="0"/>
                          <a:ea typeface="Lato" panose="020F0502020204030203" pitchFamily="34" charset="0"/>
                          <a:cs typeface="Lato" panose="020F0502020204030203" pitchFamily="34" charset="0"/>
                        </a:rPr>
                        <a:t>Ưu điểm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VN" sz="2400">
                          <a:solidFill>
                            <a:schemeClr val="tx1"/>
                          </a:solidFill>
                          <a:latin typeface="Lato" panose="020F0502020204030203" pitchFamily="34" charset="0"/>
                          <a:ea typeface="Lato" panose="020F0502020204030203" pitchFamily="34" charset="0"/>
                          <a:cs typeface="Lato" panose="020F0502020204030203" pitchFamily="34" charset="0"/>
                        </a:rPr>
                        <a:t>Nhược điểm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6454477"/>
                  </a:ext>
                </a:extLst>
              </a:tr>
              <a:tr h="370840">
                <a:tc>
                  <a:txBody>
                    <a:bodyPr/>
                    <a:lstStyle/>
                    <a:p>
                      <a:pPr marL="285750" lvl="0" indent="-285750">
                        <a:spcBef>
                          <a:spcPts val="600"/>
                        </a:spcBef>
                        <a:spcAft>
                          <a:spcPts val="600"/>
                        </a:spcAft>
                        <a:buFont typeface="Courier New" panose="02070309020205020404" pitchFamily="49" charset="0"/>
                        <a:buChar char="o"/>
                      </a:pPr>
                      <a:r>
                        <a:rPr lang="vi-VN" sz="2000" kern="1200">
                          <a:solidFill>
                            <a:schemeClr val="dk1"/>
                          </a:solidFill>
                          <a:effectLst/>
                          <a:latin typeface="Lato" panose="020F0502020204030203" pitchFamily="34" charset="0"/>
                          <a:ea typeface="Lato" panose="020F0502020204030203" pitchFamily="34" charset="0"/>
                          <a:cs typeface="Lato" panose="020F0502020204030203" pitchFamily="34" charset="0"/>
                        </a:rPr>
                        <a:t>Phát hiện đúng khuôn mặt.</a:t>
                      </a:r>
                      <a:endParaRPr lang="en-VN" sz="2000" kern="1200">
                        <a:solidFill>
                          <a:schemeClr val="dk1"/>
                        </a:solidFill>
                        <a:effectLst/>
                        <a:latin typeface="Lato" panose="020F0502020204030203" pitchFamily="34" charset="0"/>
                        <a:ea typeface="Lato" panose="020F0502020204030203" pitchFamily="34" charset="0"/>
                        <a:cs typeface="Lato" panose="020F0502020204030203" pitchFamily="34" charset="0"/>
                      </a:endParaRPr>
                    </a:p>
                    <a:p>
                      <a:pPr marL="285750" lvl="0" indent="-285750">
                        <a:spcBef>
                          <a:spcPts val="600"/>
                        </a:spcBef>
                        <a:spcAft>
                          <a:spcPts val="600"/>
                        </a:spcAft>
                        <a:buFont typeface="Courier New" panose="02070309020205020404" pitchFamily="49" charset="0"/>
                        <a:buChar char="o"/>
                      </a:pPr>
                      <a:r>
                        <a:rPr lang="vi-VN" sz="2000" kern="1200">
                          <a:solidFill>
                            <a:schemeClr val="dk1"/>
                          </a:solidFill>
                          <a:effectLst/>
                          <a:latin typeface="Lato" panose="020F0502020204030203" pitchFamily="34" charset="0"/>
                          <a:ea typeface="Lato" panose="020F0502020204030203" pitchFamily="34" charset="0"/>
                          <a:cs typeface="Lato" panose="020F0502020204030203" pitchFamily="34" charset="0"/>
                        </a:rPr>
                        <a:t>Dự đoán được độ tuổi tương đối chính xác.</a:t>
                      </a:r>
                      <a:endParaRPr lang="en-VN" sz="2000" kern="1200">
                        <a:solidFill>
                          <a:schemeClr val="dk1"/>
                        </a:solidFill>
                        <a:effectLst/>
                        <a:latin typeface="Lato" panose="020F0502020204030203" pitchFamily="34" charset="0"/>
                        <a:ea typeface="Lato" panose="020F0502020204030203" pitchFamily="34" charset="0"/>
                        <a:cs typeface="Lato" panose="020F0502020204030203" pitchFamily="34" charset="0"/>
                      </a:endParaRPr>
                    </a:p>
                    <a:p>
                      <a:pPr marL="285750" lvl="0" indent="-285750">
                        <a:spcBef>
                          <a:spcPts val="600"/>
                        </a:spcBef>
                        <a:spcAft>
                          <a:spcPts val="600"/>
                        </a:spcAft>
                        <a:buFont typeface="Courier New" panose="02070309020205020404" pitchFamily="49" charset="0"/>
                        <a:buChar char="o"/>
                      </a:pPr>
                      <a:r>
                        <a:rPr lang="vi-VN" sz="2000" kern="1200">
                          <a:solidFill>
                            <a:schemeClr val="dk1"/>
                          </a:solidFill>
                          <a:effectLst/>
                          <a:latin typeface="Lato" panose="020F0502020204030203" pitchFamily="34" charset="0"/>
                          <a:ea typeface="Lato" panose="020F0502020204030203" pitchFamily="34" charset="0"/>
                          <a:cs typeface="Lato" panose="020F0502020204030203" pitchFamily="34" charset="0"/>
                        </a:rPr>
                        <a:t>Đạt được yêu cầu thời gian thực.</a:t>
                      </a:r>
                      <a:endParaRPr lang="en-VN" sz="2000" kern="1200">
                        <a:solidFill>
                          <a:schemeClr val="dk1"/>
                        </a:solidFill>
                        <a:effectLst/>
                        <a:latin typeface="Lato" panose="020F0502020204030203" pitchFamily="34" charset="0"/>
                        <a:ea typeface="Lato" panose="020F0502020204030203" pitchFamily="34" charset="0"/>
                        <a:cs typeface="Lato" panose="020F0502020204030203" pitchFamily="34" charset="0"/>
                      </a:endParaRPr>
                    </a:p>
                    <a:p>
                      <a:pPr marL="285750" lvl="0" indent="-285750">
                        <a:spcBef>
                          <a:spcPts val="600"/>
                        </a:spcBef>
                        <a:spcAft>
                          <a:spcPts val="600"/>
                        </a:spcAft>
                        <a:buFont typeface="Courier New" panose="02070309020205020404" pitchFamily="49" charset="0"/>
                        <a:buChar char="o"/>
                      </a:pPr>
                      <a:r>
                        <a:rPr lang="vi-VN" sz="2000" kern="1200">
                          <a:solidFill>
                            <a:schemeClr val="dk1"/>
                          </a:solidFill>
                          <a:effectLst/>
                          <a:latin typeface="Lato" panose="020F0502020204030203" pitchFamily="34" charset="0"/>
                          <a:ea typeface="Lato" panose="020F0502020204030203" pitchFamily="34" charset="0"/>
                          <a:cs typeface="Lato" panose="020F0502020204030203" pitchFamily="34" charset="0"/>
                        </a:rPr>
                        <a:t>Đạt được độ chính xác và ổn định cần thiết.</a:t>
                      </a:r>
                      <a:endParaRPr lang="en-VN" sz="2000" kern="1200">
                        <a:solidFill>
                          <a:schemeClr val="dk1"/>
                        </a:solidFill>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lvl="0" indent="-285750">
                        <a:spcBef>
                          <a:spcPts val="600"/>
                        </a:spcBef>
                        <a:spcAft>
                          <a:spcPts val="600"/>
                        </a:spcAft>
                        <a:buFont typeface="Courier New" panose="02070309020205020404" pitchFamily="49" charset="0"/>
                        <a:buChar char="o"/>
                      </a:pPr>
                      <a:r>
                        <a:rPr lang="vi-VN" sz="2000" kern="1200">
                          <a:solidFill>
                            <a:schemeClr val="dk1"/>
                          </a:solidFill>
                          <a:effectLst/>
                          <a:latin typeface="Lato" panose="020F0502020204030203" pitchFamily="34" charset="0"/>
                          <a:ea typeface="Lato" panose="020F0502020204030203" pitchFamily="34" charset="0"/>
                          <a:cs typeface="Lato" panose="020F0502020204030203" pitchFamily="34" charset="0"/>
                        </a:rPr>
                        <a:t>Bộ phân loại Haar Cascade chưa phát hiện khuôn mặt chính xác tuyệt đối. Nguyên nhân có thể do ảnh chưa được xử lý sâu như góc quay khuôn mặt, màu ảnh, kích thước khuôn mặt…</a:t>
                      </a:r>
                    </a:p>
                    <a:p>
                      <a:pPr marL="285750" lvl="0" indent="-285750">
                        <a:spcBef>
                          <a:spcPts val="600"/>
                        </a:spcBef>
                        <a:spcAft>
                          <a:spcPts val="600"/>
                        </a:spcAft>
                        <a:buFont typeface="Courier New" panose="02070309020205020404" pitchFamily="49" charset="0"/>
                        <a:buChar char="o"/>
                      </a:pPr>
                      <a:r>
                        <a:rPr lang="vi-VN" sz="2000" kern="1200">
                          <a:solidFill>
                            <a:schemeClr val="dk1"/>
                          </a:solidFill>
                          <a:effectLst/>
                          <a:latin typeface="Lato" panose="020F0502020204030203" pitchFamily="34" charset="0"/>
                          <a:ea typeface="Lato" panose="020F0502020204030203" pitchFamily="34" charset="0"/>
                          <a:cs typeface="Lato" panose="020F0502020204030203" pitchFamily="34" charset="0"/>
                        </a:rPr>
                        <a:t>Do sử dụng camera từ máy tính cá nhân nên bức ảnh chưa rõ nét, mô hình chưa thật sự phân biệt quá rõ đặc trưng sâu giữa các khuôn mặt.</a:t>
                      </a:r>
                      <a:endParaRPr lang="en-VN" sz="2000" kern="1200">
                        <a:solidFill>
                          <a:schemeClr val="dk1"/>
                        </a:solidFill>
                        <a:effectLst/>
                        <a:latin typeface="Lato" panose="020F0502020204030203" pitchFamily="34" charset="0"/>
                        <a:ea typeface="Lato" panose="020F0502020204030203" pitchFamily="34" charset="0"/>
                        <a:cs typeface="Lato" panose="020F0502020204030203" pitchFamily="34" charset="0"/>
                      </a:endParaRPr>
                    </a:p>
                    <a:p>
                      <a:pPr marL="285750" lvl="0" indent="-285750">
                        <a:spcBef>
                          <a:spcPts val="600"/>
                        </a:spcBef>
                        <a:spcAft>
                          <a:spcPts val="600"/>
                        </a:spcAft>
                        <a:buFont typeface="Courier New" panose="02070309020205020404" pitchFamily="49" charset="0"/>
                        <a:buChar char="o"/>
                      </a:pPr>
                      <a:r>
                        <a:rPr lang="vi-VN" sz="2000" kern="1200">
                          <a:solidFill>
                            <a:schemeClr val="dk1"/>
                          </a:solidFill>
                          <a:effectLst/>
                          <a:latin typeface="Lato" panose="020F0502020204030203" pitchFamily="34" charset="0"/>
                          <a:ea typeface="Lato" panose="020F0502020204030203" pitchFamily="34" charset="0"/>
                          <a:cs typeface="Lato" panose="020F0502020204030203" pitchFamily="34" charset="0"/>
                        </a:rPr>
                        <a:t>Cải thiện kiến trúc mô hình để đạt được mô hình hiệu quả hơn.</a:t>
                      </a:r>
                      <a:endParaRPr lang="en-VN" sz="2000" kern="1200">
                        <a:solidFill>
                          <a:schemeClr val="dk1"/>
                        </a:solidFill>
                        <a:effectLst/>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709660"/>
                  </a:ext>
                </a:extLst>
              </a:tr>
            </a:tbl>
          </a:graphicData>
        </a:graphic>
      </p:graphicFrame>
    </p:spTree>
    <p:extLst>
      <p:ext uri="{BB962C8B-B14F-4D97-AF65-F5344CB8AC3E}">
        <p14:creationId xmlns:p14="http://schemas.microsoft.com/office/powerpoint/2010/main" val="419416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933872" y="1290337"/>
            <a:ext cx="569842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3800" dirty="0" err="1"/>
              <a:t>Xây</a:t>
            </a:r>
            <a:r>
              <a:rPr lang="en-US" sz="3800" dirty="0"/>
              <a:t> </a:t>
            </a:r>
            <a:r>
              <a:rPr lang="en-US" sz="3800" dirty="0" err="1"/>
              <a:t>dựng</a:t>
            </a:r>
            <a:r>
              <a:rPr lang="en-US" sz="3800" dirty="0"/>
              <a:t> </a:t>
            </a:r>
            <a:r>
              <a:rPr lang="en-US" sz="3800" dirty="0" err="1"/>
              <a:t>hệ</a:t>
            </a:r>
            <a:r>
              <a:rPr lang="en-US" sz="3800" dirty="0"/>
              <a:t> </a:t>
            </a:r>
            <a:r>
              <a:rPr lang="en-US" sz="3800" dirty="0" err="1"/>
              <a:t>thống</a:t>
            </a:r>
            <a:r>
              <a:rPr lang="en-US" sz="3800" dirty="0"/>
              <a:t> </a:t>
            </a:r>
            <a:r>
              <a:rPr lang="en-US" sz="3800" dirty="0" err="1"/>
              <a:t>nhận</a:t>
            </a:r>
            <a:r>
              <a:rPr lang="en-US" sz="3800" dirty="0"/>
              <a:t> </a:t>
            </a:r>
            <a:r>
              <a:rPr lang="en-US" sz="3800" dirty="0" err="1"/>
              <a:t>dạng</a:t>
            </a:r>
            <a:r>
              <a:rPr lang="en-US" sz="3800" dirty="0"/>
              <a:t> </a:t>
            </a:r>
            <a:r>
              <a:rPr lang="en-US" sz="3800" dirty="0" err="1"/>
              <a:t>khuôn</a:t>
            </a:r>
            <a:r>
              <a:rPr lang="en-US" sz="3800" dirty="0"/>
              <a:t> </a:t>
            </a:r>
            <a:r>
              <a:rPr lang="en-US" sz="3800" dirty="0" err="1"/>
              <a:t>mặt</a:t>
            </a:r>
            <a:r>
              <a:rPr lang="en-US" sz="3800" dirty="0"/>
              <a:t> </a:t>
            </a:r>
            <a:r>
              <a:rPr lang="en-US" sz="3800" dirty="0" err="1"/>
              <a:t>và</a:t>
            </a:r>
            <a:r>
              <a:rPr lang="en-US" sz="3800" dirty="0"/>
              <a:t> </a:t>
            </a:r>
          </a:p>
          <a:p>
            <a:r>
              <a:rPr lang="en-US" sz="3800" dirty="0" err="1"/>
              <a:t>dự</a:t>
            </a:r>
            <a:r>
              <a:rPr lang="en-US" sz="3800" dirty="0"/>
              <a:t> </a:t>
            </a:r>
            <a:r>
              <a:rPr lang="en-US" sz="3800" dirty="0" err="1"/>
              <a:t>đoán</a:t>
            </a:r>
            <a:r>
              <a:rPr lang="en-US" sz="3800" dirty="0"/>
              <a:t> </a:t>
            </a:r>
            <a:r>
              <a:rPr lang="en-US" sz="3800" dirty="0" err="1"/>
              <a:t>tuổi</a:t>
            </a:r>
            <a:r>
              <a:rPr lang="en-US" sz="3800" dirty="0"/>
              <a:t> con </a:t>
            </a:r>
            <a:r>
              <a:rPr lang="en-US" sz="3800" dirty="0" err="1"/>
              <a:t>người</a:t>
            </a:r>
            <a:endParaRPr lang="en-US" sz="3800" dirty="0"/>
          </a:p>
        </p:txBody>
      </p:sp>
      <p:sp>
        <p:nvSpPr>
          <p:cNvPr id="3" name="TextBox 2">
            <a:extLst>
              <a:ext uri="{FF2B5EF4-FFF2-40B4-BE49-F238E27FC236}">
                <a16:creationId xmlns:a16="http://schemas.microsoft.com/office/drawing/2014/main" id="{D6C5D8D2-F4BA-54CB-B062-DF9E5F332699}"/>
              </a:ext>
            </a:extLst>
          </p:cNvPr>
          <p:cNvSpPr txBox="1"/>
          <p:nvPr/>
        </p:nvSpPr>
        <p:spPr>
          <a:xfrm>
            <a:off x="1030147" y="2994508"/>
            <a:ext cx="3066865" cy="369332"/>
          </a:xfrm>
          <a:prstGeom prst="rect">
            <a:avLst/>
          </a:prstGeom>
          <a:noFill/>
        </p:spPr>
        <p:txBody>
          <a:bodyPr wrap="none" rtlCol="0">
            <a:spAutoFit/>
          </a:bodyPr>
          <a:lstStyle/>
          <a:p>
            <a:r>
              <a:rPr lang="en-VN">
                <a:solidFill>
                  <a:srgbClr val="C00000"/>
                </a:solidFill>
                <a:latin typeface="Lato" panose="020F0502020204030203" pitchFamily="34" charset="0"/>
                <a:ea typeface="Lato" panose="020F0502020204030203" pitchFamily="34" charset="0"/>
                <a:cs typeface="Lato" panose="020F0502020204030203" pitchFamily="34" charset="0"/>
              </a:rPr>
              <a:t>Danh sách thành viên nhóm:</a:t>
            </a:r>
          </a:p>
        </p:txBody>
      </p:sp>
      <p:graphicFrame>
        <p:nvGraphicFramePr>
          <p:cNvPr id="4" name="Table 4">
            <a:extLst>
              <a:ext uri="{FF2B5EF4-FFF2-40B4-BE49-F238E27FC236}">
                <a16:creationId xmlns:a16="http://schemas.microsoft.com/office/drawing/2014/main" id="{280D3B2C-05AF-56C5-0290-C78152ABE011}"/>
              </a:ext>
            </a:extLst>
          </p:cNvPr>
          <p:cNvGraphicFramePr>
            <a:graphicFrameLocks noGrp="1"/>
          </p:cNvGraphicFramePr>
          <p:nvPr>
            <p:extLst>
              <p:ext uri="{D42A27DB-BD31-4B8C-83A1-F6EECF244321}">
                <p14:modId xmlns:p14="http://schemas.microsoft.com/office/powerpoint/2010/main" val="2813140110"/>
              </p:ext>
            </p:extLst>
          </p:nvPr>
        </p:nvGraphicFramePr>
        <p:xfrm>
          <a:off x="1824942" y="3363840"/>
          <a:ext cx="4807352" cy="1483360"/>
        </p:xfrm>
        <a:graphic>
          <a:graphicData uri="http://schemas.openxmlformats.org/drawingml/2006/table">
            <a:tbl>
              <a:tblPr firstRow="1" bandRow="1">
                <a:tableStyleId>{5C22544A-7EE6-4342-B048-85BDC9FD1C3A}</a:tableStyleId>
              </a:tblPr>
              <a:tblGrid>
                <a:gridCol w="2403676">
                  <a:extLst>
                    <a:ext uri="{9D8B030D-6E8A-4147-A177-3AD203B41FA5}">
                      <a16:colId xmlns:a16="http://schemas.microsoft.com/office/drawing/2014/main" val="1068591073"/>
                    </a:ext>
                  </a:extLst>
                </a:gridCol>
                <a:gridCol w="2403676">
                  <a:extLst>
                    <a:ext uri="{9D8B030D-6E8A-4147-A177-3AD203B41FA5}">
                      <a16:colId xmlns:a16="http://schemas.microsoft.com/office/drawing/2014/main" val="2075113799"/>
                    </a:ext>
                  </a:extLst>
                </a:gridCol>
              </a:tblGrid>
              <a:tr h="370840">
                <a:tc>
                  <a:txBody>
                    <a:bodyPr/>
                    <a:lstStyle/>
                    <a:p>
                      <a:pPr algn="ctr"/>
                      <a:r>
                        <a:rPr lang="en-VN" b="0">
                          <a:solidFill>
                            <a:srgbClr val="C00000"/>
                          </a:solidFill>
                        </a:rPr>
                        <a:t>Phạm Đức Hảo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VN" b="0">
                          <a:solidFill>
                            <a:srgbClr val="C00000"/>
                          </a:solidFill>
                        </a:rPr>
                        <a:t>20200200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2735925"/>
                  </a:ext>
                </a:extLst>
              </a:tr>
              <a:tr h="370840">
                <a:tc>
                  <a:txBody>
                    <a:bodyPr/>
                    <a:lstStyle/>
                    <a:p>
                      <a:pPr algn="ctr"/>
                      <a:r>
                        <a:rPr lang="en-US" b="0">
                          <a:solidFill>
                            <a:srgbClr val="C00000"/>
                          </a:solidFill>
                        </a:rPr>
                        <a:t>T</a:t>
                      </a:r>
                      <a:r>
                        <a:rPr lang="en-VN" b="0">
                          <a:solidFill>
                            <a:srgbClr val="C00000"/>
                          </a:solidFill>
                        </a:rPr>
                        <a:t>rương Văn Hiển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VN" b="0">
                          <a:solidFill>
                            <a:srgbClr val="C00000"/>
                          </a:solidFill>
                        </a:rPr>
                        <a:t>20194276</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86074158"/>
                  </a:ext>
                </a:extLst>
              </a:tr>
              <a:tr h="370840">
                <a:tc>
                  <a:txBody>
                    <a:bodyPr/>
                    <a:lstStyle/>
                    <a:p>
                      <a:pPr algn="ctr"/>
                      <a:r>
                        <a:rPr lang="en-VN" b="0">
                          <a:solidFill>
                            <a:srgbClr val="C00000"/>
                          </a:solidFill>
                        </a:rPr>
                        <a:t>Đinh Trọng Nghĩa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VN" b="0">
                          <a:solidFill>
                            <a:srgbClr val="C00000"/>
                          </a:solidFill>
                        </a:rPr>
                        <a:t>20194340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0874927"/>
                  </a:ext>
                </a:extLst>
              </a:tr>
              <a:tr h="370840">
                <a:tc>
                  <a:txBody>
                    <a:bodyPr/>
                    <a:lstStyle/>
                    <a:p>
                      <a:pPr algn="ctr"/>
                      <a:r>
                        <a:rPr lang="en-VN" b="0">
                          <a:solidFill>
                            <a:srgbClr val="C00000"/>
                          </a:solidFill>
                        </a:rPr>
                        <a:t>Phạm Phương Huy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VN" b="0">
                          <a:solidFill>
                            <a:srgbClr val="C00000"/>
                          </a:solidFill>
                        </a:rPr>
                        <a:t>20194300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6573339"/>
                  </a:ext>
                </a:extLst>
              </a:tr>
            </a:tbl>
          </a:graphicData>
        </a:graphic>
      </p:graphicFrame>
      <p:sp>
        <p:nvSpPr>
          <p:cNvPr id="5" name="TextBox 4">
            <a:extLst>
              <a:ext uri="{FF2B5EF4-FFF2-40B4-BE49-F238E27FC236}">
                <a16:creationId xmlns:a16="http://schemas.microsoft.com/office/drawing/2014/main" id="{C3A98045-779F-8A9C-56F1-A3993DF6B1B0}"/>
              </a:ext>
            </a:extLst>
          </p:cNvPr>
          <p:cNvSpPr txBox="1"/>
          <p:nvPr/>
        </p:nvSpPr>
        <p:spPr>
          <a:xfrm>
            <a:off x="682906" y="4936377"/>
            <a:ext cx="5422895" cy="400110"/>
          </a:xfrm>
          <a:prstGeom prst="rect">
            <a:avLst/>
          </a:prstGeom>
          <a:noFill/>
        </p:spPr>
        <p:txBody>
          <a:bodyPr wrap="none" rtlCol="0">
            <a:spAutoFit/>
          </a:bodyPr>
          <a:lstStyle/>
          <a:p>
            <a:r>
              <a:rPr lang="en-VN" sz="2000">
                <a:solidFill>
                  <a:srgbClr val="C00000"/>
                </a:solidFill>
              </a:rPr>
              <a:t>Giảng viên hướng dẫn: 	TS. Nguyễn Nhật Quang</a:t>
            </a:r>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1. Tổng quan về bài toán nhận diện khuôn mặt</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1061166"/>
            <a:ext cx="8673846" cy="2272343"/>
          </a:xfrm>
        </p:spPr>
        <p:txBody>
          <a:bodyPr/>
          <a:lstStyle/>
          <a:p>
            <a:r>
              <a:rPr lang="en-US" sz="1800" b="0" i="0" u="none" strike="noStrike">
                <a:effectLst/>
              </a:rPr>
              <a:t>Bài toán nhận dạng khuôn mặt phục vụ mạnh mẽ trong nhiều lĩnh vực của đời sống đặt biệt ở những lĩnh vực công nghệ cao yêu cầu bảo đảm an ninh bảo mật…</a:t>
            </a:r>
          </a:p>
          <a:p>
            <a:r>
              <a:rPr lang="vi-VN" sz="1800"/>
              <a:t>B</a:t>
            </a:r>
            <a:r>
              <a:rPr lang="vi-VN" sz="1800" b="0" i="0" u="none" strike="noStrike">
                <a:effectLst/>
              </a:rPr>
              <a:t>ài toán nhận dạng khuôn mặt vẫn còn là bài toán nóng hổi và càng ngày người ta luôn tìm cách hoàn thiện nó để mang lại kết quả nhận dạng tốt nhất.</a:t>
            </a:r>
            <a:endParaRPr lang="en-US" sz="1800"/>
          </a:p>
        </p:txBody>
      </p:sp>
      <p:pic>
        <p:nvPicPr>
          <p:cNvPr id="6" name="Picture 5" descr="Diagram&#10;&#10;Description automatically generated">
            <a:extLst>
              <a:ext uri="{FF2B5EF4-FFF2-40B4-BE49-F238E27FC236}">
                <a16:creationId xmlns:a16="http://schemas.microsoft.com/office/drawing/2014/main" id="{3BC98515-B985-CBDE-E786-4B6864C0F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930" y="2526462"/>
            <a:ext cx="4652139" cy="3477985"/>
          </a:xfrm>
          <a:prstGeom prst="rect">
            <a:avLst/>
          </a:prstGeom>
        </p:spPr>
      </p:pic>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1. Tổng quan về bài toán nhận diện khuôn mặt</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2292828"/>
            <a:ext cx="5031404" cy="2272343"/>
          </a:xfrm>
        </p:spPr>
        <p:txBody>
          <a:bodyPr/>
          <a:lstStyle/>
          <a:p>
            <a:pPr marL="0" indent="0">
              <a:buNone/>
            </a:pPr>
            <a:r>
              <a:rPr lang="en-US" sz="2000"/>
              <a:t>Với đề tài “</a:t>
            </a:r>
            <a:r>
              <a:rPr lang="en-US" sz="2000">
                <a:effectLst/>
              </a:rPr>
              <a:t>Xây</a:t>
            </a:r>
            <a:r>
              <a:rPr lang="vi-VN" sz="2000">
                <a:effectLst/>
              </a:rPr>
              <a:t> dựng hệ thống nhận dạng khuôn mặt và dự đoán tuổi con người”, nhóm chúng em chia nhỏ đề tài bài toán thành 2 bài toán con:</a:t>
            </a:r>
          </a:p>
          <a:p>
            <a:pPr marL="342900" indent="-342900">
              <a:buFont typeface="+mj-lt"/>
              <a:buAutoNum type="arabicPeriod"/>
            </a:pPr>
            <a:r>
              <a:rPr lang="vi-VN" sz="2000">
                <a:effectLst/>
              </a:rPr>
              <a:t>Bài toán 1: Phát hiện toạ độ khuôn mặt trong ảnh, video</a:t>
            </a:r>
            <a:r>
              <a:rPr lang="en-VN" sz="2000">
                <a:effectLst/>
              </a:rPr>
              <a:t> </a:t>
            </a:r>
          </a:p>
          <a:p>
            <a:pPr marL="342900" indent="-342900">
              <a:buFont typeface="+mj-lt"/>
              <a:buAutoNum type="arabicPeriod"/>
            </a:pPr>
            <a:r>
              <a:rPr lang="vi-VN" sz="2000">
                <a:effectLst/>
              </a:rPr>
              <a:t>Bài toán 2: Sau khi đã xác định được khuôn mặt, dự đoán độ tuổi trên khuôn mặt đó</a:t>
            </a:r>
            <a:r>
              <a:rPr lang="en-VN" sz="2000">
                <a:effectLst/>
              </a:rPr>
              <a:t> </a:t>
            </a:r>
            <a:endParaRPr lang="vi-VN" sz="2000">
              <a:effectLst/>
            </a:endParaRPr>
          </a:p>
          <a:p>
            <a:pPr marL="0" indent="0">
              <a:buNone/>
            </a:pPr>
            <a:endParaRPr lang="en-US" sz="1800"/>
          </a:p>
        </p:txBody>
      </p:sp>
      <p:pic>
        <p:nvPicPr>
          <p:cNvPr id="7" name="Picture 6" descr="A person with blonde hair&#10;&#10;Description automatically generated with medium confidence">
            <a:extLst>
              <a:ext uri="{FF2B5EF4-FFF2-40B4-BE49-F238E27FC236}">
                <a16:creationId xmlns:a16="http://schemas.microsoft.com/office/drawing/2014/main" id="{84B64076-AA72-F8FD-1D1D-D1B0C02AE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9600" y="2128839"/>
            <a:ext cx="2857500" cy="2844800"/>
          </a:xfrm>
          <a:prstGeom prst="rect">
            <a:avLst/>
          </a:prstGeom>
        </p:spPr>
      </p:pic>
    </p:spTree>
    <p:extLst>
      <p:ext uri="{BB962C8B-B14F-4D97-AF65-F5344CB8AC3E}">
        <p14:creationId xmlns:p14="http://schemas.microsoft.com/office/powerpoint/2010/main" val="2174079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2. Thuật toán, giải thuật sử dụng</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933844"/>
            <a:ext cx="8673846" cy="2272343"/>
          </a:xfrm>
        </p:spPr>
        <p:txBody>
          <a:bodyPr/>
          <a:lstStyle/>
          <a:p>
            <a:pPr marL="0" indent="0">
              <a:buNone/>
            </a:pPr>
            <a:r>
              <a:rPr lang="vi-VN" sz="2400" b="1">
                <a:effectLst/>
              </a:rPr>
              <a:t>Bài toán 1: Phát hiện toạ độ khuôn mặt trong ảnh, video</a:t>
            </a:r>
            <a:r>
              <a:rPr lang="en-VN" sz="2400" b="1">
                <a:effectLst/>
              </a:rPr>
              <a:t> </a:t>
            </a:r>
          </a:p>
          <a:p>
            <a:pPr marL="0" indent="0" algn="ctr">
              <a:buNone/>
            </a:pPr>
            <a:r>
              <a:rPr lang="en-US" sz="1800"/>
              <a:t>Mô hình phân tầng Cascade</a:t>
            </a:r>
          </a:p>
          <a:p>
            <a:pPr marL="0" indent="0" algn="ctr">
              <a:buNone/>
            </a:pPr>
            <a:endParaRPr lang="en-US" sz="1800"/>
          </a:p>
        </p:txBody>
      </p:sp>
      <p:pic>
        <p:nvPicPr>
          <p:cNvPr id="6" name="Picture 5" descr="file:///Users/truongvanhien/Pictures/Photos%20Library.photoslibrary/originals/7/70A7A361-518D-4D31-B5B6-C675490A49FD.webp">
            <a:extLst>
              <a:ext uri="{FF2B5EF4-FFF2-40B4-BE49-F238E27FC236}">
                <a16:creationId xmlns:a16="http://schemas.microsoft.com/office/drawing/2014/main" id="{CD6EC37D-6C55-9B98-A554-256666D1B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320" y="2070015"/>
            <a:ext cx="5200546" cy="3903767"/>
          </a:xfrm>
          <a:prstGeom prst="rect">
            <a:avLst/>
          </a:prstGeom>
        </p:spPr>
      </p:pic>
    </p:spTree>
    <p:extLst>
      <p:ext uri="{BB962C8B-B14F-4D97-AF65-F5344CB8AC3E}">
        <p14:creationId xmlns:p14="http://schemas.microsoft.com/office/powerpoint/2010/main" val="1290511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2. Thuật toán, giải thuật sử dụng</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933844"/>
            <a:ext cx="8673846" cy="2272343"/>
          </a:xfrm>
        </p:spPr>
        <p:txBody>
          <a:bodyPr/>
          <a:lstStyle/>
          <a:p>
            <a:pPr marL="0" indent="0">
              <a:buNone/>
            </a:pPr>
            <a:r>
              <a:rPr lang="vi-VN" sz="2400" b="1">
                <a:effectLst/>
              </a:rPr>
              <a:t>Bài toán 1: Phát hiện toạ độ khuôn mặt trong ảnh, video</a:t>
            </a:r>
            <a:r>
              <a:rPr lang="en-VN" sz="2400" b="1">
                <a:effectLst/>
              </a:rPr>
              <a:t> </a:t>
            </a:r>
          </a:p>
          <a:p>
            <a:pPr marL="0" indent="0" algn="ctr">
              <a:buNone/>
            </a:pPr>
            <a:r>
              <a:rPr lang="en-US" sz="1800"/>
              <a:t>Sơ đồ nhận diện khuôn mặt sử dung bộ phân loại Haar Cascade</a:t>
            </a:r>
          </a:p>
        </p:txBody>
      </p:sp>
      <p:pic>
        <p:nvPicPr>
          <p:cNvPr id="5" name="Picture 4" descr="file:///Users/truongvanhien/Pictures/Photos%20Library.photoslibrary/originals/A/A12EACB8-669E-4866-8D97-613F440F5AC1.webp">
            <a:extLst>
              <a:ext uri="{FF2B5EF4-FFF2-40B4-BE49-F238E27FC236}">
                <a16:creationId xmlns:a16="http://schemas.microsoft.com/office/drawing/2014/main" id="{A2B4018C-E094-20DB-91FD-5F755FD5D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602" y="1807060"/>
            <a:ext cx="6342927" cy="4178461"/>
          </a:xfrm>
          <a:prstGeom prst="rect">
            <a:avLst/>
          </a:prstGeom>
        </p:spPr>
      </p:pic>
    </p:spTree>
    <p:extLst>
      <p:ext uri="{BB962C8B-B14F-4D97-AF65-F5344CB8AC3E}">
        <p14:creationId xmlns:p14="http://schemas.microsoft.com/office/powerpoint/2010/main" val="327460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2. Thuật toán, giải thuật sử dụng</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933844"/>
            <a:ext cx="8673846" cy="2272343"/>
          </a:xfrm>
        </p:spPr>
        <p:txBody>
          <a:bodyPr/>
          <a:lstStyle/>
          <a:p>
            <a:pPr marL="0" indent="0">
              <a:buNone/>
            </a:pPr>
            <a:r>
              <a:rPr lang="vi-VN" sz="2400" b="1">
                <a:effectLst/>
              </a:rPr>
              <a:t>Bài toán 2: Dự đoán độ tuổi trên khuôn mặt</a:t>
            </a:r>
            <a:endParaRPr lang="en-VN" sz="2400" b="1">
              <a:effectLst/>
            </a:endParaRPr>
          </a:p>
          <a:p>
            <a:pPr marL="0" indent="0" algn="ctr">
              <a:buNone/>
            </a:pPr>
            <a:r>
              <a:rPr lang="en-US" sz="1800"/>
              <a:t>Mô hình CNN (Convolutional Neural Network)</a:t>
            </a:r>
          </a:p>
          <a:p>
            <a:pPr marL="0" indent="0" algn="ctr">
              <a:buNone/>
            </a:pPr>
            <a:endParaRPr lang="en-US" sz="1800"/>
          </a:p>
        </p:txBody>
      </p:sp>
      <p:sp>
        <p:nvSpPr>
          <p:cNvPr id="7" name="Rectangle 4">
            <a:extLst>
              <a:ext uri="{FF2B5EF4-FFF2-40B4-BE49-F238E27FC236}">
                <a16:creationId xmlns:a16="http://schemas.microsoft.com/office/drawing/2014/main" id="{0DD1781D-00A6-96F2-8F40-1A1597D2FCD6}"/>
              </a:ext>
            </a:extLst>
          </p:cNvPr>
          <p:cNvSpPr>
            <a:spLocks noChangeArrowheads="1"/>
          </p:cNvSpPr>
          <p:nvPr/>
        </p:nvSpPr>
        <p:spPr bwMode="auto">
          <a:xfrm>
            <a:off x="1203765" y="2380368"/>
            <a:ext cx="1058147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a:p>
        </p:txBody>
      </p:sp>
      <p:pic>
        <p:nvPicPr>
          <p:cNvPr id="1027" name="Picture 41" descr="Cấu trúc của mạng CNN">
            <a:extLst>
              <a:ext uri="{FF2B5EF4-FFF2-40B4-BE49-F238E27FC236}">
                <a16:creationId xmlns:a16="http://schemas.microsoft.com/office/drawing/2014/main" id="{8ADD8C75-44A2-5ECD-AE96-B61CD5FDDC2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203765" y="2380368"/>
            <a:ext cx="7083707" cy="2542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994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3. Bộ dữ liệu</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a:xfrm>
            <a:off x="235077" y="794948"/>
            <a:ext cx="8673846" cy="2272343"/>
          </a:xfrm>
        </p:spPr>
        <p:txBody>
          <a:bodyPr/>
          <a:lstStyle/>
          <a:p>
            <a:pPr marL="0" indent="0">
              <a:buNone/>
            </a:pPr>
            <a:r>
              <a:rPr lang="en-VN" sz="1600">
                <a:effectLst/>
              </a:rPr>
              <a:t>Bộ dữ liệu sử dụng: </a:t>
            </a:r>
            <a:r>
              <a:rPr lang="vi-VN" sz="1600" u="sng">
                <a:solidFill>
                  <a:srgbClr val="0000FF"/>
                </a:solidFill>
                <a:effectLst/>
                <a:hlinkClick r:id="rId2"/>
              </a:rPr>
              <a:t>Age prediction | Kaggle</a:t>
            </a:r>
            <a:r>
              <a:rPr lang="en-VN" sz="1600">
                <a:effectLst/>
              </a:rPr>
              <a:t> </a:t>
            </a:r>
          </a:p>
          <a:p>
            <a:pPr marL="0" indent="0">
              <a:lnSpc>
                <a:spcPct val="150000"/>
              </a:lnSpc>
              <a:spcBef>
                <a:spcPts val="600"/>
              </a:spcBef>
              <a:spcAft>
                <a:spcPts val="600"/>
              </a:spcAft>
              <a:buNone/>
            </a:pPr>
            <a:r>
              <a:rPr lang="vi-VN" sz="1600">
                <a:effectLst/>
              </a:rPr>
              <a:t>Mô tả bộ dữ liệu:</a:t>
            </a:r>
            <a:endParaRPr lang="en-VN" sz="1600">
              <a:effectLst/>
            </a:endParaRPr>
          </a:p>
          <a:p>
            <a:pPr marL="342900" lvl="0" indent="-342900">
              <a:lnSpc>
                <a:spcPct val="150000"/>
              </a:lnSpc>
              <a:spcBef>
                <a:spcPts val="600"/>
              </a:spcBef>
              <a:spcAft>
                <a:spcPts val="600"/>
              </a:spcAft>
              <a:buFont typeface="Courier New" panose="02070309020205020404" pitchFamily="49" charset="0"/>
              <a:buChar char="o"/>
            </a:pPr>
            <a:r>
              <a:rPr lang="vi-VN" sz="1600">
                <a:effectLst/>
              </a:rPr>
              <a:t>Tập dữ liệu sử dụng gồm hơn 185.000 bức ảnh chụp khuôn mặt người ở các độ tuổi khác nhau từ 0 – 100 tuổi. Kích thước các ảnh là 128x128 px</a:t>
            </a:r>
            <a:endParaRPr lang="en-VN" sz="1600">
              <a:effectLst/>
            </a:endParaRPr>
          </a:p>
          <a:p>
            <a:pPr marL="342900" lvl="0" indent="-342900">
              <a:lnSpc>
                <a:spcPct val="150000"/>
              </a:lnSpc>
              <a:spcBef>
                <a:spcPts val="600"/>
              </a:spcBef>
              <a:spcAft>
                <a:spcPts val="600"/>
              </a:spcAft>
              <a:buFont typeface="Courier New" panose="02070309020205020404" pitchFamily="49" charset="0"/>
              <a:buChar char="o"/>
            </a:pPr>
            <a:r>
              <a:rPr lang="vi-VN" sz="1600">
                <a:effectLst/>
              </a:rPr>
              <a:t>Tập dữ liệu được chia thành 2 phần “train” và “test” với tỉ lệ là 7:3</a:t>
            </a:r>
            <a:endParaRPr lang="en-VN" sz="1600">
              <a:effectLst/>
            </a:endParaRPr>
          </a:p>
          <a:p>
            <a:pPr marL="0" indent="0">
              <a:buNone/>
            </a:pPr>
            <a:endParaRPr lang="en-US" sz="2000"/>
          </a:p>
        </p:txBody>
      </p:sp>
      <p:sp>
        <p:nvSpPr>
          <p:cNvPr id="7" name="Rectangle 4">
            <a:extLst>
              <a:ext uri="{FF2B5EF4-FFF2-40B4-BE49-F238E27FC236}">
                <a16:creationId xmlns:a16="http://schemas.microsoft.com/office/drawing/2014/main" id="{0DD1781D-00A6-96F2-8F40-1A1597D2FCD6}"/>
              </a:ext>
            </a:extLst>
          </p:cNvPr>
          <p:cNvSpPr>
            <a:spLocks noChangeArrowheads="1"/>
          </p:cNvSpPr>
          <p:nvPr/>
        </p:nvSpPr>
        <p:spPr bwMode="auto">
          <a:xfrm>
            <a:off x="1203765" y="2380368"/>
            <a:ext cx="1058147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a:p>
        </p:txBody>
      </p:sp>
      <p:graphicFrame>
        <p:nvGraphicFramePr>
          <p:cNvPr id="5" name="Biểu đồ 1">
            <a:extLst>
              <a:ext uri="{FF2B5EF4-FFF2-40B4-BE49-F238E27FC236}">
                <a16:creationId xmlns:a16="http://schemas.microsoft.com/office/drawing/2014/main" id="{5077BE7D-9F86-6442-C3A4-E1644C8C3625}"/>
              </a:ext>
            </a:extLst>
          </p:cNvPr>
          <p:cNvGraphicFramePr/>
          <p:nvPr>
            <p:extLst>
              <p:ext uri="{D42A27DB-BD31-4B8C-83A1-F6EECF244321}">
                <p14:modId xmlns:p14="http://schemas.microsoft.com/office/powerpoint/2010/main" val="1337727046"/>
              </p:ext>
            </p:extLst>
          </p:nvPr>
        </p:nvGraphicFramePr>
        <p:xfrm>
          <a:off x="1908461" y="2997842"/>
          <a:ext cx="5279418" cy="326405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0071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t>4. Mô hình model</a:t>
            </a:r>
          </a:p>
        </p:txBody>
      </p:sp>
      <p:sp>
        <p:nvSpPr>
          <p:cNvPr id="7" name="Rectangle 4">
            <a:extLst>
              <a:ext uri="{FF2B5EF4-FFF2-40B4-BE49-F238E27FC236}">
                <a16:creationId xmlns:a16="http://schemas.microsoft.com/office/drawing/2014/main" id="{0DD1781D-00A6-96F2-8F40-1A1597D2FCD6}"/>
              </a:ext>
            </a:extLst>
          </p:cNvPr>
          <p:cNvSpPr>
            <a:spLocks noChangeArrowheads="1"/>
          </p:cNvSpPr>
          <p:nvPr/>
        </p:nvSpPr>
        <p:spPr bwMode="auto">
          <a:xfrm>
            <a:off x="1203765" y="2380368"/>
            <a:ext cx="1058147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VN"/>
          </a:p>
        </p:txBody>
      </p:sp>
      <p:pic>
        <p:nvPicPr>
          <p:cNvPr id="10" name="Hình ảnh 11" descr="Ảnh có chứa văn bản&#10;&#10;Mô tả được tạo tự động">
            <a:extLst>
              <a:ext uri="{FF2B5EF4-FFF2-40B4-BE49-F238E27FC236}">
                <a16:creationId xmlns:a16="http://schemas.microsoft.com/office/drawing/2014/main" id="{BADF6D70-DD42-5FE1-8BD6-C4F5E6C0A378}"/>
              </a:ext>
            </a:extLst>
          </p:cNvPr>
          <p:cNvPicPr>
            <a:picLocks noGrp="1" noChangeAspect="1"/>
          </p:cNvPicPr>
          <p:nvPr>
            <p:ph sz="quarter" idx="13"/>
          </p:nvPr>
        </p:nvPicPr>
        <p:blipFill>
          <a:blip r:embed="rId2"/>
          <a:stretch>
            <a:fillRect/>
          </a:stretch>
        </p:blipFill>
        <p:spPr>
          <a:xfrm>
            <a:off x="1727119" y="1142669"/>
            <a:ext cx="5689761" cy="4572661"/>
          </a:xfrm>
          <a:prstGeom prst="rect">
            <a:avLst/>
          </a:prstGeom>
        </p:spPr>
      </p:pic>
    </p:spTree>
    <p:extLst>
      <p:ext uri="{BB962C8B-B14F-4D97-AF65-F5344CB8AC3E}">
        <p14:creationId xmlns:p14="http://schemas.microsoft.com/office/powerpoint/2010/main" val="39763350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827</TotalTime>
  <Words>687</Words>
  <Application>Microsoft Macintosh PowerPoint</Application>
  <PresentationFormat>On-screen Show (4:3)</PresentationFormat>
  <Paragraphs>67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Courier New</vt:lpstr>
      <vt:lpstr>Lato</vt:lpstr>
      <vt:lpstr>Times New Roman</vt:lpstr>
      <vt:lpstr>Office Theme</vt:lpstr>
      <vt:lpstr>PowerPoint Presentation</vt:lpstr>
      <vt:lpstr>PowerPoint Presentation</vt:lpstr>
      <vt:lpstr>1. Tổng quan về bài toán nhận diện khuôn mặt</vt:lpstr>
      <vt:lpstr>1. Tổng quan về bài toán nhận diện khuôn mặt</vt:lpstr>
      <vt:lpstr>2. Thuật toán, giải thuật sử dụng</vt:lpstr>
      <vt:lpstr>2. Thuật toán, giải thuật sử dụng</vt:lpstr>
      <vt:lpstr>2. Thuật toán, giải thuật sử dụng</vt:lpstr>
      <vt:lpstr>3. Bộ dữ liệu</vt:lpstr>
      <vt:lpstr>4. Mô hình model</vt:lpstr>
      <vt:lpstr>5. Huấn luyện mô hình</vt:lpstr>
      <vt:lpstr>6. Sản phẩm demo</vt:lpstr>
      <vt:lpstr>7. Đánh giá mô hình</vt:lpstr>
      <vt:lpstr>8. Nhận xét – Kết luận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TRUONG VAN HIEN 20194276</cp:lastModifiedBy>
  <cp:revision>14</cp:revision>
  <dcterms:created xsi:type="dcterms:W3CDTF">2021-05-28T04:32:29Z</dcterms:created>
  <dcterms:modified xsi:type="dcterms:W3CDTF">2023-01-09T03:35:00Z</dcterms:modified>
</cp:coreProperties>
</file>