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 id="2147483798" r:id="rId2"/>
    <p:sldMasterId id="2147483826" r:id="rId3"/>
    <p:sldMasterId id="2147483812" r:id="rId4"/>
    <p:sldMasterId id="2147483824" r:id="rId5"/>
  </p:sldMasterIdLst>
  <p:notesMasterIdLst>
    <p:notesMasterId r:id="rId46"/>
  </p:notesMasterIdLst>
  <p:handoutMasterIdLst>
    <p:handoutMasterId r:id="rId47"/>
  </p:handoutMasterIdLst>
  <p:sldIdLst>
    <p:sldId id="371" r:id="rId6"/>
    <p:sldId id="618" r:id="rId7"/>
    <p:sldId id="506" r:id="rId8"/>
    <p:sldId id="547" r:id="rId9"/>
    <p:sldId id="548" r:id="rId10"/>
    <p:sldId id="553" r:id="rId11"/>
    <p:sldId id="594" r:id="rId12"/>
    <p:sldId id="595" r:id="rId13"/>
    <p:sldId id="614" r:id="rId14"/>
    <p:sldId id="612" r:id="rId15"/>
    <p:sldId id="613" r:id="rId16"/>
    <p:sldId id="619" r:id="rId17"/>
    <p:sldId id="620" r:id="rId18"/>
    <p:sldId id="621" r:id="rId19"/>
    <p:sldId id="596" r:id="rId20"/>
    <p:sldId id="597" r:id="rId21"/>
    <p:sldId id="622" r:id="rId22"/>
    <p:sldId id="602" r:id="rId23"/>
    <p:sldId id="603" r:id="rId24"/>
    <p:sldId id="604" r:id="rId25"/>
    <p:sldId id="605" r:id="rId26"/>
    <p:sldId id="611" r:id="rId27"/>
    <p:sldId id="623" r:id="rId28"/>
    <p:sldId id="624" r:id="rId29"/>
    <p:sldId id="606" r:id="rId30"/>
    <p:sldId id="607" r:id="rId31"/>
    <p:sldId id="608" r:id="rId32"/>
    <p:sldId id="609" r:id="rId33"/>
    <p:sldId id="610" r:id="rId34"/>
    <p:sldId id="625" r:id="rId35"/>
    <p:sldId id="626" r:id="rId36"/>
    <p:sldId id="627" r:id="rId37"/>
    <p:sldId id="598" r:id="rId38"/>
    <p:sldId id="599" r:id="rId39"/>
    <p:sldId id="600" r:id="rId40"/>
    <p:sldId id="552" r:id="rId41"/>
    <p:sldId id="615" r:id="rId42"/>
    <p:sldId id="616" r:id="rId43"/>
    <p:sldId id="617" r:id="rId44"/>
    <p:sldId id="352" r:id="rId45"/>
  </p:sldIdLst>
  <p:sldSz cx="9144000" cy="5143500" type="screen16x9"/>
  <p:notesSz cx="6985000" cy="9283700"/>
  <p:defaultTextStyle>
    <a:defPPr>
      <a:defRPr lang="en-GB"/>
    </a:defPPr>
    <a:lvl1pPr algn="l" defTabSz="457200" rtl="0" fontAlgn="base">
      <a:spcBef>
        <a:spcPct val="0"/>
      </a:spcBef>
      <a:spcAft>
        <a:spcPct val="0"/>
      </a:spcAft>
      <a:defRPr kern="1200">
        <a:solidFill>
          <a:schemeClr val="tx1"/>
        </a:solidFill>
        <a:latin typeface="Arial" charset="0"/>
        <a:ea typeface="ヒラギノ角ゴ Pro W3"/>
        <a:cs typeface="ヒラギノ角ゴ Pro W3"/>
      </a:defRPr>
    </a:lvl1pPr>
    <a:lvl2pPr marL="457200" algn="l" defTabSz="457200" rtl="0" fontAlgn="base">
      <a:spcBef>
        <a:spcPct val="0"/>
      </a:spcBef>
      <a:spcAft>
        <a:spcPct val="0"/>
      </a:spcAft>
      <a:defRPr kern="1200">
        <a:solidFill>
          <a:schemeClr val="tx1"/>
        </a:solidFill>
        <a:latin typeface="Arial" charset="0"/>
        <a:ea typeface="ヒラギノ角ゴ Pro W3"/>
        <a:cs typeface="ヒラギノ角ゴ Pro W3"/>
      </a:defRPr>
    </a:lvl2pPr>
    <a:lvl3pPr marL="914400" algn="l" defTabSz="457200" rtl="0" fontAlgn="base">
      <a:spcBef>
        <a:spcPct val="0"/>
      </a:spcBef>
      <a:spcAft>
        <a:spcPct val="0"/>
      </a:spcAft>
      <a:defRPr kern="1200">
        <a:solidFill>
          <a:schemeClr val="tx1"/>
        </a:solidFill>
        <a:latin typeface="Arial" charset="0"/>
        <a:ea typeface="ヒラギノ角ゴ Pro W3"/>
        <a:cs typeface="ヒラギノ角ゴ Pro W3"/>
      </a:defRPr>
    </a:lvl3pPr>
    <a:lvl4pPr marL="1371600" algn="l" defTabSz="457200" rtl="0" fontAlgn="base">
      <a:spcBef>
        <a:spcPct val="0"/>
      </a:spcBef>
      <a:spcAft>
        <a:spcPct val="0"/>
      </a:spcAft>
      <a:defRPr kern="1200">
        <a:solidFill>
          <a:schemeClr val="tx1"/>
        </a:solidFill>
        <a:latin typeface="Arial" charset="0"/>
        <a:ea typeface="ヒラギノ角ゴ Pro W3"/>
        <a:cs typeface="ヒラギノ角ゴ Pro W3"/>
      </a:defRPr>
    </a:lvl4pPr>
    <a:lvl5pPr marL="1828800" algn="l" defTabSz="457200" rtl="0" fontAlgn="base">
      <a:spcBef>
        <a:spcPct val="0"/>
      </a:spcBef>
      <a:spcAft>
        <a:spcPct val="0"/>
      </a:spcAft>
      <a:defRPr kern="1200">
        <a:solidFill>
          <a:schemeClr val="tx1"/>
        </a:solidFill>
        <a:latin typeface="Arial" charset="0"/>
        <a:ea typeface="ヒラギノ角ゴ Pro W3"/>
        <a:cs typeface="ヒラギノ角ゴ Pro W3"/>
      </a:defRPr>
    </a:lvl5pPr>
    <a:lvl6pPr marL="2286000" algn="l" defTabSz="914400" rtl="0" eaLnBrk="1" latinLnBrk="0" hangingPunct="1">
      <a:defRPr kern="1200">
        <a:solidFill>
          <a:schemeClr val="tx1"/>
        </a:solidFill>
        <a:latin typeface="Arial" charset="0"/>
        <a:ea typeface="ヒラギノ角ゴ Pro W3"/>
        <a:cs typeface="ヒラギノ角ゴ Pro W3"/>
      </a:defRPr>
    </a:lvl6pPr>
    <a:lvl7pPr marL="2743200" algn="l" defTabSz="914400" rtl="0" eaLnBrk="1" latinLnBrk="0" hangingPunct="1">
      <a:defRPr kern="1200">
        <a:solidFill>
          <a:schemeClr val="tx1"/>
        </a:solidFill>
        <a:latin typeface="Arial" charset="0"/>
        <a:ea typeface="ヒラギノ角ゴ Pro W3"/>
        <a:cs typeface="ヒラギノ角ゴ Pro W3"/>
      </a:defRPr>
    </a:lvl7pPr>
    <a:lvl8pPr marL="3200400" algn="l" defTabSz="914400" rtl="0" eaLnBrk="1" latinLnBrk="0" hangingPunct="1">
      <a:defRPr kern="1200">
        <a:solidFill>
          <a:schemeClr val="tx1"/>
        </a:solidFill>
        <a:latin typeface="Arial" charset="0"/>
        <a:ea typeface="ヒラギノ角ゴ Pro W3"/>
        <a:cs typeface="ヒラギノ角ゴ Pro W3"/>
      </a:defRPr>
    </a:lvl8pPr>
    <a:lvl9pPr marL="3657600" algn="l" defTabSz="914400" rtl="0" eaLnBrk="1" latinLnBrk="0" hangingPunct="1">
      <a:defRPr kern="1200">
        <a:solidFill>
          <a:schemeClr val="tx1"/>
        </a:solidFill>
        <a:latin typeface="Arial" charset="0"/>
        <a:ea typeface="ヒラギノ角ゴ Pro W3"/>
        <a:cs typeface="ヒラギノ角ゴ Pro W3"/>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708" userDrawn="1">
          <p15:clr>
            <a:srgbClr val="A4A3A4"/>
          </p15:clr>
        </p15:guide>
        <p15:guide id="2" pos="2240" userDrawn="1">
          <p15:clr>
            <a:srgbClr val="A4A3A4"/>
          </p15:clr>
        </p15:guide>
        <p15:guide id="3" orient="horz" pos="2946" userDrawn="1">
          <p15:clr>
            <a:srgbClr val="A4A3A4"/>
          </p15:clr>
        </p15:guide>
        <p15:guide id="4" pos="2225" userDrawn="1">
          <p15:clr>
            <a:srgbClr val="A4A3A4"/>
          </p15:clr>
        </p15:guide>
        <p15:guide id="5" orient="horz" pos="2689" userDrawn="1">
          <p15:clr>
            <a:srgbClr val="A4A3A4"/>
          </p15:clr>
        </p15:guide>
        <p15:guide id="6" orient="horz" pos="2924" userDrawn="1">
          <p15:clr>
            <a:srgbClr val="A4A3A4"/>
          </p15:clr>
        </p15:guide>
        <p15:guide id="7" pos="2215" userDrawn="1">
          <p15:clr>
            <a:srgbClr val="A4A3A4"/>
          </p15:clr>
        </p15:guide>
        <p15:guide id="8" pos="220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A2AE"/>
    <a:srgbClr val="006600"/>
    <a:srgbClr val="FFFFCC"/>
    <a:srgbClr val="FFD6DD"/>
    <a:srgbClr val="001135"/>
    <a:srgbClr val="EDF2F5"/>
    <a:srgbClr val="4D5766"/>
    <a:srgbClr val="BEC8D2"/>
    <a:srgbClr val="FFFFFF"/>
    <a:srgbClr val="2731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421" autoAdjust="0"/>
  </p:normalViewPr>
  <p:slideViewPr>
    <p:cSldViewPr snapToGrid="0">
      <p:cViewPr varScale="1">
        <p:scale>
          <a:sx n="82" d="100"/>
          <a:sy n="82" d="100"/>
        </p:scale>
        <p:origin x="414" y="78"/>
      </p:cViewPr>
      <p:guideLst>
        <p:guide orient="horz" pos="1620"/>
        <p:guide pos="2880"/>
      </p:guideLst>
    </p:cSldViewPr>
  </p:slideViewPr>
  <p:outlineViewPr>
    <p:cViewPr>
      <p:scale>
        <a:sx n="33" d="100"/>
        <a:sy n="33" d="100"/>
      </p:scale>
      <p:origin x="0" y="-636"/>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82" d="100"/>
          <a:sy n="82" d="100"/>
        </p:scale>
        <p:origin x="3972" y="84"/>
      </p:cViewPr>
      <p:guideLst>
        <p:guide orient="horz" pos="2708"/>
        <p:guide pos="2240"/>
        <p:guide orient="horz" pos="2946"/>
        <p:guide pos="2225"/>
        <p:guide orient="horz" pos="2689"/>
        <p:guide orient="horz" pos="2924"/>
        <p:guide pos="2215"/>
        <p:guide pos="22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26834" cy="464185"/>
          </a:xfrm>
          <a:prstGeom prst="rect">
            <a:avLst/>
          </a:prstGeom>
        </p:spPr>
        <p:txBody>
          <a:bodyPr vert="horz" lIns="91268" tIns="45635" rIns="91268" bIns="45635"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sz="quarter" idx="1"/>
          </p:nvPr>
        </p:nvSpPr>
        <p:spPr>
          <a:xfrm>
            <a:off x="3956551" y="1"/>
            <a:ext cx="3026834" cy="464185"/>
          </a:xfrm>
          <a:prstGeom prst="rect">
            <a:avLst/>
          </a:prstGeom>
        </p:spPr>
        <p:txBody>
          <a:bodyPr vert="horz" lIns="91268" tIns="45635" rIns="91268" bIns="45635" rtlCol="0"/>
          <a:lstStyle>
            <a:lvl1pPr algn="r" fontAlgn="auto">
              <a:spcBef>
                <a:spcPts val="0"/>
              </a:spcBef>
              <a:spcAft>
                <a:spcPts val="0"/>
              </a:spcAft>
              <a:defRPr sz="1200">
                <a:latin typeface="+mn-lt"/>
                <a:ea typeface="+mn-ea"/>
                <a:cs typeface="+mn-cs"/>
              </a:defRPr>
            </a:lvl1pPr>
          </a:lstStyle>
          <a:p>
            <a:pPr>
              <a:defRPr/>
            </a:pPr>
            <a:fld id="{E3A1A956-FBA6-4D44-9717-88B588F88EA2}" type="datetimeFigureOut">
              <a:rPr lang="en-US"/>
              <a:pPr>
                <a:defRPr/>
              </a:pPr>
              <a:t>6/28/2016</a:t>
            </a:fld>
            <a:endParaRPr lang="en-US" dirty="0"/>
          </a:p>
        </p:txBody>
      </p:sp>
      <p:sp>
        <p:nvSpPr>
          <p:cNvPr id="4" name="Footer Placeholder 3"/>
          <p:cNvSpPr>
            <a:spLocks noGrp="1"/>
          </p:cNvSpPr>
          <p:nvPr>
            <p:ph type="ftr" sz="quarter" idx="2"/>
          </p:nvPr>
        </p:nvSpPr>
        <p:spPr>
          <a:xfrm>
            <a:off x="0" y="8817905"/>
            <a:ext cx="3026834" cy="464185"/>
          </a:xfrm>
          <a:prstGeom prst="rect">
            <a:avLst/>
          </a:prstGeom>
        </p:spPr>
        <p:txBody>
          <a:bodyPr vert="horz" lIns="91268" tIns="45635" rIns="91268" bIns="45635"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5" name="Slide Number Placeholder 4"/>
          <p:cNvSpPr>
            <a:spLocks noGrp="1"/>
          </p:cNvSpPr>
          <p:nvPr>
            <p:ph type="sldNum" sz="quarter" idx="3"/>
          </p:nvPr>
        </p:nvSpPr>
        <p:spPr>
          <a:xfrm>
            <a:off x="3956551" y="8817905"/>
            <a:ext cx="3026834" cy="464185"/>
          </a:xfrm>
          <a:prstGeom prst="rect">
            <a:avLst/>
          </a:prstGeom>
        </p:spPr>
        <p:txBody>
          <a:bodyPr vert="horz" lIns="91268" tIns="45635" rIns="91268" bIns="45635" rtlCol="0" anchor="b"/>
          <a:lstStyle>
            <a:lvl1pPr algn="r" fontAlgn="auto">
              <a:spcBef>
                <a:spcPts val="0"/>
              </a:spcBef>
              <a:spcAft>
                <a:spcPts val="0"/>
              </a:spcAft>
              <a:defRPr sz="1200">
                <a:latin typeface="+mn-lt"/>
                <a:ea typeface="+mn-ea"/>
                <a:cs typeface="+mn-cs"/>
              </a:defRPr>
            </a:lvl1pPr>
          </a:lstStyle>
          <a:p>
            <a:pPr>
              <a:defRPr/>
            </a:pPr>
            <a:fld id="{6EB7DA75-3119-461F-BBD9-15CADFA283A7}" type="slidenum">
              <a:rPr lang="en-US"/>
              <a:pPr>
                <a:defRPr/>
              </a:pPr>
              <a:t>‹#›</a:t>
            </a:fld>
            <a:endParaRPr lang="en-US" dirty="0"/>
          </a:p>
        </p:txBody>
      </p:sp>
    </p:spTree>
    <p:extLst>
      <p:ext uri="{BB962C8B-B14F-4D97-AF65-F5344CB8AC3E}">
        <p14:creationId xmlns:p14="http://schemas.microsoft.com/office/powerpoint/2010/main" val="38675986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26834" cy="464185"/>
          </a:xfrm>
          <a:prstGeom prst="rect">
            <a:avLst/>
          </a:prstGeom>
        </p:spPr>
        <p:txBody>
          <a:bodyPr vert="horz" lIns="91268" tIns="45635" rIns="91268" bIns="45635"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956551" y="1"/>
            <a:ext cx="3026834" cy="464185"/>
          </a:xfrm>
          <a:prstGeom prst="rect">
            <a:avLst/>
          </a:prstGeom>
        </p:spPr>
        <p:txBody>
          <a:bodyPr vert="horz" lIns="91268" tIns="45635" rIns="91268" bIns="45635" rtlCol="0"/>
          <a:lstStyle>
            <a:lvl1pPr algn="r" fontAlgn="auto">
              <a:spcBef>
                <a:spcPts val="0"/>
              </a:spcBef>
              <a:spcAft>
                <a:spcPts val="0"/>
              </a:spcAft>
              <a:defRPr sz="1200">
                <a:latin typeface="+mn-lt"/>
                <a:ea typeface="+mn-ea"/>
                <a:cs typeface="+mn-cs"/>
              </a:defRPr>
            </a:lvl1pPr>
          </a:lstStyle>
          <a:p>
            <a:pPr>
              <a:defRPr/>
            </a:pPr>
            <a:fld id="{32CF6B7E-5EE0-4686-A335-20EF82FA6D28}" type="datetimeFigureOut">
              <a:rPr lang="en-US"/>
              <a:pPr>
                <a:defRPr/>
              </a:pPr>
              <a:t>6/28/2016</a:t>
            </a:fld>
            <a:endParaRPr lang="en-US" dirty="0"/>
          </a:p>
        </p:txBody>
      </p:sp>
      <p:sp>
        <p:nvSpPr>
          <p:cNvPr id="4" name="Slide Image Placeholder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1268" tIns="45635" rIns="91268" bIns="45635" rtlCol="0" anchor="ctr"/>
          <a:lstStyle/>
          <a:p>
            <a:pPr lvl="0"/>
            <a:endParaRPr lang="en-US" noProof="0" dirty="0" smtClean="0"/>
          </a:p>
        </p:txBody>
      </p:sp>
      <p:sp>
        <p:nvSpPr>
          <p:cNvPr id="5" name="Notes Placeholder 4"/>
          <p:cNvSpPr>
            <a:spLocks noGrp="1"/>
          </p:cNvSpPr>
          <p:nvPr>
            <p:ph type="body" sz="quarter" idx="3"/>
          </p:nvPr>
        </p:nvSpPr>
        <p:spPr>
          <a:xfrm>
            <a:off x="698501" y="4409759"/>
            <a:ext cx="5588000" cy="4177665"/>
          </a:xfrm>
          <a:prstGeom prst="rect">
            <a:avLst/>
          </a:prstGeom>
        </p:spPr>
        <p:txBody>
          <a:bodyPr vert="horz" wrap="square" lIns="91268" tIns="45635" rIns="91268" bIns="45635"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 name="Footer Placeholder 5"/>
          <p:cNvSpPr>
            <a:spLocks noGrp="1"/>
          </p:cNvSpPr>
          <p:nvPr>
            <p:ph type="ftr" sz="quarter" idx="4"/>
          </p:nvPr>
        </p:nvSpPr>
        <p:spPr>
          <a:xfrm>
            <a:off x="0" y="8817905"/>
            <a:ext cx="3026834" cy="464185"/>
          </a:xfrm>
          <a:prstGeom prst="rect">
            <a:avLst/>
          </a:prstGeom>
        </p:spPr>
        <p:txBody>
          <a:bodyPr vert="horz" lIns="91268" tIns="45635" rIns="91268" bIns="45635"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956551" y="8817905"/>
            <a:ext cx="3026834" cy="464185"/>
          </a:xfrm>
          <a:prstGeom prst="rect">
            <a:avLst/>
          </a:prstGeom>
        </p:spPr>
        <p:txBody>
          <a:bodyPr vert="horz" lIns="91268" tIns="45635" rIns="91268" bIns="45635" rtlCol="0" anchor="b"/>
          <a:lstStyle>
            <a:lvl1pPr algn="r" fontAlgn="auto">
              <a:spcBef>
                <a:spcPts val="0"/>
              </a:spcBef>
              <a:spcAft>
                <a:spcPts val="0"/>
              </a:spcAft>
              <a:defRPr sz="1200">
                <a:latin typeface="+mn-lt"/>
                <a:ea typeface="+mn-ea"/>
                <a:cs typeface="+mn-cs"/>
              </a:defRPr>
            </a:lvl1pPr>
          </a:lstStyle>
          <a:p>
            <a:pPr>
              <a:defRPr/>
            </a:pPr>
            <a:fld id="{26C2616F-011D-47B3-A2C1-4E16F11993E6}" type="slidenum">
              <a:rPr lang="en-US"/>
              <a:pPr>
                <a:defRPr/>
              </a:pPr>
              <a:t>‹#›</a:t>
            </a:fld>
            <a:endParaRPr lang="en-US" dirty="0"/>
          </a:p>
        </p:txBody>
      </p:sp>
    </p:spTree>
    <p:extLst>
      <p:ext uri="{BB962C8B-B14F-4D97-AF65-F5344CB8AC3E}">
        <p14:creationId xmlns:p14="http://schemas.microsoft.com/office/powerpoint/2010/main" val="97799247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0"/>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a:t>
            </a:fld>
            <a:endParaRPr lang="en-US" dirty="0"/>
          </a:p>
        </p:txBody>
      </p:sp>
    </p:spTree>
    <p:extLst>
      <p:ext uri="{BB962C8B-B14F-4D97-AF65-F5344CB8AC3E}">
        <p14:creationId xmlns:p14="http://schemas.microsoft.com/office/powerpoint/2010/main" val="106205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4</a:t>
            </a:fld>
            <a:endParaRPr lang="en-US" dirty="0"/>
          </a:p>
        </p:txBody>
      </p:sp>
    </p:spTree>
    <p:extLst>
      <p:ext uri="{BB962C8B-B14F-4D97-AF65-F5344CB8AC3E}">
        <p14:creationId xmlns:p14="http://schemas.microsoft.com/office/powerpoint/2010/main" val="3448831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27</a:t>
            </a:fld>
            <a:endParaRPr lang="en-US" dirty="0"/>
          </a:p>
        </p:txBody>
      </p:sp>
    </p:spTree>
    <p:extLst>
      <p:ext uri="{BB962C8B-B14F-4D97-AF65-F5344CB8AC3E}">
        <p14:creationId xmlns:p14="http://schemas.microsoft.com/office/powerpoint/2010/main" val="2155720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a:t>
            </a:r>
            <a:r>
              <a:rPr lang="en-US" baseline="0" dirty="0" smtClean="0"/>
              <a:t> 3 items in key disruptions are covered by research project in Bell Labs the last one is supported by the  new functionality in Dev-for-Ops </a:t>
            </a:r>
            <a:endParaRPr lang="en-US" dirty="0"/>
          </a:p>
        </p:txBody>
      </p:sp>
      <p:sp>
        <p:nvSpPr>
          <p:cNvPr id="4" name="Slide Number Placeholder 3"/>
          <p:cNvSpPr>
            <a:spLocks noGrp="1"/>
          </p:cNvSpPr>
          <p:nvPr>
            <p:ph type="sldNum" sz="quarter" idx="10"/>
          </p:nvPr>
        </p:nvSpPr>
        <p:spPr/>
        <p:txBody>
          <a:bodyPr/>
          <a:lstStyle/>
          <a:p>
            <a:fld id="{79A6EF1C-5AB7-4572-9665-EA95316493E3}" type="slidenum">
              <a:rPr lang="en-US" altLang="en-US" smtClean="0"/>
              <a:pPr/>
              <a:t>36</a:t>
            </a:fld>
            <a:endParaRPr lang="en-US" altLang="en-US"/>
          </a:p>
        </p:txBody>
      </p:sp>
    </p:spTree>
    <p:extLst>
      <p:ext uri="{BB962C8B-B14F-4D97-AF65-F5344CB8AC3E}">
        <p14:creationId xmlns:p14="http://schemas.microsoft.com/office/powerpoint/2010/main" val="2792229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APP = Applications</a:t>
            </a:r>
          </a:p>
          <a:p>
            <a:r>
              <a:rPr lang="en-US" dirty="0" smtClean="0"/>
              <a:t>API = Application Programming Interface</a:t>
            </a:r>
          </a:p>
          <a:p>
            <a:r>
              <a:rPr lang="en-US" dirty="0" smtClean="0"/>
              <a:t>HW = Hardware (including computing power, storage, networking and facilities)</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38</a:t>
            </a:fld>
            <a:endParaRPr lang="en-US"/>
          </a:p>
        </p:txBody>
      </p:sp>
    </p:spTree>
    <p:extLst>
      <p:ext uri="{BB962C8B-B14F-4D97-AF65-F5344CB8AC3E}">
        <p14:creationId xmlns:p14="http://schemas.microsoft.com/office/powerpoint/2010/main" val="2293276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kia White 0">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smtClean="0"/>
              <a:t>Click to edit headline</a:t>
            </a:r>
            <a:endParaRPr lang="en-US" dirty="0"/>
          </a:p>
        </p:txBody>
      </p:sp>
      <p:sp>
        <p:nvSpPr>
          <p:cNvPr id="8"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smtClean="0">
                <a:cs typeface="Arial" panose="020B0604020202020204" pitchFamily="34" charset="0"/>
              </a:rPr>
              <a:t>Nokia internal</a:t>
            </a:r>
            <a:endParaRPr lang="en-US" dirty="0" smtClean="0">
              <a:cs typeface="Arial" panose="020B0604020202020204" pitchFamily="34" charset="0"/>
            </a:endParaRPr>
          </a:p>
        </p:txBody>
      </p:sp>
      <p:sp>
        <p:nvSpPr>
          <p:cNvPr id="3"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smtClean="0"/>
              <a:t>Click to edit secondary headline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Fin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56419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Nokia Blue Plain">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67200" y="900000"/>
            <a:ext cx="8359200" cy="1980000"/>
          </a:xfrm>
        </p:spPr>
        <p:txBody>
          <a:bodyPr/>
          <a:lstStyle>
            <a:lvl1pPr marL="0" indent="0">
              <a:buNone/>
              <a:defRPr sz="6600">
                <a:solidFill>
                  <a:schemeClr val="bg1"/>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17600" y="280580"/>
            <a:ext cx="1080000" cy="175283"/>
          </a:xfrm>
          <a:prstGeom prst="rect">
            <a:avLst/>
          </a:prstGeom>
        </p:spPr>
      </p:pic>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US" smtClean="0">
                <a:cs typeface="Arial" panose="020B0604020202020204" pitchFamily="34" charset="0"/>
              </a:rPr>
              <a:t>Nokia internal</a:t>
            </a:r>
            <a:endParaRPr lang="en-US" dirty="0" smtClean="0">
              <a:cs typeface="Arial" panose="020B0604020202020204" pitchFamily="34" charset="0"/>
            </a:endParaRPr>
          </a:p>
        </p:txBody>
      </p:sp>
      <p:sp>
        <p:nvSpPr>
          <p:cNvPr id="8" name="Content Placeholder 12"/>
          <p:cNvSpPr>
            <a:spLocks noGrp="1"/>
          </p:cNvSpPr>
          <p:nvPr>
            <p:ph sz="quarter" idx="13" hasCustomPrompt="1"/>
          </p:nvPr>
        </p:nvSpPr>
        <p:spPr>
          <a:xfrm>
            <a:off x="417600" y="3059999"/>
            <a:ext cx="8308800" cy="1576800"/>
          </a:xfrm>
        </p:spPr>
        <p:txBody>
          <a:bodyPr/>
          <a:lstStyle>
            <a:lvl1pPr marL="0" indent="0">
              <a:buNone/>
              <a:defRPr sz="1800"/>
            </a:lvl1pPr>
            <a:lvl2pPr marL="230400" indent="-228600">
              <a:buFont typeface="Arial" panose="020B0604020202020204" pitchFamily="34" charset="0"/>
              <a:buChar char="•"/>
              <a:defRPr sz="1800"/>
            </a:lvl2pPr>
          </a:lstStyle>
          <a:p>
            <a:pPr lvl="0"/>
            <a:r>
              <a:rPr lang="en-US" dirty="0" smtClean="0"/>
              <a:t>Supporting headline in sentence case here </a:t>
            </a:r>
          </a:p>
          <a:p>
            <a:pPr lvl="1"/>
            <a:r>
              <a:rPr lang="en-US" dirty="0" smtClean="0"/>
              <a:t>Author/Presenter</a:t>
            </a:r>
          </a:p>
          <a:p>
            <a:pPr lvl="1"/>
            <a:r>
              <a:rPr lang="en-US" dirty="0" smtClean="0"/>
              <a:t>DD-MM-YYYY</a:t>
            </a:r>
            <a:endParaRPr lang="en-US" dirty="0"/>
          </a:p>
        </p:txBody>
      </p:sp>
    </p:spTree>
    <p:extLst>
      <p:ext uri="{BB962C8B-B14F-4D97-AF65-F5344CB8AC3E}">
        <p14:creationId xmlns:p14="http://schemas.microsoft.com/office/powerpoint/2010/main" val="34161258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Nokia White 1">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418118" y="1080000"/>
            <a:ext cx="8308800" cy="3560400"/>
          </a:xfrm>
          <a:prstGeom prst="rect">
            <a:avLst/>
          </a:prstGeom>
        </p:spPr>
        <p:txBody>
          <a:bodyPr lIns="0" tIns="0" rIns="0" bIns="0"/>
          <a:lstStyle>
            <a:lvl1pPr>
              <a:defRPr sz="1600">
                <a:solidFill>
                  <a:schemeClr val="bg1"/>
                </a:solidFill>
              </a:defRPr>
            </a:lvl1pPr>
            <a:lvl2pPr marL="460800">
              <a:defRPr sz="1400"/>
            </a:lvl2pPr>
            <a:lvl3pPr marL="691200" indent="-230400">
              <a:defRPr sz="1200"/>
            </a:lvl3pPr>
            <a:lvl4pPr marL="921600">
              <a:defRPr sz="1000"/>
            </a:lvl4pPr>
            <a:lvl5pPr marL="1152000">
              <a:defRPr sz="800"/>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GB" noProof="0" dirty="0"/>
          </a:p>
        </p:txBody>
      </p:sp>
      <p:sp>
        <p:nvSpPr>
          <p:cNvPr id="8" name="Title 1"/>
          <p:cNvSpPr>
            <a:spLocks noGrp="1"/>
          </p:cNvSpPr>
          <p:nvPr>
            <p:ph type="title" hasCustomPrompt="1"/>
          </p:nvPr>
        </p:nvSpPr>
        <p:spPr>
          <a:xfrm>
            <a:off x="418120" y="279249"/>
            <a:ext cx="8308800" cy="309600"/>
          </a:xfrm>
        </p:spPr>
        <p:txBody>
          <a:bodyPr/>
          <a:lstStyle>
            <a:lvl1pPr>
              <a:defRPr sz="2000" b="0">
                <a:solidFill>
                  <a:schemeClr val="bg1"/>
                </a:solidFill>
                <a:latin typeface="+mj-lt"/>
              </a:defRPr>
            </a:lvl1pPr>
          </a:lstStyle>
          <a:p>
            <a:r>
              <a:rPr lang="en-GB" noProof="0" dirty="0" smtClean="0"/>
              <a:t>Click to edit headline</a:t>
            </a:r>
            <a:endParaRPr lang="en-GB" noProof="0" dirty="0"/>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GB" smtClean="0">
                <a:cs typeface="Arial" panose="020B0604020202020204" pitchFamily="34" charset="0"/>
              </a:rPr>
              <a:t>Nokia internal</a:t>
            </a:r>
            <a:endParaRPr lang="en-GB" dirty="0" smtClean="0">
              <a:cs typeface="Arial" panose="020B0604020202020204" pitchFamily="34"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35200" y="4806000"/>
            <a:ext cx="690379" cy="112048"/>
          </a:xfrm>
          <a:prstGeom prst="rect">
            <a:avLst/>
          </a:prstGeom>
        </p:spPr>
      </p:pic>
      <p:sp>
        <p:nvSpPr>
          <p:cNvPr id="7"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1"/>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smtClean="0"/>
              <a:t>Click to edit secondary headline</a:t>
            </a:r>
          </a:p>
        </p:txBody>
      </p:sp>
    </p:spTree>
    <p:extLst>
      <p:ext uri="{BB962C8B-B14F-4D97-AF65-F5344CB8AC3E}">
        <p14:creationId xmlns:p14="http://schemas.microsoft.com/office/powerpoint/2010/main" val="286781237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Nokia Blue Plain">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17599" y="280799"/>
            <a:ext cx="8308800" cy="4359600"/>
          </a:xfrm>
        </p:spPr>
        <p:txBody>
          <a:bodyPr/>
          <a:lstStyle>
            <a:lvl1pPr marL="0" indent="0">
              <a:spcAft>
                <a:spcPts val="1200"/>
              </a:spcAft>
              <a:buNone/>
              <a:defRPr sz="4400" baseline="0">
                <a:solidFill>
                  <a:schemeClr val="bg1"/>
                </a:solidFill>
                <a:latin typeface="Nokia Pure Headline Ultra Light" panose="020B0204020202020204" pitchFamily="34" charset="0"/>
              </a:defRPr>
            </a:lvl1pPr>
            <a:lvl2pPr>
              <a:defRPr>
                <a:solidFill>
                  <a:schemeClr val="bg1"/>
                </a:solidFill>
                <a:latin typeface="+mn-lt"/>
              </a:defRPr>
            </a:lvl2pPr>
            <a:lvl3pPr>
              <a:defRPr>
                <a:solidFill>
                  <a:schemeClr val="bg1"/>
                </a:solidFill>
                <a:latin typeface="+mn-lt"/>
              </a:defRPr>
            </a:lvl3pPr>
          </a:lstStyle>
          <a:p>
            <a:pPr lvl="0"/>
            <a:r>
              <a:rPr lang="en-US" dirty="0" smtClean="0"/>
              <a:t>Click to edit Master text styles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35200" y="4806000"/>
            <a:ext cx="690379" cy="112048"/>
          </a:xfrm>
          <a:prstGeom prst="rect">
            <a:avLst/>
          </a:prstGeom>
        </p:spPr>
      </p:pic>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US" smtClean="0">
                <a:cs typeface="Arial" panose="020B0604020202020204" pitchFamily="34" charset="0"/>
              </a:rPr>
              <a:t>Nokia internal</a:t>
            </a:r>
            <a:endParaRPr lang="en-US" dirty="0" smtClean="0">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Nokia Blue Plain">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35200" y="4806000"/>
            <a:ext cx="690379" cy="112048"/>
          </a:xfrm>
          <a:prstGeom prst="rect">
            <a:avLst/>
          </a:prstGeom>
        </p:spPr>
      </p:pic>
      <p:sp>
        <p:nvSpPr>
          <p:cNvPr id="5"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US" smtClean="0">
                <a:cs typeface="Arial" panose="020B0604020202020204" pitchFamily="34" charset="0"/>
              </a:rPr>
              <a:t>Nokia internal</a:t>
            </a:r>
            <a:endParaRPr lang="en-US" dirty="0" smtClean="0">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okia Blue Separato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07302" y="2430463"/>
            <a:ext cx="1741074" cy="282575"/>
          </a:xfrm>
          <a:prstGeom prst="rect">
            <a:avLst/>
          </a:prstGeom>
        </p:spPr>
      </p:pic>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US" smtClean="0">
                <a:cs typeface="Arial" panose="020B0604020202020204" pitchFamily="34" charset="0"/>
              </a:rPr>
              <a:t>Nokia internal</a:t>
            </a:r>
            <a:endParaRPr lang="en-US" dirty="0" smtClean="0">
              <a:cs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White cover Nokia Blue Black">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67200" y="900000"/>
            <a:ext cx="8308800" cy="1980000"/>
          </a:xfrm>
        </p:spPr>
        <p:txBody>
          <a:bodyPr/>
          <a:lstStyle>
            <a:lvl1pPr marL="0" indent="0">
              <a:buNone/>
              <a:defRPr sz="6600">
                <a:solidFill>
                  <a:schemeClr val="tx2"/>
                </a:solidFill>
                <a:latin typeface="Nokia Pure Headline Ultra Light" panose="020B0204020202020204" pitchFamily="34" charset="0"/>
              </a:defRPr>
            </a:lvl1pPr>
          </a:lstStyle>
          <a:p>
            <a:pPr eaLnBrk="1" hangingPunct="1"/>
            <a:r>
              <a:rPr lang="en-US" dirty="0" smtClean="0">
                <a:ea typeface="ヒラギノ角ゴ Pro W3"/>
                <a:cs typeface="ヒラギノ角ゴ Pro W3"/>
              </a:rPr>
              <a:t>Main headline in</a:t>
            </a:r>
            <a:br>
              <a:rPr lang="en-US" dirty="0" smtClean="0">
                <a:ea typeface="ヒラギノ角ゴ Pro W3"/>
                <a:cs typeface="ヒラギノ角ゴ Pro W3"/>
              </a:rPr>
            </a:br>
            <a:r>
              <a:rPr lang="en-US" dirty="0" smtClean="0">
                <a:ea typeface="ヒラギノ角ゴ Pro W3"/>
                <a:cs typeface="ヒラギノ角ゴ Pro W3"/>
              </a:rPr>
              <a:t>lower case here</a:t>
            </a:r>
          </a:p>
        </p:txBody>
      </p:sp>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smtClean="0">
                <a:cs typeface="Arial" panose="020B0604020202020204" pitchFamily="34" charset="0"/>
              </a:rPr>
              <a:t>Nokia internal</a:t>
            </a:r>
            <a:endParaRPr lang="en-US" dirty="0" smtClean="0">
              <a:cs typeface="Arial" panose="020B0604020202020204" pitchFamily="34" charset="0"/>
            </a:endParaRPr>
          </a:p>
        </p:txBody>
      </p:sp>
      <p:sp>
        <p:nvSpPr>
          <p:cNvPr id="6" name="Slide Number Placeholder 5"/>
          <p:cNvSpPr txBox="1">
            <a:spLocks/>
          </p:cNvSpPr>
          <p:nvPr userDrawn="1"/>
        </p:nvSpPr>
        <p:spPr>
          <a:xfrm>
            <a:off x="433388"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tx2"/>
                </a:solidFill>
                <a:latin typeface="+mn-lt"/>
                <a:cs typeface="Arial" panose="020B0604020202020204" pitchFamily="34" charset="0"/>
              </a:rPr>
              <a:pPr>
                <a:defRPr/>
              </a:pPr>
              <a:t>‹#›</a:t>
            </a:fld>
            <a:endParaRPr lang="en-GB" dirty="0">
              <a:solidFill>
                <a:schemeClr val="tx2"/>
              </a:solidFill>
              <a:latin typeface="+mn-lt"/>
              <a:cs typeface="Arial" panose="020B0604020202020204" pitchFamily="34" charset="0"/>
            </a:endParaRPr>
          </a:p>
        </p:txBody>
      </p:sp>
      <p:sp>
        <p:nvSpPr>
          <p:cNvPr id="8" name="TextBox 7"/>
          <p:cNvSpPr txBox="1"/>
          <p:nvPr userDrawn="1"/>
        </p:nvSpPr>
        <p:spPr>
          <a:xfrm>
            <a:off x="657000" y="4816800"/>
            <a:ext cx="1800000" cy="122237"/>
          </a:xfrm>
          <a:prstGeom prst="rect">
            <a:avLst/>
          </a:prstGeom>
          <a:noFill/>
        </p:spPr>
        <p:txBody>
          <a:bodyPr wrap="square" lIns="0" tIns="0" rIns="0" bIns="0" anchor="b">
            <a:spAutoFit/>
          </a:bodyPr>
          <a:lstStyle/>
          <a:p>
            <a:r>
              <a:rPr lang="en-GB" sz="800" dirty="0" smtClean="0">
                <a:solidFill>
                  <a:schemeClr val="tx2"/>
                </a:solidFill>
                <a:latin typeface="+mn-lt"/>
                <a:cs typeface="Arial" charset="0"/>
              </a:rPr>
              <a:t>© Nokia 2016</a:t>
            </a:r>
            <a:endParaRPr lang="en-GB" sz="800" dirty="0">
              <a:solidFill>
                <a:schemeClr val="tx2"/>
              </a:solidFill>
              <a:latin typeface="+mn-lt"/>
              <a:cs typeface="Arial" charset="0"/>
            </a:endParaRPr>
          </a:p>
        </p:txBody>
      </p:sp>
      <p:sp>
        <p:nvSpPr>
          <p:cNvPr id="14" name="Content Placeholder 11"/>
          <p:cNvSpPr>
            <a:spLocks noGrp="1"/>
          </p:cNvSpPr>
          <p:nvPr>
            <p:ph sz="quarter" idx="11" hasCustomPrompt="1"/>
          </p:nvPr>
        </p:nvSpPr>
        <p:spPr>
          <a:xfrm>
            <a:off x="417600" y="3060000"/>
            <a:ext cx="8308800" cy="1576800"/>
          </a:xfrm>
        </p:spPr>
        <p:txBody>
          <a:bodyPr/>
          <a:lstStyle>
            <a:lvl1pPr marL="0" indent="0">
              <a:buFontTx/>
              <a:buNone/>
              <a:defRPr sz="1800">
                <a:solidFill>
                  <a:schemeClr val="tx2"/>
                </a:solidFill>
              </a:defRPr>
            </a:lvl1pPr>
            <a:lvl2pPr>
              <a:defRPr sz="1800">
                <a:solidFill>
                  <a:schemeClr val="tx1"/>
                </a:solidFill>
              </a:defRPr>
            </a:lvl2pPr>
            <a:lvl3pPr marL="230400" indent="-230400">
              <a:defRPr sz="1800">
                <a:solidFill>
                  <a:schemeClr val="tx2"/>
                </a:solidFill>
              </a:defRPr>
            </a:lvl3pPr>
            <a:lvl4pPr>
              <a:defRPr sz="1800">
                <a:solidFill>
                  <a:schemeClr val="tx1"/>
                </a:solidFill>
              </a:defRPr>
            </a:lvl4pPr>
            <a:lvl5pPr>
              <a:defRPr sz="1800">
                <a:solidFill>
                  <a:schemeClr val="tx1"/>
                </a:solidFill>
              </a:defRPr>
            </a:lvl5pPr>
          </a:lstStyle>
          <a:p>
            <a:pPr lvl="0"/>
            <a:r>
              <a:rPr lang="en-US" dirty="0" smtClean="0"/>
              <a:t>White internal cover slide – Supporting headline in sentence case here</a:t>
            </a:r>
          </a:p>
          <a:p>
            <a:pPr lvl="2"/>
            <a:r>
              <a:rPr lang="en-US" dirty="0" smtClean="0"/>
              <a:t>Author/Presenter</a:t>
            </a:r>
          </a:p>
          <a:p>
            <a:pPr lvl="2"/>
            <a:r>
              <a:rPr lang="en-US" dirty="0" smtClean="0"/>
              <a:t>DD-MM-YYYY</a:t>
            </a:r>
          </a:p>
          <a:p>
            <a:pPr lvl="2"/>
            <a:endParaRPr lang="en-US" dirty="0"/>
          </a:p>
        </p:txBody>
      </p:sp>
    </p:spTree>
    <p:extLst>
      <p:ext uri="{BB962C8B-B14F-4D97-AF65-F5344CB8AC3E}">
        <p14:creationId xmlns:p14="http://schemas.microsoft.com/office/powerpoint/2010/main" val="202109223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75685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kia White 1">
    <p:spTree>
      <p:nvGrpSpPr>
        <p:cNvPr id="1" name=""/>
        <p:cNvGrpSpPr/>
        <p:nvPr/>
      </p:nvGrpSpPr>
      <p:grpSpPr>
        <a:xfrm>
          <a:off x="0" y="0"/>
          <a:ext cx="0" cy="0"/>
          <a:chOff x="0" y="0"/>
          <a:chExt cx="0" cy="0"/>
        </a:xfrm>
      </p:grpSpPr>
      <p:sp>
        <p:nvSpPr>
          <p:cNvPr id="8" name="Text Placeholder 10"/>
          <p:cNvSpPr>
            <a:spLocks noGrp="1"/>
          </p:cNvSpPr>
          <p:nvPr>
            <p:ph type="body" sz="quarter" idx="16"/>
          </p:nvPr>
        </p:nvSpPr>
        <p:spPr>
          <a:xfrm>
            <a:off x="417598" y="1080000"/>
            <a:ext cx="83088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smtClean="0">
                <a:cs typeface="Arial" panose="020B0604020202020204" pitchFamily="34" charset="0"/>
              </a:rPr>
              <a:t>Nokia internal</a:t>
            </a:r>
            <a:endParaRPr lang="en-US" dirty="0" smtClean="0">
              <a:cs typeface="Arial" panose="020B0604020202020204" pitchFamily="34" charset="0"/>
            </a:endParaRP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smtClean="0"/>
              <a:t>Click to edit headline</a:t>
            </a:r>
            <a:endParaRPr lang="en-US" dirty="0"/>
          </a:p>
        </p:txBody>
      </p:sp>
      <p:sp>
        <p:nvSpPr>
          <p:cNvPr id="11"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smtClean="0"/>
              <a:t>Click to edit secondary headline</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Nokia White 1">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418118" y="1080000"/>
            <a:ext cx="8308800" cy="3560400"/>
          </a:xfrm>
          <a:prstGeom prst="rect">
            <a:avLst/>
          </a:prstGeom>
        </p:spPr>
        <p:txBody>
          <a:bodyPr lIns="0" tIns="0" rIns="0" bIns="0"/>
          <a:lstStyle>
            <a:lvl1pPr algn="l">
              <a:defRPr sz="1600">
                <a:solidFill>
                  <a:schemeClr val="tx2"/>
                </a:solidFill>
              </a:defRPr>
            </a:lvl1pPr>
            <a:lvl2pPr marL="460800" algn="l">
              <a:defRPr sz="1400">
                <a:solidFill>
                  <a:schemeClr val="tx2"/>
                </a:solidFill>
              </a:defRPr>
            </a:lvl2pPr>
            <a:lvl3pPr marL="691200" indent="-230400" algn="l">
              <a:defRPr sz="1200">
                <a:solidFill>
                  <a:schemeClr val="tx2"/>
                </a:solidFill>
              </a:defRPr>
            </a:lvl3pPr>
            <a:lvl4pPr marL="921600" algn="l">
              <a:defRPr sz="1000">
                <a:solidFill>
                  <a:schemeClr val="tx2"/>
                </a:solidFill>
              </a:defRPr>
            </a:lvl4pPr>
            <a:lvl5pPr marL="1152000" algn="l">
              <a:defRPr sz="800">
                <a:solidFill>
                  <a:schemeClr val="tx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6"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GB" smtClean="0">
                <a:cs typeface="Arial" panose="020B0604020202020204" pitchFamily="34" charset="0"/>
              </a:rPr>
              <a:t>Nokia internal</a:t>
            </a:r>
            <a:endParaRPr lang="en-GB" dirty="0" smtClean="0">
              <a:cs typeface="Arial" panose="020B0604020202020204" pitchFamily="34" charset="0"/>
            </a:endParaRPr>
          </a:p>
        </p:txBody>
      </p:sp>
      <p:sp>
        <p:nvSpPr>
          <p:cNvPr id="9"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smtClean="0"/>
              <a:t>Click to edit headline</a:t>
            </a:r>
            <a:endParaRPr lang="en-US" dirty="0"/>
          </a:p>
        </p:txBody>
      </p:sp>
      <p:sp>
        <p:nvSpPr>
          <p:cNvPr id="10"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smtClean="0"/>
              <a:t>Click to edit secondary headline</a:t>
            </a:r>
          </a:p>
        </p:txBody>
      </p:sp>
    </p:spTree>
    <p:extLst>
      <p:ext uri="{BB962C8B-B14F-4D97-AF65-F5344CB8AC3E}">
        <p14:creationId xmlns:p14="http://schemas.microsoft.com/office/powerpoint/2010/main" val="32333473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kia White 2">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40104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4" name="Text Placeholder 10"/>
          <p:cNvSpPr>
            <a:spLocks noGrp="1"/>
          </p:cNvSpPr>
          <p:nvPr>
            <p:ph type="body" sz="quarter" idx="17"/>
          </p:nvPr>
        </p:nvSpPr>
        <p:spPr>
          <a:xfrm>
            <a:off x="4716000" y="1080000"/>
            <a:ext cx="40104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noProof="0" smtClean="0"/>
              <a:t>Click to edit Master text styles</a:t>
            </a:r>
          </a:p>
        </p:txBody>
      </p:sp>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smtClean="0">
                <a:cs typeface="Arial" panose="020B0604020202020204" pitchFamily="34" charset="0"/>
              </a:rPr>
              <a:t>Nokia internal</a:t>
            </a:r>
            <a:endParaRPr lang="en-US" dirty="0" smtClean="0">
              <a:cs typeface="Arial" panose="020B0604020202020204" pitchFamily="34" charset="0"/>
            </a:endParaRPr>
          </a:p>
        </p:txBody>
      </p:sp>
      <p:sp>
        <p:nvSpPr>
          <p:cNvPr id="10"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smtClean="0"/>
              <a:t>Click to edit headline</a:t>
            </a:r>
            <a:endParaRPr lang="en-US" dirty="0"/>
          </a:p>
        </p:txBody>
      </p:sp>
      <p:sp>
        <p:nvSpPr>
          <p:cNvPr id="11"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smtClean="0"/>
              <a:t>Click to edit secondary headline</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Nokia White 2">
    <p:spTree>
      <p:nvGrpSpPr>
        <p:cNvPr id="1" name=""/>
        <p:cNvGrpSpPr/>
        <p:nvPr/>
      </p:nvGrpSpPr>
      <p:grpSpPr>
        <a:xfrm>
          <a:off x="0" y="0"/>
          <a:ext cx="0" cy="0"/>
          <a:chOff x="0" y="0"/>
          <a:chExt cx="0" cy="0"/>
        </a:xfrm>
      </p:grpSpPr>
      <p:sp>
        <p:nvSpPr>
          <p:cNvPr id="8" name="Content Placeholder 2"/>
          <p:cNvSpPr>
            <a:spLocks noGrp="1"/>
          </p:cNvSpPr>
          <p:nvPr>
            <p:ph sz="quarter" idx="15"/>
          </p:nvPr>
        </p:nvSpPr>
        <p:spPr>
          <a:xfrm>
            <a:off x="418119" y="1080000"/>
            <a:ext cx="40104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0" name="Content Placeholder 2"/>
          <p:cNvSpPr>
            <a:spLocks noGrp="1"/>
          </p:cNvSpPr>
          <p:nvPr>
            <p:ph sz="quarter" idx="19"/>
          </p:nvPr>
        </p:nvSpPr>
        <p:spPr>
          <a:xfrm>
            <a:off x="4716000" y="1080000"/>
            <a:ext cx="40104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7"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noProof="0" smtClean="0">
                <a:cs typeface="Arial" panose="020B0604020202020204" pitchFamily="34" charset="0"/>
              </a:rPr>
              <a:t>Nokia internal</a:t>
            </a:r>
            <a:endParaRPr lang="en-US" noProof="0" dirty="0" smtClean="0">
              <a:cs typeface="Arial" panose="020B0604020202020204" pitchFamily="34" charset="0"/>
            </a:endParaRPr>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smtClean="0"/>
              <a:t>Click to edit headline</a:t>
            </a:r>
            <a:endParaRPr lang="en-US" dirty="0"/>
          </a:p>
        </p:txBody>
      </p:sp>
      <p:sp>
        <p:nvSpPr>
          <p:cNvPr id="13"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smtClean="0"/>
              <a:t>Click to edit secondary headline</a:t>
            </a:r>
          </a:p>
        </p:txBody>
      </p:sp>
    </p:spTree>
    <p:extLst>
      <p:ext uri="{BB962C8B-B14F-4D97-AF65-F5344CB8AC3E}">
        <p14:creationId xmlns:p14="http://schemas.microsoft.com/office/powerpoint/2010/main" val="12266005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okia White 3">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25920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14" name="Text Placeholder 10"/>
          <p:cNvSpPr>
            <a:spLocks noGrp="1"/>
          </p:cNvSpPr>
          <p:nvPr>
            <p:ph type="body" sz="quarter" idx="17"/>
          </p:nvPr>
        </p:nvSpPr>
        <p:spPr>
          <a:xfrm>
            <a:off x="6120000" y="1080000"/>
            <a:ext cx="25920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noProof="0" smtClean="0"/>
              <a:t>Click to edit Master text styles</a:t>
            </a:r>
          </a:p>
        </p:txBody>
      </p:sp>
      <p:sp>
        <p:nvSpPr>
          <p:cNvPr id="8" name="Text Placeholder 10"/>
          <p:cNvSpPr>
            <a:spLocks noGrp="1"/>
          </p:cNvSpPr>
          <p:nvPr>
            <p:ph type="body" sz="quarter" idx="19"/>
          </p:nvPr>
        </p:nvSpPr>
        <p:spPr>
          <a:xfrm>
            <a:off x="3261600" y="1080000"/>
            <a:ext cx="25920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noProof="0" smtClean="0"/>
              <a:t>Click to edit Master text styles</a:t>
            </a:r>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noProof="0" smtClean="0">
                <a:cs typeface="Arial" panose="020B0604020202020204" pitchFamily="34" charset="0"/>
              </a:rPr>
              <a:t>Nokia internal</a:t>
            </a:r>
            <a:endParaRPr lang="en-US" noProof="0" dirty="0" smtClean="0">
              <a:cs typeface="Arial" panose="020B0604020202020204" pitchFamily="34" charset="0"/>
            </a:endParaRPr>
          </a:p>
        </p:txBody>
      </p:sp>
      <p:sp>
        <p:nvSpPr>
          <p:cNvPr id="13"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smtClean="0"/>
              <a:t>Click to edit headline</a:t>
            </a:r>
            <a:endParaRPr lang="en-US" dirty="0"/>
          </a:p>
        </p:txBody>
      </p:sp>
      <p:sp>
        <p:nvSpPr>
          <p:cNvPr id="15"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smtClean="0"/>
              <a:t>Click to edit secondary headline</a:t>
            </a:r>
          </a:p>
        </p:txBody>
      </p:sp>
    </p:spTree>
    <p:extLst>
      <p:ext uri="{BB962C8B-B14F-4D97-AF65-F5344CB8AC3E}">
        <p14:creationId xmlns:p14="http://schemas.microsoft.com/office/powerpoint/2010/main" val="19604639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Nokia White 3">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1" name="Content Placeholder 2"/>
          <p:cNvSpPr>
            <a:spLocks noGrp="1"/>
          </p:cNvSpPr>
          <p:nvPr>
            <p:ph sz="quarter" idx="19"/>
          </p:nvPr>
        </p:nvSpPr>
        <p:spPr>
          <a:xfrm>
            <a:off x="3261600"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Content Placeholder 2"/>
          <p:cNvSpPr>
            <a:spLocks noGrp="1"/>
          </p:cNvSpPr>
          <p:nvPr>
            <p:ph sz="quarter" idx="20"/>
          </p:nvPr>
        </p:nvSpPr>
        <p:spPr>
          <a:xfrm>
            <a:off x="6120000" y="1080000"/>
            <a:ext cx="2592000" cy="3560400"/>
          </a:xfrm>
          <a:prstGeom prst="rect">
            <a:avLst/>
          </a:prstGeom>
        </p:spPr>
        <p:txBody>
          <a:bodyPr lIns="0" tIns="0" rIns="0" bIns="0"/>
          <a:lstStyle>
            <a:lvl1pPr>
              <a:defRPr sz="1600">
                <a:solidFill>
                  <a:schemeClr val="tx2"/>
                </a:solidFill>
              </a:defRPr>
            </a:lvl1pPr>
            <a:lvl2pPr marL="460800">
              <a:defRPr sz="1400"/>
            </a:lvl2pPr>
            <a:lvl3pPr marL="691200" indent="-230400">
              <a:defRPr sz="1200"/>
            </a:lvl3pPr>
            <a:lvl4pPr marL="921600">
              <a:defRPr sz="1000"/>
            </a:lvl4pPr>
            <a:lvl5pPr marL="1152000">
              <a:defRPr sz="80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noProof="0" smtClean="0">
                <a:cs typeface="Arial" panose="020B0604020202020204" pitchFamily="34" charset="0"/>
              </a:rPr>
              <a:t>Nokia internal</a:t>
            </a:r>
            <a:endParaRPr lang="en-US" noProof="0" dirty="0" smtClean="0">
              <a:cs typeface="Arial" panose="020B0604020202020204" pitchFamily="34" charset="0"/>
            </a:endParaRPr>
          </a:p>
        </p:txBody>
      </p:sp>
      <p:sp>
        <p:nvSpPr>
          <p:cNvPr id="12"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smtClean="0"/>
              <a:t>Click to edit headline</a:t>
            </a:r>
            <a:endParaRPr lang="en-US" dirty="0"/>
          </a:p>
        </p:txBody>
      </p:sp>
      <p:sp>
        <p:nvSpPr>
          <p:cNvPr id="15"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smtClean="0"/>
              <a:t>Click to edit secondary headline</a:t>
            </a:r>
          </a:p>
        </p:txBody>
      </p:sp>
    </p:spTree>
    <p:extLst>
      <p:ext uri="{BB962C8B-B14F-4D97-AF65-F5344CB8AC3E}">
        <p14:creationId xmlns:p14="http://schemas.microsoft.com/office/powerpoint/2010/main" val="228201373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kia White 4">
    <p:spTree>
      <p:nvGrpSpPr>
        <p:cNvPr id="1" name=""/>
        <p:cNvGrpSpPr/>
        <p:nvPr/>
      </p:nvGrpSpPr>
      <p:grpSpPr>
        <a:xfrm>
          <a:off x="0" y="0"/>
          <a:ext cx="0" cy="0"/>
          <a:chOff x="0" y="0"/>
          <a:chExt cx="0" cy="0"/>
        </a:xfrm>
      </p:grpSpPr>
      <p:sp>
        <p:nvSpPr>
          <p:cNvPr id="12" name="Text Placeholder 10"/>
          <p:cNvSpPr>
            <a:spLocks noGrp="1"/>
          </p:cNvSpPr>
          <p:nvPr>
            <p:ph type="body" sz="quarter" idx="16"/>
          </p:nvPr>
        </p:nvSpPr>
        <p:spPr>
          <a:xfrm>
            <a:off x="417600" y="1080000"/>
            <a:ext cx="18936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4" name="Text Placeholder 10"/>
          <p:cNvSpPr>
            <a:spLocks noGrp="1"/>
          </p:cNvSpPr>
          <p:nvPr>
            <p:ph type="body" sz="quarter" idx="17"/>
          </p:nvPr>
        </p:nvSpPr>
        <p:spPr>
          <a:xfrm>
            <a:off x="4694400" y="1080000"/>
            <a:ext cx="18936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smtClean="0"/>
              <a:t>Click to edit Master text styles</a:t>
            </a:r>
          </a:p>
        </p:txBody>
      </p:sp>
      <p:sp>
        <p:nvSpPr>
          <p:cNvPr id="8" name="Text Placeholder 10"/>
          <p:cNvSpPr>
            <a:spLocks noGrp="1"/>
          </p:cNvSpPr>
          <p:nvPr>
            <p:ph type="body" sz="quarter" idx="19"/>
          </p:nvPr>
        </p:nvSpPr>
        <p:spPr>
          <a:xfrm>
            <a:off x="2556000" y="1080000"/>
            <a:ext cx="1893600" cy="3560400"/>
          </a:xfrm>
          <a:prstGeom prst="rect">
            <a:avLst/>
          </a:prstGeom>
        </p:spPr>
        <p:txBody>
          <a:bodyPr lIns="0" tIns="0" rIns="0" bIns="0"/>
          <a:lstStyle>
            <a:lvl1pPr marL="0" indent="0">
              <a:spcAft>
                <a:spcPts val="600"/>
              </a:spcAft>
              <a:buFont typeface="Arial" pitchFamily="34" charset="0"/>
              <a:buNone/>
              <a:defRPr sz="1400" baseline="0">
                <a:solidFill>
                  <a:schemeClr val="tx2"/>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15" name="Text Placeholder 10"/>
          <p:cNvSpPr>
            <a:spLocks noGrp="1"/>
          </p:cNvSpPr>
          <p:nvPr>
            <p:ph type="body" sz="quarter" idx="20"/>
          </p:nvPr>
        </p:nvSpPr>
        <p:spPr>
          <a:xfrm>
            <a:off x="6832800" y="1080000"/>
            <a:ext cx="1893600" cy="3560400"/>
          </a:xfrm>
          <a:prstGeom prst="rect">
            <a:avLst/>
          </a:prstGeom>
        </p:spPr>
        <p:txBody>
          <a:bodyPr lIns="0" tIns="0" rIns="0" bIns="0"/>
          <a:lstStyle>
            <a:lvl1pPr marL="0" indent="0">
              <a:spcAft>
                <a:spcPts val="600"/>
              </a:spcAft>
              <a:buNone/>
              <a:defRPr sz="1400" baseline="0">
                <a:solidFill>
                  <a:schemeClr val="tx2"/>
                </a:solidFill>
              </a:defRPr>
            </a:lvl1pPr>
            <a:lvl2pPr marL="0" indent="0">
              <a:spcAft>
                <a:spcPts val="600"/>
              </a:spcAft>
              <a:buNone/>
              <a:defRPr sz="1400">
                <a:solidFill>
                  <a:schemeClr val="tx2"/>
                </a:solidFill>
              </a:defRPr>
            </a:lvl2pPr>
            <a:lvl3pPr>
              <a:buNone/>
              <a:defRPr/>
            </a:lvl3pPr>
            <a:lvl4pPr>
              <a:buNone/>
              <a:defRPr/>
            </a:lvl4pPr>
            <a:lvl5pPr>
              <a:buNone/>
              <a:defRPr/>
            </a:lvl5pPr>
          </a:lstStyle>
          <a:p>
            <a:pPr lvl="0"/>
            <a:r>
              <a:rPr lang="en-US" smtClean="0"/>
              <a:t>Click to edit Master text styles</a:t>
            </a:r>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smtClean="0">
                <a:cs typeface="Arial" panose="020B0604020202020204" pitchFamily="34" charset="0"/>
              </a:rPr>
              <a:t>Nokia internal</a:t>
            </a:r>
            <a:endParaRPr lang="en-US" dirty="0" smtClean="0">
              <a:cs typeface="Arial" panose="020B0604020202020204" pitchFamily="34" charset="0"/>
            </a:endParaRPr>
          </a:p>
        </p:txBody>
      </p:sp>
      <p:sp>
        <p:nvSpPr>
          <p:cNvPr id="11"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smtClean="0"/>
              <a:t>Click to edit headline</a:t>
            </a:r>
            <a:endParaRPr lang="en-US" dirty="0"/>
          </a:p>
        </p:txBody>
      </p:sp>
      <p:sp>
        <p:nvSpPr>
          <p:cNvPr id="16"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smtClean="0"/>
              <a:t>Click to edit secondary headline</a:t>
            </a:r>
          </a:p>
        </p:txBody>
      </p:sp>
    </p:spTree>
    <p:extLst>
      <p:ext uri="{BB962C8B-B14F-4D97-AF65-F5344CB8AC3E}">
        <p14:creationId xmlns:p14="http://schemas.microsoft.com/office/powerpoint/2010/main" val="192089735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Nokia White 4">
    <p:spTree>
      <p:nvGrpSpPr>
        <p:cNvPr id="1" name=""/>
        <p:cNvGrpSpPr/>
        <p:nvPr/>
      </p:nvGrpSpPr>
      <p:grpSpPr>
        <a:xfrm>
          <a:off x="0" y="0"/>
          <a:ext cx="0" cy="0"/>
          <a:chOff x="0" y="0"/>
          <a:chExt cx="0" cy="0"/>
        </a:xfrm>
      </p:grpSpPr>
      <p:sp>
        <p:nvSpPr>
          <p:cNvPr id="10" name="Content Placeholder 2"/>
          <p:cNvSpPr>
            <a:spLocks noGrp="1"/>
          </p:cNvSpPr>
          <p:nvPr>
            <p:ph sz="quarter" idx="15"/>
          </p:nvPr>
        </p:nvSpPr>
        <p:spPr>
          <a:xfrm>
            <a:off x="418119"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1" name="Content Placeholder 2"/>
          <p:cNvSpPr>
            <a:spLocks noGrp="1"/>
          </p:cNvSpPr>
          <p:nvPr>
            <p:ph sz="quarter" idx="19"/>
          </p:nvPr>
        </p:nvSpPr>
        <p:spPr>
          <a:xfrm>
            <a:off x="25560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3" name="Content Placeholder 2"/>
          <p:cNvSpPr>
            <a:spLocks noGrp="1"/>
          </p:cNvSpPr>
          <p:nvPr>
            <p:ph sz="quarter" idx="20"/>
          </p:nvPr>
        </p:nvSpPr>
        <p:spPr>
          <a:xfrm>
            <a:off x="46944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6" name="Content Placeholder 2"/>
          <p:cNvSpPr>
            <a:spLocks noGrp="1"/>
          </p:cNvSpPr>
          <p:nvPr>
            <p:ph sz="quarter" idx="21"/>
          </p:nvPr>
        </p:nvSpPr>
        <p:spPr>
          <a:xfrm>
            <a:off x="6832800" y="1080000"/>
            <a:ext cx="1893600" cy="3560400"/>
          </a:xfrm>
          <a:prstGeom prst="rect">
            <a:avLst/>
          </a:prstGeom>
        </p:spPr>
        <p:txBody>
          <a:bodyPr lIns="0" tIns="0" rIns="0" bIns="0"/>
          <a:lstStyle>
            <a:lvl1pPr>
              <a:defRPr sz="1600">
                <a:solidFill>
                  <a:schemeClr val="tx2"/>
                </a:solidFill>
              </a:defRPr>
            </a:lvl1pPr>
            <a:lvl2pPr marL="460800">
              <a:defRPr sz="1400">
                <a:solidFill>
                  <a:schemeClr val="tx2"/>
                </a:solidFill>
              </a:defRPr>
            </a:lvl2pPr>
            <a:lvl3pPr marL="691200" indent="-230400">
              <a:defRPr sz="1200">
                <a:solidFill>
                  <a:schemeClr val="tx2"/>
                </a:solidFill>
              </a:defRPr>
            </a:lvl3pPr>
            <a:lvl4pPr marL="921600">
              <a:defRPr sz="1000">
                <a:solidFill>
                  <a:schemeClr val="tx2"/>
                </a:solidFill>
              </a:defRPr>
            </a:lvl4pPr>
            <a:lvl5pPr marL="1152000">
              <a:defRPr sz="800">
                <a:solidFill>
                  <a:schemeClr val="tx2"/>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smtClean="0">
                <a:cs typeface="Arial" panose="020B0604020202020204" pitchFamily="34" charset="0"/>
              </a:rPr>
              <a:t>Nokia internal</a:t>
            </a:r>
            <a:endParaRPr lang="en-US" dirty="0" smtClean="0">
              <a:cs typeface="Arial" panose="020B0604020202020204" pitchFamily="34" charset="0"/>
            </a:endParaRPr>
          </a:p>
        </p:txBody>
      </p:sp>
      <p:sp>
        <p:nvSpPr>
          <p:cNvPr id="14" name="Title 1"/>
          <p:cNvSpPr>
            <a:spLocks noGrp="1"/>
          </p:cNvSpPr>
          <p:nvPr>
            <p:ph type="title" hasCustomPrompt="1"/>
          </p:nvPr>
        </p:nvSpPr>
        <p:spPr>
          <a:xfrm>
            <a:off x="417600" y="279249"/>
            <a:ext cx="8308800" cy="309600"/>
          </a:xfrm>
        </p:spPr>
        <p:txBody>
          <a:bodyPr/>
          <a:lstStyle>
            <a:lvl1pPr>
              <a:defRPr sz="2000" b="0">
                <a:solidFill>
                  <a:schemeClr val="tx1"/>
                </a:solidFill>
                <a:latin typeface="+mj-lt"/>
              </a:defRPr>
            </a:lvl1pPr>
          </a:lstStyle>
          <a:p>
            <a:r>
              <a:rPr lang="en-GB" dirty="0" smtClean="0"/>
              <a:t>Click to edit headline</a:t>
            </a:r>
            <a:endParaRPr lang="en-US" dirty="0"/>
          </a:p>
        </p:txBody>
      </p:sp>
      <p:sp>
        <p:nvSpPr>
          <p:cNvPr id="17" name="Text Placeholder 2"/>
          <p:cNvSpPr>
            <a:spLocks noGrp="1"/>
          </p:cNvSpPr>
          <p:nvPr>
            <p:ph type="body" sz="quarter" idx="10" hasCustomPrompt="1"/>
          </p:nvPr>
        </p:nvSpPr>
        <p:spPr>
          <a:xfrm>
            <a:off x="417512" y="590400"/>
            <a:ext cx="8308800" cy="309600"/>
          </a:xfrm>
          <a:prstGeom prst="rect">
            <a:avLst/>
          </a:prstGeom>
        </p:spPr>
        <p:txBody>
          <a:bodyPr lIns="0" tIns="0" rIns="0" bIns="0"/>
          <a:lstStyle>
            <a:lvl1pPr marL="0" marR="0" indent="0" algn="l" defTabSz="457200" rtl="0" eaLnBrk="1" fontAlgn="base" latinLnBrk="0" hangingPunct="1">
              <a:lnSpc>
                <a:spcPct val="100000"/>
              </a:lnSpc>
              <a:spcBef>
                <a:spcPct val="0"/>
              </a:spcBef>
              <a:spcAft>
                <a:spcPts val="0"/>
              </a:spcAft>
              <a:buClrTx/>
              <a:buSzTx/>
              <a:buFont typeface="Arial" charset="0"/>
              <a:buNone/>
              <a:tabLst/>
              <a:defRPr sz="2000">
                <a:solidFill>
                  <a:schemeClr val="bg2"/>
                </a:solidFill>
                <a:latin typeface="+mj-lt"/>
              </a:defRPr>
            </a:lvl1pPr>
          </a:lstStyle>
          <a:p>
            <a:pPr marL="0" marR="0" lvl="0" indent="0" algn="l" defTabSz="457200" rtl="0" eaLnBrk="1" fontAlgn="base" latinLnBrk="0" hangingPunct="1">
              <a:lnSpc>
                <a:spcPct val="100000"/>
              </a:lnSpc>
              <a:spcBef>
                <a:spcPct val="0"/>
              </a:spcBef>
              <a:spcAft>
                <a:spcPts val="600"/>
              </a:spcAft>
              <a:buClrTx/>
              <a:buSzTx/>
              <a:buFont typeface="Arial" charset="0"/>
              <a:buNone/>
              <a:tabLst/>
              <a:defRPr/>
            </a:pPr>
            <a:r>
              <a:rPr lang="en-GB" dirty="0" smtClean="0"/>
              <a:t>Click to edit secondary headline</a:t>
            </a:r>
          </a:p>
        </p:txBody>
      </p:sp>
    </p:spTree>
    <p:extLst>
      <p:ext uri="{BB962C8B-B14F-4D97-AF65-F5344CB8AC3E}">
        <p14:creationId xmlns:p14="http://schemas.microsoft.com/office/powerpoint/2010/main" val="200599925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2.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17.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417600" y="280988"/>
            <a:ext cx="8308800" cy="3093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endParaRPr lang="en-US" dirty="0" smtClean="0"/>
          </a:p>
        </p:txBody>
      </p:sp>
      <p:sp>
        <p:nvSpPr>
          <p:cNvPr id="37" name="Slide Number Placeholder 5"/>
          <p:cNvSpPr txBox="1">
            <a:spLocks/>
          </p:cNvSpPr>
          <p:nvPr/>
        </p:nvSpPr>
        <p:spPr>
          <a:xfrm>
            <a:off x="419102"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tx2"/>
                </a:solidFill>
                <a:latin typeface="+mn-lt"/>
                <a:cs typeface="Arial" panose="020B0604020202020204" pitchFamily="34" charset="0"/>
              </a:rPr>
              <a:pPr>
                <a:defRPr/>
              </a:pPr>
              <a:t>‹#›</a:t>
            </a:fld>
            <a:endParaRPr lang="en-GB" dirty="0">
              <a:solidFill>
                <a:schemeClr val="tx2"/>
              </a:solidFill>
              <a:latin typeface="+mn-lt"/>
              <a:cs typeface="Arial" panose="020B0604020202020204" pitchFamily="34" charset="0"/>
            </a:endParaRPr>
          </a:p>
        </p:txBody>
      </p:sp>
      <p:sp>
        <p:nvSpPr>
          <p:cNvPr id="38" name="TextBox 37"/>
          <p:cNvSpPr txBox="1"/>
          <p:nvPr/>
        </p:nvSpPr>
        <p:spPr>
          <a:xfrm>
            <a:off x="657000" y="4816800"/>
            <a:ext cx="1800000" cy="122237"/>
          </a:xfrm>
          <a:prstGeom prst="rect">
            <a:avLst/>
          </a:prstGeom>
          <a:noFill/>
        </p:spPr>
        <p:txBody>
          <a:bodyPr wrap="square" lIns="0" tIns="0" rIns="0" bIns="0" anchor="b">
            <a:spAutoFit/>
          </a:bodyPr>
          <a:lstStyle/>
          <a:p>
            <a:r>
              <a:rPr lang="en-GB" sz="800" dirty="0" smtClean="0">
                <a:solidFill>
                  <a:schemeClr val="tx2"/>
                </a:solidFill>
                <a:latin typeface="+mn-lt"/>
                <a:cs typeface="Arial" charset="0"/>
              </a:rPr>
              <a:t>© Nokia 2016</a:t>
            </a:r>
            <a:endParaRPr lang="en-GB" sz="800" dirty="0">
              <a:solidFill>
                <a:schemeClr val="tx2"/>
              </a:solidFill>
              <a:latin typeface="+mn-lt"/>
              <a:cs typeface="Arial" charset="0"/>
            </a:endParaRPr>
          </a:p>
        </p:txBody>
      </p:sp>
      <p:sp>
        <p:nvSpPr>
          <p:cNvPr id="39"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tx2"/>
                </a:solidFill>
                <a:latin typeface="+mn-lt"/>
              </a:defRPr>
            </a:lvl1pPr>
          </a:lstStyle>
          <a:p>
            <a:r>
              <a:rPr lang="en-US" smtClean="0">
                <a:cs typeface="Arial" panose="020B0604020202020204" pitchFamily="34" charset="0"/>
              </a:rPr>
              <a:t>Nokia internal</a:t>
            </a:r>
            <a:endParaRPr lang="en-US" dirty="0" smtClean="0">
              <a:cs typeface="Arial" panose="020B0604020202020204" pitchFamily="34" charset="0"/>
            </a:endParaRPr>
          </a:p>
        </p:txBody>
      </p:sp>
      <p:pic>
        <p:nvPicPr>
          <p:cNvPr id="3" name="Picture 2"/>
          <p:cNvPicPr>
            <a:picLocks/>
          </p:cNvPicPr>
          <p:nvPr/>
        </p:nvPicPr>
        <p:blipFill>
          <a:blip r:embed="rId12">
            <a:extLst>
              <a:ext uri="{28A0092B-C50C-407E-A947-70E740481C1C}">
                <a14:useLocalDpi xmlns:a14="http://schemas.microsoft.com/office/drawing/2010/main" val="0"/>
              </a:ext>
            </a:extLst>
          </a:blip>
          <a:stretch>
            <a:fillRect/>
          </a:stretch>
        </p:blipFill>
        <p:spPr>
          <a:xfrm>
            <a:off x="8035200" y="4806000"/>
            <a:ext cx="691200" cy="111597"/>
          </a:xfrm>
          <a:prstGeom prst="rect">
            <a:avLst/>
          </a:prstGeom>
        </p:spPr>
      </p:pic>
    </p:spTree>
  </p:cSld>
  <p:clrMap bg1="lt1" tx1="dk1" bg2="lt2" tx2="dk2" accent1="accent1" accent2="accent2" accent3="accent3" accent4="accent4" accent5="accent5" accent6="accent6" hlink="hlink" folHlink="folHlink"/>
  <p:sldLayoutIdLst>
    <p:sldLayoutId id="2147483804" r:id="rId1"/>
    <p:sldLayoutId id="2147483806" r:id="rId2"/>
    <p:sldLayoutId id="2147483816" r:id="rId3"/>
    <p:sldLayoutId id="2147483805" r:id="rId4"/>
    <p:sldLayoutId id="2147483817" r:id="rId5"/>
    <p:sldLayoutId id="2147483814" r:id="rId6"/>
    <p:sldLayoutId id="2147483818" r:id="rId7"/>
    <p:sldLayoutId id="2147483815" r:id="rId8"/>
    <p:sldLayoutId id="2147483819" r:id="rId9"/>
    <p:sldLayoutId id="2147483829" r:id="rId10"/>
  </p:sldLayoutIdLst>
  <p:timing>
    <p:tnLst>
      <p:par>
        <p:cTn id="1" dur="indefinite" restart="never" nodeType="tmRoot"/>
      </p:par>
    </p:tnLst>
  </p:timing>
  <p:hf sldNum="0" hdr="0" dt="0"/>
  <p:txStyles>
    <p:titleStyle>
      <a:lvl1pPr algn="l" defTabSz="457200" rtl="0" eaLnBrk="1" fontAlgn="base" hangingPunct="1">
        <a:spcBef>
          <a:spcPct val="0"/>
        </a:spcBef>
        <a:spcAft>
          <a:spcPct val="0"/>
        </a:spcAft>
        <a:defRPr sz="2000" b="0" kern="1200">
          <a:solidFill>
            <a:schemeClr val="tx1"/>
          </a:solidFill>
          <a:latin typeface="+mj-lt"/>
          <a:ea typeface="Nokia Pure Headline Ultra Light" panose="020B0204020202020204" pitchFamily="34"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1" fontAlgn="base" hangingPunct="1">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6155" name="Title Placeholder 1"/>
          <p:cNvSpPr>
            <a:spLocks noGrp="1"/>
          </p:cNvSpPr>
          <p:nvPr>
            <p:ph type="title"/>
          </p:nvPr>
        </p:nvSpPr>
        <p:spPr bwMode="auto">
          <a:xfrm>
            <a:off x="417513" y="280800"/>
            <a:ext cx="8308800" cy="309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title style</a:t>
            </a:r>
          </a:p>
        </p:txBody>
      </p:sp>
      <p:sp>
        <p:nvSpPr>
          <p:cNvPr id="6156" name="Text Placeholder 2"/>
          <p:cNvSpPr>
            <a:spLocks noGrp="1"/>
          </p:cNvSpPr>
          <p:nvPr>
            <p:ph type="body" idx="1"/>
          </p:nvPr>
        </p:nvSpPr>
        <p:spPr bwMode="auto">
          <a:xfrm>
            <a:off x="417513" y="1080000"/>
            <a:ext cx="8308800" cy="3560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Slide Number Placeholder 5"/>
          <p:cNvSpPr txBox="1">
            <a:spLocks/>
          </p:cNvSpPr>
          <p:nvPr/>
        </p:nvSpPr>
        <p:spPr>
          <a:xfrm>
            <a:off x="433388"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bg1"/>
                </a:solidFill>
                <a:latin typeface="+mn-lt"/>
                <a:cs typeface="Arial" panose="020B0604020202020204" pitchFamily="34" charset="0"/>
              </a:rPr>
              <a:pPr>
                <a:defRPr/>
              </a:pPr>
              <a:t>‹#›</a:t>
            </a:fld>
            <a:endParaRPr lang="en-GB" dirty="0">
              <a:solidFill>
                <a:schemeClr val="bg1"/>
              </a:solidFill>
              <a:latin typeface="+mn-lt"/>
              <a:cs typeface="Arial" panose="020B0604020202020204" pitchFamily="34" charset="0"/>
            </a:endParaRPr>
          </a:p>
        </p:txBody>
      </p:sp>
      <p:sp>
        <p:nvSpPr>
          <p:cNvPr id="16" name="TextBox 15"/>
          <p:cNvSpPr txBox="1"/>
          <p:nvPr/>
        </p:nvSpPr>
        <p:spPr>
          <a:xfrm>
            <a:off x="657000" y="4816800"/>
            <a:ext cx="1800000" cy="122237"/>
          </a:xfrm>
          <a:prstGeom prst="rect">
            <a:avLst/>
          </a:prstGeom>
          <a:noFill/>
        </p:spPr>
        <p:txBody>
          <a:bodyPr wrap="square" lIns="0" tIns="0" rIns="0" bIns="0" anchor="b">
            <a:spAutoFit/>
          </a:bodyPr>
          <a:lstStyle/>
          <a:p>
            <a:r>
              <a:rPr lang="en-GB" sz="800" dirty="0" smtClean="0">
                <a:solidFill>
                  <a:schemeClr val="bg1"/>
                </a:solidFill>
                <a:latin typeface="+mn-lt"/>
                <a:cs typeface="Arial" charset="0"/>
              </a:rPr>
              <a:t>© Nokia 2016</a:t>
            </a:r>
            <a:endParaRPr lang="en-GB" sz="800" dirty="0">
              <a:solidFill>
                <a:schemeClr val="bg1"/>
              </a:solidFill>
              <a:latin typeface="+mn-lt"/>
              <a:cs typeface="Arial" charset="0"/>
            </a:endParaRPr>
          </a:p>
        </p:txBody>
      </p:sp>
      <p:sp>
        <p:nvSpPr>
          <p:cNvPr id="8"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US" smtClean="0">
                <a:cs typeface="Arial" panose="020B0604020202020204" pitchFamily="34" charset="0"/>
              </a:rPr>
              <a:t>Nokia internal</a:t>
            </a:r>
            <a:endParaRPr lang="en-US" dirty="0" smtClean="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08" r:id="rId3"/>
    <p:sldLayoutId id="2147483809" r:id="rId4"/>
    <p:sldLayoutId id="2147483810" r:id="rId5"/>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2000" b="0" kern="1200">
          <a:solidFill>
            <a:schemeClr val="bg1"/>
          </a:solidFill>
          <a:latin typeface="+mj-lt"/>
          <a:ea typeface="Nokia Pure Headline Ultra Light" panose="020B0204020202020204" pitchFamily="34"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bg1"/>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bg1"/>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bg1"/>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bg1"/>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bg1"/>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56" name="Text Placeholder 2"/>
          <p:cNvSpPr>
            <a:spLocks noGrp="1"/>
          </p:cNvSpPr>
          <p:nvPr>
            <p:ph type="body" idx="1"/>
          </p:nvPr>
        </p:nvSpPr>
        <p:spPr bwMode="auto">
          <a:xfrm>
            <a:off x="417513" y="1080000"/>
            <a:ext cx="8308800" cy="3560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5" name="Slide Number Placeholder 5"/>
          <p:cNvSpPr txBox="1">
            <a:spLocks/>
          </p:cNvSpPr>
          <p:nvPr/>
        </p:nvSpPr>
        <p:spPr>
          <a:xfrm>
            <a:off x="433388" y="4816800"/>
            <a:ext cx="144462"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GB" sz="800" smtClean="0">
                <a:solidFill>
                  <a:schemeClr val="bg1"/>
                </a:solidFill>
                <a:latin typeface="+mn-lt"/>
                <a:cs typeface="Arial" panose="020B0604020202020204" pitchFamily="34" charset="0"/>
              </a:rPr>
              <a:pPr>
                <a:defRPr/>
              </a:pPr>
              <a:t>‹#›</a:t>
            </a:fld>
            <a:endParaRPr lang="en-GB" dirty="0">
              <a:solidFill>
                <a:schemeClr val="bg1"/>
              </a:solidFill>
              <a:latin typeface="+mn-lt"/>
              <a:cs typeface="Arial" panose="020B0604020202020204" pitchFamily="34" charset="0"/>
            </a:endParaRPr>
          </a:p>
        </p:txBody>
      </p:sp>
      <p:sp>
        <p:nvSpPr>
          <p:cNvPr id="16" name="TextBox 15"/>
          <p:cNvSpPr txBox="1"/>
          <p:nvPr/>
        </p:nvSpPr>
        <p:spPr>
          <a:xfrm>
            <a:off x="657000" y="4816800"/>
            <a:ext cx="1800000" cy="122237"/>
          </a:xfrm>
          <a:prstGeom prst="rect">
            <a:avLst/>
          </a:prstGeom>
          <a:noFill/>
        </p:spPr>
        <p:txBody>
          <a:bodyPr wrap="square" lIns="0" tIns="0" rIns="0" bIns="0" anchor="b">
            <a:spAutoFit/>
          </a:bodyPr>
          <a:lstStyle/>
          <a:p>
            <a:r>
              <a:rPr lang="en-GB" sz="800" dirty="0" smtClean="0">
                <a:solidFill>
                  <a:schemeClr val="bg1"/>
                </a:solidFill>
                <a:latin typeface="+mn-lt"/>
                <a:cs typeface="Arial" charset="0"/>
              </a:rPr>
              <a:t>© Nokia 2016</a:t>
            </a:r>
            <a:endParaRPr lang="en-GB" sz="800" dirty="0">
              <a:solidFill>
                <a:schemeClr val="bg1"/>
              </a:solidFill>
              <a:latin typeface="+mn-lt"/>
              <a:cs typeface="Arial" charset="0"/>
            </a:endParaRPr>
          </a:p>
        </p:txBody>
      </p:sp>
      <p:sp>
        <p:nvSpPr>
          <p:cNvPr id="8" name="Footer Placeholder 27"/>
          <p:cNvSpPr>
            <a:spLocks noGrp="1"/>
          </p:cNvSpPr>
          <p:nvPr>
            <p:ph type="ftr" sz="quarter" idx="3"/>
          </p:nvPr>
        </p:nvSpPr>
        <p:spPr>
          <a:xfrm>
            <a:off x="2692800" y="4816800"/>
            <a:ext cx="2581200" cy="122400"/>
          </a:xfrm>
          <a:prstGeom prst="rect">
            <a:avLst/>
          </a:prstGeom>
        </p:spPr>
        <p:txBody>
          <a:bodyPr vert="horz" lIns="0" tIns="0" rIns="0" bIns="0" rtlCol="0" anchor="b"/>
          <a:lstStyle>
            <a:lvl1pPr algn="l">
              <a:defRPr sz="800">
                <a:solidFill>
                  <a:schemeClr val="bg1"/>
                </a:solidFill>
                <a:latin typeface="+mn-lt"/>
              </a:defRPr>
            </a:lvl1pPr>
          </a:lstStyle>
          <a:p>
            <a:r>
              <a:rPr lang="en-US" smtClean="0">
                <a:cs typeface="Arial" panose="020B0604020202020204" pitchFamily="34" charset="0"/>
              </a:rPr>
              <a:t>Nokia internal</a:t>
            </a:r>
            <a:endParaRPr lang="en-US" dirty="0" smtClean="0">
              <a:cs typeface="Arial" panose="020B0604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599" y="280799"/>
            <a:ext cx="1080000" cy="176400"/>
          </a:xfrm>
          <a:prstGeom prst="rect">
            <a:avLst/>
          </a:prstGeom>
        </p:spPr>
      </p:pic>
    </p:spTree>
    <p:extLst>
      <p:ext uri="{BB962C8B-B14F-4D97-AF65-F5344CB8AC3E}">
        <p14:creationId xmlns:p14="http://schemas.microsoft.com/office/powerpoint/2010/main" val="4275975784"/>
      </p:ext>
    </p:extLst>
  </p:cSld>
  <p:clrMap bg1="lt1" tx1="dk1" bg2="lt2" tx2="dk2" accent1="accent1" accent2="accent2" accent3="accent3" accent4="accent4" accent5="accent5" accent6="accent6" hlink="hlink" folHlink="folHlink"/>
  <p:sldLayoutIdLst>
    <p:sldLayoutId id="2147483827" r:id="rId1"/>
  </p:sldLayoutIdLst>
  <p:timing>
    <p:tnLst>
      <p:par>
        <p:cTn id="1" dur="indefinite" restart="never" nodeType="tmRoot"/>
      </p:par>
    </p:tnLst>
  </p:timing>
  <p:hf sldNum="0" hdr="0" dt="0"/>
  <p:txStyles>
    <p:titleStyle>
      <a:lvl1pPr algn="l" defTabSz="457200" rtl="0" eaLnBrk="0" fontAlgn="base" hangingPunct="0">
        <a:spcBef>
          <a:spcPct val="0"/>
        </a:spcBef>
        <a:spcAft>
          <a:spcPct val="0"/>
        </a:spcAft>
        <a:defRPr sz="2000" b="0" kern="1200">
          <a:solidFill>
            <a:schemeClr val="bg1"/>
          </a:solidFill>
          <a:latin typeface="+mj-lt"/>
          <a:ea typeface="Nokia Pure Headline Ultra Light" panose="020B0204020202020204" pitchFamily="34" charset="0"/>
          <a:cs typeface="Arial"/>
        </a:defRPr>
      </a:lvl1pPr>
      <a:lvl2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2pPr>
      <a:lvl3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3pPr>
      <a:lvl4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4pPr>
      <a:lvl5pPr algn="l" defTabSz="457200" rtl="0" eaLnBrk="0" fontAlgn="base" hangingPunct="0">
        <a:spcBef>
          <a:spcPct val="0"/>
        </a:spcBef>
        <a:spcAft>
          <a:spcPct val="0"/>
        </a:spcAft>
        <a:defRPr sz="4400" b="1">
          <a:solidFill>
            <a:schemeClr val="tx2"/>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p:titleStyle>
    <p:bodyStyle>
      <a:lvl1pPr marL="230188" indent="-230188" algn="l" defTabSz="457200" rtl="0" eaLnBrk="0" fontAlgn="base" hangingPunct="0">
        <a:spcBef>
          <a:spcPct val="0"/>
        </a:spcBef>
        <a:spcAft>
          <a:spcPts val="600"/>
        </a:spcAft>
        <a:buFont typeface="Arial" charset="0"/>
        <a:buChar char="•"/>
        <a:defRPr sz="3200" kern="1200">
          <a:solidFill>
            <a:schemeClr val="bg1"/>
          </a:solidFill>
          <a:latin typeface="+mn-lt"/>
          <a:ea typeface="ヒラギノ角ゴ Pro W3" charset="0"/>
          <a:cs typeface="ヒラギノ角ゴ Pro W3" charset="0"/>
        </a:defRPr>
      </a:lvl1pPr>
      <a:lvl2pPr marL="458788" indent="-228600" algn="l" defTabSz="457200" rtl="0" eaLnBrk="0" fontAlgn="base" hangingPunct="0">
        <a:spcBef>
          <a:spcPct val="0"/>
        </a:spcBef>
        <a:spcAft>
          <a:spcPts val="600"/>
        </a:spcAft>
        <a:buFont typeface="Lucida Grande"/>
        <a:buChar char="-"/>
        <a:defRPr sz="2800" kern="1200">
          <a:solidFill>
            <a:schemeClr val="bg1"/>
          </a:solidFill>
          <a:latin typeface="+mn-lt"/>
          <a:ea typeface="ヒラギノ角ゴ Pro W3" charset="0"/>
          <a:cs typeface="ヒラギノ角ゴ Pro W3"/>
        </a:defRPr>
      </a:lvl2pPr>
      <a:lvl3pPr marL="684213" indent="-225425" algn="l" defTabSz="457200" rtl="0" eaLnBrk="0" fontAlgn="base" hangingPunct="0">
        <a:spcBef>
          <a:spcPct val="0"/>
        </a:spcBef>
        <a:spcAft>
          <a:spcPts val="600"/>
        </a:spcAft>
        <a:buFont typeface="Arial" charset="0"/>
        <a:buChar char="•"/>
        <a:defRPr sz="2400" kern="1200">
          <a:solidFill>
            <a:schemeClr val="bg1"/>
          </a:solidFill>
          <a:latin typeface="+mn-lt"/>
          <a:ea typeface="ヒラギノ角ゴ Pro W3" charset="0"/>
          <a:cs typeface="ヒラギノ角ゴ Pro W3"/>
        </a:defRPr>
      </a:lvl3pPr>
      <a:lvl4pPr marL="912813" indent="-228600" algn="l" defTabSz="457200" rtl="0" eaLnBrk="0" fontAlgn="base" hangingPunct="0">
        <a:spcBef>
          <a:spcPct val="0"/>
        </a:spcBef>
        <a:spcAft>
          <a:spcPts val="600"/>
        </a:spcAft>
        <a:buFont typeface="Lucida Grande"/>
        <a:buChar char="-"/>
        <a:defRPr sz="2000" kern="1200">
          <a:solidFill>
            <a:schemeClr val="bg1"/>
          </a:solidFill>
          <a:latin typeface="+mn-lt"/>
          <a:ea typeface="ヒラギノ角ゴ Pro W3" charset="0"/>
          <a:cs typeface="ヒラギノ角ゴ Pro W3"/>
        </a:defRPr>
      </a:lvl4pPr>
      <a:lvl5pPr marL="1143000" indent="-230188" algn="l" defTabSz="457200" rtl="0" eaLnBrk="0" fontAlgn="base" hangingPunct="0">
        <a:spcBef>
          <a:spcPct val="0"/>
        </a:spcBef>
        <a:spcAft>
          <a:spcPts val="600"/>
        </a:spcAft>
        <a:buFont typeface="Arial" charset="0"/>
        <a:buChar char="•"/>
        <a:defRPr sz="2000" kern="1200">
          <a:solidFill>
            <a:schemeClr val="bg1"/>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7302" y="2430463"/>
            <a:ext cx="1741074" cy="282575"/>
          </a:xfrm>
          <a:prstGeom prst="rect">
            <a:avLst/>
          </a:prstGeom>
        </p:spPr>
      </p:pic>
    </p:spTree>
  </p:cSld>
  <p:clrMap bg1="lt1" tx1="dk1" bg2="lt2" tx2="dk2" accent1="accent1" accent2="accent2" accent3="accent3" accent4="accent4" accent5="accent5" accent6="accent6" hlink="hlink" folHlink="folHlink"/>
  <p:sldLayoutIdLst>
    <p:sldLayoutId id="2147483813" r:id="rId1"/>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000" y="2430000"/>
            <a:ext cx="1741224" cy="284400"/>
          </a:xfrm>
          <a:prstGeom prst="rect">
            <a:avLst/>
          </a:prstGeom>
        </p:spPr>
      </p:pic>
    </p:spTree>
    <p:extLst>
      <p:ext uri="{BB962C8B-B14F-4D97-AF65-F5344CB8AC3E}">
        <p14:creationId xmlns:p14="http://schemas.microsoft.com/office/powerpoint/2010/main" val="1671502519"/>
      </p:ext>
    </p:extLst>
  </p:cSld>
  <p:clrMap bg1="lt1" tx1="dk1" bg2="lt2" tx2="dk2" accent1="accent1" accent2="accent2" accent3="accent3" accent4="accent4" accent5="accent5" accent6="accent6" hlink="hlink" folHlink="folHlink"/>
  <p:sldLayoutIdLst>
    <p:sldLayoutId id="2147483825" r:id="rId1"/>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brianchristner.io/how-to-scale-a-docker-container-with-docker-compose/"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noProof="0" dirty="0" smtClean="0"/>
              <a:t>Docker containers</a:t>
            </a:r>
            <a:endParaRPr lang="en-US" noProof="0" dirty="0"/>
          </a:p>
        </p:txBody>
      </p:sp>
      <p:sp>
        <p:nvSpPr>
          <p:cNvPr id="3" name="Footer Placeholder 2"/>
          <p:cNvSpPr>
            <a:spLocks noGrp="1"/>
          </p:cNvSpPr>
          <p:nvPr>
            <p:ph type="ftr" sz="quarter" idx="3"/>
          </p:nvPr>
        </p:nvSpPr>
        <p:spPr/>
        <p:txBody>
          <a:bodyPr/>
          <a:lstStyle/>
          <a:p>
            <a:r>
              <a:rPr lang="en-US" smtClean="0">
                <a:cs typeface="Arial" panose="020B0604020202020204" pitchFamily="34" charset="0"/>
              </a:rPr>
              <a:t>Nokia internal</a:t>
            </a:r>
            <a:endParaRPr lang="en-US" dirty="0" smtClean="0">
              <a:cs typeface="Arial" panose="020B0604020202020204" pitchFamily="34" charset="0"/>
            </a:endParaRPr>
          </a:p>
        </p:txBody>
      </p:sp>
      <p:sp>
        <p:nvSpPr>
          <p:cNvPr id="4" name="Text Placeholder 3"/>
          <p:cNvSpPr>
            <a:spLocks noGrp="1"/>
          </p:cNvSpPr>
          <p:nvPr>
            <p:ph sz="quarter" idx="13"/>
          </p:nvPr>
        </p:nvSpPr>
        <p:spPr/>
        <p:txBody>
          <a:bodyPr/>
          <a:lstStyle/>
          <a:p>
            <a:pPr marL="285750" lvl="0" indent="-285750" eaLnBrk="1" hangingPunct="1">
              <a:buFont typeface="Arial" panose="020B0604020202020204" pitchFamily="34" charset="0"/>
              <a:buChar char="•"/>
              <a:defRPr/>
            </a:pPr>
            <a:r>
              <a:rPr lang="en-US" dirty="0" smtClean="0">
                <a:solidFill>
                  <a:srgbClr val="FFFFFF"/>
                </a:solidFill>
              </a:rPr>
              <a:t>EPG</a:t>
            </a:r>
            <a:endParaRPr lang="en-US" sz="1800" noProof="0" dirty="0">
              <a:solidFill>
                <a:srgbClr val="FFFFFF"/>
              </a:solidFill>
            </a:endParaRPr>
          </a:p>
          <a:p>
            <a:pPr marL="285750" lvl="0" indent="-285750" eaLnBrk="1" hangingPunct="1">
              <a:buFont typeface="Arial" panose="020B0604020202020204" pitchFamily="34" charset="0"/>
              <a:buChar char="•"/>
              <a:defRPr/>
            </a:pPr>
            <a:r>
              <a:rPr lang="en-US" sz="1800" noProof="0" dirty="0" smtClean="0">
                <a:solidFill>
                  <a:srgbClr val="FFFFFF"/>
                </a:solidFill>
              </a:rPr>
              <a:t>March 2016</a:t>
            </a:r>
            <a:endParaRPr lang="en-US" sz="1800" noProof="0" dirty="0">
              <a:solidFill>
                <a:srgbClr val="FFFFFF"/>
              </a:solidFill>
            </a:endParaRPr>
          </a:p>
        </p:txBody>
      </p:sp>
    </p:spTree>
    <p:extLst>
      <p:ext uri="{BB962C8B-B14F-4D97-AF65-F5344CB8AC3E}">
        <p14:creationId xmlns:p14="http://schemas.microsoft.com/office/powerpoint/2010/main" val="4212553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GB" smtClean="0">
                <a:cs typeface="Arial" panose="020B0604020202020204" pitchFamily="34" charset="0"/>
              </a:rPr>
              <a:t>Nokia internal</a:t>
            </a:r>
            <a:endParaRPr lang="en-GB" dirty="0" smtClean="0">
              <a:cs typeface="Arial" panose="020B0604020202020204" pitchFamily="34" charset="0"/>
            </a:endParaRPr>
          </a:p>
        </p:txBody>
      </p:sp>
      <p:sp>
        <p:nvSpPr>
          <p:cNvPr id="4" name="Title 3"/>
          <p:cNvSpPr>
            <a:spLocks noGrp="1"/>
          </p:cNvSpPr>
          <p:nvPr>
            <p:ph type="title"/>
          </p:nvPr>
        </p:nvSpPr>
        <p:spPr/>
        <p:txBody>
          <a:bodyPr/>
          <a:lstStyle/>
          <a:p>
            <a:r>
              <a:rPr lang="en-US" dirty="0" smtClean="0"/>
              <a:t>File system</a:t>
            </a:r>
            <a:endParaRPr lang="nl-NL" dirty="0"/>
          </a:p>
        </p:txBody>
      </p:sp>
      <p:pic>
        <p:nvPicPr>
          <p:cNvPr id="6" name="Picture 5"/>
          <p:cNvPicPr>
            <a:picLocks noChangeAspect="1"/>
          </p:cNvPicPr>
          <p:nvPr/>
        </p:nvPicPr>
        <p:blipFill>
          <a:blip r:embed="rId2"/>
          <a:stretch>
            <a:fillRect/>
          </a:stretch>
        </p:blipFill>
        <p:spPr>
          <a:xfrm>
            <a:off x="563880" y="1691640"/>
            <a:ext cx="2848107" cy="2460307"/>
          </a:xfrm>
          <a:prstGeom prst="rect">
            <a:avLst/>
          </a:prstGeom>
        </p:spPr>
      </p:pic>
      <p:pic>
        <p:nvPicPr>
          <p:cNvPr id="7" name="Picture 6"/>
          <p:cNvPicPr>
            <a:picLocks noChangeAspect="1"/>
          </p:cNvPicPr>
          <p:nvPr/>
        </p:nvPicPr>
        <p:blipFill>
          <a:blip r:embed="rId3"/>
          <a:stretch>
            <a:fillRect/>
          </a:stretch>
        </p:blipFill>
        <p:spPr>
          <a:xfrm>
            <a:off x="4666740" y="1253702"/>
            <a:ext cx="4477260" cy="3110866"/>
          </a:xfrm>
          <a:prstGeom prst="rect">
            <a:avLst/>
          </a:prstGeom>
        </p:spPr>
      </p:pic>
    </p:spTree>
    <p:extLst>
      <p:ext uri="{BB962C8B-B14F-4D97-AF65-F5344CB8AC3E}">
        <p14:creationId xmlns:p14="http://schemas.microsoft.com/office/powerpoint/2010/main" val="215364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GB" smtClean="0">
                <a:cs typeface="Arial" panose="020B0604020202020204" pitchFamily="34" charset="0"/>
              </a:rPr>
              <a:t>Nokia internal</a:t>
            </a:r>
            <a:endParaRPr lang="en-GB" dirty="0" smtClean="0">
              <a:cs typeface="Arial" panose="020B0604020202020204" pitchFamily="34" charset="0"/>
            </a:endParaRPr>
          </a:p>
        </p:txBody>
      </p:sp>
      <p:sp>
        <p:nvSpPr>
          <p:cNvPr id="4" name="Title 3"/>
          <p:cNvSpPr>
            <a:spLocks noGrp="1"/>
          </p:cNvSpPr>
          <p:nvPr>
            <p:ph type="title"/>
          </p:nvPr>
        </p:nvSpPr>
        <p:spPr/>
        <p:txBody>
          <a:bodyPr/>
          <a:lstStyle/>
          <a:p>
            <a:r>
              <a:rPr lang="en-US" dirty="0" smtClean="0"/>
              <a:t>Copy on write</a:t>
            </a:r>
            <a:endParaRPr lang="nl-NL" dirty="0"/>
          </a:p>
        </p:txBody>
      </p:sp>
      <p:pic>
        <p:nvPicPr>
          <p:cNvPr id="6" name="Picture 5"/>
          <p:cNvPicPr>
            <a:picLocks noChangeAspect="1"/>
          </p:cNvPicPr>
          <p:nvPr/>
        </p:nvPicPr>
        <p:blipFill>
          <a:blip r:embed="rId2"/>
          <a:stretch>
            <a:fillRect/>
          </a:stretch>
        </p:blipFill>
        <p:spPr>
          <a:xfrm>
            <a:off x="845820" y="1145857"/>
            <a:ext cx="6972300" cy="3171825"/>
          </a:xfrm>
          <a:prstGeom prst="rect">
            <a:avLst/>
          </a:prstGeom>
        </p:spPr>
      </p:pic>
    </p:spTree>
    <p:extLst>
      <p:ext uri="{BB962C8B-B14F-4D97-AF65-F5344CB8AC3E}">
        <p14:creationId xmlns:p14="http://schemas.microsoft.com/office/powerpoint/2010/main" val="935331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3592" y="1980033"/>
            <a:ext cx="8308800" cy="309600"/>
          </a:xfrm>
        </p:spPr>
        <p:txBody>
          <a:bodyPr/>
          <a:lstStyle/>
          <a:p>
            <a:r>
              <a:rPr lang="en-US" sz="6600" dirty="0" smtClean="0"/>
              <a:t>Docker networking</a:t>
            </a:r>
            <a:endParaRPr lang="nl-BE" sz="6600" dirty="0"/>
          </a:p>
        </p:txBody>
      </p:sp>
      <p:sp>
        <p:nvSpPr>
          <p:cNvPr id="4" name="Footer Placeholder 3"/>
          <p:cNvSpPr>
            <a:spLocks noGrp="1"/>
          </p:cNvSpPr>
          <p:nvPr>
            <p:ph type="ftr" sz="quarter" idx="3"/>
          </p:nvPr>
        </p:nvSpPr>
        <p:spPr/>
        <p:txBody>
          <a:bodyPr/>
          <a:lstStyle/>
          <a:p>
            <a:r>
              <a:rPr lang="en-GB" smtClean="0">
                <a:cs typeface="Arial" panose="020B0604020202020204" pitchFamily="34" charset="0"/>
              </a:rPr>
              <a:t>Nokia internal</a:t>
            </a:r>
            <a:endParaRPr lang="en-GB" dirty="0" smtClean="0">
              <a:cs typeface="Arial" panose="020B0604020202020204" pitchFamily="34" charset="0"/>
            </a:endParaRPr>
          </a:p>
        </p:txBody>
      </p:sp>
    </p:spTree>
    <p:extLst>
      <p:ext uri="{BB962C8B-B14F-4D97-AF65-F5344CB8AC3E}">
        <p14:creationId xmlns:p14="http://schemas.microsoft.com/office/powerpoint/2010/main" val="3436299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smtClean="0">
                <a:cs typeface="Arial" panose="020B0604020202020204" pitchFamily="34" charset="0"/>
              </a:rPr>
              <a:t>Nokia internal</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dirty="0" smtClean="0"/>
              <a:t>Container networking model</a:t>
            </a:r>
            <a:endParaRPr lang="nl-NL" dirty="0"/>
          </a:p>
        </p:txBody>
      </p:sp>
      <p:pic>
        <p:nvPicPr>
          <p:cNvPr id="6" name="Picture 5"/>
          <p:cNvPicPr>
            <a:picLocks noChangeAspect="1"/>
          </p:cNvPicPr>
          <p:nvPr/>
        </p:nvPicPr>
        <p:blipFill>
          <a:blip r:embed="rId2"/>
          <a:stretch>
            <a:fillRect/>
          </a:stretch>
        </p:blipFill>
        <p:spPr>
          <a:xfrm>
            <a:off x="1626900" y="1081050"/>
            <a:ext cx="6019800" cy="2362200"/>
          </a:xfrm>
          <a:prstGeom prst="rect">
            <a:avLst/>
          </a:prstGeom>
        </p:spPr>
      </p:pic>
      <p:cxnSp>
        <p:nvCxnSpPr>
          <p:cNvPr id="8" name="Straight Arrow Connector 7"/>
          <p:cNvCxnSpPr/>
          <p:nvPr/>
        </p:nvCxnSpPr>
        <p:spPr>
          <a:xfrm flipH="1" flipV="1">
            <a:off x="3636000" y="3333600"/>
            <a:ext cx="14400" cy="59040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179350" y="3894775"/>
            <a:ext cx="942099" cy="360850"/>
          </a:xfrm>
          <a:prstGeom prst="rect">
            <a:avLst/>
          </a:prstGeom>
          <a:noFill/>
        </p:spPr>
        <p:txBody>
          <a:bodyPr wrap="none" lIns="72000" tIns="72000" rIns="72000" bIns="72000" rtlCol="0">
            <a:spAutoFit/>
          </a:bodyPr>
          <a:lstStyle/>
          <a:p>
            <a:pPr marR="0" algn="l" defTabSz="457200" rtl="0" eaLnBrk="1" fontAlgn="base" latinLnBrk="0" hangingPunct="1">
              <a:lnSpc>
                <a:spcPct val="100000"/>
              </a:lnSpc>
              <a:spcBef>
                <a:spcPts val="0"/>
              </a:spcBef>
              <a:spcAft>
                <a:spcPct val="0"/>
              </a:spcAft>
              <a:buClr>
                <a:srgbClr val="001135"/>
              </a:buClr>
              <a:buSzTx/>
              <a:tabLst/>
            </a:pPr>
            <a:r>
              <a:rPr lang="en-US" sz="1400" dirty="0" smtClean="0">
                <a:solidFill>
                  <a:schemeClr val="tx2"/>
                </a:solidFill>
                <a:latin typeface="+mn-lt"/>
                <a:ea typeface="Nokia Pure Text" panose="020B0503020202020204" pitchFamily="34" charset="0"/>
                <a:cs typeface="Nokia Pure Headline Light"/>
              </a:rPr>
              <a:t>A network</a:t>
            </a:r>
            <a:endParaRPr lang="nl-NL" sz="1400" dirty="0" smtClean="0">
              <a:solidFill>
                <a:schemeClr val="tx2"/>
              </a:solidFill>
              <a:latin typeface="+mn-lt"/>
              <a:ea typeface="Nokia Pure Text" panose="020B0503020202020204" pitchFamily="34" charset="0"/>
              <a:cs typeface="Nokia Pure Headline Light"/>
            </a:endParaRPr>
          </a:p>
        </p:txBody>
      </p:sp>
      <p:sp>
        <p:nvSpPr>
          <p:cNvPr id="10" name="TextBox 9"/>
          <p:cNvSpPr txBox="1"/>
          <p:nvPr/>
        </p:nvSpPr>
        <p:spPr>
          <a:xfrm>
            <a:off x="919750" y="2972750"/>
            <a:ext cx="1120032" cy="360850"/>
          </a:xfrm>
          <a:prstGeom prst="rect">
            <a:avLst/>
          </a:prstGeom>
          <a:noFill/>
        </p:spPr>
        <p:txBody>
          <a:bodyPr wrap="none" lIns="72000" tIns="72000" rIns="72000" bIns="72000" rtlCol="0">
            <a:spAutoFit/>
          </a:bodyPr>
          <a:lstStyle/>
          <a:p>
            <a:pPr marR="0" algn="l" defTabSz="457200" rtl="0" eaLnBrk="1" fontAlgn="base" latinLnBrk="0" hangingPunct="1">
              <a:lnSpc>
                <a:spcPct val="100000"/>
              </a:lnSpc>
              <a:spcBef>
                <a:spcPts val="0"/>
              </a:spcBef>
              <a:spcAft>
                <a:spcPct val="0"/>
              </a:spcAft>
              <a:buClr>
                <a:srgbClr val="001135"/>
              </a:buClr>
              <a:buSzTx/>
              <a:tabLst/>
            </a:pPr>
            <a:r>
              <a:rPr lang="en-US" sz="1400" dirty="0" smtClean="0">
                <a:solidFill>
                  <a:schemeClr val="tx2"/>
                </a:solidFill>
                <a:latin typeface="+mn-lt"/>
                <a:ea typeface="Nokia Pure Text" panose="020B0503020202020204" pitchFamily="34" charset="0"/>
                <a:cs typeface="Nokia Pure Headline Light"/>
              </a:rPr>
              <a:t>An endpoint</a:t>
            </a:r>
            <a:endParaRPr lang="nl-NL" sz="1400" dirty="0" smtClean="0">
              <a:solidFill>
                <a:schemeClr val="tx2"/>
              </a:solidFill>
              <a:latin typeface="+mn-lt"/>
              <a:ea typeface="Nokia Pure Text" panose="020B0503020202020204" pitchFamily="34" charset="0"/>
              <a:cs typeface="Nokia Pure Headline Light"/>
            </a:endParaRPr>
          </a:p>
        </p:txBody>
      </p:sp>
      <p:cxnSp>
        <p:nvCxnSpPr>
          <p:cNvPr id="12" name="Straight Arrow Connector 11"/>
          <p:cNvCxnSpPr/>
          <p:nvPr/>
        </p:nvCxnSpPr>
        <p:spPr>
          <a:xfrm flipV="1">
            <a:off x="1944000" y="2440800"/>
            <a:ext cx="748800" cy="45360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1159200" y="1891950"/>
            <a:ext cx="909382" cy="6163"/>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26368" y="1711525"/>
            <a:ext cx="836301" cy="360850"/>
          </a:xfrm>
          <a:prstGeom prst="rect">
            <a:avLst/>
          </a:prstGeom>
          <a:noFill/>
        </p:spPr>
        <p:txBody>
          <a:bodyPr wrap="none" lIns="72000" tIns="72000" rIns="72000" bIns="72000" rtlCol="0">
            <a:spAutoFit/>
          </a:bodyPr>
          <a:lstStyle/>
          <a:p>
            <a:pPr marR="0" algn="l" defTabSz="457200" rtl="0" eaLnBrk="1" fontAlgn="base" latinLnBrk="0" hangingPunct="1">
              <a:lnSpc>
                <a:spcPct val="100000"/>
              </a:lnSpc>
              <a:spcBef>
                <a:spcPts val="0"/>
              </a:spcBef>
              <a:spcAft>
                <a:spcPct val="0"/>
              </a:spcAft>
              <a:buClr>
                <a:srgbClr val="001135"/>
              </a:buClr>
              <a:buSzTx/>
              <a:tabLst/>
            </a:pPr>
            <a:r>
              <a:rPr lang="en-US" sz="1400" dirty="0" smtClean="0">
                <a:solidFill>
                  <a:schemeClr val="tx2"/>
                </a:solidFill>
                <a:latin typeface="+mn-lt"/>
                <a:ea typeface="Nokia Pure Text" panose="020B0503020202020204" pitchFamily="34" charset="0"/>
                <a:cs typeface="Nokia Pure Headline Light"/>
              </a:rPr>
              <a:t>Sandbox</a:t>
            </a:r>
            <a:endParaRPr lang="nl-NL" sz="1400" dirty="0" smtClean="0">
              <a:solidFill>
                <a:schemeClr val="tx2"/>
              </a:solidFill>
              <a:latin typeface="+mn-lt"/>
              <a:ea typeface="Nokia Pure Text" panose="020B0503020202020204" pitchFamily="34" charset="0"/>
              <a:cs typeface="Nokia Pure Headline Light"/>
            </a:endParaRPr>
          </a:p>
        </p:txBody>
      </p:sp>
      <p:sp>
        <p:nvSpPr>
          <p:cNvPr id="16" name="TextBox 15"/>
          <p:cNvSpPr txBox="1"/>
          <p:nvPr/>
        </p:nvSpPr>
        <p:spPr>
          <a:xfrm>
            <a:off x="6372000" y="4046825"/>
            <a:ext cx="2129924" cy="360850"/>
          </a:xfrm>
          <a:prstGeom prst="rect">
            <a:avLst/>
          </a:prstGeom>
          <a:noFill/>
        </p:spPr>
        <p:txBody>
          <a:bodyPr wrap="none" lIns="72000" tIns="72000" rIns="72000" bIns="72000" rtlCol="0">
            <a:spAutoFit/>
          </a:bodyPr>
          <a:lstStyle/>
          <a:p>
            <a:pPr marR="0" algn="l" defTabSz="457200" rtl="0" eaLnBrk="1" fontAlgn="base" latinLnBrk="0" hangingPunct="1">
              <a:lnSpc>
                <a:spcPct val="100000"/>
              </a:lnSpc>
              <a:spcBef>
                <a:spcPts val="0"/>
              </a:spcBef>
              <a:spcAft>
                <a:spcPct val="0"/>
              </a:spcAft>
              <a:buClr>
                <a:srgbClr val="001135"/>
              </a:buClr>
              <a:buSzTx/>
              <a:tabLst/>
            </a:pPr>
            <a:r>
              <a:rPr lang="en-US" sz="1400" dirty="0" smtClean="0">
                <a:solidFill>
                  <a:schemeClr val="tx2"/>
                </a:solidFill>
                <a:latin typeface="+mn-lt"/>
                <a:ea typeface="Nokia Pure Text" panose="020B0503020202020204" pitchFamily="34" charset="0"/>
                <a:cs typeface="Nokia Pure Headline Light"/>
              </a:rPr>
              <a:t>+ container name lookup</a:t>
            </a:r>
            <a:endParaRPr lang="nl-NL" sz="1400" dirty="0" smtClean="0">
              <a:solidFill>
                <a:schemeClr val="tx2"/>
              </a:solidFill>
              <a:latin typeface="+mn-lt"/>
              <a:ea typeface="Nokia Pure Text" panose="020B0503020202020204" pitchFamily="34" charset="0"/>
              <a:cs typeface="Nokia Pure Headline Light"/>
            </a:endParaRPr>
          </a:p>
        </p:txBody>
      </p:sp>
    </p:spTree>
    <p:extLst>
      <p:ext uri="{BB962C8B-B14F-4D97-AF65-F5344CB8AC3E}">
        <p14:creationId xmlns:p14="http://schemas.microsoft.com/office/powerpoint/2010/main" val="3493444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5"/>
          </p:nvPr>
        </p:nvSpPr>
        <p:spPr/>
        <p:txBody>
          <a:bodyPr/>
          <a:lstStyle/>
          <a:p>
            <a:r>
              <a:rPr lang="en-US" dirty="0" smtClean="0"/>
              <a:t>Bridge</a:t>
            </a:r>
          </a:p>
          <a:p>
            <a:r>
              <a:rPr lang="en-US" dirty="0" smtClean="0"/>
              <a:t>Host</a:t>
            </a:r>
          </a:p>
          <a:p>
            <a:r>
              <a:rPr lang="en-US" dirty="0" smtClean="0"/>
              <a:t>Your own network</a:t>
            </a:r>
            <a:endParaRPr lang="nl-NL" dirty="0"/>
          </a:p>
        </p:txBody>
      </p:sp>
      <p:sp>
        <p:nvSpPr>
          <p:cNvPr id="3" name="Footer Placeholder 2"/>
          <p:cNvSpPr>
            <a:spLocks noGrp="1"/>
          </p:cNvSpPr>
          <p:nvPr>
            <p:ph type="ftr" sz="quarter" idx="3"/>
          </p:nvPr>
        </p:nvSpPr>
        <p:spPr/>
        <p:txBody>
          <a:bodyPr/>
          <a:lstStyle/>
          <a:p>
            <a:r>
              <a:rPr lang="en-US" smtClean="0">
                <a:cs typeface="Arial" panose="020B0604020202020204" pitchFamily="34" charset="0"/>
              </a:rPr>
              <a:t>Nokia internal</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dirty="0" smtClean="0"/>
              <a:t>Network types</a:t>
            </a:r>
            <a:endParaRPr lang="nl-NL" dirty="0"/>
          </a:p>
        </p:txBody>
      </p:sp>
      <p:pic>
        <p:nvPicPr>
          <p:cNvPr id="8" name="Picture 7"/>
          <p:cNvPicPr>
            <a:picLocks noChangeAspect="1"/>
          </p:cNvPicPr>
          <p:nvPr/>
        </p:nvPicPr>
        <p:blipFill>
          <a:blip r:embed="rId2"/>
          <a:stretch>
            <a:fillRect/>
          </a:stretch>
        </p:blipFill>
        <p:spPr>
          <a:xfrm>
            <a:off x="4344117" y="765249"/>
            <a:ext cx="4382283" cy="2860016"/>
          </a:xfrm>
          <a:prstGeom prst="rect">
            <a:avLst/>
          </a:prstGeom>
        </p:spPr>
      </p:pic>
      <p:sp>
        <p:nvSpPr>
          <p:cNvPr id="12" name="TextBox 11"/>
          <p:cNvSpPr txBox="1"/>
          <p:nvPr/>
        </p:nvSpPr>
        <p:spPr>
          <a:xfrm>
            <a:off x="4259881" y="3591557"/>
            <a:ext cx="2875319" cy="360850"/>
          </a:xfrm>
          <a:prstGeom prst="rect">
            <a:avLst/>
          </a:prstGeom>
          <a:noFill/>
        </p:spPr>
        <p:txBody>
          <a:bodyPr wrap="square" lIns="72000" tIns="72000" rIns="72000" bIns="72000" rtlCol="0">
            <a:spAutoFit/>
          </a:bodyPr>
          <a:lstStyle/>
          <a:p>
            <a:pPr marR="0" algn="l" defTabSz="457200" rtl="0" eaLnBrk="1" fontAlgn="base" latinLnBrk="0" hangingPunct="1">
              <a:lnSpc>
                <a:spcPct val="100000"/>
              </a:lnSpc>
              <a:spcBef>
                <a:spcPts val="0"/>
              </a:spcBef>
              <a:spcAft>
                <a:spcPct val="0"/>
              </a:spcAft>
              <a:buClr>
                <a:srgbClr val="001135"/>
              </a:buClr>
              <a:buSzTx/>
              <a:tabLst/>
            </a:pPr>
            <a:r>
              <a:rPr lang="en-US" sz="1400" dirty="0" smtClean="0">
                <a:solidFill>
                  <a:schemeClr val="tx2"/>
                </a:solidFill>
                <a:latin typeface="+mn-lt"/>
                <a:ea typeface="Nokia Pure Text" panose="020B0503020202020204" pitchFamily="34" charset="0"/>
                <a:cs typeface="Nokia Pure Headline Light"/>
              </a:rPr>
              <a:t>Similar options exist in </a:t>
            </a:r>
            <a:r>
              <a:rPr lang="en-US" sz="1400" dirty="0" err="1" smtClean="0">
                <a:solidFill>
                  <a:schemeClr val="tx2"/>
                </a:solidFill>
                <a:latin typeface="+mn-lt"/>
                <a:ea typeface="Nokia Pure Text" panose="020B0503020202020204" pitchFamily="34" charset="0"/>
                <a:cs typeface="Nokia Pure Headline Light"/>
              </a:rPr>
              <a:t>Virtualbox</a:t>
            </a:r>
            <a:endParaRPr lang="nl-NL" sz="1400" dirty="0" smtClean="0">
              <a:solidFill>
                <a:schemeClr val="tx2"/>
              </a:solidFill>
              <a:latin typeface="+mn-lt"/>
              <a:ea typeface="Nokia Pure Text" panose="020B0503020202020204" pitchFamily="34" charset="0"/>
              <a:cs typeface="Nokia Pure Headline Light"/>
            </a:endParaRPr>
          </a:p>
        </p:txBody>
      </p:sp>
    </p:spTree>
    <p:extLst>
      <p:ext uri="{BB962C8B-B14F-4D97-AF65-F5344CB8AC3E}">
        <p14:creationId xmlns:p14="http://schemas.microsoft.com/office/powerpoint/2010/main" val="652727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3592" y="1980033"/>
            <a:ext cx="8308800" cy="309600"/>
          </a:xfrm>
        </p:spPr>
        <p:txBody>
          <a:bodyPr/>
          <a:lstStyle/>
          <a:p>
            <a:r>
              <a:rPr lang="en-US" sz="6600" dirty="0" smtClean="0"/>
              <a:t>Docker hub</a:t>
            </a:r>
            <a:endParaRPr lang="nl-BE" sz="6600" dirty="0"/>
          </a:p>
        </p:txBody>
      </p:sp>
      <p:sp>
        <p:nvSpPr>
          <p:cNvPr id="4" name="Footer Placeholder 3"/>
          <p:cNvSpPr>
            <a:spLocks noGrp="1"/>
          </p:cNvSpPr>
          <p:nvPr>
            <p:ph type="ftr" sz="quarter" idx="3"/>
          </p:nvPr>
        </p:nvSpPr>
        <p:spPr/>
        <p:txBody>
          <a:bodyPr/>
          <a:lstStyle/>
          <a:p>
            <a:r>
              <a:rPr lang="en-GB" smtClean="0">
                <a:cs typeface="Arial" panose="020B0604020202020204" pitchFamily="34" charset="0"/>
              </a:rPr>
              <a:t>Nokia internal</a:t>
            </a:r>
            <a:endParaRPr lang="en-GB" dirty="0" smtClean="0">
              <a:cs typeface="Arial" panose="020B0604020202020204" pitchFamily="34" charset="0"/>
            </a:endParaRPr>
          </a:p>
        </p:txBody>
      </p:sp>
    </p:spTree>
    <p:extLst>
      <p:ext uri="{BB962C8B-B14F-4D97-AF65-F5344CB8AC3E}">
        <p14:creationId xmlns:p14="http://schemas.microsoft.com/office/powerpoint/2010/main" val="4022745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418118" y="1080000"/>
            <a:ext cx="3376282" cy="3560400"/>
          </a:xfrm>
        </p:spPr>
        <p:txBody>
          <a:bodyPr/>
          <a:lstStyle/>
          <a:p>
            <a:r>
              <a:rPr lang="en-US" dirty="0" smtClean="0"/>
              <a:t>Public hub</a:t>
            </a:r>
          </a:p>
          <a:p>
            <a:r>
              <a:rPr lang="en-US" dirty="0" smtClean="0"/>
              <a:t>Running your own:</a:t>
            </a:r>
          </a:p>
          <a:p>
            <a:pPr lvl="1"/>
            <a:r>
              <a:rPr lang="en-US" dirty="0" smtClean="0"/>
              <a:t>Docker registry</a:t>
            </a:r>
          </a:p>
          <a:p>
            <a:pPr lvl="1"/>
            <a:r>
              <a:rPr lang="en-US" dirty="0" err="1" smtClean="0"/>
              <a:t>Artifactory</a:t>
            </a:r>
            <a:endParaRPr lang="en-US" dirty="0" smtClean="0"/>
          </a:p>
          <a:p>
            <a:r>
              <a:rPr lang="en-US" dirty="0" smtClean="0"/>
              <a:t>If you understand maven you’ll understand this easily</a:t>
            </a:r>
          </a:p>
        </p:txBody>
      </p:sp>
      <p:sp>
        <p:nvSpPr>
          <p:cNvPr id="3" name="Footer Placeholder 2"/>
          <p:cNvSpPr>
            <a:spLocks noGrp="1"/>
          </p:cNvSpPr>
          <p:nvPr>
            <p:ph type="ftr" sz="quarter" idx="3"/>
          </p:nvPr>
        </p:nvSpPr>
        <p:spPr/>
        <p:txBody>
          <a:bodyPr/>
          <a:lstStyle/>
          <a:p>
            <a:r>
              <a:rPr lang="en-US" smtClean="0">
                <a:cs typeface="Arial" panose="020B0604020202020204" pitchFamily="34" charset="0"/>
              </a:rPr>
              <a:t>Nokia internal</a:t>
            </a:r>
            <a:endParaRPr lang="en-US" dirty="0" smtClean="0">
              <a:cs typeface="Arial" panose="020B0604020202020204" pitchFamily="34" charset="0"/>
            </a:endParaRPr>
          </a:p>
        </p:txBody>
      </p:sp>
      <p:sp>
        <p:nvSpPr>
          <p:cNvPr id="6" name="Title 5"/>
          <p:cNvSpPr>
            <a:spLocks noGrp="1"/>
          </p:cNvSpPr>
          <p:nvPr>
            <p:ph type="title"/>
          </p:nvPr>
        </p:nvSpPr>
        <p:spPr/>
        <p:txBody>
          <a:bodyPr/>
          <a:lstStyle/>
          <a:p>
            <a:r>
              <a:rPr lang="en-US" dirty="0" smtClean="0"/>
              <a:t>Registry</a:t>
            </a:r>
            <a:endParaRPr lang="nl-NL" dirty="0"/>
          </a:p>
        </p:txBody>
      </p:sp>
      <p:pic>
        <p:nvPicPr>
          <p:cNvPr id="9" name="Picture 8"/>
          <p:cNvPicPr>
            <a:picLocks noChangeAspect="1"/>
          </p:cNvPicPr>
          <p:nvPr/>
        </p:nvPicPr>
        <p:blipFill>
          <a:blip r:embed="rId2"/>
          <a:stretch>
            <a:fillRect/>
          </a:stretch>
        </p:blipFill>
        <p:spPr>
          <a:xfrm>
            <a:off x="4102180" y="434049"/>
            <a:ext cx="4896278" cy="3591879"/>
          </a:xfrm>
          <a:prstGeom prst="rect">
            <a:avLst/>
          </a:prstGeom>
        </p:spPr>
      </p:pic>
    </p:spTree>
    <p:extLst>
      <p:ext uri="{BB962C8B-B14F-4D97-AF65-F5344CB8AC3E}">
        <p14:creationId xmlns:p14="http://schemas.microsoft.com/office/powerpoint/2010/main" val="41090855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US" dirty="0"/>
              <a:t>Where: https://135.249.45.113:9000/artifactory/</a:t>
            </a:r>
            <a:endParaRPr lang="en-US" dirty="0" smtClean="0"/>
          </a:p>
          <a:p>
            <a:r>
              <a:rPr lang="nl-NL" dirty="0" err="1"/>
              <a:t>docker</a:t>
            </a:r>
            <a:r>
              <a:rPr lang="nl-NL" dirty="0"/>
              <a:t> login </a:t>
            </a:r>
            <a:r>
              <a:rPr lang="nl-NL" dirty="0" smtClean="0"/>
              <a:t>135.249.45.113:9000</a:t>
            </a:r>
          </a:p>
          <a:p>
            <a:r>
              <a:rPr lang="en-US" dirty="0" err="1" smtClean="0"/>
              <a:t>docker</a:t>
            </a:r>
            <a:r>
              <a:rPr lang="en-US" dirty="0" smtClean="0"/>
              <a:t> tag</a:t>
            </a:r>
            <a:endParaRPr lang="nl-NL" dirty="0"/>
          </a:p>
        </p:txBody>
      </p:sp>
      <p:sp>
        <p:nvSpPr>
          <p:cNvPr id="3" name="Footer Placeholder 2"/>
          <p:cNvSpPr>
            <a:spLocks noGrp="1"/>
          </p:cNvSpPr>
          <p:nvPr>
            <p:ph type="ftr" sz="quarter" idx="3"/>
          </p:nvPr>
        </p:nvSpPr>
        <p:spPr/>
        <p:txBody>
          <a:bodyPr/>
          <a:lstStyle/>
          <a:p>
            <a:r>
              <a:rPr lang="en-GB" smtClean="0">
                <a:cs typeface="Arial" panose="020B0604020202020204" pitchFamily="34" charset="0"/>
              </a:rPr>
              <a:t>Nokia internal</a:t>
            </a:r>
            <a:endParaRPr lang="en-GB" dirty="0" smtClean="0">
              <a:cs typeface="Arial" panose="020B0604020202020204" pitchFamily="34" charset="0"/>
            </a:endParaRPr>
          </a:p>
        </p:txBody>
      </p:sp>
      <p:sp>
        <p:nvSpPr>
          <p:cNvPr id="4" name="Title 3"/>
          <p:cNvSpPr>
            <a:spLocks noGrp="1"/>
          </p:cNvSpPr>
          <p:nvPr>
            <p:ph type="title"/>
          </p:nvPr>
        </p:nvSpPr>
        <p:spPr/>
        <p:txBody>
          <a:bodyPr/>
          <a:lstStyle/>
          <a:p>
            <a:r>
              <a:rPr lang="en-US" dirty="0" err="1" smtClean="0"/>
              <a:t>Artifactory</a:t>
            </a:r>
            <a:endParaRPr lang="nl-NL" dirty="0"/>
          </a:p>
        </p:txBody>
      </p:sp>
    </p:spTree>
    <p:extLst>
      <p:ext uri="{BB962C8B-B14F-4D97-AF65-F5344CB8AC3E}">
        <p14:creationId xmlns:p14="http://schemas.microsoft.com/office/powerpoint/2010/main" val="22996000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3592" y="1980033"/>
            <a:ext cx="8308800" cy="309600"/>
          </a:xfrm>
        </p:spPr>
        <p:txBody>
          <a:bodyPr/>
          <a:lstStyle/>
          <a:p>
            <a:r>
              <a:rPr lang="en-US" sz="6600" dirty="0" smtClean="0"/>
              <a:t>Compose</a:t>
            </a:r>
            <a:endParaRPr lang="nl-BE" sz="6600" dirty="0"/>
          </a:p>
        </p:txBody>
      </p:sp>
      <p:sp>
        <p:nvSpPr>
          <p:cNvPr id="4" name="Footer Placeholder 3"/>
          <p:cNvSpPr>
            <a:spLocks noGrp="1"/>
          </p:cNvSpPr>
          <p:nvPr>
            <p:ph type="ftr" sz="quarter" idx="3"/>
          </p:nvPr>
        </p:nvSpPr>
        <p:spPr/>
        <p:txBody>
          <a:bodyPr/>
          <a:lstStyle/>
          <a:p>
            <a:r>
              <a:rPr lang="en-GB" smtClean="0">
                <a:cs typeface="Arial" panose="020B0604020202020204" pitchFamily="34" charset="0"/>
              </a:rPr>
              <a:t>Nokia internal</a:t>
            </a:r>
            <a:endParaRPr lang="en-GB" dirty="0" smtClean="0">
              <a:cs typeface="Arial" panose="020B0604020202020204" pitchFamily="34" charset="0"/>
            </a:endParaRPr>
          </a:p>
        </p:txBody>
      </p:sp>
    </p:spTree>
    <p:extLst>
      <p:ext uri="{BB962C8B-B14F-4D97-AF65-F5344CB8AC3E}">
        <p14:creationId xmlns:p14="http://schemas.microsoft.com/office/powerpoint/2010/main" val="30219429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5"/>
          </p:nvPr>
        </p:nvSpPr>
        <p:spPr/>
        <p:txBody>
          <a:bodyPr/>
          <a:lstStyle/>
          <a:p>
            <a:r>
              <a:rPr lang="en-US" dirty="0" smtClean="0"/>
              <a:t>What: tool for defining and running multiple container solutions</a:t>
            </a:r>
          </a:p>
          <a:p>
            <a:r>
              <a:rPr lang="en-US" dirty="0" smtClean="0"/>
              <a:t>Example:</a:t>
            </a:r>
            <a:endParaRPr lang="nl-NL" dirty="0"/>
          </a:p>
        </p:txBody>
      </p:sp>
      <p:sp>
        <p:nvSpPr>
          <p:cNvPr id="3" name="Footer Placeholder 2"/>
          <p:cNvSpPr>
            <a:spLocks noGrp="1"/>
          </p:cNvSpPr>
          <p:nvPr>
            <p:ph type="ftr" sz="quarter" idx="3"/>
          </p:nvPr>
        </p:nvSpPr>
        <p:spPr/>
        <p:txBody>
          <a:bodyPr/>
          <a:lstStyle/>
          <a:p>
            <a:r>
              <a:rPr lang="en-US" smtClean="0">
                <a:cs typeface="Arial" panose="020B0604020202020204" pitchFamily="34" charset="0"/>
              </a:rPr>
              <a:t>Nokia internal</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dirty="0" smtClean="0"/>
              <a:t>Docker-compose</a:t>
            </a:r>
            <a:endParaRPr lang="nl-NL" dirty="0"/>
          </a:p>
        </p:txBody>
      </p:sp>
      <p:pic>
        <p:nvPicPr>
          <p:cNvPr id="8" name="Picture 7"/>
          <p:cNvPicPr>
            <a:picLocks noChangeAspect="1"/>
          </p:cNvPicPr>
          <p:nvPr/>
        </p:nvPicPr>
        <p:blipFill>
          <a:blip r:embed="rId2"/>
          <a:stretch>
            <a:fillRect/>
          </a:stretch>
        </p:blipFill>
        <p:spPr>
          <a:xfrm>
            <a:off x="732159" y="2083088"/>
            <a:ext cx="2961905" cy="2057143"/>
          </a:xfrm>
          <a:prstGeom prst="rect">
            <a:avLst/>
          </a:prstGeom>
        </p:spPr>
      </p:pic>
      <p:cxnSp>
        <p:nvCxnSpPr>
          <p:cNvPr id="6" name="Straight Arrow Connector 5"/>
          <p:cNvCxnSpPr/>
          <p:nvPr/>
        </p:nvCxnSpPr>
        <p:spPr>
          <a:xfrm flipH="1">
            <a:off x="2334071" y="2868930"/>
            <a:ext cx="2210761" cy="1143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4624783" y="2699935"/>
            <a:ext cx="4101617" cy="360850"/>
          </a:xfrm>
          <a:prstGeom prst="rect">
            <a:avLst/>
          </a:prstGeom>
          <a:noFill/>
        </p:spPr>
        <p:txBody>
          <a:bodyPr wrap="none" lIns="72000" tIns="72000" rIns="72000" bIns="72000" rtlCol="0">
            <a:spAutoFit/>
          </a:bodyPr>
          <a:lstStyle/>
          <a:p>
            <a:pPr marR="0" algn="l" defTabSz="457200" rtl="0" eaLnBrk="1" fontAlgn="base" latinLnBrk="0" hangingPunct="1">
              <a:lnSpc>
                <a:spcPct val="100000"/>
              </a:lnSpc>
              <a:spcBef>
                <a:spcPts val="0"/>
              </a:spcBef>
              <a:spcAft>
                <a:spcPct val="0"/>
              </a:spcAft>
              <a:buClr>
                <a:srgbClr val="001135"/>
              </a:buClr>
              <a:buSzTx/>
              <a:tabLst/>
            </a:pPr>
            <a:r>
              <a:rPr lang="en-US" sz="1400" dirty="0" smtClean="0">
                <a:solidFill>
                  <a:schemeClr val="tx2"/>
                </a:solidFill>
                <a:latin typeface="+mn-lt"/>
                <a:ea typeface="Nokia Pure Text" panose="020B0503020202020204" pitchFamily="34" charset="0"/>
                <a:cs typeface="Nokia Pure Headline Light"/>
              </a:rPr>
              <a:t>Links to other containers, available as DNS names</a:t>
            </a:r>
            <a:endParaRPr lang="nl-NL" sz="1400" dirty="0" smtClean="0">
              <a:solidFill>
                <a:schemeClr val="tx2"/>
              </a:solidFill>
              <a:latin typeface="+mn-lt"/>
              <a:ea typeface="Nokia Pure Text" panose="020B0503020202020204" pitchFamily="34" charset="0"/>
              <a:cs typeface="Nokia Pure Headline Light"/>
            </a:endParaRPr>
          </a:p>
        </p:txBody>
      </p:sp>
    </p:spTree>
    <p:extLst>
      <p:ext uri="{BB962C8B-B14F-4D97-AF65-F5344CB8AC3E}">
        <p14:creationId xmlns:p14="http://schemas.microsoft.com/office/powerpoint/2010/main" val="4235944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3592" y="1980033"/>
            <a:ext cx="8308800" cy="309600"/>
          </a:xfrm>
        </p:spPr>
        <p:txBody>
          <a:bodyPr/>
          <a:lstStyle/>
          <a:p>
            <a:r>
              <a:rPr lang="en-US" sz="6600" dirty="0" smtClean="0"/>
              <a:t>Background</a:t>
            </a:r>
            <a:endParaRPr lang="nl-BE" sz="6600" dirty="0"/>
          </a:p>
        </p:txBody>
      </p:sp>
      <p:sp>
        <p:nvSpPr>
          <p:cNvPr id="4" name="Footer Placeholder 3"/>
          <p:cNvSpPr>
            <a:spLocks noGrp="1"/>
          </p:cNvSpPr>
          <p:nvPr>
            <p:ph type="ftr" sz="quarter" idx="3"/>
          </p:nvPr>
        </p:nvSpPr>
        <p:spPr/>
        <p:txBody>
          <a:bodyPr/>
          <a:lstStyle/>
          <a:p>
            <a:r>
              <a:rPr lang="en-GB" smtClean="0">
                <a:cs typeface="Arial" panose="020B0604020202020204" pitchFamily="34" charset="0"/>
              </a:rPr>
              <a:t>Nokia internal</a:t>
            </a:r>
            <a:endParaRPr lang="en-GB" dirty="0" smtClean="0">
              <a:cs typeface="Arial" panose="020B0604020202020204" pitchFamily="34" charset="0"/>
            </a:endParaRPr>
          </a:p>
        </p:txBody>
      </p:sp>
    </p:spTree>
    <p:extLst>
      <p:ext uri="{BB962C8B-B14F-4D97-AF65-F5344CB8AC3E}">
        <p14:creationId xmlns:p14="http://schemas.microsoft.com/office/powerpoint/2010/main" val="432190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GB" smtClean="0">
                <a:cs typeface="Arial" panose="020B0604020202020204" pitchFamily="34" charset="0"/>
              </a:rPr>
              <a:t>Nokia internal</a:t>
            </a:r>
            <a:endParaRPr lang="en-GB" dirty="0" smtClean="0">
              <a:cs typeface="Arial" panose="020B0604020202020204" pitchFamily="34" charset="0"/>
            </a:endParaRPr>
          </a:p>
        </p:txBody>
      </p:sp>
      <p:sp>
        <p:nvSpPr>
          <p:cNvPr id="4" name="Title 3"/>
          <p:cNvSpPr>
            <a:spLocks noGrp="1"/>
          </p:cNvSpPr>
          <p:nvPr>
            <p:ph type="title"/>
          </p:nvPr>
        </p:nvSpPr>
        <p:spPr/>
        <p:txBody>
          <a:bodyPr/>
          <a:lstStyle/>
          <a:p>
            <a:r>
              <a:rPr lang="en-US" dirty="0" smtClean="0"/>
              <a:t>Other examples:</a:t>
            </a:r>
            <a:endParaRPr lang="nl-NL" dirty="0"/>
          </a:p>
        </p:txBody>
      </p:sp>
      <p:sp>
        <p:nvSpPr>
          <p:cNvPr id="5" name="Text Placeholder 4"/>
          <p:cNvSpPr>
            <a:spLocks noGrp="1"/>
          </p:cNvSpPr>
          <p:nvPr>
            <p:ph type="body" sz="quarter" idx="10"/>
          </p:nvPr>
        </p:nvSpPr>
        <p:spPr/>
        <p:txBody>
          <a:bodyPr/>
          <a:lstStyle/>
          <a:p>
            <a:endParaRPr lang="nl-NL"/>
          </a:p>
        </p:txBody>
      </p:sp>
      <p:pic>
        <p:nvPicPr>
          <p:cNvPr id="6" name="Picture 5"/>
          <p:cNvPicPr>
            <a:picLocks noChangeAspect="1"/>
          </p:cNvPicPr>
          <p:nvPr/>
        </p:nvPicPr>
        <p:blipFill>
          <a:blip r:embed="rId2"/>
          <a:stretch>
            <a:fillRect/>
          </a:stretch>
        </p:blipFill>
        <p:spPr>
          <a:xfrm>
            <a:off x="417512" y="1129856"/>
            <a:ext cx="1819048" cy="3066667"/>
          </a:xfrm>
          <a:prstGeom prst="rect">
            <a:avLst/>
          </a:prstGeom>
        </p:spPr>
      </p:pic>
      <p:cxnSp>
        <p:nvCxnSpPr>
          <p:cNvPr id="13" name="Straight Arrow Connector 12"/>
          <p:cNvCxnSpPr/>
          <p:nvPr/>
        </p:nvCxnSpPr>
        <p:spPr>
          <a:xfrm flipH="1">
            <a:off x="1772639" y="1737360"/>
            <a:ext cx="2210761" cy="1143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4165784" y="1568365"/>
            <a:ext cx="812255" cy="360850"/>
          </a:xfrm>
          <a:prstGeom prst="rect">
            <a:avLst/>
          </a:prstGeom>
          <a:noFill/>
        </p:spPr>
        <p:txBody>
          <a:bodyPr wrap="none" lIns="72000" tIns="72000" rIns="72000" bIns="72000" rtlCol="0">
            <a:spAutoFit/>
          </a:bodyPr>
          <a:lstStyle/>
          <a:p>
            <a:pPr marR="0" algn="l" defTabSz="457200" rtl="0" eaLnBrk="1" fontAlgn="base" latinLnBrk="0" hangingPunct="1">
              <a:lnSpc>
                <a:spcPct val="100000"/>
              </a:lnSpc>
              <a:spcBef>
                <a:spcPts val="0"/>
              </a:spcBef>
              <a:spcAft>
                <a:spcPct val="0"/>
              </a:spcAft>
              <a:buClr>
                <a:srgbClr val="001135"/>
              </a:buClr>
              <a:buSzTx/>
              <a:tabLst/>
            </a:pPr>
            <a:r>
              <a:rPr lang="en-US" sz="1400" dirty="0" smtClean="0">
                <a:solidFill>
                  <a:schemeClr val="tx2"/>
                </a:solidFill>
                <a:latin typeface="+mn-lt"/>
                <a:ea typeface="Nokia Pure Text" panose="020B0503020202020204" pitchFamily="34" charset="0"/>
                <a:cs typeface="Nokia Pure Headline Light"/>
              </a:rPr>
              <a:t>volumes</a:t>
            </a:r>
            <a:endParaRPr lang="nl-NL" sz="1400" dirty="0" smtClean="0">
              <a:solidFill>
                <a:schemeClr val="tx2"/>
              </a:solidFill>
              <a:latin typeface="+mn-lt"/>
              <a:ea typeface="Nokia Pure Text" panose="020B0503020202020204" pitchFamily="34" charset="0"/>
              <a:cs typeface="Nokia Pure Headline Light"/>
            </a:endParaRPr>
          </a:p>
        </p:txBody>
      </p:sp>
      <p:cxnSp>
        <p:nvCxnSpPr>
          <p:cNvPr id="15" name="Straight Arrow Connector 14"/>
          <p:cNvCxnSpPr/>
          <p:nvPr/>
        </p:nvCxnSpPr>
        <p:spPr>
          <a:xfrm flipH="1">
            <a:off x="1772639" y="2403335"/>
            <a:ext cx="2210761" cy="1143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4165784" y="2234340"/>
            <a:ext cx="1859017" cy="360850"/>
          </a:xfrm>
          <a:prstGeom prst="rect">
            <a:avLst/>
          </a:prstGeom>
          <a:noFill/>
        </p:spPr>
        <p:txBody>
          <a:bodyPr wrap="none" lIns="72000" tIns="72000" rIns="72000" bIns="72000" rtlCol="0">
            <a:spAutoFit/>
          </a:bodyPr>
          <a:lstStyle/>
          <a:p>
            <a:pPr marR="0" algn="l" defTabSz="457200" rtl="0" eaLnBrk="1" fontAlgn="base" latinLnBrk="0" hangingPunct="1">
              <a:lnSpc>
                <a:spcPct val="100000"/>
              </a:lnSpc>
              <a:spcBef>
                <a:spcPts val="0"/>
              </a:spcBef>
              <a:spcAft>
                <a:spcPct val="0"/>
              </a:spcAft>
              <a:buClr>
                <a:srgbClr val="001135"/>
              </a:buClr>
              <a:buSzTx/>
              <a:tabLst/>
            </a:pPr>
            <a:r>
              <a:rPr lang="en-US" sz="1400" dirty="0">
                <a:solidFill>
                  <a:schemeClr val="tx2"/>
                </a:solidFill>
                <a:latin typeface="+mn-lt"/>
                <a:ea typeface="Nokia Pure Text" panose="020B0503020202020204" pitchFamily="34" charset="0"/>
                <a:cs typeface="Nokia Pure Headline Light"/>
              </a:rPr>
              <a:t>e</a:t>
            </a:r>
            <a:r>
              <a:rPr lang="en-US" sz="1400" dirty="0" smtClean="0">
                <a:solidFill>
                  <a:schemeClr val="tx2"/>
                </a:solidFill>
                <a:latin typeface="+mn-lt"/>
                <a:ea typeface="Nokia Pure Text" panose="020B0503020202020204" pitchFamily="34" charset="0"/>
                <a:cs typeface="Nokia Pure Headline Light"/>
              </a:rPr>
              <a:t>nvironment settings</a:t>
            </a:r>
            <a:endParaRPr lang="nl-NL" sz="1400" dirty="0" smtClean="0">
              <a:solidFill>
                <a:schemeClr val="tx2"/>
              </a:solidFill>
              <a:latin typeface="+mn-lt"/>
              <a:ea typeface="Nokia Pure Text" panose="020B0503020202020204" pitchFamily="34" charset="0"/>
              <a:cs typeface="Nokia Pure Headline Light"/>
            </a:endParaRPr>
          </a:p>
        </p:txBody>
      </p:sp>
      <p:cxnSp>
        <p:nvCxnSpPr>
          <p:cNvPr id="19" name="Straight Arrow Connector 18"/>
          <p:cNvCxnSpPr/>
          <p:nvPr/>
        </p:nvCxnSpPr>
        <p:spPr>
          <a:xfrm flipH="1">
            <a:off x="1772639" y="4004969"/>
            <a:ext cx="2210761" cy="1143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165784" y="3835974"/>
            <a:ext cx="1232242" cy="360850"/>
          </a:xfrm>
          <a:prstGeom prst="rect">
            <a:avLst/>
          </a:prstGeom>
          <a:noFill/>
        </p:spPr>
        <p:txBody>
          <a:bodyPr wrap="none" lIns="72000" tIns="72000" rIns="72000" bIns="72000" rtlCol="0">
            <a:spAutoFit/>
          </a:bodyPr>
          <a:lstStyle/>
          <a:p>
            <a:pPr marR="0" algn="l" defTabSz="457200" rtl="0" eaLnBrk="1" fontAlgn="base" latinLnBrk="0" hangingPunct="1">
              <a:lnSpc>
                <a:spcPct val="100000"/>
              </a:lnSpc>
              <a:spcBef>
                <a:spcPts val="0"/>
              </a:spcBef>
              <a:spcAft>
                <a:spcPct val="0"/>
              </a:spcAft>
              <a:buClr>
                <a:srgbClr val="001135"/>
              </a:buClr>
              <a:buSzTx/>
              <a:tabLst/>
            </a:pPr>
            <a:r>
              <a:rPr lang="en-US" sz="1400" dirty="0" smtClean="0">
                <a:solidFill>
                  <a:schemeClr val="tx2"/>
                </a:solidFill>
                <a:latin typeface="+mn-lt"/>
                <a:ea typeface="Nokia Pure Text" panose="020B0503020202020204" pitchFamily="34" charset="0"/>
                <a:cs typeface="Nokia Pure Headline Light"/>
              </a:rPr>
              <a:t>port mapping</a:t>
            </a:r>
            <a:endParaRPr lang="nl-NL" sz="1400" dirty="0" smtClean="0">
              <a:solidFill>
                <a:schemeClr val="tx2"/>
              </a:solidFill>
              <a:latin typeface="+mn-lt"/>
              <a:ea typeface="Nokia Pure Text" panose="020B0503020202020204" pitchFamily="34" charset="0"/>
              <a:cs typeface="Nokia Pure Headline Light"/>
            </a:endParaRPr>
          </a:p>
        </p:txBody>
      </p:sp>
    </p:spTree>
    <p:extLst>
      <p:ext uri="{BB962C8B-B14F-4D97-AF65-F5344CB8AC3E}">
        <p14:creationId xmlns:p14="http://schemas.microsoft.com/office/powerpoint/2010/main" val="23660974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US" dirty="0" smtClean="0"/>
              <a:t>Live example</a:t>
            </a:r>
          </a:p>
          <a:p>
            <a:r>
              <a:rPr lang="en-US" dirty="0" smtClean="0"/>
              <a:t>Sample </a:t>
            </a:r>
            <a:r>
              <a:rPr lang="en-US" dirty="0"/>
              <a:t>files in </a:t>
            </a:r>
            <a:r>
              <a:rPr lang="en-US" dirty="0" err="1"/>
              <a:t>anv</a:t>
            </a:r>
            <a:r>
              <a:rPr lang="en-US" dirty="0"/>
              <a:t>/deployment/compose </a:t>
            </a:r>
            <a:endParaRPr lang="nl-NL" dirty="0"/>
          </a:p>
        </p:txBody>
      </p:sp>
      <p:sp>
        <p:nvSpPr>
          <p:cNvPr id="3" name="Footer Placeholder 2"/>
          <p:cNvSpPr>
            <a:spLocks noGrp="1"/>
          </p:cNvSpPr>
          <p:nvPr>
            <p:ph type="ftr" sz="quarter" idx="3"/>
          </p:nvPr>
        </p:nvSpPr>
        <p:spPr/>
        <p:txBody>
          <a:bodyPr/>
          <a:lstStyle/>
          <a:p>
            <a:r>
              <a:rPr lang="en-GB" smtClean="0">
                <a:cs typeface="Arial" panose="020B0604020202020204" pitchFamily="34" charset="0"/>
              </a:rPr>
              <a:t>Nokia internal</a:t>
            </a:r>
            <a:endParaRPr lang="en-GB" dirty="0" smtClean="0">
              <a:cs typeface="Arial" panose="020B0604020202020204" pitchFamily="34" charset="0"/>
            </a:endParaRPr>
          </a:p>
        </p:txBody>
      </p:sp>
      <p:sp>
        <p:nvSpPr>
          <p:cNvPr id="4" name="Title 3"/>
          <p:cNvSpPr>
            <a:spLocks noGrp="1"/>
          </p:cNvSpPr>
          <p:nvPr>
            <p:ph type="title"/>
          </p:nvPr>
        </p:nvSpPr>
        <p:spPr/>
        <p:txBody>
          <a:bodyPr/>
          <a:lstStyle/>
          <a:p>
            <a:r>
              <a:rPr lang="en-US" dirty="0" smtClean="0"/>
              <a:t>ANV example</a:t>
            </a:r>
            <a:endParaRPr lang="nl-NL" dirty="0"/>
          </a:p>
        </p:txBody>
      </p:sp>
    </p:spTree>
    <p:extLst>
      <p:ext uri="{BB962C8B-B14F-4D97-AF65-F5344CB8AC3E}">
        <p14:creationId xmlns:p14="http://schemas.microsoft.com/office/powerpoint/2010/main" val="18133861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418118" y="1080000"/>
            <a:ext cx="2805142" cy="3560400"/>
          </a:xfrm>
        </p:spPr>
        <p:txBody>
          <a:bodyPr/>
          <a:lstStyle/>
          <a:p>
            <a:r>
              <a:rPr lang="en-US" dirty="0" smtClean="0"/>
              <a:t>Scale</a:t>
            </a:r>
          </a:p>
          <a:p>
            <a:r>
              <a:rPr lang="en-US" dirty="0"/>
              <a:t>See </a:t>
            </a:r>
            <a:r>
              <a:rPr lang="en-US" dirty="0">
                <a:hlinkClick r:id="rId2"/>
              </a:rPr>
              <a:t>https://www.brianchristner.io/how-to-scale-a-docker-container-with-docker-compose</a:t>
            </a:r>
            <a:r>
              <a:rPr lang="en-US" dirty="0" smtClean="0">
                <a:hlinkClick r:id="rId2"/>
              </a:rPr>
              <a:t>/</a:t>
            </a:r>
            <a:r>
              <a:rPr lang="en-US" dirty="0" smtClean="0"/>
              <a:t>.</a:t>
            </a:r>
          </a:p>
          <a:p>
            <a:endParaRPr lang="nl-NL" dirty="0"/>
          </a:p>
        </p:txBody>
      </p:sp>
      <p:sp>
        <p:nvSpPr>
          <p:cNvPr id="3" name="Footer Placeholder 2"/>
          <p:cNvSpPr>
            <a:spLocks noGrp="1"/>
          </p:cNvSpPr>
          <p:nvPr>
            <p:ph type="ftr" sz="quarter" idx="3"/>
          </p:nvPr>
        </p:nvSpPr>
        <p:spPr/>
        <p:txBody>
          <a:bodyPr/>
          <a:lstStyle/>
          <a:p>
            <a:r>
              <a:rPr lang="en-GB" smtClean="0">
                <a:cs typeface="Arial" panose="020B0604020202020204" pitchFamily="34" charset="0"/>
              </a:rPr>
              <a:t>Nokia internal</a:t>
            </a:r>
            <a:endParaRPr lang="en-GB" dirty="0" smtClean="0">
              <a:cs typeface="Arial" panose="020B0604020202020204" pitchFamily="34" charset="0"/>
            </a:endParaRPr>
          </a:p>
        </p:txBody>
      </p:sp>
      <p:sp>
        <p:nvSpPr>
          <p:cNvPr id="4" name="Title 3"/>
          <p:cNvSpPr>
            <a:spLocks noGrp="1"/>
          </p:cNvSpPr>
          <p:nvPr>
            <p:ph type="title"/>
          </p:nvPr>
        </p:nvSpPr>
        <p:spPr/>
        <p:txBody>
          <a:bodyPr/>
          <a:lstStyle/>
          <a:p>
            <a:r>
              <a:rPr lang="en-US" dirty="0" smtClean="0"/>
              <a:t>Going beyond </a:t>
            </a:r>
            <a:r>
              <a:rPr lang="en-US" dirty="0" err="1" smtClean="0"/>
              <a:t>docker</a:t>
            </a:r>
            <a:r>
              <a:rPr lang="en-US" dirty="0" smtClean="0"/>
              <a:t> commands</a:t>
            </a:r>
            <a:endParaRPr lang="nl-NL" dirty="0"/>
          </a:p>
        </p:txBody>
      </p:sp>
      <p:pic>
        <p:nvPicPr>
          <p:cNvPr id="6" name="Picture 5"/>
          <p:cNvPicPr>
            <a:picLocks noChangeAspect="1"/>
          </p:cNvPicPr>
          <p:nvPr/>
        </p:nvPicPr>
        <p:blipFill>
          <a:blip r:embed="rId3"/>
          <a:stretch>
            <a:fillRect/>
          </a:stretch>
        </p:blipFill>
        <p:spPr>
          <a:xfrm>
            <a:off x="4406475" y="964729"/>
            <a:ext cx="3371429" cy="347619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88974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3592" y="1980033"/>
            <a:ext cx="8308800" cy="309600"/>
          </a:xfrm>
        </p:spPr>
        <p:txBody>
          <a:bodyPr/>
          <a:lstStyle/>
          <a:p>
            <a:r>
              <a:rPr lang="en-US" sz="6600" dirty="0" smtClean="0"/>
              <a:t>Swarm</a:t>
            </a:r>
            <a:endParaRPr lang="nl-BE" sz="6600" dirty="0"/>
          </a:p>
        </p:txBody>
      </p:sp>
      <p:sp>
        <p:nvSpPr>
          <p:cNvPr id="4" name="Footer Placeholder 3"/>
          <p:cNvSpPr>
            <a:spLocks noGrp="1"/>
          </p:cNvSpPr>
          <p:nvPr>
            <p:ph type="ftr" sz="quarter" idx="3"/>
          </p:nvPr>
        </p:nvSpPr>
        <p:spPr/>
        <p:txBody>
          <a:bodyPr/>
          <a:lstStyle/>
          <a:p>
            <a:r>
              <a:rPr lang="en-GB" smtClean="0">
                <a:cs typeface="Arial" panose="020B0604020202020204" pitchFamily="34" charset="0"/>
              </a:rPr>
              <a:t>Nokia internal</a:t>
            </a:r>
            <a:endParaRPr lang="en-GB" dirty="0" smtClean="0">
              <a:cs typeface="Arial" panose="020B0604020202020204" pitchFamily="34" charset="0"/>
            </a:endParaRPr>
          </a:p>
        </p:txBody>
      </p:sp>
    </p:spTree>
    <p:extLst>
      <p:ext uri="{BB962C8B-B14F-4D97-AF65-F5344CB8AC3E}">
        <p14:creationId xmlns:p14="http://schemas.microsoft.com/office/powerpoint/2010/main" val="19693901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5"/>
          </p:nvPr>
        </p:nvSpPr>
        <p:spPr/>
        <p:txBody>
          <a:bodyPr/>
          <a:lstStyle/>
          <a:p>
            <a:r>
              <a:rPr lang="en-US" dirty="0" smtClean="0"/>
              <a:t>Creation of a single big Docker Engine spread across multiple physical hosts</a:t>
            </a:r>
          </a:p>
          <a:p>
            <a:r>
              <a:rPr lang="en-US" dirty="0" smtClean="0"/>
              <a:t>Overlay networking, preserves local </a:t>
            </a:r>
            <a:r>
              <a:rPr lang="en-US" dirty="0" smtClean="0"/>
              <a:t>capabilities</a:t>
            </a:r>
          </a:p>
          <a:p>
            <a:r>
              <a:rPr lang="en-US" dirty="0" smtClean="0"/>
              <a:t>Set </a:t>
            </a:r>
            <a:r>
              <a:rPr lang="en-US" dirty="0" smtClean="0"/>
              <a:t>constraints in compose </a:t>
            </a:r>
            <a:r>
              <a:rPr lang="en-US" dirty="0" smtClean="0"/>
              <a:t>files</a:t>
            </a:r>
          </a:p>
          <a:p>
            <a:r>
              <a:rPr lang="en-US" dirty="0" smtClean="0"/>
              <a:t>Different spread strategies supported</a:t>
            </a:r>
            <a:endParaRPr lang="nl-NL" dirty="0"/>
          </a:p>
        </p:txBody>
      </p:sp>
      <p:sp>
        <p:nvSpPr>
          <p:cNvPr id="3" name="Footer Placeholder 2"/>
          <p:cNvSpPr>
            <a:spLocks noGrp="1"/>
          </p:cNvSpPr>
          <p:nvPr>
            <p:ph type="ftr" sz="quarter" idx="3"/>
          </p:nvPr>
        </p:nvSpPr>
        <p:spPr/>
        <p:txBody>
          <a:bodyPr/>
          <a:lstStyle/>
          <a:p>
            <a:r>
              <a:rPr lang="en-US" smtClean="0">
                <a:cs typeface="Arial" panose="020B0604020202020204" pitchFamily="34" charset="0"/>
              </a:rPr>
              <a:t>Nokia internal</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dirty="0" smtClean="0"/>
              <a:t>Swarm</a:t>
            </a:r>
            <a:endParaRPr lang="nl-NL" dirty="0"/>
          </a:p>
        </p:txBody>
      </p:sp>
      <p:sp>
        <p:nvSpPr>
          <p:cNvPr id="2" name="Rectangle 1"/>
          <p:cNvSpPr/>
          <p:nvPr/>
        </p:nvSpPr>
        <p:spPr>
          <a:xfrm>
            <a:off x="2030918" y="2815200"/>
            <a:ext cx="1238400" cy="28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Engine</a:t>
            </a:r>
            <a:endParaRPr lang="nl-NL" sz="1200" dirty="0" err="1" smtClean="0">
              <a:solidFill>
                <a:schemeClr val="bg1"/>
              </a:solidFill>
            </a:endParaRPr>
          </a:p>
        </p:txBody>
      </p:sp>
      <p:sp>
        <p:nvSpPr>
          <p:cNvPr id="6" name="Rectangle 5"/>
          <p:cNvSpPr/>
          <p:nvPr/>
        </p:nvSpPr>
        <p:spPr>
          <a:xfrm>
            <a:off x="3651600" y="2815200"/>
            <a:ext cx="1238400" cy="28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Engine</a:t>
            </a:r>
            <a:endParaRPr lang="nl-NL" sz="1200" dirty="0" err="1" smtClean="0">
              <a:solidFill>
                <a:schemeClr val="bg1"/>
              </a:solidFill>
            </a:endParaRPr>
          </a:p>
        </p:txBody>
      </p:sp>
      <p:sp>
        <p:nvSpPr>
          <p:cNvPr id="8" name="Rectangle 7"/>
          <p:cNvSpPr/>
          <p:nvPr/>
        </p:nvSpPr>
        <p:spPr>
          <a:xfrm>
            <a:off x="5272282" y="2815200"/>
            <a:ext cx="1238400" cy="28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Engine</a:t>
            </a:r>
            <a:endParaRPr lang="nl-NL" sz="1200" dirty="0" err="1" smtClean="0">
              <a:solidFill>
                <a:schemeClr val="bg1"/>
              </a:solidFill>
            </a:endParaRPr>
          </a:p>
        </p:txBody>
      </p:sp>
      <p:sp>
        <p:nvSpPr>
          <p:cNvPr id="9" name="Rectangle 8"/>
          <p:cNvSpPr/>
          <p:nvPr/>
        </p:nvSpPr>
        <p:spPr>
          <a:xfrm>
            <a:off x="2030918" y="3243600"/>
            <a:ext cx="4479764" cy="28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fontAlgn="auto">
              <a:spcBef>
                <a:spcPts val="0"/>
              </a:spcBef>
              <a:spcAft>
                <a:spcPts val="0"/>
              </a:spcAft>
            </a:pPr>
            <a:r>
              <a:rPr lang="en-US" sz="1200" dirty="0" smtClean="0">
                <a:solidFill>
                  <a:schemeClr val="bg1"/>
                </a:solidFill>
              </a:rPr>
              <a:t>Swarm engine</a:t>
            </a:r>
            <a:endParaRPr lang="nl-NL" sz="1200" dirty="0" err="1" smtClean="0">
              <a:solidFill>
                <a:schemeClr val="bg1"/>
              </a:solidFill>
            </a:endParaRPr>
          </a:p>
        </p:txBody>
      </p:sp>
    </p:spTree>
    <p:extLst>
      <p:ext uri="{BB962C8B-B14F-4D97-AF65-F5344CB8AC3E}">
        <p14:creationId xmlns:p14="http://schemas.microsoft.com/office/powerpoint/2010/main" val="5604055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3592" y="1980033"/>
            <a:ext cx="8308800" cy="309600"/>
          </a:xfrm>
        </p:spPr>
        <p:txBody>
          <a:bodyPr/>
          <a:lstStyle/>
          <a:p>
            <a:r>
              <a:rPr lang="en-US" sz="6600" dirty="0" smtClean="0"/>
              <a:t>Best practices</a:t>
            </a:r>
            <a:endParaRPr lang="nl-BE" sz="6600" dirty="0"/>
          </a:p>
        </p:txBody>
      </p:sp>
      <p:sp>
        <p:nvSpPr>
          <p:cNvPr id="4" name="Footer Placeholder 3"/>
          <p:cNvSpPr>
            <a:spLocks noGrp="1"/>
          </p:cNvSpPr>
          <p:nvPr>
            <p:ph type="ftr" sz="quarter" idx="3"/>
          </p:nvPr>
        </p:nvSpPr>
        <p:spPr/>
        <p:txBody>
          <a:bodyPr/>
          <a:lstStyle/>
          <a:p>
            <a:r>
              <a:rPr lang="en-GB" smtClean="0">
                <a:cs typeface="Arial" panose="020B0604020202020204" pitchFamily="34" charset="0"/>
              </a:rPr>
              <a:t>Nokia internal</a:t>
            </a:r>
            <a:endParaRPr lang="en-GB" dirty="0" smtClean="0">
              <a:cs typeface="Arial" panose="020B0604020202020204" pitchFamily="34" charset="0"/>
            </a:endParaRPr>
          </a:p>
        </p:txBody>
      </p:sp>
    </p:spTree>
    <p:extLst>
      <p:ext uri="{BB962C8B-B14F-4D97-AF65-F5344CB8AC3E}">
        <p14:creationId xmlns:p14="http://schemas.microsoft.com/office/powerpoint/2010/main" val="3132257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smtClean="0">
                <a:cs typeface="Arial" panose="020B0604020202020204" pitchFamily="34" charset="0"/>
              </a:rPr>
              <a:t>Nokia internal</a:t>
            </a:r>
            <a:endParaRPr lang="en-US" dirty="0" smtClean="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521350" y="0"/>
            <a:ext cx="4310627" cy="4328893"/>
          </a:xfrm>
          <a:prstGeom prst="rect">
            <a:avLst/>
          </a:prstGeom>
        </p:spPr>
      </p:pic>
      <p:cxnSp>
        <p:nvCxnSpPr>
          <p:cNvPr id="10" name="Straight Arrow Connector 9"/>
          <p:cNvCxnSpPr/>
          <p:nvPr/>
        </p:nvCxnSpPr>
        <p:spPr>
          <a:xfrm flipV="1">
            <a:off x="1737360" y="1223010"/>
            <a:ext cx="857250" cy="11430"/>
          </a:xfrm>
          <a:prstGeom prst="straightConnector1">
            <a:avLst/>
          </a:prstGeom>
          <a:ln w="57150" cmpd="sng">
            <a:solidFill>
              <a:schemeClr val="accent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1737360" y="1552631"/>
            <a:ext cx="857250" cy="11430"/>
          </a:xfrm>
          <a:prstGeom prst="straightConnector1">
            <a:avLst/>
          </a:prstGeom>
          <a:ln w="57150" cmpd="sng">
            <a:solidFill>
              <a:schemeClr val="accent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1737360" y="2159570"/>
            <a:ext cx="857250" cy="11430"/>
          </a:xfrm>
          <a:prstGeom prst="straightConnector1">
            <a:avLst/>
          </a:prstGeom>
          <a:ln w="57150" cmpd="sng">
            <a:solidFill>
              <a:schemeClr val="accent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1737360" y="2766510"/>
            <a:ext cx="857250" cy="11430"/>
          </a:xfrm>
          <a:prstGeom prst="straightConnector1">
            <a:avLst/>
          </a:prstGeom>
          <a:ln w="57150" cmpd="sng">
            <a:solidFill>
              <a:schemeClr val="accent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1737360" y="3113220"/>
            <a:ext cx="857250" cy="11430"/>
          </a:xfrm>
          <a:prstGeom prst="straightConnector1">
            <a:avLst/>
          </a:prstGeom>
          <a:ln w="57150" cmpd="sng">
            <a:solidFill>
              <a:schemeClr val="accent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1737360" y="3462285"/>
            <a:ext cx="857250" cy="11430"/>
          </a:xfrm>
          <a:prstGeom prst="straightConnector1">
            <a:avLst/>
          </a:prstGeom>
          <a:ln w="57150" cmpd="sng">
            <a:solidFill>
              <a:schemeClr val="accent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1738710" y="3884159"/>
            <a:ext cx="857250" cy="11430"/>
          </a:xfrm>
          <a:prstGeom prst="straightConnector1">
            <a:avLst/>
          </a:prstGeom>
          <a:ln w="57150" cmpd="sng">
            <a:solidFill>
              <a:schemeClr val="accent4"/>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73574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a:xfrm>
            <a:off x="418118" y="1080000"/>
            <a:ext cx="6456407" cy="3560400"/>
          </a:xfrm>
        </p:spPr>
        <p:txBody>
          <a:bodyPr/>
          <a:lstStyle/>
          <a:p>
            <a:r>
              <a:rPr lang="en-US" b="1" dirty="0" smtClean="0"/>
              <a:t>The general principles</a:t>
            </a:r>
          </a:p>
          <a:p>
            <a:pPr lvl="1"/>
            <a:r>
              <a:rPr lang="en-US" dirty="0" smtClean="0"/>
              <a:t>Containers should consider logs as events</a:t>
            </a:r>
          </a:p>
          <a:p>
            <a:pPr lvl="2"/>
            <a:r>
              <a:rPr lang="en-US" dirty="0" smtClean="0"/>
              <a:t>So don’t bother about log files, log retention, file rotation etc..</a:t>
            </a:r>
          </a:p>
          <a:p>
            <a:pPr lvl="1"/>
            <a:r>
              <a:rPr lang="en-US" dirty="0" smtClean="0"/>
              <a:t>Stream all logs to a centralized place</a:t>
            </a:r>
          </a:p>
          <a:p>
            <a:pPr lvl="1"/>
            <a:r>
              <a:rPr lang="en-US" dirty="0" smtClean="0"/>
              <a:t>Provide a frontend to visualize the log files and provide insight</a:t>
            </a:r>
          </a:p>
          <a:p>
            <a:pPr lvl="1"/>
            <a:r>
              <a:rPr lang="en-US" dirty="0" smtClean="0"/>
              <a:t>Take it one step further and automatically act on certain log patterns</a:t>
            </a:r>
          </a:p>
          <a:p>
            <a:r>
              <a:rPr lang="en-US" b="1" dirty="0" smtClean="0"/>
              <a:t>Technology choices</a:t>
            </a:r>
          </a:p>
          <a:p>
            <a:pPr lvl="1"/>
            <a:r>
              <a:rPr lang="en-US" dirty="0" smtClean="0"/>
              <a:t>ELK stack</a:t>
            </a:r>
          </a:p>
          <a:p>
            <a:pPr lvl="1"/>
            <a:r>
              <a:rPr lang="en-US" dirty="0" smtClean="0"/>
              <a:t>Fluent as a log shipper / mediator</a:t>
            </a:r>
            <a:endParaRPr lang="nl-NL" dirty="0"/>
          </a:p>
        </p:txBody>
      </p:sp>
      <p:sp>
        <p:nvSpPr>
          <p:cNvPr id="3" name="Footer Placeholder 2"/>
          <p:cNvSpPr>
            <a:spLocks noGrp="1"/>
          </p:cNvSpPr>
          <p:nvPr>
            <p:ph type="ftr" sz="quarter" idx="3"/>
          </p:nvPr>
        </p:nvSpPr>
        <p:spPr/>
        <p:txBody>
          <a:bodyPr/>
          <a:lstStyle/>
          <a:p>
            <a:r>
              <a:rPr lang="en-GB" smtClean="0">
                <a:cs typeface="Arial" panose="020B0604020202020204" pitchFamily="34" charset="0"/>
              </a:rPr>
              <a:t>Nokia internal</a:t>
            </a:r>
            <a:endParaRPr lang="en-GB" dirty="0" smtClean="0">
              <a:cs typeface="Arial" panose="020B0604020202020204" pitchFamily="34" charset="0"/>
            </a:endParaRPr>
          </a:p>
        </p:txBody>
      </p:sp>
      <p:sp>
        <p:nvSpPr>
          <p:cNvPr id="4" name="Title 3"/>
          <p:cNvSpPr>
            <a:spLocks noGrp="1"/>
          </p:cNvSpPr>
          <p:nvPr>
            <p:ph type="title"/>
          </p:nvPr>
        </p:nvSpPr>
        <p:spPr/>
        <p:txBody>
          <a:bodyPr/>
          <a:lstStyle/>
          <a:p>
            <a:r>
              <a:rPr lang="en-US" dirty="0" smtClean="0"/>
              <a:t>Logging</a:t>
            </a:r>
            <a:endParaRPr lang="nl-NL" dirty="0"/>
          </a:p>
        </p:txBody>
      </p:sp>
    </p:spTree>
    <p:extLst>
      <p:ext uri="{BB962C8B-B14F-4D97-AF65-F5344CB8AC3E}">
        <p14:creationId xmlns:p14="http://schemas.microsoft.com/office/powerpoint/2010/main" val="20935294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GB" smtClean="0">
                <a:cs typeface="Arial" panose="020B0604020202020204" pitchFamily="34" charset="0"/>
              </a:rPr>
              <a:t>Nokia internal</a:t>
            </a:r>
            <a:endParaRPr lang="en-GB" dirty="0" smtClean="0">
              <a:cs typeface="Arial" panose="020B0604020202020204" pitchFamily="34" charset="0"/>
            </a:endParaRPr>
          </a:p>
        </p:txBody>
      </p:sp>
      <p:sp>
        <p:nvSpPr>
          <p:cNvPr id="4" name="Title 3"/>
          <p:cNvSpPr>
            <a:spLocks noGrp="1"/>
          </p:cNvSpPr>
          <p:nvPr>
            <p:ph type="title"/>
          </p:nvPr>
        </p:nvSpPr>
        <p:spPr/>
        <p:txBody>
          <a:bodyPr/>
          <a:lstStyle/>
          <a:p>
            <a:r>
              <a:rPr lang="en-US" dirty="0" smtClean="0"/>
              <a:t>Log flow</a:t>
            </a:r>
            <a:endParaRPr lang="nl-NL" dirty="0"/>
          </a:p>
        </p:txBody>
      </p:sp>
      <p:sp>
        <p:nvSpPr>
          <p:cNvPr id="6" name="Rectangle 5"/>
          <p:cNvSpPr/>
          <p:nvPr/>
        </p:nvSpPr>
        <p:spPr>
          <a:xfrm>
            <a:off x="417512" y="2451751"/>
            <a:ext cx="1189821" cy="4698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Container</a:t>
            </a:r>
            <a:endParaRPr lang="nl-NL" sz="1200" dirty="0" err="1" smtClean="0">
              <a:solidFill>
                <a:schemeClr val="bg1"/>
              </a:solidFill>
            </a:endParaRPr>
          </a:p>
        </p:txBody>
      </p:sp>
      <p:sp>
        <p:nvSpPr>
          <p:cNvPr id="7" name="Rectangle 6"/>
          <p:cNvSpPr/>
          <p:nvPr/>
        </p:nvSpPr>
        <p:spPr>
          <a:xfrm>
            <a:off x="2223585" y="2492281"/>
            <a:ext cx="1189821" cy="38883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Log driver</a:t>
            </a:r>
            <a:endParaRPr lang="nl-NL" sz="1200" dirty="0" err="1" smtClean="0">
              <a:solidFill>
                <a:schemeClr val="bg1"/>
              </a:solidFill>
            </a:endParaRPr>
          </a:p>
        </p:txBody>
      </p:sp>
      <p:sp>
        <p:nvSpPr>
          <p:cNvPr id="8" name="Rectangle 7"/>
          <p:cNvSpPr/>
          <p:nvPr/>
        </p:nvSpPr>
        <p:spPr>
          <a:xfrm>
            <a:off x="3814785" y="2402073"/>
            <a:ext cx="1189821" cy="5692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err="1" smtClean="0">
                <a:solidFill>
                  <a:schemeClr val="bg1"/>
                </a:solidFill>
              </a:rPr>
              <a:t>FluentD</a:t>
            </a:r>
            <a:r>
              <a:rPr lang="en-US" sz="1200" dirty="0" smtClean="0">
                <a:solidFill>
                  <a:schemeClr val="bg1"/>
                </a:solidFill>
              </a:rPr>
              <a:t> container</a:t>
            </a:r>
            <a:endParaRPr lang="nl-NL" sz="1200" dirty="0" err="1" smtClean="0">
              <a:solidFill>
                <a:schemeClr val="bg1"/>
              </a:solidFill>
            </a:endParaRPr>
          </a:p>
        </p:txBody>
      </p:sp>
      <p:sp>
        <p:nvSpPr>
          <p:cNvPr id="9" name="Rectangle 8"/>
          <p:cNvSpPr/>
          <p:nvPr/>
        </p:nvSpPr>
        <p:spPr>
          <a:xfrm>
            <a:off x="5780385" y="2402073"/>
            <a:ext cx="1189821" cy="5692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ES container</a:t>
            </a:r>
            <a:endParaRPr lang="nl-NL" sz="1200" dirty="0" err="1" smtClean="0">
              <a:solidFill>
                <a:schemeClr val="bg1"/>
              </a:solidFill>
            </a:endParaRPr>
          </a:p>
        </p:txBody>
      </p:sp>
      <p:sp>
        <p:nvSpPr>
          <p:cNvPr id="10" name="Rectangle 9"/>
          <p:cNvSpPr/>
          <p:nvPr/>
        </p:nvSpPr>
        <p:spPr>
          <a:xfrm>
            <a:off x="5780384" y="1293821"/>
            <a:ext cx="1189821" cy="5692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err="1" smtClean="0">
                <a:solidFill>
                  <a:schemeClr val="bg1"/>
                </a:solidFill>
              </a:rPr>
              <a:t>Kibana</a:t>
            </a:r>
            <a:r>
              <a:rPr lang="en-US" sz="1200" dirty="0" smtClean="0">
                <a:solidFill>
                  <a:schemeClr val="bg1"/>
                </a:solidFill>
              </a:rPr>
              <a:t> container</a:t>
            </a:r>
            <a:endParaRPr lang="nl-NL" sz="1200" dirty="0" err="1" smtClean="0">
              <a:solidFill>
                <a:schemeClr val="bg1"/>
              </a:solidFill>
            </a:endParaRPr>
          </a:p>
        </p:txBody>
      </p:sp>
      <p:cxnSp>
        <p:nvCxnSpPr>
          <p:cNvPr id="11" name="Straight Arrow Connector 10"/>
          <p:cNvCxnSpPr>
            <a:stCxn id="10" idx="2"/>
            <a:endCxn id="9" idx="0"/>
          </p:cNvCxnSpPr>
          <p:nvPr/>
        </p:nvCxnSpPr>
        <p:spPr>
          <a:xfrm>
            <a:off x="6375295" y="1863075"/>
            <a:ext cx="1" cy="538998"/>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3"/>
            <a:endCxn id="9" idx="1"/>
          </p:cNvCxnSpPr>
          <p:nvPr/>
        </p:nvCxnSpPr>
        <p:spPr>
          <a:xfrm>
            <a:off x="5004606" y="2686700"/>
            <a:ext cx="775779" cy="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3"/>
            <a:endCxn id="8" idx="1"/>
          </p:cNvCxnSpPr>
          <p:nvPr/>
        </p:nvCxnSpPr>
        <p:spPr>
          <a:xfrm>
            <a:off x="3413406" y="2686700"/>
            <a:ext cx="401379" cy="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6" idx="3"/>
            <a:endCxn id="7" idx="1"/>
          </p:cNvCxnSpPr>
          <p:nvPr/>
        </p:nvCxnSpPr>
        <p:spPr>
          <a:xfrm>
            <a:off x="1607333" y="2686700"/>
            <a:ext cx="616252" cy="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7372784" y="2402073"/>
            <a:ext cx="1189821" cy="56925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Watcher</a:t>
            </a:r>
            <a:endParaRPr lang="nl-NL" sz="1200" dirty="0" err="1" smtClean="0">
              <a:solidFill>
                <a:schemeClr val="bg1"/>
              </a:solidFill>
            </a:endParaRPr>
          </a:p>
        </p:txBody>
      </p:sp>
      <p:cxnSp>
        <p:nvCxnSpPr>
          <p:cNvPr id="37" name="Straight Arrow Connector 36"/>
          <p:cNvCxnSpPr>
            <a:stCxn id="35" idx="1"/>
            <a:endCxn id="9" idx="3"/>
          </p:cNvCxnSpPr>
          <p:nvPr/>
        </p:nvCxnSpPr>
        <p:spPr>
          <a:xfrm flipH="1">
            <a:off x="6970206" y="2686700"/>
            <a:ext cx="402578" cy="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8" idx="2"/>
          </p:cNvCxnSpPr>
          <p:nvPr/>
        </p:nvCxnSpPr>
        <p:spPr>
          <a:xfrm>
            <a:off x="4409696" y="2971327"/>
            <a:ext cx="11104" cy="736673"/>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417512" y="1750606"/>
            <a:ext cx="1189821" cy="4698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Container</a:t>
            </a:r>
            <a:endParaRPr lang="nl-NL" sz="1200" dirty="0" err="1" smtClean="0">
              <a:solidFill>
                <a:schemeClr val="bg1"/>
              </a:solidFill>
            </a:endParaRPr>
          </a:p>
        </p:txBody>
      </p:sp>
      <p:sp>
        <p:nvSpPr>
          <p:cNvPr id="42" name="Rectangle 41"/>
          <p:cNvSpPr/>
          <p:nvPr/>
        </p:nvSpPr>
        <p:spPr>
          <a:xfrm>
            <a:off x="2223585" y="1791136"/>
            <a:ext cx="1189821" cy="38883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Log driver</a:t>
            </a:r>
            <a:endParaRPr lang="nl-NL" sz="1200" dirty="0" err="1" smtClean="0">
              <a:solidFill>
                <a:schemeClr val="bg1"/>
              </a:solidFill>
            </a:endParaRPr>
          </a:p>
        </p:txBody>
      </p:sp>
      <p:cxnSp>
        <p:nvCxnSpPr>
          <p:cNvPr id="43" name="Straight Arrow Connector 42"/>
          <p:cNvCxnSpPr>
            <a:stCxn id="41" idx="3"/>
            <a:endCxn id="42" idx="1"/>
          </p:cNvCxnSpPr>
          <p:nvPr/>
        </p:nvCxnSpPr>
        <p:spPr>
          <a:xfrm>
            <a:off x="1607333" y="1985555"/>
            <a:ext cx="616252" cy="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417512" y="1007213"/>
            <a:ext cx="1189821" cy="4698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Container</a:t>
            </a:r>
            <a:endParaRPr lang="nl-NL" sz="1200" dirty="0" err="1" smtClean="0">
              <a:solidFill>
                <a:schemeClr val="bg1"/>
              </a:solidFill>
            </a:endParaRPr>
          </a:p>
        </p:txBody>
      </p:sp>
      <p:sp>
        <p:nvSpPr>
          <p:cNvPr id="45" name="Rectangle 44"/>
          <p:cNvSpPr/>
          <p:nvPr/>
        </p:nvSpPr>
        <p:spPr>
          <a:xfrm>
            <a:off x="2223585" y="1047743"/>
            <a:ext cx="1189821" cy="38883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Log driver</a:t>
            </a:r>
            <a:endParaRPr lang="nl-NL" sz="1200" dirty="0" err="1" smtClean="0">
              <a:solidFill>
                <a:schemeClr val="bg1"/>
              </a:solidFill>
            </a:endParaRPr>
          </a:p>
        </p:txBody>
      </p:sp>
      <p:cxnSp>
        <p:nvCxnSpPr>
          <p:cNvPr id="46" name="Straight Arrow Connector 45"/>
          <p:cNvCxnSpPr>
            <a:stCxn id="44" idx="3"/>
            <a:endCxn id="45" idx="1"/>
          </p:cNvCxnSpPr>
          <p:nvPr/>
        </p:nvCxnSpPr>
        <p:spPr>
          <a:xfrm>
            <a:off x="1607333" y="1242162"/>
            <a:ext cx="616252" cy="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endCxn id="8" idx="1"/>
          </p:cNvCxnSpPr>
          <p:nvPr/>
        </p:nvCxnSpPr>
        <p:spPr>
          <a:xfrm>
            <a:off x="3413406" y="2003969"/>
            <a:ext cx="401379" cy="682731"/>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45" idx="3"/>
            <a:endCxn id="8" idx="1"/>
          </p:cNvCxnSpPr>
          <p:nvPr/>
        </p:nvCxnSpPr>
        <p:spPr>
          <a:xfrm>
            <a:off x="3413406" y="1242162"/>
            <a:ext cx="401379" cy="1444538"/>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52" name="Rectangle 51"/>
          <p:cNvSpPr/>
          <p:nvPr/>
        </p:nvSpPr>
        <p:spPr>
          <a:xfrm>
            <a:off x="3825889" y="3751749"/>
            <a:ext cx="1189821" cy="569254"/>
          </a:xfrm>
          <a:prstGeom prst="rect">
            <a:avLst/>
          </a:prstGeom>
          <a:noFill/>
          <a:ln>
            <a:solidFill>
              <a:schemeClr val="tx2"/>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tx2"/>
                </a:solidFill>
              </a:rPr>
              <a:t>Nokia cloud</a:t>
            </a:r>
            <a:endParaRPr lang="nl-NL" sz="1200" dirty="0" err="1" smtClean="0">
              <a:solidFill>
                <a:schemeClr val="tx2"/>
              </a:solidFill>
            </a:endParaRPr>
          </a:p>
        </p:txBody>
      </p:sp>
      <p:sp>
        <p:nvSpPr>
          <p:cNvPr id="53" name="Rectangle 52"/>
          <p:cNvSpPr/>
          <p:nvPr/>
        </p:nvSpPr>
        <p:spPr>
          <a:xfrm>
            <a:off x="417512" y="3566478"/>
            <a:ext cx="1189821" cy="46989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Node</a:t>
            </a:r>
            <a:endParaRPr lang="nl-NL" sz="1200" dirty="0" err="1" smtClean="0">
              <a:solidFill>
                <a:schemeClr val="bg1"/>
              </a:solidFill>
            </a:endParaRPr>
          </a:p>
        </p:txBody>
      </p:sp>
      <p:sp>
        <p:nvSpPr>
          <p:cNvPr id="54" name="Rectangle 53"/>
          <p:cNvSpPr/>
          <p:nvPr/>
        </p:nvSpPr>
        <p:spPr>
          <a:xfrm>
            <a:off x="2202244" y="3436633"/>
            <a:ext cx="1189821" cy="7295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err="1" smtClean="0">
                <a:solidFill>
                  <a:schemeClr val="bg1"/>
                </a:solidFill>
              </a:rPr>
              <a:t>FluentD</a:t>
            </a:r>
            <a:r>
              <a:rPr lang="en-US" sz="1200" dirty="0" smtClean="0">
                <a:solidFill>
                  <a:schemeClr val="bg1"/>
                </a:solidFill>
              </a:rPr>
              <a:t> container with Syslog input</a:t>
            </a:r>
            <a:endParaRPr lang="nl-NL" sz="1200" dirty="0" err="1" smtClean="0">
              <a:solidFill>
                <a:schemeClr val="bg1"/>
              </a:solidFill>
            </a:endParaRPr>
          </a:p>
        </p:txBody>
      </p:sp>
      <p:cxnSp>
        <p:nvCxnSpPr>
          <p:cNvPr id="56" name="Straight Arrow Connector 55"/>
          <p:cNvCxnSpPr>
            <a:stCxn id="53" idx="3"/>
            <a:endCxn id="54" idx="1"/>
          </p:cNvCxnSpPr>
          <p:nvPr/>
        </p:nvCxnSpPr>
        <p:spPr>
          <a:xfrm>
            <a:off x="1607333" y="3801427"/>
            <a:ext cx="594911" cy="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54" idx="3"/>
            <a:endCxn id="8" idx="1"/>
          </p:cNvCxnSpPr>
          <p:nvPr/>
        </p:nvCxnSpPr>
        <p:spPr>
          <a:xfrm flipV="1">
            <a:off x="3392065" y="2686700"/>
            <a:ext cx="422720" cy="1114727"/>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87237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GB" smtClean="0">
                <a:cs typeface="Arial" panose="020B0604020202020204" pitchFamily="34" charset="0"/>
              </a:rPr>
              <a:t>Nokia internal</a:t>
            </a:r>
            <a:endParaRPr lang="en-GB" dirty="0" smtClean="0">
              <a:cs typeface="Arial" panose="020B0604020202020204" pitchFamily="34" charset="0"/>
            </a:endParaRPr>
          </a:p>
        </p:txBody>
      </p:sp>
      <p:sp>
        <p:nvSpPr>
          <p:cNvPr id="4" name="Title 3"/>
          <p:cNvSpPr>
            <a:spLocks noGrp="1"/>
          </p:cNvSpPr>
          <p:nvPr>
            <p:ph type="title"/>
          </p:nvPr>
        </p:nvSpPr>
        <p:spPr/>
        <p:txBody>
          <a:bodyPr/>
          <a:lstStyle/>
          <a:p>
            <a:r>
              <a:rPr lang="en-US" dirty="0" smtClean="0"/>
              <a:t>Fluent architecture</a:t>
            </a:r>
            <a:endParaRPr lang="nl-NL" dirty="0"/>
          </a:p>
        </p:txBody>
      </p:sp>
      <p:pic>
        <p:nvPicPr>
          <p:cNvPr id="6" name="Picture 5"/>
          <p:cNvPicPr>
            <a:picLocks noChangeAspect="1"/>
          </p:cNvPicPr>
          <p:nvPr/>
        </p:nvPicPr>
        <p:blipFill>
          <a:blip r:embed="rId2"/>
          <a:stretch>
            <a:fillRect/>
          </a:stretch>
        </p:blipFill>
        <p:spPr>
          <a:xfrm>
            <a:off x="1625550" y="898987"/>
            <a:ext cx="5676900" cy="3057525"/>
          </a:xfrm>
          <a:prstGeom prst="rect">
            <a:avLst/>
          </a:prstGeom>
        </p:spPr>
      </p:pic>
    </p:spTree>
    <p:extLst>
      <p:ext uri="{BB962C8B-B14F-4D97-AF65-F5344CB8AC3E}">
        <p14:creationId xmlns:p14="http://schemas.microsoft.com/office/powerpoint/2010/main" val="1117388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5"/>
          </p:nvPr>
        </p:nvSpPr>
        <p:spPr>
          <a:xfrm>
            <a:off x="418118" y="1080000"/>
            <a:ext cx="6231038" cy="3560400"/>
          </a:xfrm>
        </p:spPr>
        <p:txBody>
          <a:bodyPr/>
          <a:lstStyle/>
          <a:p>
            <a:r>
              <a:rPr lang="en-US" b="1" dirty="0" smtClean="0"/>
              <a:t>What</a:t>
            </a:r>
            <a:endParaRPr lang="en-US" dirty="0" smtClean="0"/>
          </a:p>
          <a:p>
            <a:pPr lvl="1"/>
            <a:r>
              <a:rPr lang="en-US" dirty="0" smtClean="0"/>
              <a:t>See definition on the right</a:t>
            </a:r>
            <a:endParaRPr lang="en-US" b="1" dirty="0" smtClean="0"/>
          </a:p>
          <a:p>
            <a:r>
              <a:rPr lang="en-US" b="1" dirty="0" smtClean="0"/>
              <a:t>How</a:t>
            </a:r>
          </a:p>
          <a:p>
            <a:pPr lvl="1"/>
            <a:r>
              <a:rPr lang="en-US" dirty="0" smtClean="0"/>
              <a:t>Decomposing applications into multiple independent services</a:t>
            </a:r>
          </a:p>
          <a:p>
            <a:pPr lvl="1"/>
            <a:r>
              <a:rPr lang="en-US" dirty="0" smtClean="0"/>
              <a:t>Leveraging external services</a:t>
            </a:r>
          </a:p>
          <a:p>
            <a:r>
              <a:rPr lang="en-US" b="1" dirty="0" smtClean="0"/>
              <a:t>Benefits</a:t>
            </a:r>
          </a:p>
          <a:p>
            <a:pPr lvl="1"/>
            <a:r>
              <a:rPr lang="en-US" dirty="0" smtClean="0"/>
              <a:t>Separation of concerns / </a:t>
            </a:r>
            <a:r>
              <a:rPr lang="en-US" dirty="0" err="1" smtClean="0"/>
              <a:t>divede</a:t>
            </a:r>
            <a:r>
              <a:rPr lang="en-US" dirty="0" smtClean="0"/>
              <a:t> and </a:t>
            </a:r>
            <a:r>
              <a:rPr lang="en-US" dirty="0" err="1" smtClean="0"/>
              <a:t>concquer</a:t>
            </a:r>
            <a:endParaRPr lang="en-US" dirty="0" smtClean="0"/>
          </a:p>
          <a:p>
            <a:pPr lvl="1"/>
            <a:r>
              <a:rPr lang="en-US" dirty="0" smtClean="0"/>
              <a:t>Greater reuse opportunities</a:t>
            </a:r>
            <a:endParaRPr lang="en-US" dirty="0"/>
          </a:p>
          <a:p>
            <a:pPr marL="232200" lvl="1" indent="0">
              <a:buNone/>
            </a:pPr>
            <a:endParaRPr lang="nl-BE" dirty="0"/>
          </a:p>
        </p:txBody>
      </p:sp>
      <p:sp>
        <p:nvSpPr>
          <p:cNvPr id="3" name="Footer Placeholder 2"/>
          <p:cNvSpPr>
            <a:spLocks noGrp="1"/>
          </p:cNvSpPr>
          <p:nvPr>
            <p:ph type="ftr" sz="quarter" idx="3"/>
          </p:nvPr>
        </p:nvSpPr>
        <p:spPr/>
        <p:txBody>
          <a:bodyPr/>
          <a:lstStyle/>
          <a:p>
            <a:r>
              <a:rPr lang="en-US" smtClean="0">
                <a:cs typeface="Arial" panose="020B0604020202020204" pitchFamily="34" charset="0"/>
              </a:rPr>
              <a:t>Nokia internal</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dirty="0" smtClean="0"/>
              <a:t>Micro-services</a:t>
            </a:r>
            <a:endParaRPr lang="nl-BE" dirty="0"/>
          </a:p>
        </p:txBody>
      </p:sp>
      <p:sp>
        <p:nvSpPr>
          <p:cNvPr id="8" name="Rectangle 7"/>
          <p:cNvSpPr/>
          <p:nvPr/>
        </p:nvSpPr>
        <p:spPr>
          <a:xfrm>
            <a:off x="6764694" y="434049"/>
            <a:ext cx="2379305" cy="3553244"/>
          </a:xfrm>
          <a:prstGeom prst="rect">
            <a:avLst/>
          </a:prstGeom>
          <a:solidFill>
            <a:schemeClr val="accent2"/>
          </a:solidFill>
        </p:spPr>
        <p:txBody>
          <a:bodyPr wrap="square" lIns="144000" tIns="288000" rIns="180000">
            <a:spAutoFit/>
          </a:bodyPr>
          <a:lstStyle/>
          <a:p>
            <a:r>
              <a:rPr lang="en-US" sz="1100" i="1" dirty="0">
                <a:solidFill>
                  <a:srgbClr val="303633"/>
                </a:solidFill>
                <a:latin typeface="OpenSans"/>
              </a:rPr>
              <a:t>The term "</a:t>
            </a:r>
            <a:r>
              <a:rPr lang="en-US" sz="1100" i="1" dirty="0" err="1">
                <a:solidFill>
                  <a:srgbClr val="303633"/>
                </a:solidFill>
                <a:latin typeface="OpenSans"/>
              </a:rPr>
              <a:t>Microservice</a:t>
            </a:r>
            <a:r>
              <a:rPr lang="en-US" sz="1100" i="1" dirty="0">
                <a:solidFill>
                  <a:srgbClr val="303633"/>
                </a:solidFill>
                <a:latin typeface="OpenSans"/>
              </a:rPr>
              <a:t> Architecture" has sprung up over the last few years to describe a particular way of designing software applications as suites of independently deployable services. While there is no precise definition of this architectural style, there are certain common characteristics around organization around business capability, automated deployment, intelligence in the endpoints, and decentralized control of languages and data</a:t>
            </a:r>
            <a:r>
              <a:rPr lang="en-US" sz="1100" i="1" dirty="0" smtClean="0">
                <a:solidFill>
                  <a:srgbClr val="303633"/>
                </a:solidFill>
                <a:latin typeface="OpenSans"/>
              </a:rPr>
              <a:t>.</a:t>
            </a:r>
          </a:p>
          <a:p>
            <a:endParaRPr lang="en-US" sz="1100" i="1" dirty="0">
              <a:solidFill>
                <a:srgbClr val="303633"/>
              </a:solidFill>
              <a:latin typeface="OpenSans"/>
            </a:endParaRPr>
          </a:p>
          <a:p>
            <a:r>
              <a:rPr lang="en-US" sz="1100" i="1" dirty="0" smtClean="0">
                <a:solidFill>
                  <a:srgbClr val="303633"/>
                </a:solidFill>
                <a:latin typeface="OpenSans"/>
              </a:rPr>
              <a:t>Source: Martin Fowler</a:t>
            </a:r>
            <a:endParaRPr lang="en-US" sz="1100" i="1" dirty="0">
              <a:solidFill>
                <a:srgbClr val="303633"/>
              </a:solidFill>
              <a:latin typeface="OpenSans"/>
            </a:endParaRPr>
          </a:p>
          <a:p>
            <a:r>
              <a:rPr lang="en-US" sz="1100" dirty="0">
                <a:solidFill>
                  <a:srgbClr val="303633"/>
                </a:solidFill>
                <a:latin typeface="OpenSans"/>
              </a:rPr>
              <a:t/>
            </a:r>
            <a:br>
              <a:rPr lang="en-US" sz="1100" dirty="0">
                <a:solidFill>
                  <a:srgbClr val="303633"/>
                </a:solidFill>
                <a:latin typeface="OpenSans"/>
              </a:rPr>
            </a:br>
            <a:endParaRPr lang="nl-BE" sz="1100" dirty="0"/>
          </a:p>
        </p:txBody>
      </p:sp>
    </p:spTree>
    <p:extLst>
      <p:ext uri="{BB962C8B-B14F-4D97-AF65-F5344CB8AC3E}">
        <p14:creationId xmlns:p14="http://schemas.microsoft.com/office/powerpoint/2010/main" val="36607957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3592" y="1980033"/>
            <a:ext cx="8308800" cy="309600"/>
          </a:xfrm>
        </p:spPr>
        <p:txBody>
          <a:bodyPr/>
          <a:lstStyle/>
          <a:p>
            <a:r>
              <a:rPr lang="en-US" sz="6600" dirty="0" smtClean="0"/>
              <a:t>Availability</a:t>
            </a:r>
            <a:endParaRPr lang="nl-BE" sz="6600" dirty="0"/>
          </a:p>
        </p:txBody>
      </p:sp>
      <p:sp>
        <p:nvSpPr>
          <p:cNvPr id="4" name="Footer Placeholder 3"/>
          <p:cNvSpPr>
            <a:spLocks noGrp="1"/>
          </p:cNvSpPr>
          <p:nvPr>
            <p:ph type="ftr" sz="quarter" idx="3"/>
          </p:nvPr>
        </p:nvSpPr>
        <p:spPr/>
        <p:txBody>
          <a:bodyPr/>
          <a:lstStyle/>
          <a:p>
            <a:r>
              <a:rPr lang="en-GB" smtClean="0">
                <a:cs typeface="Arial" panose="020B0604020202020204" pitchFamily="34" charset="0"/>
              </a:rPr>
              <a:t>Nokia internal</a:t>
            </a:r>
            <a:endParaRPr lang="en-GB" dirty="0" smtClean="0">
              <a:cs typeface="Arial" panose="020B0604020202020204" pitchFamily="34" charset="0"/>
            </a:endParaRPr>
          </a:p>
        </p:txBody>
      </p:sp>
    </p:spTree>
    <p:extLst>
      <p:ext uri="{BB962C8B-B14F-4D97-AF65-F5344CB8AC3E}">
        <p14:creationId xmlns:p14="http://schemas.microsoft.com/office/powerpoint/2010/main" val="33862571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5"/>
          </p:nvPr>
        </p:nvSpPr>
        <p:spPr/>
        <p:txBody>
          <a:bodyPr/>
          <a:lstStyle/>
          <a:p>
            <a:r>
              <a:rPr lang="en-US" dirty="0" smtClean="0"/>
              <a:t>Container policies: restart behavior</a:t>
            </a:r>
          </a:p>
          <a:p>
            <a:r>
              <a:rPr lang="en-US" dirty="0" smtClean="0"/>
              <a:t>Using containers to load balance entities: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Kubernetes: POD abstraction, Docker catching up</a:t>
            </a:r>
            <a:endParaRPr lang="en-US" dirty="0"/>
          </a:p>
        </p:txBody>
      </p:sp>
      <p:sp>
        <p:nvSpPr>
          <p:cNvPr id="3" name="Footer Placeholder 2"/>
          <p:cNvSpPr>
            <a:spLocks noGrp="1"/>
          </p:cNvSpPr>
          <p:nvPr>
            <p:ph type="ftr" sz="quarter" idx="3"/>
          </p:nvPr>
        </p:nvSpPr>
        <p:spPr/>
        <p:txBody>
          <a:bodyPr/>
          <a:lstStyle/>
          <a:p>
            <a:r>
              <a:rPr lang="en-US" smtClean="0">
                <a:cs typeface="Arial" panose="020B0604020202020204" pitchFamily="34" charset="0"/>
              </a:rPr>
              <a:t>Nokia internal</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dirty="0" smtClean="0"/>
              <a:t>Availability</a:t>
            </a:r>
            <a:endParaRPr lang="nl-NL" dirty="0"/>
          </a:p>
        </p:txBody>
      </p:sp>
      <p:sp>
        <p:nvSpPr>
          <p:cNvPr id="8" name="Rectangle 7"/>
          <p:cNvSpPr/>
          <p:nvPr/>
        </p:nvSpPr>
        <p:spPr>
          <a:xfrm>
            <a:off x="2034792" y="2688048"/>
            <a:ext cx="784800" cy="525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endParaRPr lang="nl-NL" sz="1200" dirty="0" err="1" smtClean="0">
              <a:solidFill>
                <a:schemeClr val="bg1"/>
              </a:solidFill>
            </a:endParaRPr>
          </a:p>
        </p:txBody>
      </p:sp>
      <p:sp>
        <p:nvSpPr>
          <p:cNvPr id="9" name="Rectangle 8"/>
          <p:cNvSpPr/>
          <p:nvPr/>
        </p:nvSpPr>
        <p:spPr>
          <a:xfrm>
            <a:off x="3658304" y="1976448"/>
            <a:ext cx="784800" cy="525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endParaRPr lang="nl-NL" sz="1200" dirty="0" err="1" smtClean="0">
              <a:solidFill>
                <a:schemeClr val="bg1"/>
              </a:solidFill>
            </a:endParaRPr>
          </a:p>
        </p:txBody>
      </p:sp>
      <p:sp>
        <p:nvSpPr>
          <p:cNvPr id="10" name="Rectangle 9"/>
          <p:cNvSpPr/>
          <p:nvPr/>
        </p:nvSpPr>
        <p:spPr>
          <a:xfrm>
            <a:off x="3658304" y="2678448"/>
            <a:ext cx="784800" cy="525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endParaRPr lang="nl-NL" sz="1200" dirty="0" err="1" smtClean="0">
              <a:solidFill>
                <a:schemeClr val="bg1"/>
              </a:solidFill>
            </a:endParaRPr>
          </a:p>
        </p:txBody>
      </p:sp>
      <p:sp>
        <p:nvSpPr>
          <p:cNvPr id="11" name="Rectangle 10"/>
          <p:cNvSpPr/>
          <p:nvPr/>
        </p:nvSpPr>
        <p:spPr>
          <a:xfrm>
            <a:off x="3658304" y="3333048"/>
            <a:ext cx="784800" cy="525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endParaRPr lang="nl-NL" sz="1200" dirty="0" err="1" smtClean="0">
              <a:solidFill>
                <a:schemeClr val="bg1"/>
              </a:solidFill>
            </a:endParaRPr>
          </a:p>
        </p:txBody>
      </p:sp>
      <p:cxnSp>
        <p:nvCxnSpPr>
          <p:cNvPr id="13" name="Straight Arrow Connector 12"/>
          <p:cNvCxnSpPr>
            <a:endCxn id="8" idx="1"/>
          </p:cNvCxnSpPr>
          <p:nvPr/>
        </p:nvCxnSpPr>
        <p:spPr>
          <a:xfrm>
            <a:off x="1487592" y="2941248"/>
            <a:ext cx="547200" cy="960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8" idx="3"/>
          </p:cNvCxnSpPr>
          <p:nvPr/>
        </p:nvCxnSpPr>
        <p:spPr>
          <a:xfrm flipV="1">
            <a:off x="2819592" y="2239248"/>
            <a:ext cx="838712" cy="71160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3"/>
            <a:endCxn id="10" idx="1"/>
          </p:cNvCxnSpPr>
          <p:nvPr/>
        </p:nvCxnSpPr>
        <p:spPr>
          <a:xfrm flipV="1">
            <a:off x="2819592" y="2941248"/>
            <a:ext cx="838712" cy="960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11" idx="1"/>
          </p:cNvCxnSpPr>
          <p:nvPr/>
        </p:nvCxnSpPr>
        <p:spPr>
          <a:xfrm>
            <a:off x="2819592" y="2950848"/>
            <a:ext cx="838712" cy="64500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6271200" y="1814400"/>
            <a:ext cx="2354400" cy="1821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Make the applications fault tolerant.  E.g. how do they behave when a piece of the solution </a:t>
            </a:r>
            <a:endParaRPr lang="nl-NL" sz="1200" dirty="0" err="1" smtClean="0">
              <a:solidFill>
                <a:schemeClr val="bg1"/>
              </a:solidFill>
            </a:endParaRPr>
          </a:p>
        </p:txBody>
      </p:sp>
    </p:spTree>
    <p:extLst>
      <p:ext uri="{BB962C8B-B14F-4D97-AF65-F5344CB8AC3E}">
        <p14:creationId xmlns:p14="http://schemas.microsoft.com/office/powerpoint/2010/main" val="25706375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5"/>
          </p:nvPr>
        </p:nvSpPr>
        <p:spPr/>
        <p:txBody>
          <a:bodyPr/>
          <a:lstStyle/>
          <a:p>
            <a:r>
              <a:rPr lang="en-US" dirty="0" smtClean="0"/>
              <a:t>Proposing very lightweight VM’s with a </a:t>
            </a:r>
            <a:r>
              <a:rPr lang="en-US" dirty="0" err="1" smtClean="0"/>
              <a:t>docker</a:t>
            </a:r>
            <a:r>
              <a:rPr lang="en-US" dirty="0" smtClean="0"/>
              <a:t> engine</a:t>
            </a:r>
          </a:p>
          <a:p>
            <a:r>
              <a:rPr lang="en-US" dirty="0" smtClean="0"/>
              <a:t>So one container = 1 VM</a:t>
            </a:r>
          </a:p>
          <a:p>
            <a:r>
              <a:rPr lang="en-US" dirty="0" smtClean="0"/>
              <a:t>Pitched advantage:</a:t>
            </a:r>
          </a:p>
          <a:p>
            <a:pPr lvl="1"/>
            <a:r>
              <a:rPr lang="en-US" dirty="0" smtClean="0"/>
              <a:t>You get all the VM level features now at container level</a:t>
            </a:r>
          </a:p>
          <a:p>
            <a:pPr lvl="1"/>
            <a:r>
              <a:rPr lang="en-US" dirty="0" smtClean="0"/>
              <a:t>DRS, HA, …</a:t>
            </a:r>
            <a:endParaRPr lang="nl-NL" dirty="0"/>
          </a:p>
        </p:txBody>
      </p:sp>
      <p:sp>
        <p:nvSpPr>
          <p:cNvPr id="3" name="Footer Placeholder 2"/>
          <p:cNvSpPr>
            <a:spLocks noGrp="1"/>
          </p:cNvSpPr>
          <p:nvPr>
            <p:ph type="ftr" sz="quarter" idx="3"/>
          </p:nvPr>
        </p:nvSpPr>
        <p:spPr/>
        <p:txBody>
          <a:bodyPr/>
          <a:lstStyle/>
          <a:p>
            <a:r>
              <a:rPr lang="en-GB" smtClean="0">
                <a:cs typeface="Arial" panose="020B0604020202020204" pitchFamily="34" charset="0"/>
              </a:rPr>
              <a:t>Nokia internal</a:t>
            </a:r>
            <a:endParaRPr lang="en-GB" dirty="0" smtClean="0">
              <a:cs typeface="Arial" panose="020B0604020202020204" pitchFamily="34" charset="0"/>
            </a:endParaRPr>
          </a:p>
        </p:txBody>
      </p:sp>
      <p:sp>
        <p:nvSpPr>
          <p:cNvPr id="4" name="Title 3"/>
          <p:cNvSpPr>
            <a:spLocks noGrp="1"/>
          </p:cNvSpPr>
          <p:nvPr>
            <p:ph type="title"/>
          </p:nvPr>
        </p:nvSpPr>
        <p:spPr/>
        <p:txBody>
          <a:bodyPr/>
          <a:lstStyle/>
          <a:p>
            <a:r>
              <a:rPr lang="en-US" dirty="0" smtClean="0"/>
              <a:t>VM-ware</a:t>
            </a:r>
            <a:endParaRPr lang="nl-NL" dirty="0"/>
          </a:p>
        </p:txBody>
      </p:sp>
      <p:sp>
        <p:nvSpPr>
          <p:cNvPr id="5" name="Text Placeholder 4"/>
          <p:cNvSpPr>
            <a:spLocks noGrp="1"/>
          </p:cNvSpPr>
          <p:nvPr>
            <p:ph type="body" sz="quarter" idx="10"/>
          </p:nvPr>
        </p:nvSpPr>
        <p:spPr/>
        <p:txBody>
          <a:bodyPr/>
          <a:lstStyle/>
          <a:p>
            <a:endParaRPr lang="nl-NL"/>
          </a:p>
        </p:txBody>
      </p:sp>
    </p:spTree>
    <p:extLst>
      <p:ext uri="{BB962C8B-B14F-4D97-AF65-F5344CB8AC3E}">
        <p14:creationId xmlns:p14="http://schemas.microsoft.com/office/powerpoint/2010/main" val="23329104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3592" y="1980033"/>
            <a:ext cx="8308800" cy="309600"/>
          </a:xfrm>
        </p:spPr>
        <p:txBody>
          <a:bodyPr/>
          <a:lstStyle/>
          <a:p>
            <a:r>
              <a:rPr lang="en-US" sz="6600" dirty="0" smtClean="0"/>
              <a:t>Dev-ops pipeline</a:t>
            </a:r>
            <a:endParaRPr lang="nl-BE" sz="6600" dirty="0"/>
          </a:p>
        </p:txBody>
      </p:sp>
      <p:sp>
        <p:nvSpPr>
          <p:cNvPr id="4" name="Footer Placeholder 3"/>
          <p:cNvSpPr>
            <a:spLocks noGrp="1"/>
          </p:cNvSpPr>
          <p:nvPr>
            <p:ph type="ftr" sz="quarter" idx="3"/>
          </p:nvPr>
        </p:nvSpPr>
        <p:spPr/>
        <p:txBody>
          <a:bodyPr/>
          <a:lstStyle/>
          <a:p>
            <a:r>
              <a:rPr lang="en-GB" smtClean="0">
                <a:cs typeface="Arial" panose="020B0604020202020204" pitchFamily="34" charset="0"/>
              </a:rPr>
              <a:t>Nokia internal</a:t>
            </a:r>
            <a:endParaRPr lang="en-GB" dirty="0" smtClean="0">
              <a:cs typeface="Arial" panose="020B0604020202020204" pitchFamily="34" charset="0"/>
            </a:endParaRPr>
          </a:p>
        </p:txBody>
      </p:sp>
    </p:spTree>
    <p:extLst>
      <p:ext uri="{BB962C8B-B14F-4D97-AF65-F5344CB8AC3E}">
        <p14:creationId xmlns:p14="http://schemas.microsoft.com/office/powerpoint/2010/main" val="18893417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smtClean="0">
                <a:cs typeface="Arial" panose="020B0604020202020204" pitchFamily="34" charset="0"/>
              </a:rPr>
              <a:t>Nokia internal</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dirty="0" smtClean="0"/>
              <a:t>Dev-ops</a:t>
            </a:r>
            <a:endParaRPr lang="nl-NL" dirty="0"/>
          </a:p>
        </p:txBody>
      </p:sp>
      <p:sp>
        <p:nvSpPr>
          <p:cNvPr id="5" name="Text Placeholder 4"/>
          <p:cNvSpPr>
            <a:spLocks noGrp="1"/>
          </p:cNvSpPr>
          <p:nvPr>
            <p:ph type="body" sz="quarter" idx="10"/>
          </p:nvPr>
        </p:nvSpPr>
        <p:spPr/>
        <p:txBody>
          <a:bodyPr/>
          <a:lstStyle/>
          <a:p>
            <a:r>
              <a:rPr lang="en-US" dirty="0" smtClean="0"/>
              <a:t>Situation today</a:t>
            </a:r>
            <a:endParaRPr lang="nl-NL" dirty="0"/>
          </a:p>
        </p:txBody>
      </p:sp>
      <p:sp>
        <p:nvSpPr>
          <p:cNvPr id="6" name="Rounded Rectangle 5"/>
          <p:cNvSpPr/>
          <p:nvPr/>
        </p:nvSpPr>
        <p:spPr>
          <a:xfrm>
            <a:off x="2281320" y="1600200"/>
            <a:ext cx="822960" cy="43434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smtClean="0">
                <a:solidFill>
                  <a:schemeClr val="bg1"/>
                </a:solidFill>
              </a:rPr>
              <a:t>Commit</a:t>
            </a:r>
            <a:endParaRPr lang="nl-NL" sz="1200" dirty="0" err="1" smtClean="0">
              <a:solidFill>
                <a:schemeClr val="bg1"/>
              </a:solidFill>
            </a:endParaRPr>
          </a:p>
        </p:txBody>
      </p:sp>
      <p:sp>
        <p:nvSpPr>
          <p:cNvPr id="7" name="Rounded Rectangle 6"/>
          <p:cNvSpPr/>
          <p:nvPr/>
        </p:nvSpPr>
        <p:spPr>
          <a:xfrm>
            <a:off x="3568230" y="1600200"/>
            <a:ext cx="822960" cy="43434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smtClean="0">
                <a:solidFill>
                  <a:schemeClr val="bg1"/>
                </a:solidFill>
              </a:rPr>
              <a:t>UT / sonar</a:t>
            </a:r>
            <a:endParaRPr lang="nl-NL" sz="1200" dirty="0" err="1" smtClean="0">
              <a:solidFill>
                <a:schemeClr val="bg1"/>
              </a:solidFill>
            </a:endParaRPr>
          </a:p>
        </p:txBody>
      </p:sp>
      <p:sp>
        <p:nvSpPr>
          <p:cNvPr id="8" name="Rounded Rectangle 7"/>
          <p:cNvSpPr/>
          <p:nvPr/>
        </p:nvSpPr>
        <p:spPr>
          <a:xfrm>
            <a:off x="5050530" y="2603610"/>
            <a:ext cx="822960" cy="43434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smtClean="0">
                <a:solidFill>
                  <a:schemeClr val="bg1"/>
                </a:solidFill>
              </a:rPr>
              <a:t>E2E</a:t>
            </a:r>
            <a:endParaRPr lang="nl-NL" sz="1200" dirty="0" err="1" smtClean="0">
              <a:solidFill>
                <a:schemeClr val="bg1"/>
              </a:solidFill>
            </a:endParaRPr>
          </a:p>
        </p:txBody>
      </p:sp>
      <p:sp>
        <p:nvSpPr>
          <p:cNvPr id="9" name="Rounded Rectangle 8"/>
          <p:cNvSpPr/>
          <p:nvPr/>
        </p:nvSpPr>
        <p:spPr>
          <a:xfrm>
            <a:off x="5067630" y="1131570"/>
            <a:ext cx="822960" cy="43434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smtClean="0">
                <a:solidFill>
                  <a:schemeClr val="bg1"/>
                </a:solidFill>
              </a:rPr>
              <a:t>Solution</a:t>
            </a:r>
            <a:endParaRPr lang="nl-NL" sz="1200" dirty="0" err="1" smtClean="0">
              <a:solidFill>
                <a:schemeClr val="bg1"/>
              </a:solidFill>
            </a:endParaRPr>
          </a:p>
        </p:txBody>
      </p:sp>
      <p:sp>
        <p:nvSpPr>
          <p:cNvPr id="10" name="Rounded Rectangle 9"/>
          <p:cNvSpPr/>
          <p:nvPr/>
        </p:nvSpPr>
        <p:spPr>
          <a:xfrm>
            <a:off x="5067630" y="1601100"/>
            <a:ext cx="822960" cy="43434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smtClean="0">
                <a:solidFill>
                  <a:schemeClr val="bg1"/>
                </a:solidFill>
              </a:rPr>
              <a:t>Upload to repo</a:t>
            </a:r>
            <a:endParaRPr lang="nl-NL" sz="1200" dirty="0" err="1" smtClean="0">
              <a:solidFill>
                <a:schemeClr val="bg1"/>
              </a:solidFill>
            </a:endParaRPr>
          </a:p>
        </p:txBody>
      </p:sp>
      <p:sp>
        <p:nvSpPr>
          <p:cNvPr id="11" name="Rounded Rectangle 10"/>
          <p:cNvSpPr/>
          <p:nvPr/>
        </p:nvSpPr>
        <p:spPr>
          <a:xfrm>
            <a:off x="5067630" y="2130123"/>
            <a:ext cx="822960" cy="43434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smtClean="0">
                <a:solidFill>
                  <a:schemeClr val="bg1"/>
                </a:solidFill>
              </a:rPr>
              <a:t>Demo server</a:t>
            </a:r>
            <a:endParaRPr lang="nl-NL" sz="1200" dirty="0" err="1" smtClean="0">
              <a:solidFill>
                <a:schemeClr val="bg1"/>
              </a:solidFill>
            </a:endParaRPr>
          </a:p>
        </p:txBody>
      </p:sp>
      <p:cxnSp>
        <p:nvCxnSpPr>
          <p:cNvPr id="13" name="Straight Arrow Connector 12"/>
          <p:cNvCxnSpPr>
            <a:stCxn id="6" idx="3"/>
            <a:endCxn id="7" idx="1"/>
          </p:cNvCxnSpPr>
          <p:nvPr/>
        </p:nvCxnSpPr>
        <p:spPr>
          <a:xfrm>
            <a:off x="3104280" y="1817370"/>
            <a:ext cx="463950" cy="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7" idx="3"/>
            <a:endCxn id="9" idx="1"/>
          </p:cNvCxnSpPr>
          <p:nvPr/>
        </p:nvCxnSpPr>
        <p:spPr>
          <a:xfrm flipV="1">
            <a:off x="4391190" y="1348740"/>
            <a:ext cx="676440" cy="46863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10" idx="1"/>
          </p:cNvCxnSpPr>
          <p:nvPr/>
        </p:nvCxnSpPr>
        <p:spPr>
          <a:xfrm>
            <a:off x="4391190" y="1774708"/>
            <a:ext cx="676440" cy="43562"/>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7" idx="3"/>
            <a:endCxn id="11" idx="1"/>
          </p:cNvCxnSpPr>
          <p:nvPr/>
        </p:nvCxnSpPr>
        <p:spPr>
          <a:xfrm>
            <a:off x="4391190" y="1817370"/>
            <a:ext cx="676440" cy="529923"/>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7" idx="3"/>
            <a:endCxn id="8" idx="1"/>
          </p:cNvCxnSpPr>
          <p:nvPr/>
        </p:nvCxnSpPr>
        <p:spPr>
          <a:xfrm>
            <a:off x="4391190" y="1817370"/>
            <a:ext cx="659340" cy="100341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054133" y="3220813"/>
            <a:ext cx="514097" cy="360850"/>
          </a:xfrm>
          <a:prstGeom prst="rect">
            <a:avLst/>
          </a:prstGeom>
          <a:noFill/>
        </p:spPr>
        <p:txBody>
          <a:bodyPr wrap="none" lIns="72000" tIns="72000" rIns="72000" bIns="72000" rtlCol="0">
            <a:spAutoFit/>
          </a:bodyPr>
          <a:lstStyle/>
          <a:p>
            <a:pPr marR="0" algn="l" defTabSz="457200" rtl="0" eaLnBrk="1" fontAlgn="base" latinLnBrk="0" hangingPunct="1">
              <a:lnSpc>
                <a:spcPct val="100000"/>
              </a:lnSpc>
              <a:spcBef>
                <a:spcPts val="0"/>
              </a:spcBef>
              <a:spcAft>
                <a:spcPct val="0"/>
              </a:spcAft>
              <a:buClr>
                <a:srgbClr val="001135"/>
              </a:buClr>
              <a:buSzTx/>
              <a:tabLst/>
            </a:pPr>
            <a:r>
              <a:rPr lang="en-US" sz="1400" dirty="0" smtClean="0">
                <a:solidFill>
                  <a:schemeClr val="tx2"/>
                </a:solidFill>
                <a:latin typeface="+mn-lt"/>
                <a:ea typeface="Nokia Pure Text" panose="020B0503020202020204" pitchFamily="34" charset="0"/>
                <a:cs typeface="Nokia Pure Headline Light"/>
              </a:rPr>
              <a:t>auto</a:t>
            </a:r>
            <a:endParaRPr lang="nl-NL" sz="1400" dirty="0" smtClean="0">
              <a:solidFill>
                <a:schemeClr val="tx2"/>
              </a:solidFill>
              <a:latin typeface="+mn-lt"/>
              <a:ea typeface="Nokia Pure Text" panose="020B0503020202020204" pitchFamily="34" charset="0"/>
              <a:cs typeface="Nokia Pure Headline Light"/>
            </a:endParaRPr>
          </a:p>
        </p:txBody>
      </p:sp>
      <p:sp>
        <p:nvSpPr>
          <p:cNvPr id="23" name="TextBox 22"/>
          <p:cNvSpPr txBox="1"/>
          <p:nvPr/>
        </p:nvSpPr>
        <p:spPr>
          <a:xfrm>
            <a:off x="4472361" y="3220813"/>
            <a:ext cx="1306539" cy="596066"/>
          </a:xfrm>
          <a:prstGeom prst="rect">
            <a:avLst/>
          </a:prstGeom>
          <a:noFill/>
        </p:spPr>
        <p:txBody>
          <a:bodyPr wrap="square" lIns="72000" tIns="72000" rIns="72000" bIns="72000" rtlCol="0">
            <a:spAutoFit/>
          </a:bodyPr>
          <a:lstStyle/>
          <a:p>
            <a:pPr marR="0" algn="l" defTabSz="457200" rtl="0" eaLnBrk="1" fontAlgn="base" latinLnBrk="0" hangingPunct="1">
              <a:lnSpc>
                <a:spcPct val="100000"/>
              </a:lnSpc>
              <a:spcBef>
                <a:spcPts val="0"/>
              </a:spcBef>
              <a:spcAft>
                <a:spcPct val="0"/>
              </a:spcAft>
              <a:buClr>
                <a:srgbClr val="001135"/>
              </a:buClr>
              <a:buSzTx/>
              <a:tabLst/>
            </a:pPr>
            <a:r>
              <a:rPr lang="en-US" sz="1400" dirty="0" smtClean="0">
                <a:solidFill>
                  <a:schemeClr val="tx2"/>
                </a:solidFill>
                <a:latin typeface="+mn-lt"/>
                <a:ea typeface="Nokia Pure Text" panose="020B0503020202020204" pitchFamily="34" charset="0"/>
                <a:cs typeface="Nokia Pure Headline Light"/>
              </a:rPr>
              <a:t>Manual or pseudo auto</a:t>
            </a:r>
            <a:endParaRPr lang="nl-NL" sz="1400" dirty="0" smtClean="0">
              <a:solidFill>
                <a:schemeClr val="tx2"/>
              </a:solidFill>
              <a:latin typeface="+mn-lt"/>
              <a:ea typeface="Nokia Pure Text" panose="020B0503020202020204" pitchFamily="34" charset="0"/>
              <a:cs typeface="Nokia Pure Headline Light"/>
            </a:endParaRPr>
          </a:p>
        </p:txBody>
      </p:sp>
      <p:cxnSp>
        <p:nvCxnSpPr>
          <p:cNvPr id="25" name="Straight Arrow Connector 24"/>
          <p:cNvCxnSpPr/>
          <p:nvPr/>
        </p:nvCxnSpPr>
        <p:spPr>
          <a:xfrm>
            <a:off x="2281320" y="4034790"/>
            <a:ext cx="3703320" cy="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568230" y="4033890"/>
            <a:ext cx="631117" cy="360850"/>
          </a:xfrm>
          <a:prstGeom prst="rect">
            <a:avLst/>
          </a:prstGeom>
          <a:noFill/>
        </p:spPr>
        <p:txBody>
          <a:bodyPr wrap="none" lIns="72000" tIns="72000" rIns="72000" bIns="72000" rtlCol="0">
            <a:spAutoFit/>
          </a:bodyPr>
          <a:lstStyle/>
          <a:p>
            <a:pPr marR="0" algn="l" defTabSz="457200" rtl="0" eaLnBrk="1" fontAlgn="base" latinLnBrk="0" hangingPunct="1">
              <a:lnSpc>
                <a:spcPct val="100000"/>
              </a:lnSpc>
              <a:spcBef>
                <a:spcPts val="0"/>
              </a:spcBef>
              <a:spcAft>
                <a:spcPct val="0"/>
              </a:spcAft>
              <a:buClr>
                <a:srgbClr val="001135"/>
              </a:buClr>
              <a:buSzTx/>
              <a:tabLst/>
            </a:pPr>
            <a:r>
              <a:rPr lang="en-US" sz="1400" dirty="0" smtClean="0">
                <a:solidFill>
                  <a:schemeClr val="tx2"/>
                </a:solidFill>
                <a:latin typeface="+mn-lt"/>
                <a:ea typeface="Nokia Pure Text" panose="020B0503020202020204" pitchFamily="34" charset="0"/>
                <a:cs typeface="Nokia Pure Headline Light"/>
              </a:rPr>
              <a:t>weeks</a:t>
            </a:r>
            <a:endParaRPr lang="nl-NL" sz="1400" dirty="0" smtClean="0">
              <a:solidFill>
                <a:schemeClr val="tx2"/>
              </a:solidFill>
              <a:latin typeface="+mn-lt"/>
              <a:ea typeface="Nokia Pure Text" panose="020B0503020202020204" pitchFamily="34" charset="0"/>
              <a:cs typeface="Nokia Pure Headline Light"/>
            </a:endParaRPr>
          </a:p>
        </p:txBody>
      </p:sp>
    </p:spTree>
    <p:extLst>
      <p:ext uri="{BB962C8B-B14F-4D97-AF65-F5344CB8AC3E}">
        <p14:creationId xmlns:p14="http://schemas.microsoft.com/office/powerpoint/2010/main" val="19376449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smtClean="0">
                <a:cs typeface="Arial" panose="020B0604020202020204" pitchFamily="34" charset="0"/>
              </a:rPr>
              <a:t>Nokia internal</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dirty="0" smtClean="0"/>
              <a:t>Dev-ops</a:t>
            </a:r>
            <a:endParaRPr lang="nl-NL" dirty="0"/>
          </a:p>
        </p:txBody>
      </p:sp>
      <p:sp>
        <p:nvSpPr>
          <p:cNvPr id="5" name="Text Placeholder 4"/>
          <p:cNvSpPr>
            <a:spLocks noGrp="1"/>
          </p:cNvSpPr>
          <p:nvPr>
            <p:ph type="body" sz="quarter" idx="10"/>
          </p:nvPr>
        </p:nvSpPr>
        <p:spPr/>
        <p:txBody>
          <a:bodyPr/>
          <a:lstStyle/>
          <a:p>
            <a:r>
              <a:rPr lang="en-US" dirty="0" smtClean="0"/>
              <a:t>Desired scheme</a:t>
            </a:r>
            <a:endParaRPr lang="nl-NL" dirty="0"/>
          </a:p>
        </p:txBody>
      </p:sp>
      <p:sp>
        <p:nvSpPr>
          <p:cNvPr id="6" name="Rounded Rectangle 5"/>
          <p:cNvSpPr/>
          <p:nvPr/>
        </p:nvSpPr>
        <p:spPr>
          <a:xfrm>
            <a:off x="1332630" y="1382091"/>
            <a:ext cx="822960" cy="43434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smtClean="0">
                <a:solidFill>
                  <a:schemeClr val="bg1"/>
                </a:solidFill>
              </a:rPr>
              <a:t>Commit</a:t>
            </a:r>
            <a:endParaRPr lang="nl-NL" sz="1200" dirty="0" err="1" smtClean="0">
              <a:solidFill>
                <a:schemeClr val="bg1"/>
              </a:solidFill>
            </a:endParaRPr>
          </a:p>
        </p:txBody>
      </p:sp>
      <p:sp>
        <p:nvSpPr>
          <p:cNvPr id="7" name="Rounded Rectangle 6"/>
          <p:cNvSpPr/>
          <p:nvPr/>
        </p:nvSpPr>
        <p:spPr>
          <a:xfrm>
            <a:off x="2619540" y="1382091"/>
            <a:ext cx="822960" cy="43434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smtClean="0">
                <a:solidFill>
                  <a:schemeClr val="bg1"/>
                </a:solidFill>
              </a:rPr>
              <a:t>UT / sonar</a:t>
            </a:r>
            <a:endParaRPr lang="nl-NL" sz="1200" dirty="0" err="1" smtClean="0">
              <a:solidFill>
                <a:schemeClr val="bg1"/>
              </a:solidFill>
            </a:endParaRPr>
          </a:p>
        </p:txBody>
      </p:sp>
      <p:sp>
        <p:nvSpPr>
          <p:cNvPr id="8" name="Rounded Rectangle 7"/>
          <p:cNvSpPr/>
          <p:nvPr/>
        </p:nvSpPr>
        <p:spPr>
          <a:xfrm>
            <a:off x="3874860" y="1380955"/>
            <a:ext cx="822960" cy="43434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smtClean="0">
                <a:solidFill>
                  <a:schemeClr val="bg1"/>
                </a:solidFill>
              </a:rPr>
              <a:t>E2E</a:t>
            </a:r>
            <a:endParaRPr lang="nl-NL" sz="1200" dirty="0" err="1" smtClean="0">
              <a:solidFill>
                <a:schemeClr val="bg1"/>
              </a:solidFill>
            </a:endParaRPr>
          </a:p>
        </p:txBody>
      </p:sp>
      <p:sp>
        <p:nvSpPr>
          <p:cNvPr id="9" name="Rounded Rectangle 8"/>
          <p:cNvSpPr/>
          <p:nvPr/>
        </p:nvSpPr>
        <p:spPr>
          <a:xfrm>
            <a:off x="7162965" y="1378430"/>
            <a:ext cx="822960" cy="43434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smtClean="0">
                <a:solidFill>
                  <a:schemeClr val="bg1"/>
                </a:solidFill>
              </a:rPr>
              <a:t>Solution</a:t>
            </a:r>
            <a:endParaRPr lang="nl-NL" sz="1200" dirty="0" err="1" smtClean="0">
              <a:solidFill>
                <a:schemeClr val="bg1"/>
              </a:solidFill>
            </a:endParaRPr>
          </a:p>
        </p:txBody>
      </p:sp>
      <p:sp>
        <p:nvSpPr>
          <p:cNvPr id="10" name="Rounded Rectangle 9"/>
          <p:cNvSpPr/>
          <p:nvPr/>
        </p:nvSpPr>
        <p:spPr>
          <a:xfrm>
            <a:off x="4839030" y="2159714"/>
            <a:ext cx="822960" cy="43434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smtClean="0">
                <a:solidFill>
                  <a:schemeClr val="bg1"/>
                </a:solidFill>
              </a:rPr>
              <a:t>Upload to repo</a:t>
            </a:r>
            <a:endParaRPr lang="nl-NL" sz="1200" dirty="0" err="1" smtClean="0">
              <a:solidFill>
                <a:schemeClr val="bg1"/>
              </a:solidFill>
            </a:endParaRPr>
          </a:p>
        </p:txBody>
      </p:sp>
      <p:sp>
        <p:nvSpPr>
          <p:cNvPr id="11" name="Rounded Rectangle 10"/>
          <p:cNvSpPr/>
          <p:nvPr/>
        </p:nvSpPr>
        <p:spPr>
          <a:xfrm>
            <a:off x="6042069" y="2155444"/>
            <a:ext cx="822960" cy="43434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smtClean="0">
                <a:solidFill>
                  <a:schemeClr val="bg1"/>
                </a:solidFill>
              </a:rPr>
              <a:t>Demo server</a:t>
            </a:r>
            <a:endParaRPr lang="nl-NL" sz="1200" dirty="0" err="1" smtClean="0">
              <a:solidFill>
                <a:schemeClr val="bg1"/>
              </a:solidFill>
            </a:endParaRPr>
          </a:p>
        </p:txBody>
      </p:sp>
      <p:cxnSp>
        <p:nvCxnSpPr>
          <p:cNvPr id="13" name="Straight Arrow Connector 12"/>
          <p:cNvCxnSpPr>
            <a:stCxn id="6" idx="3"/>
            <a:endCxn id="7" idx="1"/>
          </p:cNvCxnSpPr>
          <p:nvPr/>
        </p:nvCxnSpPr>
        <p:spPr>
          <a:xfrm>
            <a:off x="2155590" y="1599261"/>
            <a:ext cx="463950" cy="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8" idx="3"/>
            <a:endCxn id="9" idx="1"/>
          </p:cNvCxnSpPr>
          <p:nvPr/>
        </p:nvCxnSpPr>
        <p:spPr>
          <a:xfrm flipV="1">
            <a:off x="4697820" y="1595600"/>
            <a:ext cx="2465145" cy="2525"/>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3"/>
            <a:endCxn id="10" idx="1"/>
          </p:cNvCxnSpPr>
          <p:nvPr/>
        </p:nvCxnSpPr>
        <p:spPr>
          <a:xfrm>
            <a:off x="4697820" y="1598125"/>
            <a:ext cx="141210" cy="778759"/>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0" idx="3"/>
            <a:endCxn id="11" idx="1"/>
          </p:cNvCxnSpPr>
          <p:nvPr/>
        </p:nvCxnSpPr>
        <p:spPr>
          <a:xfrm flipV="1">
            <a:off x="5661990" y="2372614"/>
            <a:ext cx="380079" cy="427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7" idx="3"/>
            <a:endCxn id="8" idx="1"/>
          </p:cNvCxnSpPr>
          <p:nvPr/>
        </p:nvCxnSpPr>
        <p:spPr>
          <a:xfrm flipV="1">
            <a:off x="3442500" y="1598125"/>
            <a:ext cx="432360" cy="1136"/>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616147" y="3121596"/>
            <a:ext cx="922863" cy="360850"/>
          </a:xfrm>
          <a:prstGeom prst="rect">
            <a:avLst/>
          </a:prstGeom>
          <a:noFill/>
        </p:spPr>
        <p:txBody>
          <a:bodyPr wrap="none" lIns="72000" tIns="72000" rIns="72000" bIns="72000" rtlCol="0">
            <a:spAutoFit/>
          </a:bodyPr>
          <a:lstStyle/>
          <a:p>
            <a:pPr marR="0" algn="l" defTabSz="457200" rtl="0" eaLnBrk="1" fontAlgn="base" latinLnBrk="0" hangingPunct="1">
              <a:lnSpc>
                <a:spcPct val="100000"/>
              </a:lnSpc>
              <a:spcBef>
                <a:spcPts val="0"/>
              </a:spcBef>
              <a:spcAft>
                <a:spcPct val="0"/>
              </a:spcAft>
              <a:buClr>
                <a:srgbClr val="001135"/>
              </a:buClr>
              <a:buSzTx/>
              <a:tabLst/>
            </a:pPr>
            <a:r>
              <a:rPr lang="en-US" sz="1400" dirty="0" smtClean="0">
                <a:solidFill>
                  <a:schemeClr val="tx2"/>
                </a:solidFill>
                <a:latin typeface="+mn-lt"/>
                <a:ea typeface="Nokia Pure Text" panose="020B0503020202020204" pitchFamily="34" charset="0"/>
                <a:cs typeface="Nokia Pure Headline Light"/>
              </a:rPr>
              <a:t>Fully auto</a:t>
            </a:r>
            <a:endParaRPr lang="nl-NL" sz="1400" dirty="0" smtClean="0">
              <a:solidFill>
                <a:schemeClr val="tx2"/>
              </a:solidFill>
              <a:latin typeface="+mn-lt"/>
              <a:ea typeface="Nokia Pure Text" panose="020B0503020202020204" pitchFamily="34" charset="0"/>
              <a:cs typeface="Nokia Pure Headline Light"/>
            </a:endParaRPr>
          </a:p>
        </p:txBody>
      </p:sp>
      <p:cxnSp>
        <p:nvCxnSpPr>
          <p:cNvPr id="25" name="Straight Arrow Connector 24"/>
          <p:cNvCxnSpPr/>
          <p:nvPr/>
        </p:nvCxnSpPr>
        <p:spPr>
          <a:xfrm>
            <a:off x="1217612" y="3500249"/>
            <a:ext cx="5731828" cy="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551029" y="3535857"/>
            <a:ext cx="820271" cy="360850"/>
          </a:xfrm>
          <a:prstGeom prst="rect">
            <a:avLst/>
          </a:prstGeom>
          <a:noFill/>
        </p:spPr>
        <p:txBody>
          <a:bodyPr wrap="none" lIns="72000" tIns="72000" rIns="72000" bIns="72000" rtlCol="0">
            <a:spAutoFit/>
          </a:bodyPr>
          <a:lstStyle/>
          <a:p>
            <a:pPr marR="0" algn="l" defTabSz="457200" rtl="0" eaLnBrk="1" fontAlgn="base" latinLnBrk="0" hangingPunct="1">
              <a:lnSpc>
                <a:spcPct val="100000"/>
              </a:lnSpc>
              <a:spcBef>
                <a:spcPts val="0"/>
              </a:spcBef>
              <a:spcAft>
                <a:spcPct val="0"/>
              </a:spcAft>
              <a:buClr>
                <a:srgbClr val="001135"/>
              </a:buClr>
              <a:buSzTx/>
              <a:tabLst/>
            </a:pPr>
            <a:r>
              <a:rPr lang="en-US" sz="1400" dirty="0" smtClean="0">
                <a:solidFill>
                  <a:schemeClr val="tx2"/>
                </a:solidFill>
                <a:latin typeface="+mn-lt"/>
                <a:ea typeface="Nokia Pure Text" panose="020B0503020202020204" pitchFamily="34" charset="0"/>
                <a:cs typeface="Nokia Pure Headline Light"/>
              </a:rPr>
              <a:t>&lt; 1 hour</a:t>
            </a:r>
            <a:endParaRPr lang="nl-NL" sz="1400" dirty="0" smtClean="0">
              <a:solidFill>
                <a:schemeClr val="tx2"/>
              </a:solidFill>
              <a:latin typeface="+mn-lt"/>
              <a:ea typeface="Nokia Pure Text" panose="020B0503020202020204" pitchFamily="34" charset="0"/>
              <a:cs typeface="Nokia Pure Headline Light"/>
            </a:endParaRPr>
          </a:p>
        </p:txBody>
      </p:sp>
      <p:sp>
        <p:nvSpPr>
          <p:cNvPr id="29" name="Rounded Rectangle 28"/>
          <p:cNvSpPr/>
          <p:nvPr/>
        </p:nvSpPr>
        <p:spPr>
          <a:xfrm>
            <a:off x="3224511" y="2080217"/>
            <a:ext cx="822960" cy="434340"/>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fontAlgn="auto">
              <a:spcBef>
                <a:spcPts val="0"/>
              </a:spcBef>
              <a:spcAft>
                <a:spcPts val="0"/>
              </a:spcAft>
            </a:pPr>
            <a:r>
              <a:rPr lang="en-US" sz="1200" dirty="0" smtClean="0">
                <a:solidFill>
                  <a:schemeClr val="bg1"/>
                </a:solidFill>
              </a:rPr>
              <a:t>Upload to repo</a:t>
            </a:r>
            <a:endParaRPr lang="nl-NL" sz="1200" dirty="0" err="1" smtClean="0">
              <a:solidFill>
                <a:schemeClr val="bg1"/>
              </a:solidFill>
            </a:endParaRPr>
          </a:p>
        </p:txBody>
      </p:sp>
      <p:cxnSp>
        <p:nvCxnSpPr>
          <p:cNvPr id="30" name="Straight Arrow Connector 29"/>
          <p:cNvCxnSpPr>
            <a:stCxn id="7" idx="2"/>
            <a:endCxn id="29" idx="0"/>
          </p:cNvCxnSpPr>
          <p:nvPr/>
        </p:nvCxnSpPr>
        <p:spPr>
          <a:xfrm>
            <a:off x="3031020" y="1816431"/>
            <a:ext cx="604971" cy="263786"/>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9" idx="0"/>
            <a:endCxn id="8" idx="2"/>
          </p:cNvCxnSpPr>
          <p:nvPr/>
        </p:nvCxnSpPr>
        <p:spPr>
          <a:xfrm flipV="1">
            <a:off x="3635991" y="1815295"/>
            <a:ext cx="650349" cy="264922"/>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7067880" y="3527115"/>
            <a:ext cx="924466" cy="360850"/>
          </a:xfrm>
          <a:prstGeom prst="rect">
            <a:avLst/>
          </a:prstGeom>
          <a:noFill/>
        </p:spPr>
        <p:txBody>
          <a:bodyPr wrap="none" lIns="72000" tIns="72000" rIns="72000" bIns="72000" rtlCol="0">
            <a:spAutoFit/>
          </a:bodyPr>
          <a:lstStyle/>
          <a:p>
            <a:pPr marR="0" algn="l" defTabSz="457200" rtl="0" eaLnBrk="1" fontAlgn="base" latinLnBrk="0" hangingPunct="1">
              <a:lnSpc>
                <a:spcPct val="100000"/>
              </a:lnSpc>
              <a:spcBef>
                <a:spcPts val="0"/>
              </a:spcBef>
              <a:spcAft>
                <a:spcPct val="0"/>
              </a:spcAft>
              <a:buClr>
                <a:srgbClr val="001135"/>
              </a:buClr>
              <a:buSzTx/>
              <a:tabLst/>
            </a:pPr>
            <a:r>
              <a:rPr lang="en-US" sz="1400" dirty="0" smtClean="0">
                <a:solidFill>
                  <a:schemeClr val="tx2"/>
                </a:solidFill>
                <a:latin typeface="+mn-lt"/>
                <a:ea typeface="Nokia Pure Text" panose="020B0503020202020204" pitchFamily="34" charset="0"/>
                <a:cs typeface="Nokia Pure Headline Light"/>
              </a:rPr>
              <a:t>&lt; 1d hour</a:t>
            </a:r>
            <a:endParaRPr lang="nl-NL" sz="1400" dirty="0" smtClean="0">
              <a:solidFill>
                <a:schemeClr val="tx2"/>
              </a:solidFill>
              <a:latin typeface="+mn-lt"/>
              <a:ea typeface="Nokia Pure Text" panose="020B0503020202020204" pitchFamily="34" charset="0"/>
              <a:cs typeface="Nokia Pure Headline Light"/>
            </a:endParaRPr>
          </a:p>
        </p:txBody>
      </p:sp>
      <p:cxnSp>
        <p:nvCxnSpPr>
          <p:cNvPr id="44" name="Straight Arrow Connector 43"/>
          <p:cNvCxnSpPr/>
          <p:nvPr/>
        </p:nvCxnSpPr>
        <p:spPr>
          <a:xfrm>
            <a:off x="7067880" y="3500249"/>
            <a:ext cx="1013130" cy="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56375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43" name="Picture 3"/>
          <p:cNvPicPr>
            <a:picLocks noChangeAspect="1" noChangeArrowheads="1"/>
          </p:cNvPicPr>
          <p:nvPr/>
        </p:nvPicPr>
        <p:blipFill>
          <a:blip r:embed="rId3"/>
          <a:srcRect/>
          <a:stretch>
            <a:fillRect/>
          </a:stretch>
        </p:blipFill>
        <p:spPr bwMode="auto">
          <a:xfrm>
            <a:off x="5011947" y="749774"/>
            <a:ext cx="4132053" cy="3289750"/>
          </a:xfrm>
          <a:prstGeom prst="rect">
            <a:avLst/>
          </a:prstGeom>
          <a:noFill/>
          <a:ln w="9525">
            <a:noFill/>
            <a:miter lim="800000"/>
            <a:headEnd/>
            <a:tailEnd/>
          </a:ln>
        </p:spPr>
      </p:pic>
      <p:sp>
        <p:nvSpPr>
          <p:cNvPr id="4" name="Title 3"/>
          <p:cNvSpPr>
            <a:spLocks noGrp="1"/>
          </p:cNvSpPr>
          <p:nvPr>
            <p:ph type="title"/>
          </p:nvPr>
        </p:nvSpPr>
        <p:spPr/>
        <p:txBody>
          <a:bodyPr/>
          <a:lstStyle/>
          <a:p>
            <a:r>
              <a:rPr lang="en-US" dirty="0"/>
              <a:t>Dev-for-Ops: </a:t>
            </a:r>
            <a:r>
              <a:rPr lang="en-US" dirty="0" smtClean="0"/>
              <a:t>Developing for Operational Agility </a:t>
            </a:r>
            <a:endParaRPr lang="en-US" dirty="0"/>
          </a:p>
        </p:txBody>
      </p:sp>
      <p:sp>
        <p:nvSpPr>
          <p:cNvPr id="2" name="Content Placeholder 1"/>
          <p:cNvSpPr>
            <a:spLocks noGrp="1"/>
          </p:cNvSpPr>
          <p:nvPr>
            <p:ph type="body" sz="quarter" idx="10"/>
          </p:nvPr>
        </p:nvSpPr>
        <p:spPr/>
        <p:txBody>
          <a:bodyPr>
            <a:noAutofit/>
          </a:bodyPr>
          <a:lstStyle/>
          <a:p>
            <a:pPr>
              <a:spcBef>
                <a:spcPts val="450"/>
              </a:spcBef>
              <a:spcAft>
                <a:spcPts val="1200"/>
              </a:spcAft>
              <a:buNone/>
            </a:pPr>
            <a:r>
              <a:rPr lang="en-US" altLang="en-US" sz="1300" dirty="0" smtClean="0">
                <a:solidFill>
                  <a:schemeClr val="tx1"/>
                </a:solidFill>
              </a:rPr>
              <a:t>Bring Cloud Agility (from DevOps) to CSP networks</a:t>
            </a:r>
          </a:p>
        </p:txBody>
      </p:sp>
      <p:sp>
        <p:nvSpPr>
          <p:cNvPr id="44" name="Rectangle 43"/>
          <p:cNvSpPr/>
          <p:nvPr/>
        </p:nvSpPr>
        <p:spPr>
          <a:xfrm>
            <a:off x="0" y="4208868"/>
            <a:ext cx="9144000" cy="37831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smtClean="0">
                <a:solidFill>
                  <a:schemeClr val="bg1"/>
                </a:solidFill>
              </a:rPr>
              <a:t>Allows continuous integration and delivery of  VNFs into customer networks</a:t>
            </a:r>
          </a:p>
        </p:txBody>
      </p:sp>
      <p:sp>
        <p:nvSpPr>
          <p:cNvPr id="3" name="Rectangle 2"/>
          <p:cNvSpPr/>
          <p:nvPr/>
        </p:nvSpPr>
        <p:spPr>
          <a:xfrm>
            <a:off x="368622" y="1238689"/>
            <a:ext cx="4203290" cy="2631490"/>
          </a:xfrm>
          <a:prstGeom prst="rect">
            <a:avLst/>
          </a:prstGeom>
        </p:spPr>
        <p:txBody>
          <a:bodyPr wrap="square">
            <a:spAutoFit/>
          </a:bodyPr>
          <a:lstStyle/>
          <a:p>
            <a:pPr marL="174625" indent="-171450">
              <a:spcBef>
                <a:spcPts val="300"/>
              </a:spcBef>
              <a:spcAft>
                <a:spcPts val="300"/>
              </a:spcAft>
              <a:buFont typeface="Arial" charset="0"/>
              <a:buChar char="•"/>
            </a:pPr>
            <a:r>
              <a:rPr lang="en-US" altLang="en-US" sz="1400" dirty="0" smtClean="0">
                <a:latin typeface="+mn-lt"/>
              </a:rPr>
              <a:t>Development </a:t>
            </a:r>
            <a:r>
              <a:rPr lang="en-US" altLang="en-US" sz="1400" dirty="0">
                <a:latin typeface="+mn-lt"/>
              </a:rPr>
              <a:t>of services that bind together applications with automated deployment and life cycle management</a:t>
            </a:r>
          </a:p>
          <a:p>
            <a:pPr marL="174625" indent="-171450">
              <a:spcBef>
                <a:spcPts val="300"/>
              </a:spcBef>
              <a:spcAft>
                <a:spcPts val="300"/>
              </a:spcAft>
              <a:buFont typeface="Arial" charset="0"/>
              <a:buChar char="•"/>
            </a:pPr>
            <a:r>
              <a:rPr lang="en-US" altLang="en-US" sz="1400" dirty="0">
                <a:latin typeface="+mn-lt"/>
              </a:rPr>
              <a:t>In service software upgrade (continuous integration, delivery and deployment) </a:t>
            </a:r>
          </a:p>
          <a:p>
            <a:pPr marL="174625" indent="-171450">
              <a:spcBef>
                <a:spcPts val="300"/>
              </a:spcBef>
              <a:spcAft>
                <a:spcPts val="300"/>
              </a:spcAft>
              <a:buFont typeface="Arial" charset="0"/>
              <a:buChar char="•"/>
            </a:pPr>
            <a:r>
              <a:rPr lang="en-US" altLang="en-US" sz="1400" dirty="0" smtClean="0">
                <a:latin typeface="+mn-lt"/>
              </a:rPr>
              <a:t>Reduce error probability, </a:t>
            </a:r>
            <a:r>
              <a:rPr lang="en-US" altLang="en-US" sz="1400" dirty="0">
                <a:latin typeface="+mn-lt"/>
              </a:rPr>
              <a:t>system anomaly detection via behavioral models, defect prediction</a:t>
            </a:r>
          </a:p>
          <a:p>
            <a:pPr marL="174625" indent="-171450">
              <a:spcBef>
                <a:spcPts val="450"/>
              </a:spcBef>
              <a:spcAft>
                <a:spcPts val="450"/>
              </a:spcAft>
              <a:buFont typeface="Arial" charset="0"/>
              <a:buChar char="•"/>
            </a:pPr>
            <a:r>
              <a:rPr lang="en-US" altLang="en-US" sz="1400" dirty="0">
                <a:latin typeface="+mn-lt"/>
              </a:rPr>
              <a:t>Allow user insight to tune solution (per operator) with trusted feedback mechanism</a:t>
            </a:r>
          </a:p>
          <a:p>
            <a:pPr marL="229763">
              <a:spcBef>
                <a:spcPts val="450"/>
              </a:spcBef>
              <a:spcAft>
                <a:spcPts val="450"/>
              </a:spcAft>
            </a:pPr>
            <a:endParaRPr lang="en-US" altLang="en-US" sz="1400" dirty="0">
              <a:latin typeface="+mn-lt"/>
            </a:endParaRPr>
          </a:p>
        </p:txBody>
      </p:sp>
    </p:spTree>
    <p:extLst>
      <p:ext uri="{BB962C8B-B14F-4D97-AF65-F5344CB8AC3E}">
        <p14:creationId xmlns:p14="http://schemas.microsoft.com/office/powerpoint/2010/main" val="923586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3592" y="1980033"/>
            <a:ext cx="8308800" cy="309600"/>
          </a:xfrm>
        </p:spPr>
        <p:txBody>
          <a:bodyPr/>
          <a:lstStyle/>
          <a:p>
            <a:r>
              <a:rPr lang="en-US" sz="6600" dirty="0" smtClean="0"/>
              <a:t>Big picture plan</a:t>
            </a:r>
            <a:endParaRPr lang="nl-BE" sz="6600" dirty="0"/>
          </a:p>
        </p:txBody>
      </p:sp>
      <p:sp>
        <p:nvSpPr>
          <p:cNvPr id="4" name="Footer Placeholder 3"/>
          <p:cNvSpPr>
            <a:spLocks noGrp="1"/>
          </p:cNvSpPr>
          <p:nvPr>
            <p:ph type="ftr" sz="quarter" idx="3"/>
          </p:nvPr>
        </p:nvSpPr>
        <p:spPr/>
        <p:txBody>
          <a:bodyPr/>
          <a:lstStyle/>
          <a:p>
            <a:r>
              <a:rPr lang="en-GB" smtClean="0">
                <a:cs typeface="Arial" panose="020B0604020202020204" pitchFamily="34" charset="0"/>
              </a:rPr>
              <a:t>Nokia internal</a:t>
            </a:r>
            <a:endParaRPr lang="en-GB" dirty="0" smtClean="0">
              <a:cs typeface="Arial" panose="020B0604020202020204" pitchFamily="34" charset="0"/>
            </a:endParaRPr>
          </a:p>
        </p:txBody>
      </p:sp>
    </p:spTree>
    <p:extLst>
      <p:ext uri="{BB962C8B-B14F-4D97-AF65-F5344CB8AC3E}">
        <p14:creationId xmlns:p14="http://schemas.microsoft.com/office/powerpoint/2010/main" val="26303145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ounded Rectangle 137"/>
          <p:cNvSpPr/>
          <p:nvPr/>
        </p:nvSpPr>
        <p:spPr bwMode="auto">
          <a:xfrm>
            <a:off x="295269" y="2706673"/>
            <a:ext cx="1448074" cy="1313304"/>
          </a:xfrm>
          <a:prstGeom prst="roundRect">
            <a:avLst>
              <a:gd name="adj" fmla="val 0"/>
            </a:avLst>
          </a:prstGeom>
          <a:solidFill>
            <a:srgbClr val="FFFFFF">
              <a:lumMod val="75000"/>
            </a:srgbClr>
          </a:solidFill>
          <a:ln w="28575" cap="flat" cmpd="sng" algn="ctr">
            <a:noFill/>
            <a:prstDash val="solid"/>
            <a:round/>
            <a:headEnd type="none" w="med" len="med"/>
            <a:tailEnd type="none" w="med" len="med"/>
          </a:ln>
          <a:effectLst/>
        </p:spPr>
        <p:txBody>
          <a:bodyPr vert="horz" wrap="square" lIns="72566" tIns="36283" rIns="72566" bIns="0" numCol="1" rtlCol="0" anchor="b" anchorCtr="0" compatLnSpc="1">
            <a:prstTxWarp prst="textNoShape">
              <a:avLst/>
            </a:prstTxWarp>
            <a:noAutofit/>
          </a:bodyPr>
          <a:lstStyle/>
          <a:p>
            <a:pPr marL="0" marR="0" lvl="0" indent="0" defTabSz="604723" eaLnBrk="0" fontAlgn="auto" latinLnBrk="0" hangingPunct="0">
              <a:lnSpc>
                <a:spcPct val="90000"/>
              </a:lnSpc>
              <a:spcBef>
                <a:spcPct val="30000"/>
              </a:spcBef>
              <a:spcAft>
                <a:spcPts val="0"/>
              </a:spcAft>
              <a:buClr>
                <a:srgbClr val="00C9FF"/>
              </a:buClr>
              <a:buSzTx/>
              <a:buFontTx/>
              <a:buNone/>
              <a:tabLst/>
              <a:defRPr/>
            </a:pPr>
            <a:r>
              <a:rPr kumimoji="0" lang="en-US" sz="1000" b="0" i="0" u="none" strike="noStrike" kern="0" cap="none" spc="0" normalizeH="0" baseline="0" noProof="0" dirty="0" smtClean="0">
                <a:ln>
                  <a:noFill/>
                </a:ln>
                <a:solidFill>
                  <a:srgbClr val="68717A">
                    <a:lumMod val="50000"/>
                  </a:srgbClr>
                </a:solidFill>
                <a:effectLst/>
                <a:uLnTx/>
                <a:uFillTx/>
                <a:latin typeface="Arial"/>
              </a:rPr>
              <a:t>Traditional Stack</a:t>
            </a:r>
          </a:p>
        </p:txBody>
      </p:sp>
      <p:sp>
        <p:nvSpPr>
          <p:cNvPr id="139" name="Title 1"/>
          <p:cNvSpPr txBox="1">
            <a:spLocks/>
          </p:cNvSpPr>
          <p:nvPr/>
        </p:nvSpPr>
        <p:spPr bwMode="auto">
          <a:xfrm>
            <a:off x="443391" y="830799"/>
            <a:ext cx="2648897" cy="4459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defTabSz="457200" rtl="0" eaLnBrk="1" fontAlgn="base" hangingPunct="1">
              <a:spcBef>
                <a:spcPct val="0"/>
              </a:spcBef>
              <a:spcAft>
                <a:spcPct val="0"/>
              </a:spcAft>
              <a:defRPr sz="1800" b="1" kern="1200">
                <a:solidFill>
                  <a:schemeClr val="tx1"/>
                </a:solidFill>
                <a:latin typeface="+mj-lt"/>
                <a:ea typeface="ヒラギノ角ゴ Pro W3" charset="0"/>
                <a:cs typeface="Arial"/>
              </a:defRPr>
            </a:lvl1pPr>
            <a:lvl2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2pPr>
            <a:lvl3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3pPr>
            <a:lvl4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4pPr>
            <a:lvl5pPr algn="l" defTabSz="457200" rtl="0" eaLnBrk="1" fontAlgn="base" hangingPunct="1">
              <a:spcBef>
                <a:spcPct val="0"/>
              </a:spcBef>
              <a:spcAft>
                <a:spcPct val="0"/>
              </a:spcAft>
              <a:defRPr sz="4400" b="1">
                <a:solidFill>
                  <a:schemeClr val="tx1"/>
                </a:solidFill>
                <a:latin typeface="Arial" charset="0"/>
                <a:ea typeface="ヒラギノ角ゴ Pro W3" charset="0"/>
                <a:cs typeface="Arial" pitchFamily="34" charset="0"/>
              </a:defRPr>
            </a:lvl5pPr>
            <a:lvl6pPr marL="457200" algn="l" defTabSz="457200" rtl="0" eaLnBrk="1" fontAlgn="base" hangingPunct="1">
              <a:spcBef>
                <a:spcPct val="0"/>
              </a:spcBef>
              <a:spcAft>
                <a:spcPct val="0"/>
              </a:spcAft>
              <a:defRPr b="1">
                <a:solidFill>
                  <a:schemeClr val="bg2"/>
                </a:solidFill>
                <a:latin typeface="Arial" charset="0"/>
                <a:ea typeface="ヒラギノ角ゴ Pro W3" charset="0"/>
              </a:defRPr>
            </a:lvl6pPr>
            <a:lvl7pPr marL="914400" algn="l" defTabSz="457200" rtl="0" eaLnBrk="1" fontAlgn="base" hangingPunct="1">
              <a:spcBef>
                <a:spcPct val="0"/>
              </a:spcBef>
              <a:spcAft>
                <a:spcPct val="0"/>
              </a:spcAft>
              <a:defRPr b="1">
                <a:solidFill>
                  <a:schemeClr val="bg2"/>
                </a:solidFill>
                <a:latin typeface="Arial" charset="0"/>
                <a:ea typeface="ヒラギノ角ゴ Pro W3" charset="0"/>
              </a:defRPr>
            </a:lvl7pPr>
            <a:lvl8pPr marL="1371600" algn="l" defTabSz="457200" rtl="0" eaLnBrk="1" fontAlgn="base" hangingPunct="1">
              <a:spcBef>
                <a:spcPct val="0"/>
              </a:spcBef>
              <a:spcAft>
                <a:spcPct val="0"/>
              </a:spcAft>
              <a:defRPr b="1">
                <a:solidFill>
                  <a:schemeClr val="bg2"/>
                </a:solidFill>
                <a:latin typeface="Arial" charset="0"/>
                <a:ea typeface="ヒラギノ角ゴ Pro W3" charset="0"/>
              </a:defRPr>
            </a:lvl8pPr>
            <a:lvl9pPr marL="1828800" algn="l" defTabSz="457200" rtl="0" eaLnBrk="1" fontAlgn="base" hangingPunct="1">
              <a:spcBef>
                <a:spcPct val="0"/>
              </a:spcBef>
              <a:spcAft>
                <a:spcPct val="0"/>
              </a:spcAft>
              <a:defRPr b="1">
                <a:solidFill>
                  <a:schemeClr val="bg2"/>
                </a:solidFill>
                <a:latin typeface="Arial" charset="0"/>
                <a:ea typeface="ヒラギノ角ゴ Pro W3"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smtClean="0">
                <a:ln>
                  <a:noFill/>
                </a:ln>
                <a:solidFill>
                  <a:srgbClr val="124191"/>
                </a:solidFill>
                <a:effectLst/>
                <a:uLnTx/>
                <a:uFillTx/>
                <a:latin typeface="Nokia Pure Headline Light"/>
                <a:cs typeface="Arial"/>
              </a:rPr>
              <a:t>Virtualization != Cloud</a:t>
            </a:r>
            <a:br>
              <a:rPr kumimoji="0" lang="en-US" sz="1200" b="0" i="0" u="none" strike="noStrike" kern="1200" cap="none" spc="0" normalizeH="0" baseline="0" noProof="0" dirty="0" smtClean="0">
                <a:ln>
                  <a:noFill/>
                </a:ln>
                <a:solidFill>
                  <a:srgbClr val="124191"/>
                </a:solidFill>
                <a:effectLst/>
                <a:uLnTx/>
                <a:uFillTx/>
                <a:latin typeface="Nokia Pure Headline Light"/>
                <a:cs typeface="Arial"/>
              </a:rPr>
            </a:br>
            <a:r>
              <a:rPr kumimoji="0" lang="en-US" sz="1200" b="0" i="0" u="none" strike="noStrike" kern="1200" cap="none" spc="0" normalizeH="0" baseline="0" noProof="0" dirty="0" smtClean="0">
                <a:ln>
                  <a:noFill/>
                </a:ln>
                <a:solidFill>
                  <a:srgbClr val="124191"/>
                </a:solidFill>
                <a:effectLst/>
                <a:uLnTx/>
                <a:uFillTx/>
                <a:latin typeface="Nokia Pure Headline Light"/>
                <a:cs typeface="Arial"/>
              </a:rPr>
              <a:t>Virtualization &lt; Cloud</a:t>
            </a:r>
            <a:endParaRPr kumimoji="0" lang="en-US" sz="1200" b="0" i="0" u="none" strike="noStrike" kern="1200" cap="none" spc="0" normalizeH="0" baseline="0" noProof="0" dirty="0">
              <a:ln>
                <a:noFill/>
              </a:ln>
              <a:solidFill>
                <a:srgbClr val="124191"/>
              </a:solidFill>
              <a:effectLst/>
              <a:uLnTx/>
              <a:uFillTx/>
              <a:latin typeface="Nokia Pure Headline Light"/>
              <a:cs typeface="Arial"/>
            </a:endParaRPr>
          </a:p>
        </p:txBody>
      </p:sp>
      <p:sp>
        <p:nvSpPr>
          <p:cNvPr id="140" name="Rounded Rectangle 139"/>
          <p:cNvSpPr/>
          <p:nvPr/>
        </p:nvSpPr>
        <p:spPr bwMode="auto">
          <a:xfrm>
            <a:off x="2697969" y="2457550"/>
            <a:ext cx="1426901" cy="1562426"/>
          </a:xfrm>
          <a:prstGeom prst="roundRect">
            <a:avLst>
              <a:gd name="adj" fmla="val 0"/>
            </a:avLst>
          </a:prstGeom>
          <a:solidFill>
            <a:srgbClr val="FFFFFF">
              <a:lumMod val="75000"/>
            </a:srgbClr>
          </a:solidFill>
          <a:ln w="28575" cap="flat" cmpd="sng" algn="ctr">
            <a:noFill/>
            <a:prstDash val="solid"/>
            <a:round/>
            <a:headEnd type="none" w="med" len="med"/>
            <a:tailEnd type="none" w="med" len="med"/>
          </a:ln>
          <a:effectLst/>
        </p:spPr>
        <p:txBody>
          <a:bodyPr vert="horz" wrap="square" lIns="91439" tIns="45719" rIns="91439" bIns="0" numCol="1" rtlCol="0" anchor="b" anchorCtr="0" compatLnSpc="1">
            <a:prstTxWarp prst="textNoShape">
              <a:avLst/>
            </a:prstTxWarp>
            <a:noAutofit/>
          </a:bodyPr>
          <a:lstStyle/>
          <a:p>
            <a:pPr marL="0" marR="0" lvl="0" indent="0" defTabSz="604723" eaLnBrk="0" fontAlgn="auto" latinLnBrk="0" hangingPunct="0">
              <a:lnSpc>
                <a:spcPct val="90000"/>
              </a:lnSpc>
              <a:spcBef>
                <a:spcPct val="30000"/>
              </a:spcBef>
              <a:spcAft>
                <a:spcPts val="0"/>
              </a:spcAft>
              <a:buClr>
                <a:srgbClr val="00C9FF"/>
              </a:buClr>
              <a:buSzTx/>
              <a:buFontTx/>
              <a:buNone/>
              <a:tabLst/>
              <a:defRPr/>
            </a:pPr>
            <a:r>
              <a:rPr kumimoji="0" lang="en-US" sz="1000" b="0" i="0" u="none" strike="noStrike" kern="0" cap="none" spc="0" normalizeH="0" baseline="0" noProof="0" dirty="0" smtClean="0">
                <a:ln>
                  <a:noFill/>
                </a:ln>
                <a:solidFill>
                  <a:srgbClr val="68717A">
                    <a:lumMod val="50000"/>
                  </a:srgbClr>
                </a:solidFill>
                <a:effectLst/>
                <a:uLnTx/>
                <a:uFillTx/>
                <a:latin typeface="Arial"/>
              </a:rPr>
              <a:t>Virtualization Stack</a:t>
            </a:r>
          </a:p>
        </p:txBody>
      </p:sp>
      <p:sp>
        <p:nvSpPr>
          <p:cNvPr id="141" name="Rounded Rectangle 140"/>
          <p:cNvSpPr/>
          <p:nvPr/>
        </p:nvSpPr>
        <p:spPr bwMode="auto">
          <a:xfrm>
            <a:off x="2745493" y="3004495"/>
            <a:ext cx="1332656" cy="257247"/>
          </a:xfrm>
          <a:prstGeom prst="roundRect">
            <a:avLst>
              <a:gd name="adj" fmla="val 0"/>
            </a:avLst>
          </a:prstGeom>
          <a:solidFill>
            <a:srgbClr val="124191">
              <a:lumMod val="50000"/>
            </a:srgbClr>
          </a:solidFill>
          <a:ln w="28575" cap="flat" cmpd="sng" algn="ctr">
            <a:noFill/>
            <a:prstDash val="solid"/>
            <a:round/>
            <a:headEnd type="none" w="med" len="med"/>
            <a:tailEnd type="none" w="med" len="med"/>
          </a:ln>
          <a:effectLst/>
        </p:spPr>
        <p:txBody>
          <a:bodyPr vert="horz" wrap="square" lIns="91439" tIns="45719" rIns="91439" bIns="45719" numCol="1" rtlCol="0" anchor="t"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1000" b="0" i="0" u="none" strike="noStrike" kern="0" cap="none" spc="0" normalizeH="0" baseline="0" noProof="0" dirty="0" smtClean="0">
                <a:ln>
                  <a:noFill/>
                </a:ln>
                <a:solidFill>
                  <a:srgbClr val="FFFFFF"/>
                </a:solidFill>
                <a:effectLst/>
                <a:uLnTx/>
                <a:uFillTx/>
                <a:latin typeface="Arial"/>
              </a:rPr>
              <a:t>Virtualization Layer</a:t>
            </a:r>
          </a:p>
        </p:txBody>
      </p:sp>
      <p:sp>
        <p:nvSpPr>
          <p:cNvPr id="142" name="Freeform 23"/>
          <p:cNvSpPr>
            <a:spLocks noChangeAspect="1"/>
          </p:cNvSpPr>
          <p:nvPr/>
        </p:nvSpPr>
        <p:spPr bwMode="auto">
          <a:xfrm>
            <a:off x="1782307" y="3119235"/>
            <a:ext cx="894148" cy="436052"/>
          </a:xfrm>
          <a:custGeom>
            <a:avLst/>
            <a:gdLst>
              <a:gd name="connsiteX0" fmla="*/ 346 w 10000"/>
              <a:gd name="connsiteY0" fmla="*/ 9983 h 10000"/>
              <a:gd name="connsiteX1" fmla="*/ 208 w 10000"/>
              <a:gd name="connsiteY1" fmla="*/ 9122 h 10000"/>
              <a:gd name="connsiteX2" fmla="*/ 1304 w 10000"/>
              <a:gd name="connsiteY2" fmla="*/ 5818 h 10000"/>
              <a:gd name="connsiteX3" fmla="*/ 183 w 10000"/>
              <a:gd name="connsiteY3" fmla="*/ 740 h 10000"/>
              <a:gd name="connsiteX4" fmla="*/ 271 w 10000"/>
              <a:gd name="connsiteY4" fmla="*/ 0 h 10000"/>
              <a:gd name="connsiteX5" fmla="*/ 8117 w 10000"/>
              <a:gd name="connsiteY5" fmla="*/ 103 h 10000"/>
              <a:gd name="connsiteX6" fmla="*/ 8552 w 10000"/>
              <a:gd name="connsiteY6" fmla="*/ 775 h 10000"/>
              <a:gd name="connsiteX7" fmla="*/ 9717 w 10000"/>
              <a:gd name="connsiteY7" fmla="*/ 3959 h 10000"/>
              <a:gd name="connsiteX8" fmla="*/ 9767 w 10000"/>
              <a:gd name="connsiteY8" fmla="*/ 5921 h 10000"/>
              <a:gd name="connsiteX9" fmla="*/ 8514 w 10000"/>
              <a:gd name="connsiteY9" fmla="*/ 9432 h 10000"/>
              <a:gd name="connsiteX10" fmla="*/ 8136 w 10000"/>
              <a:gd name="connsiteY10" fmla="*/ 9914 h 10000"/>
              <a:gd name="connsiteX11" fmla="*/ 346 w 10000"/>
              <a:gd name="connsiteY11" fmla="*/ 9983 h 10000"/>
              <a:gd name="connsiteX0" fmla="*/ 346 w 10000"/>
              <a:gd name="connsiteY0" fmla="*/ 9983 h 10000"/>
              <a:gd name="connsiteX1" fmla="*/ 208 w 10000"/>
              <a:gd name="connsiteY1" fmla="*/ 9122 h 10000"/>
              <a:gd name="connsiteX2" fmla="*/ 183 w 10000"/>
              <a:gd name="connsiteY2" fmla="*/ 740 h 10000"/>
              <a:gd name="connsiteX3" fmla="*/ 271 w 10000"/>
              <a:gd name="connsiteY3" fmla="*/ 0 h 10000"/>
              <a:gd name="connsiteX4" fmla="*/ 8117 w 10000"/>
              <a:gd name="connsiteY4" fmla="*/ 103 h 10000"/>
              <a:gd name="connsiteX5" fmla="*/ 8552 w 10000"/>
              <a:gd name="connsiteY5" fmla="*/ 775 h 10000"/>
              <a:gd name="connsiteX6" fmla="*/ 9717 w 10000"/>
              <a:gd name="connsiteY6" fmla="*/ 3959 h 10000"/>
              <a:gd name="connsiteX7" fmla="*/ 9767 w 10000"/>
              <a:gd name="connsiteY7" fmla="*/ 5921 h 10000"/>
              <a:gd name="connsiteX8" fmla="*/ 8514 w 10000"/>
              <a:gd name="connsiteY8" fmla="*/ 9432 h 10000"/>
              <a:gd name="connsiteX9" fmla="*/ 8136 w 10000"/>
              <a:gd name="connsiteY9" fmla="*/ 9914 h 10000"/>
              <a:gd name="connsiteX10" fmla="*/ 346 w 10000"/>
              <a:gd name="connsiteY10" fmla="*/ 9983 h 10000"/>
              <a:gd name="connsiteX0" fmla="*/ 346 w 10000"/>
              <a:gd name="connsiteY0" fmla="*/ 9983 h 10000"/>
              <a:gd name="connsiteX1" fmla="*/ 208 w 10000"/>
              <a:gd name="connsiteY1" fmla="*/ 9122 h 10000"/>
              <a:gd name="connsiteX2" fmla="*/ 183 w 10000"/>
              <a:gd name="connsiteY2" fmla="*/ 740 h 10000"/>
              <a:gd name="connsiteX3" fmla="*/ 571 w 10000"/>
              <a:gd name="connsiteY3" fmla="*/ 0 h 10000"/>
              <a:gd name="connsiteX4" fmla="*/ 8117 w 10000"/>
              <a:gd name="connsiteY4" fmla="*/ 103 h 10000"/>
              <a:gd name="connsiteX5" fmla="*/ 8552 w 10000"/>
              <a:gd name="connsiteY5" fmla="*/ 775 h 10000"/>
              <a:gd name="connsiteX6" fmla="*/ 9717 w 10000"/>
              <a:gd name="connsiteY6" fmla="*/ 3959 h 10000"/>
              <a:gd name="connsiteX7" fmla="*/ 9767 w 10000"/>
              <a:gd name="connsiteY7" fmla="*/ 5921 h 10000"/>
              <a:gd name="connsiteX8" fmla="*/ 8514 w 10000"/>
              <a:gd name="connsiteY8" fmla="*/ 9432 h 10000"/>
              <a:gd name="connsiteX9" fmla="*/ 8136 w 10000"/>
              <a:gd name="connsiteY9" fmla="*/ 9914 h 10000"/>
              <a:gd name="connsiteX10" fmla="*/ 346 w 10000"/>
              <a:gd name="connsiteY10" fmla="*/ 9983 h 10000"/>
              <a:gd name="connsiteX0" fmla="*/ 283 w 9937"/>
              <a:gd name="connsiteY0" fmla="*/ 9983 h 10000"/>
              <a:gd name="connsiteX1" fmla="*/ 145 w 9937"/>
              <a:gd name="connsiteY1" fmla="*/ 9122 h 10000"/>
              <a:gd name="connsiteX2" fmla="*/ 120 w 9937"/>
              <a:gd name="connsiteY2" fmla="*/ 740 h 10000"/>
              <a:gd name="connsiteX3" fmla="*/ 508 w 9937"/>
              <a:gd name="connsiteY3" fmla="*/ 0 h 10000"/>
              <a:gd name="connsiteX4" fmla="*/ 8054 w 9937"/>
              <a:gd name="connsiteY4" fmla="*/ 103 h 10000"/>
              <a:gd name="connsiteX5" fmla="*/ 8489 w 9937"/>
              <a:gd name="connsiteY5" fmla="*/ 775 h 10000"/>
              <a:gd name="connsiteX6" fmla="*/ 9654 w 9937"/>
              <a:gd name="connsiteY6" fmla="*/ 3959 h 10000"/>
              <a:gd name="connsiteX7" fmla="*/ 9704 w 9937"/>
              <a:gd name="connsiteY7" fmla="*/ 5921 h 10000"/>
              <a:gd name="connsiteX8" fmla="*/ 8451 w 9937"/>
              <a:gd name="connsiteY8" fmla="*/ 9432 h 10000"/>
              <a:gd name="connsiteX9" fmla="*/ 8073 w 9937"/>
              <a:gd name="connsiteY9" fmla="*/ 9914 h 10000"/>
              <a:gd name="connsiteX10" fmla="*/ 283 w 9937"/>
              <a:gd name="connsiteY10" fmla="*/ 9983 h 10000"/>
              <a:gd name="connsiteX0" fmla="*/ 644 w 9987"/>
              <a:gd name="connsiteY0" fmla="*/ 9870 h 9914"/>
              <a:gd name="connsiteX1" fmla="*/ 133 w 9987"/>
              <a:gd name="connsiteY1" fmla="*/ 9122 h 9914"/>
              <a:gd name="connsiteX2" fmla="*/ 108 w 9987"/>
              <a:gd name="connsiteY2" fmla="*/ 740 h 9914"/>
              <a:gd name="connsiteX3" fmla="*/ 498 w 9987"/>
              <a:gd name="connsiteY3" fmla="*/ 0 h 9914"/>
              <a:gd name="connsiteX4" fmla="*/ 8092 w 9987"/>
              <a:gd name="connsiteY4" fmla="*/ 103 h 9914"/>
              <a:gd name="connsiteX5" fmla="*/ 8530 w 9987"/>
              <a:gd name="connsiteY5" fmla="*/ 775 h 9914"/>
              <a:gd name="connsiteX6" fmla="*/ 9702 w 9987"/>
              <a:gd name="connsiteY6" fmla="*/ 3959 h 9914"/>
              <a:gd name="connsiteX7" fmla="*/ 9753 w 9987"/>
              <a:gd name="connsiteY7" fmla="*/ 5921 h 9914"/>
              <a:gd name="connsiteX8" fmla="*/ 8492 w 9987"/>
              <a:gd name="connsiteY8" fmla="*/ 9432 h 9914"/>
              <a:gd name="connsiteX9" fmla="*/ 8111 w 9987"/>
              <a:gd name="connsiteY9" fmla="*/ 9914 h 9914"/>
              <a:gd name="connsiteX10" fmla="*/ 644 w 9987"/>
              <a:gd name="connsiteY10" fmla="*/ 9870 h 9914"/>
              <a:gd name="connsiteX0" fmla="*/ 645 w 10000"/>
              <a:gd name="connsiteY0" fmla="*/ 9956 h 10000"/>
              <a:gd name="connsiteX1" fmla="*/ 133 w 10000"/>
              <a:gd name="connsiteY1" fmla="*/ 8632 h 10000"/>
              <a:gd name="connsiteX2" fmla="*/ 108 w 10000"/>
              <a:gd name="connsiteY2" fmla="*/ 746 h 10000"/>
              <a:gd name="connsiteX3" fmla="*/ 499 w 10000"/>
              <a:gd name="connsiteY3" fmla="*/ 0 h 10000"/>
              <a:gd name="connsiteX4" fmla="*/ 8103 w 10000"/>
              <a:gd name="connsiteY4" fmla="*/ 104 h 10000"/>
              <a:gd name="connsiteX5" fmla="*/ 8541 w 10000"/>
              <a:gd name="connsiteY5" fmla="*/ 782 h 10000"/>
              <a:gd name="connsiteX6" fmla="*/ 9715 w 10000"/>
              <a:gd name="connsiteY6" fmla="*/ 3993 h 10000"/>
              <a:gd name="connsiteX7" fmla="*/ 9766 w 10000"/>
              <a:gd name="connsiteY7" fmla="*/ 5972 h 10000"/>
              <a:gd name="connsiteX8" fmla="*/ 8503 w 10000"/>
              <a:gd name="connsiteY8" fmla="*/ 9514 h 10000"/>
              <a:gd name="connsiteX9" fmla="*/ 8122 w 10000"/>
              <a:gd name="connsiteY9" fmla="*/ 10000 h 10000"/>
              <a:gd name="connsiteX10" fmla="*/ 645 w 10000"/>
              <a:gd name="connsiteY10" fmla="*/ 9956 h 10000"/>
              <a:gd name="connsiteX0" fmla="*/ 645 w 10000"/>
              <a:gd name="connsiteY0" fmla="*/ 9956 h 10000"/>
              <a:gd name="connsiteX1" fmla="*/ 133 w 10000"/>
              <a:gd name="connsiteY1" fmla="*/ 8632 h 10000"/>
              <a:gd name="connsiteX2" fmla="*/ 93 w 10000"/>
              <a:gd name="connsiteY2" fmla="*/ 1193 h 10000"/>
              <a:gd name="connsiteX3" fmla="*/ 499 w 10000"/>
              <a:gd name="connsiteY3" fmla="*/ 0 h 10000"/>
              <a:gd name="connsiteX4" fmla="*/ 8103 w 10000"/>
              <a:gd name="connsiteY4" fmla="*/ 104 h 10000"/>
              <a:gd name="connsiteX5" fmla="*/ 8541 w 10000"/>
              <a:gd name="connsiteY5" fmla="*/ 782 h 10000"/>
              <a:gd name="connsiteX6" fmla="*/ 9715 w 10000"/>
              <a:gd name="connsiteY6" fmla="*/ 3993 h 10000"/>
              <a:gd name="connsiteX7" fmla="*/ 9766 w 10000"/>
              <a:gd name="connsiteY7" fmla="*/ 5972 h 10000"/>
              <a:gd name="connsiteX8" fmla="*/ 8503 w 10000"/>
              <a:gd name="connsiteY8" fmla="*/ 9514 h 10000"/>
              <a:gd name="connsiteX9" fmla="*/ 8122 w 10000"/>
              <a:gd name="connsiteY9" fmla="*/ 10000 h 10000"/>
              <a:gd name="connsiteX10" fmla="*/ 645 w 10000"/>
              <a:gd name="connsiteY10" fmla="*/ 9956 h 10000"/>
              <a:gd name="connsiteX0" fmla="*/ 645 w 10000"/>
              <a:gd name="connsiteY0" fmla="*/ 9875 h 9919"/>
              <a:gd name="connsiteX1" fmla="*/ 133 w 10000"/>
              <a:gd name="connsiteY1" fmla="*/ 8551 h 9919"/>
              <a:gd name="connsiteX2" fmla="*/ 93 w 10000"/>
              <a:gd name="connsiteY2" fmla="*/ 1112 h 9919"/>
              <a:gd name="connsiteX3" fmla="*/ 662 w 10000"/>
              <a:gd name="connsiteY3" fmla="*/ 0 h 9919"/>
              <a:gd name="connsiteX4" fmla="*/ 8103 w 10000"/>
              <a:gd name="connsiteY4" fmla="*/ 23 h 9919"/>
              <a:gd name="connsiteX5" fmla="*/ 8541 w 10000"/>
              <a:gd name="connsiteY5" fmla="*/ 701 h 9919"/>
              <a:gd name="connsiteX6" fmla="*/ 9715 w 10000"/>
              <a:gd name="connsiteY6" fmla="*/ 3912 h 9919"/>
              <a:gd name="connsiteX7" fmla="*/ 9766 w 10000"/>
              <a:gd name="connsiteY7" fmla="*/ 5891 h 9919"/>
              <a:gd name="connsiteX8" fmla="*/ 8503 w 10000"/>
              <a:gd name="connsiteY8" fmla="*/ 9433 h 9919"/>
              <a:gd name="connsiteX9" fmla="*/ 8122 w 10000"/>
              <a:gd name="connsiteY9" fmla="*/ 9919 h 9919"/>
              <a:gd name="connsiteX10" fmla="*/ 645 w 10000"/>
              <a:gd name="connsiteY10" fmla="*/ 9875 h 9919"/>
              <a:gd name="connsiteX0" fmla="*/ 645 w 10000"/>
              <a:gd name="connsiteY0" fmla="*/ 9956 h 10000"/>
              <a:gd name="connsiteX1" fmla="*/ 133 w 10000"/>
              <a:gd name="connsiteY1" fmla="*/ 8621 h 10000"/>
              <a:gd name="connsiteX2" fmla="*/ 93 w 10000"/>
              <a:gd name="connsiteY2" fmla="*/ 1121 h 10000"/>
              <a:gd name="connsiteX3" fmla="*/ 662 w 10000"/>
              <a:gd name="connsiteY3" fmla="*/ 0 h 10000"/>
              <a:gd name="connsiteX4" fmla="*/ 8103 w 10000"/>
              <a:gd name="connsiteY4" fmla="*/ 23 h 10000"/>
              <a:gd name="connsiteX5" fmla="*/ 8541 w 10000"/>
              <a:gd name="connsiteY5" fmla="*/ 707 h 10000"/>
              <a:gd name="connsiteX6" fmla="*/ 9715 w 10000"/>
              <a:gd name="connsiteY6" fmla="*/ 3944 h 10000"/>
              <a:gd name="connsiteX7" fmla="*/ 9766 w 10000"/>
              <a:gd name="connsiteY7" fmla="*/ 5939 h 10000"/>
              <a:gd name="connsiteX8" fmla="*/ 8503 w 10000"/>
              <a:gd name="connsiteY8" fmla="*/ 9510 h 10000"/>
              <a:gd name="connsiteX9" fmla="*/ 8122 w 10000"/>
              <a:gd name="connsiteY9" fmla="*/ 10000 h 10000"/>
              <a:gd name="connsiteX10" fmla="*/ 645 w 10000"/>
              <a:gd name="connsiteY10" fmla="*/ 9956 h 10000"/>
              <a:gd name="connsiteX0" fmla="*/ 552 w 9907"/>
              <a:gd name="connsiteY0" fmla="*/ 9956 h 10000"/>
              <a:gd name="connsiteX1" fmla="*/ 40 w 9907"/>
              <a:gd name="connsiteY1" fmla="*/ 8621 h 10000"/>
              <a:gd name="connsiteX2" fmla="*/ 0 w 9907"/>
              <a:gd name="connsiteY2" fmla="*/ 1121 h 10000"/>
              <a:gd name="connsiteX3" fmla="*/ 569 w 9907"/>
              <a:gd name="connsiteY3" fmla="*/ 0 h 10000"/>
              <a:gd name="connsiteX4" fmla="*/ 8010 w 9907"/>
              <a:gd name="connsiteY4" fmla="*/ 23 h 10000"/>
              <a:gd name="connsiteX5" fmla="*/ 8448 w 9907"/>
              <a:gd name="connsiteY5" fmla="*/ 707 h 10000"/>
              <a:gd name="connsiteX6" fmla="*/ 9622 w 9907"/>
              <a:gd name="connsiteY6" fmla="*/ 3944 h 10000"/>
              <a:gd name="connsiteX7" fmla="*/ 9673 w 9907"/>
              <a:gd name="connsiteY7" fmla="*/ 5939 h 10000"/>
              <a:gd name="connsiteX8" fmla="*/ 8410 w 9907"/>
              <a:gd name="connsiteY8" fmla="*/ 9510 h 10000"/>
              <a:gd name="connsiteX9" fmla="*/ 8029 w 9907"/>
              <a:gd name="connsiteY9" fmla="*/ 10000 h 10000"/>
              <a:gd name="connsiteX10" fmla="*/ 552 w 9907"/>
              <a:gd name="connsiteY10" fmla="*/ 9956 h 10000"/>
              <a:gd name="connsiteX0" fmla="*/ 557 w 10000"/>
              <a:gd name="connsiteY0" fmla="*/ 9956 h 10000"/>
              <a:gd name="connsiteX1" fmla="*/ 40 w 10000"/>
              <a:gd name="connsiteY1" fmla="*/ 8621 h 10000"/>
              <a:gd name="connsiteX2" fmla="*/ 0 w 10000"/>
              <a:gd name="connsiteY2" fmla="*/ 1729 h 10000"/>
              <a:gd name="connsiteX3" fmla="*/ 574 w 10000"/>
              <a:gd name="connsiteY3" fmla="*/ 0 h 10000"/>
              <a:gd name="connsiteX4" fmla="*/ 8085 w 10000"/>
              <a:gd name="connsiteY4" fmla="*/ 23 h 10000"/>
              <a:gd name="connsiteX5" fmla="*/ 8527 w 10000"/>
              <a:gd name="connsiteY5" fmla="*/ 707 h 10000"/>
              <a:gd name="connsiteX6" fmla="*/ 9712 w 10000"/>
              <a:gd name="connsiteY6" fmla="*/ 3944 h 10000"/>
              <a:gd name="connsiteX7" fmla="*/ 9764 w 10000"/>
              <a:gd name="connsiteY7" fmla="*/ 5939 h 10000"/>
              <a:gd name="connsiteX8" fmla="*/ 8489 w 10000"/>
              <a:gd name="connsiteY8" fmla="*/ 9510 h 10000"/>
              <a:gd name="connsiteX9" fmla="*/ 8104 w 10000"/>
              <a:gd name="connsiteY9" fmla="*/ 10000 h 10000"/>
              <a:gd name="connsiteX10" fmla="*/ 557 w 10000"/>
              <a:gd name="connsiteY10" fmla="*/ 9956 h 10000"/>
              <a:gd name="connsiteX0" fmla="*/ 565 w 10008"/>
              <a:gd name="connsiteY0" fmla="*/ 9956 h 10000"/>
              <a:gd name="connsiteX1" fmla="*/ 8 w 10008"/>
              <a:gd name="connsiteY1" fmla="*/ 7775 h 10000"/>
              <a:gd name="connsiteX2" fmla="*/ 8 w 10008"/>
              <a:gd name="connsiteY2" fmla="*/ 1729 h 10000"/>
              <a:gd name="connsiteX3" fmla="*/ 582 w 10008"/>
              <a:gd name="connsiteY3" fmla="*/ 0 h 10000"/>
              <a:gd name="connsiteX4" fmla="*/ 8093 w 10008"/>
              <a:gd name="connsiteY4" fmla="*/ 23 h 10000"/>
              <a:gd name="connsiteX5" fmla="*/ 8535 w 10008"/>
              <a:gd name="connsiteY5" fmla="*/ 707 h 10000"/>
              <a:gd name="connsiteX6" fmla="*/ 9720 w 10008"/>
              <a:gd name="connsiteY6" fmla="*/ 3944 h 10000"/>
              <a:gd name="connsiteX7" fmla="*/ 9772 w 10008"/>
              <a:gd name="connsiteY7" fmla="*/ 5939 h 10000"/>
              <a:gd name="connsiteX8" fmla="*/ 8497 w 10008"/>
              <a:gd name="connsiteY8" fmla="*/ 9510 h 10000"/>
              <a:gd name="connsiteX9" fmla="*/ 8112 w 10008"/>
              <a:gd name="connsiteY9" fmla="*/ 10000 h 10000"/>
              <a:gd name="connsiteX10" fmla="*/ 565 w 10008"/>
              <a:gd name="connsiteY10" fmla="*/ 9956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8" h="10000">
                <a:moveTo>
                  <a:pt x="565" y="9956"/>
                </a:moveTo>
                <a:cubicBezTo>
                  <a:pt x="276" y="9973"/>
                  <a:pt x="31" y="8967"/>
                  <a:pt x="8" y="7775"/>
                </a:cubicBezTo>
                <a:cubicBezTo>
                  <a:pt x="0" y="4934"/>
                  <a:pt x="16" y="4571"/>
                  <a:pt x="8" y="1729"/>
                </a:cubicBezTo>
                <a:cubicBezTo>
                  <a:pt x="23" y="1475"/>
                  <a:pt x="12" y="2"/>
                  <a:pt x="582" y="0"/>
                </a:cubicBezTo>
                <a:lnTo>
                  <a:pt x="8093" y="23"/>
                </a:lnTo>
                <a:cubicBezTo>
                  <a:pt x="8285" y="58"/>
                  <a:pt x="8438" y="462"/>
                  <a:pt x="8535" y="707"/>
                </a:cubicBezTo>
                <a:lnTo>
                  <a:pt x="9720" y="3944"/>
                </a:lnTo>
                <a:cubicBezTo>
                  <a:pt x="9995" y="4539"/>
                  <a:pt x="10008" y="5414"/>
                  <a:pt x="9772" y="5939"/>
                </a:cubicBezTo>
                <a:lnTo>
                  <a:pt x="8497" y="9510"/>
                </a:lnTo>
                <a:cubicBezTo>
                  <a:pt x="8369" y="9843"/>
                  <a:pt x="8272" y="9966"/>
                  <a:pt x="8112" y="10000"/>
                </a:cubicBezTo>
                <a:lnTo>
                  <a:pt x="565" y="9956"/>
                </a:lnTo>
                <a:close/>
              </a:path>
            </a:pathLst>
          </a:custGeom>
          <a:solidFill>
            <a:srgbClr val="00C9FF">
              <a:lumMod val="75000"/>
            </a:srgbClr>
          </a:solidFill>
          <a:ln w="28575" cap="flat" cmpd="sng" algn="ctr">
            <a:noFill/>
            <a:prstDash val="solid"/>
            <a:round/>
            <a:headEnd type="none" w="med" len="med"/>
            <a:tailEnd type="none" w="med" len="med"/>
          </a:ln>
          <a:effectLst/>
        </p:spPr>
        <p:txBody>
          <a:bodyPr lIns="91439" tIns="45719" rIns="91439" bIns="45719" anchor="ctr" anchorCtr="0">
            <a:noAutofit/>
          </a:bodyPr>
          <a:lstStyle/>
          <a:p>
            <a:pPr marL="0" marR="0" lvl="0" indent="0" defTabSz="914400" eaLnBrk="1" fontAlgn="auto" latinLnBrk="0" hangingPunct="1">
              <a:lnSpc>
                <a:spcPct val="90000"/>
              </a:lnSpc>
              <a:spcBef>
                <a:spcPct val="3000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Arial"/>
              </a:rPr>
              <a:t>Virtualization</a:t>
            </a:r>
          </a:p>
        </p:txBody>
      </p:sp>
      <p:sp>
        <p:nvSpPr>
          <p:cNvPr id="143" name="Freeform 446"/>
          <p:cNvSpPr>
            <a:spLocks/>
          </p:cNvSpPr>
          <p:nvPr/>
        </p:nvSpPr>
        <p:spPr bwMode="auto">
          <a:xfrm>
            <a:off x="1131248" y="1489267"/>
            <a:ext cx="1427335" cy="1255004"/>
          </a:xfrm>
          <a:custGeom>
            <a:avLst/>
            <a:gdLst/>
            <a:ahLst/>
            <a:cxnLst>
              <a:cxn ang="0">
                <a:pos x="510" y="422"/>
              </a:cxn>
              <a:cxn ang="0">
                <a:pos x="418" y="367"/>
              </a:cxn>
              <a:cxn ang="0">
                <a:pos x="43" y="367"/>
              </a:cxn>
              <a:cxn ang="0">
                <a:pos x="0" y="324"/>
              </a:cxn>
              <a:cxn ang="0">
                <a:pos x="0" y="43"/>
              </a:cxn>
              <a:cxn ang="0">
                <a:pos x="43" y="0"/>
              </a:cxn>
              <a:cxn ang="0">
                <a:pos x="467" y="0"/>
              </a:cxn>
              <a:cxn ang="0">
                <a:pos x="510" y="43"/>
              </a:cxn>
              <a:cxn ang="0">
                <a:pos x="510" y="324"/>
              </a:cxn>
              <a:cxn ang="0">
                <a:pos x="510" y="422"/>
              </a:cxn>
            </a:cxnLst>
            <a:rect l="0" t="0" r="r" b="b"/>
            <a:pathLst>
              <a:path w="510" h="422">
                <a:moveTo>
                  <a:pt x="510" y="422"/>
                </a:moveTo>
                <a:cubicBezTo>
                  <a:pt x="491" y="388"/>
                  <a:pt x="456" y="367"/>
                  <a:pt x="418" y="367"/>
                </a:cubicBezTo>
                <a:cubicBezTo>
                  <a:pt x="43" y="367"/>
                  <a:pt x="43" y="367"/>
                  <a:pt x="43" y="367"/>
                </a:cubicBezTo>
                <a:cubicBezTo>
                  <a:pt x="19" y="367"/>
                  <a:pt x="0" y="348"/>
                  <a:pt x="0" y="324"/>
                </a:cubicBezTo>
                <a:cubicBezTo>
                  <a:pt x="0" y="43"/>
                  <a:pt x="0" y="43"/>
                  <a:pt x="0" y="43"/>
                </a:cubicBezTo>
                <a:cubicBezTo>
                  <a:pt x="0" y="19"/>
                  <a:pt x="19" y="0"/>
                  <a:pt x="43" y="0"/>
                </a:cubicBezTo>
                <a:cubicBezTo>
                  <a:pt x="467" y="0"/>
                  <a:pt x="467" y="0"/>
                  <a:pt x="467" y="0"/>
                </a:cubicBezTo>
                <a:cubicBezTo>
                  <a:pt x="491" y="0"/>
                  <a:pt x="510" y="19"/>
                  <a:pt x="510" y="43"/>
                </a:cubicBezTo>
                <a:cubicBezTo>
                  <a:pt x="510" y="324"/>
                  <a:pt x="510" y="324"/>
                  <a:pt x="510" y="324"/>
                </a:cubicBezTo>
                <a:cubicBezTo>
                  <a:pt x="510" y="422"/>
                  <a:pt x="510" y="422"/>
                  <a:pt x="510" y="422"/>
                </a:cubicBezTo>
                <a:close/>
              </a:path>
            </a:pathLst>
          </a:custGeom>
          <a:solidFill>
            <a:srgbClr val="124191">
              <a:lumMod val="75000"/>
            </a:srgbClr>
          </a:solidFill>
          <a:ln w="28575" cmpd="sng">
            <a:noFill/>
            <a:round/>
            <a:headEnd/>
            <a:tailEnd/>
          </a:ln>
        </p:spPr>
        <p:txBody>
          <a:bodyPr lIns="126000" tIns="72000" rIns="91439" bIns="45719" anchor="t">
            <a:noAutofit/>
          </a:bodyPr>
          <a:lstStyle/>
          <a:p>
            <a:pPr marL="0" marR="0" lvl="0" indent="0" defTabSz="914400" eaLnBrk="1" fontAlgn="auto" latinLnBrk="0" hangingPunct="1">
              <a:lnSpc>
                <a:spcPct val="90000"/>
              </a:lnSpc>
              <a:spcBef>
                <a:spcPts val="0"/>
              </a:spcBef>
              <a:spcAft>
                <a:spcPts val="0"/>
              </a:spcAft>
              <a:buClrTx/>
              <a:buSzTx/>
              <a:buFontTx/>
              <a:buNone/>
              <a:tabLst/>
              <a:defRPr/>
            </a:pPr>
            <a:r>
              <a:rPr kumimoji="0" lang="en-US" sz="1100" b="0" i="0" u="none" strike="noStrike" kern="0" cap="none" spc="0" normalizeH="0" baseline="0" noProof="0" dirty="0" smtClean="0">
                <a:ln>
                  <a:noFill/>
                </a:ln>
                <a:solidFill>
                  <a:srgbClr val="FFFFFF"/>
                </a:solidFill>
                <a:effectLst/>
                <a:uLnTx/>
                <a:uFillTx/>
                <a:latin typeface="+mn-lt"/>
              </a:rPr>
              <a:t>CAPEX Savings Through Server Consolidation</a:t>
            </a:r>
          </a:p>
          <a:p>
            <a:pPr marL="0" marR="0" lvl="0" indent="0" defTabSz="914400" eaLnBrk="1" fontAlgn="auto" latinLnBrk="0" hangingPunct="1">
              <a:lnSpc>
                <a:spcPct val="90000"/>
              </a:lnSpc>
              <a:spcBef>
                <a:spcPts val="0"/>
              </a:spcBef>
              <a:spcAft>
                <a:spcPts val="0"/>
              </a:spcAft>
              <a:buClrTx/>
              <a:buSzTx/>
              <a:buFontTx/>
              <a:buNone/>
              <a:tabLst/>
              <a:defRPr/>
            </a:pPr>
            <a:endParaRPr kumimoji="0" lang="en-US" sz="1100" b="0" i="0" u="none" strike="noStrike" kern="0" cap="none" spc="0" normalizeH="0" baseline="0" noProof="0" dirty="0" smtClean="0">
              <a:ln>
                <a:noFill/>
              </a:ln>
              <a:solidFill>
                <a:srgbClr val="FFFFFF"/>
              </a:solidFill>
              <a:effectLst/>
              <a:uLnTx/>
              <a:uFillTx/>
              <a:latin typeface="+mn-lt"/>
            </a:endParaRPr>
          </a:p>
        </p:txBody>
      </p:sp>
      <p:sp>
        <p:nvSpPr>
          <p:cNvPr id="144" name="Round Same Side Corner Rectangle 143"/>
          <p:cNvSpPr/>
          <p:nvPr/>
        </p:nvSpPr>
        <p:spPr bwMode="auto">
          <a:xfrm rot="10800000" flipV="1">
            <a:off x="362405" y="3208819"/>
            <a:ext cx="423803" cy="450171"/>
          </a:xfrm>
          <a:prstGeom prst="round2SameRect">
            <a:avLst>
              <a:gd name="adj1" fmla="val 0"/>
              <a:gd name="adj2" fmla="val 0"/>
            </a:avLst>
          </a:prstGeom>
          <a:solidFill>
            <a:srgbClr val="00C9FF">
              <a:lumMod val="5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00C9FF">
                    <a:lumMod val="20000"/>
                    <a:lumOff val="80000"/>
                  </a:srgbClr>
                </a:solidFill>
                <a:effectLst/>
                <a:uLnTx/>
                <a:uFillTx/>
                <a:latin typeface="Arial"/>
              </a:rPr>
              <a:t>HW</a:t>
            </a:r>
          </a:p>
        </p:txBody>
      </p:sp>
      <p:sp>
        <p:nvSpPr>
          <p:cNvPr id="145" name="Round Same Side Corner Rectangle 144"/>
          <p:cNvSpPr/>
          <p:nvPr/>
        </p:nvSpPr>
        <p:spPr bwMode="auto">
          <a:xfrm>
            <a:off x="362409" y="2770612"/>
            <a:ext cx="423803" cy="450171"/>
          </a:xfrm>
          <a:prstGeom prst="round2SameRect">
            <a:avLst>
              <a:gd name="adj1" fmla="val 0"/>
              <a:gd name="adj2" fmla="val 0"/>
            </a:avLst>
          </a:prstGeom>
          <a:solidFill>
            <a:srgbClr val="00C9FF">
              <a:lumMod val="60000"/>
              <a:lumOff val="4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rPr>
              <a:t>APP</a:t>
            </a:r>
          </a:p>
        </p:txBody>
      </p:sp>
      <p:sp>
        <p:nvSpPr>
          <p:cNvPr id="146" name="Rounded Rectangle 145"/>
          <p:cNvSpPr/>
          <p:nvPr/>
        </p:nvSpPr>
        <p:spPr bwMode="auto">
          <a:xfrm>
            <a:off x="5049337" y="1367858"/>
            <a:ext cx="1444925" cy="2678816"/>
          </a:xfrm>
          <a:prstGeom prst="roundRect">
            <a:avLst>
              <a:gd name="adj" fmla="val 0"/>
            </a:avLst>
          </a:prstGeom>
          <a:solidFill>
            <a:srgbClr val="FFFFFF">
              <a:lumMod val="75000"/>
            </a:srgbClr>
          </a:solidFill>
          <a:ln w="28575" cap="flat" cmpd="sng" algn="ctr">
            <a:noFill/>
            <a:prstDash val="solid"/>
            <a:round/>
            <a:headEnd type="none" w="med" len="med"/>
            <a:tailEnd type="none" w="med" len="med"/>
          </a:ln>
          <a:effectLst/>
        </p:spPr>
        <p:txBody>
          <a:bodyPr vert="horz" wrap="square" lIns="91439" tIns="45719" rIns="91439" bIns="0" numCol="1" rtlCol="0" anchor="b" anchorCtr="0" compatLnSpc="1">
            <a:prstTxWarp prst="textNoShape">
              <a:avLst/>
            </a:prstTxWarp>
            <a:noAutofit/>
          </a:bodyPr>
          <a:lstStyle/>
          <a:p>
            <a:pPr marL="0" marR="0" lvl="0" indent="0" defTabSz="604723" eaLnBrk="0" fontAlgn="auto" latinLnBrk="0" hangingPunct="0">
              <a:lnSpc>
                <a:spcPct val="90000"/>
              </a:lnSpc>
              <a:spcBef>
                <a:spcPct val="30000"/>
              </a:spcBef>
              <a:spcAft>
                <a:spcPts val="0"/>
              </a:spcAft>
              <a:buClr>
                <a:srgbClr val="00C9FF"/>
              </a:buClr>
              <a:buSzTx/>
              <a:buFontTx/>
              <a:buNone/>
              <a:tabLst/>
              <a:defRPr/>
            </a:pPr>
            <a:r>
              <a:rPr kumimoji="0" lang="en-US" sz="1000" b="0" i="0" u="none" strike="noStrike" kern="0" cap="none" spc="0" normalizeH="0" baseline="0" noProof="0" dirty="0" smtClean="0">
                <a:ln>
                  <a:noFill/>
                </a:ln>
                <a:solidFill>
                  <a:srgbClr val="68717A">
                    <a:lumMod val="50000"/>
                  </a:srgbClr>
                </a:solidFill>
                <a:effectLst/>
                <a:uLnTx/>
                <a:uFillTx/>
                <a:latin typeface="Arial"/>
              </a:rPr>
              <a:t>Cloud Stack</a:t>
            </a:r>
          </a:p>
        </p:txBody>
      </p:sp>
      <p:sp>
        <p:nvSpPr>
          <p:cNvPr id="147" name="Rounded Rectangle 146"/>
          <p:cNvSpPr/>
          <p:nvPr/>
        </p:nvSpPr>
        <p:spPr bwMode="auto">
          <a:xfrm>
            <a:off x="5102690" y="1925693"/>
            <a:ext cx="1344851" cy="1355187"/>
          </a:xfrm>
          <a:prstGeom prst="roundRect">
            <a:avLst>
              <a:gd name="adj" fmla="val 0"/>
            </a:avLst>
          </a:prstGeom>
          <a:solidFill>
            <a:srgbClr val="124191">
              <a:lumMod val="60000"/>
              <a:lumOff val="40000"/>
            </a:srgbClr>
          </a:solidFill>
          <a:ln w="28575" cap="flat" cmpd="sng" algn="ctr">
            <a:noFill/>
            <a:prstDash val="solid"/>
            <a:round/>
            <a:headEnd type="none" w="med" len="med"/>
            <a:tailEnd type="none" w="med" len="med"/>
          </a:ln>
          <a:effectLst/>
        </p:spPr>
        <p:txBody>
          <a:bodyPr vert="horz" wrap="square" lIns="91439" tIns="45719" rIns="91439" bIns="45719" numCol="1" rtlCol="0" anchor="t"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1000" b="0" i="0" u="none" strike="noStrike" kern="0" cap="none" spc="0" normalizeH="0" baseline="0" noProof="0" dirty="0" smtClean="0">
                <a:ln>
                  <a:noFill/>
                </a:ln>
                <a:solidFill>
                  <a:srgbClr val="FFFFFF"/>
                </a:solidFill>
                <a:effectLst/>
                <a:uLnTx/>
                <a:uFillTx/>
                <a:latin typeface="Arial"/>
              </a:rPr>
              <a:t>Cloud Layer</a:t>
            </a:r>
          </a:p>
        </p:txBody>
      </p:sp>
      <p:sp>
        <p:nvSpPr>
          <p:cNvPr id="148" name="Rounded Rectangle 147"/>
          <p:cNvSpPr/>
          <p:nvPr/>
        </p:nvSpPr>
        <p:spPr bwMode="auto">
          <a:xfrm>
            <a:off x="5163358" y="2232162"/>
            <a:ext cx="1237462" cy="329098"/>
          </a:xfrm>
          <a:prstGeom prst="roundRect">
            <a:avLst>
              <a:gd name="adj" fmla="val 0"/>
            </a:avLst>
          </a:prstGeom>
          <a:solidFill>
            <a:srgbClr val="FFFFFF"/>
          </a:solidFill>
          <a:ln w="1905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lvl="0" indent="0"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124191">
                    <a:lumMod val="50000"/>
                  </a:srgbClr>
                </a:solidFill>
                <a:effectLst/>
                <a:uLnTx/>
                <a:uFillTx/>
              </a:rPr>
              <a:t>Operations</a:t>
            </a:r>
          </a:p>
        </p:txBody>
      </p:sp>
      <p:sp>
        <p:nvSpPr>
          <p:cNvPr id="149" name="Rounded Rectangle 148"/>
          <p:cNvSpPr/>
          <p:nvPr/>
        </p:nvSpPr>
        <p:spPr bwMode="auto">
          <a:xfrm>
            <a:off x="5163358" y="2609927"/>
            <a:ext cx="1237462" cy="329098"/>
          </a:xfrm>
          <a:prstGeom prst="roundRect">
            <a:avLst>
              <a:gd name="adj" fmla="val 0"/>
            </a:avLst>
          </a:prstGeom>
          <a:solidFill>
            <a:srgbClr val="FFFFFF"/>
          </a:solidFill>
          <a:ln w="1905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lvl="0" indent="0"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124191">
                    <a:lumMod val="50000"/>
                  </a:srgbClr>
                </a:solidFill>
                <a:effectLst/>
                <a:uLnTx/>
                <a:uFillTx/>
              </a:rPr>
              <a:t>Infrastructure Services</a:t>
            </a:r>
          </a:p>
        </p:txBody>
      </p:sp>
      <p:sp>
        <p:nvSpPr>
          <p:cNvPr id="150" name="Rounded Rectangle 149"/>
          <p:cNvSpPr/>
          <p:nvPr/>
        </p:nvSpPr>
        <p:spPr bwMode="auto">
          <a:xfrm>
            <a:off x="5102689" y="3023633"/>
            <a:ext cx="1344851" cy="257247"/>
          </a:xfrm>
          <a:prstGeom prst="roundRect">
            <a:avLst>
              <a:gd name="adj" fmla="val 0"/>
            </a:avLst>
          </a:prstGeom>
          <a:solidFill>
            <a:srgbClr val="124191">
              <a:lumMod val="50000"/>
            </a:srgbClr>
          </a:solidFill>
          <a:ln w="28575" cap="flat" cmpd="sng" algn="ctr">
            <a:noFill/>
            <a:prstDash val="solid"/>
            <a:round/>
            <a:headEnd type="none" w="med" len="med"/>
            <a:tailEnd type="none" w="med" len="med"/>
          </a:ln>
          <a:effectLst/>
        </p:spPr>
        <p:txBody>
          <a:bodyPr vert="horz" wrap="square" lIns="91439" tIns="45719" rIns="91439" bIns="45719" numCol="1" rtlCol="0" anchor="t"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1000" b="0" i="0" u="none" strike="noStrike" kern="0" cap="none" spc="0" normalizeH="0" baseline="0" noProof="0" dirty="0" smtClean="0">
                <a:ln>
                  <a:noFill/>
                </a:ln>
                <a:solidFill>
                  <a:srgbClr val="FFFFFF"/>
                </a:solidFill>
                <a:effectLst/>
                <a:uLnTx/>
                <a:uFillTx/>
                <a:latin typeface="Arial"/>
              </a:rPr>
              <a:t>Virtualization Layer</a:t>
            </a:r>
          </a:p>
        </p:txBody>
      </p:sp>
      <p:sp>
        <p:nvSpPr>
          <p:cNvPr id="151" name="Freeform 23"/>
          <p:cNvSpPr>
            <a:spLocks noChangeAspect="1"/>
          </p:cNvSpPr>
          <p:nvPr/>
        </p:nvSpPr>
        <p:spPr bwMode="auto">
          <a:xfrm>
            <a:off x="4164179" y="3111438"/>
            <a:ext cx="868365" cy="436052"/>
          </a:xfrm>
          <a:custGeom>
            <a:avLst/>
            <a:gdLst>
              <a:gd name="connsiteX0" fmla="*/ 346 w 10000"/>
              <a:gd name="connsiteY0" fmla="*/ 9983 h 10000"/>
              <a:gd name="connsiteX1" fmla="*/ 208 w 10000"/>
              <a:gd name="connsiteY1" fmla="*/ 9122 h 10000"/>
              <a:gd name="connsiteX2" fmla="*/ 1304 w 10000"/>
              <a:gd name="connsiteY2" fmla="*/ 5818 h 10000"/>
              <a:gd name="connsiteX3" fmla="*/ 183 w 10000"/>
              <a:gd name="connsiteY3" fmla="*/ 740 h 10000"/>
              <a:gd name="connsiteX4" fmla="*/ 271 w 10000"/>
              <a:gd name="connsiteY4" fmla="*/ 0 h 10000"/>
              <a:gd name="connsiteX5" fmla="*/ 8117 w 10000"/>
              <a:gd name="connsiteY5" fmla="*/ 103 h 10000"/>
              <a:gd name="connsiteX6" fmla="*/ 8552 w 10000"/>
              <a:gd name="connsiteY6" fmla="*/ 775 h 10000"/>
              <a:gd name="connsiteX7" fmla="*/ 9717 w 10000"/>
              <a:gd name="connsiteY7" fmla="*/ 3959 h 10000"/>
              <a:gd name="connsiteX8" fmla="*/ 9767 w 10000"/>
              <a:gd name="connsiteY8" fmla="*/ 5921 h 10000"/>
              <a:gd name="connsiteX9" fmla="*/ 8514 w 10000"/>
              <a:gd name="connsiteY9" fmla="*/ 9432 h 10000"/>
              <a:gd name="connsiteX10" fmla="*/ 8136 w 10000"/>
              <a:gd name="connsiteY10" fmla="*/ 9914 h 10000"/>
              <a:gd name="connsiteX11" fmla="*/ 346 w 10000"/>
              <a:gd name="connsiteY11" fmla="*/ 9983 h 10000"/>
              <a:gd name="connsiteX0" fmla="*/ 346 w 10000"/>
              <a:gd name="connsiteY0" fmla="*/ 9983 h 10000"/>
              <a:gd name="connsiteX1" fmla="*/ 208 w 10000"/>
              <a:gd name="connsiteY1" fmla="*/ 9122 h 10000"/>
              <a:gd name="connsiteX2" fmla="*/ 183 w 10000"/>
              <a:gd name="connsiteY2" fmla="*/ 740 h 10000"/>
              <a:gd name="connsiteX3" fmla="*/ 271 w 10000"/>
              <a:gd name="connsiteY3" fmla="*/ 0 h 10000"/>
              <a:gd name="connsiteX4" fmla="*/ 8117 w 10000"/>
              <a:gd name="connsiteY4" fmla="*/ 103 h 10000"/>
              <a:gd name="connsiteX5" fmla="*/ 8552 w 10000"/>
              <a:gd name="connsiteY5" fmla="*/ 775 h 10000"/>
              <a:gd name="connsiteX6" fmla="*/ 9717 w 10000"/>
              <a:gd name="connsiteY6" fmla="*/ 3959 h 10000"/>
              <a:gd name="connsiteX7" fmla="*/ 9767 w 10000"/>
              <a:gd name="connsiteY7" fmla="*/ 5921 h 10000"/>
              <a:gd name="connsiteX8" fmla="*/ 8514 w 10000"/>
              <a:gd name="connsiteY8" fmla="*/ 9432 h 10000"/>
              <a:gd name="connsiteX9" fmla="*/ 8136 w 10000"/>
              <a:gd name="connsiteY9" fmla="*/ 9914 h 10000"/>
              <a:gd name="connsiteX10" fmla="*/ 346 w 10000"/>
              <a:gd name="connsiteY10" fmla="*/ 9983 h 10000"/>
              <a:gd name="connsiteX0" fmla="*/ 346 w 10000"/>
              <a:gd name="connsiteY0" fmla="*/ 9983 h 10000"/>
              <a:gd name="connsiteX1" fmla="*/ 208 w 10000"/>
              <a:gd name="connsiteY1" fmla="*/ 9122 h 10000"/>
              <a:gd name="connsiteX2" fmla="*/ 183 w 10000"/>
              <a:gd name="connsiteY2" fmla="*/ 740 h 10000"/>
              <a:gd name="connsiteX3" fmla="*/ 571 w 10000"/>
              <a:gd name="connsiteY3" fmla="*/ 0 h 10000"/>
              <a:gd name="connsiteX4" fmla="*/ 8117 w 10000"/>
              <a:gd name="connsiteY4" fmla="*/ 103 h 10000"/>
              <a:gd name="connsiteX5" fmla="*/ 8552 w 10000"/>
              <a:gd name="connsiteY5" fmla="*/ 775 h 10000"/>
              <a:gd name="connsiteX6" fmla="*/ 9717 w 10000"/>
              <a:gd name="connsiteY6" fmla="*/ 3959 h 10000"/>
              <a:gd name="connsiteX7" fmla="*/ 9767 w 10000"/>
              <a:gd name="connsiteY7" fmla="*/ 5921 h 10000"/>
              <a:gd name="connsiteX8" fmla="*/ 8514 w 10000"/>
              <a:gd name="connsiteY8" fmla="*/ 9432 h 10000"/>
              <a:gd name="connsiteX9" fmla="*/ 8136 w 10000"/>
              <a:gd name="connsiteY9" fmla="*/ 9914 h 10000"/>
              <a:gd name="connsiteX10" fmla="*/ 346 w 10000"/>
              <a:gd name="connsiteY10" fmla="*/ 9983 h 10000"/>
              <a:gd name="connsiteX0" fmla="*/ 283 w 9937"/>
              <a:gd name="connsiteY0" fmla="*/ 9983 h 10000"/>
              <a:gd name="connsiteX1" fmla="*/ 145 w 9937"/>
              <a:gd name="connsiteY1" fmla="*/ 9122 h 10000"/>
              <a:gd name="connsiteX2" fmla="*/ 120 w 9937"/>
              <a:gd name="connsiteY2" fmla="*/ 740 h 10000"/>
              <a:gd name="connsiteX3" fmla="*/ 508 w 9937"/>
              <a:gd name="connsiteY3" fmla="*/ 0 h 10000"/>
              <a:gd name="connsiteX4" fmla="*/ 8054 w 9937"/>
              <a:gd name="connsiteY4" fmla="*/ 103 h 10000"/>
              <a:gd name="connsiteX5" fmla="*/ 8489 w 9937"/>
              <a:gd name="connsiteY5" fmla="*/ 775 h 10000"/>
              <a:gd name="connsiteX6" fmla="*/ 9654 w 9937"/>
              <a:gd name="connsiteY6" fmla="*/ 3959 h 10000"/>
              <a:gd name="connsiteX7" fmla="*/ 9704 w 9937"/>
              <a:gd name="connsiteY7" fmla="*/ 5921 h 10000"/>
              <a:gd name="connsiteX8" fmla="*/ 8451 w 9937"/>
              <a:gd name="connsiteY8" fmla="*/ 9432 h 10000"/>
              <a:gd name="connsiteX9" fmla="*/ 8073 w 9937"/>
              <a:gd name="connsiteY9" fmla="*/ 9914 h 10000"/>
              <a:gd name="connsiteX10" fmla="*/ 283 w 9937"/>
              <a:gd name="connsiteY10" fmla="*/ 9983 h 10000"/>
              <a:gd name="connsiteX0" fmla="*/ 644 w 9987"/>
              <a:gd name="connsiteY0" fmla="*/ 9870 h 9914"/>
              <a:gd name="connsiteX1" fmla="*/ 133 w 9987"/>
              <a:gd name="connsiteY1" fmla="*/ 9122 h 9914"/>
              <a:gd name="connsiteX2" fmla="*/ 108 w 9987"/>
              <a:gd name="connsiteY2" fmla="*/ 740 h 9914"/>
              <a:gd name="connsiteX3" fmla="*/ 498 w 9987"/>
              <a:gd name="connsiteY3" fmla="*/ 0 h 9914"/>
              <a:gd name="connsiteX4" fmla="*/ 8092 w 9987"/>
              <a:gd name="connsiteY4" fmla="*/ 103 h 9914"/>
              <a:gd name="connsiteX5" fmla="*/ 8530 w 9987"/>
              <a:gd name="connsiteY5" fmla="*/ 775 h 9914"/>
              <a:gd name="connsiteX6" fmla="*/ 9702 w 9987"/>
              <a:gd name="connsiteY6" fmla="*/ 3959 h 9914"/>
              <a:gd name="connsiteX7" fmla="*/ 9753 w 9987"/>
              <a:gd name="connsiteY7" fmla="*/ 5921 h 9914"/>
              <a:gd name="connsiteX8" fmla="*/ 8492 w 9987"/>
              <a:gd name="connsiteY8" fmla="*/ 9432 h 9914"/>
              <a:gd name="connsiteX9" fmla="*/ 8111 w 9987"/>
              <a:gd name="connsiteY9" fmla="*/ 9914 h 9914"/>
              <a:gd name="connsiteX10" fmla="*/ 644 w 9987"/>
              <a:gd name="connsiteY10" fmla="*/ 9870 h 9914"/>
              <a:gd name="connsiteX0" fmla="*/ 645 w 10000"/>
              <a:gd name="connsiteY0" fmla="*/ 9956 h 10000"/>
              <a:gd name="connsiteX1" fmla="*/ 133 w 10000"/>
              <a:gd name="connsiteY1" fmla="*/ 8632 h 10000"/>
              <a:gd name="connsiteX2" fmla="*/ 108 w 10000"/>
              <a:gd name="connsiteY2" fmla="*/ 746 h 10000"/>
              <a:gd name="connsiteX3" fmla="*/ 499 w 10000"/>
              <a:gd name="connsiteY3" fmla="*/ 0 h 10000"/>
              <a:gd name="connsiteX4" fmla="*/ 8103 w 10000"/>
              <a:gd name="connsiteY4" fmla="*/ 104 h 10000"/>
              <a:gd name="connsiteX5" fmla="*/ 8541 w 10000"/>
              <a:gd name="connsiteY5" fmla="*/ 782 h 10000"/>
              <a:gd name="connsiteX6" fmla="*/ 9715 w 10000"/>
              <a:gd name="connsiteY6" fmla="*/ 3993 h 10000"/>
              <a:gd name="connsiteX7" fmla="*/ 9766 w 10000"/>
              <a:gd name="connsiteY7" fmla="*/ 5972 h 10000"/>
              <a:gd name="connsiteX8" fmla="*/ 8503 w 10000"/>
              <a:gd name="connsiteY8" fmla="*/ 9514 h 10000"/>
              <a:gd name="connsiteX9" fmla="*/ 8122 w 10000"/>
              <a:gd name="connsiteY9" fmla="*/ 10000 h 10000"/>
              <a:gd name="connsiteX10" fmla="*/ 645 w 10000"/>
              <a:gd name="connsiteY10" fmla="*/ 9956 h 10000"/>
              <a:gd name="connsiteX0" fmla="*/ 645 w 10000"/>
              <a:gd name="connsiteY0" fmla="*/ 9956 h 10000"/>
              <a:gd name="connsiteX1" fmla="*/ 133 w 10000"/>
              <a:gd name="connsiteY1" fmla="*/ 8632 h 10000"/>
              <a:gd name="connsiteX2" fmla="*/ 93 w 10000"/>
              <a:gd name="connsiteY2" fmla="*/ 1193 h 10000"/>
              <a:gd name="connsiteX3" fmla="*/ 499 w 10000"/>
              <a:gd name="connsiteY3" fmla="*/ 0 h 10000"/>
              <a:gd name="connsiteX4" fmla="*/ 8103 w 10000"/>
              <a:gd name="connsiteY4" fmla="*/ 104 h 10000"/>
              <a:gd name="connsiteX5" fmla="*/ 8541 w 10000"/>
              <a:gd name="connsiteY5" fmla="*/ 782 h 10000"/>
              <a:gd name="connsiteX6" fmla="*/ 9715 w 10000"/>
              <a:gd name="connsiteY6" fmla="*/ 3993 h 10000"/>
              <a:gd name="connsiteX7" fmla="*/ 9766 w 10000"/>
              <a:gd name="connsiteY7" fmla="*/ 5972 h 10000"/>
              <a:gd name="connsiteX8" fmla="*/ 8503 w 10000"/>
              <a:gd name="connsiteY8" fmla="*/ 9514 h 10000"/>
              <a:gd name="connsiteX9" fmla="*/ 8122 w 10000"/>
              <a:gd name="connsiteY9" fmla="*/ 10000 h 10000"/>
              <a:gd name="connsiteX10" fmla="*/ 645 w 10000"/>
              <a:gd name="connsiteY10" fmla="*/ 9956 h 10000"/>
              <a:gd name="connsiteX0" fmla="*/ 645 w 10000"/>
              <a:gd name="connsiteY0" fmla="*/ 9875 h 9919"/>
              <a:gd name="connsiteX1" fmla="*/ 133 w 10000"/>
              <a:gd name="connsiteY1" fmla="*/ 8551 h 9919"/>
              <a:gd name="connsiteX2" fmla="*/ 93 w 10000"/>
              <a:gd name="connsiteY2" fmla="*/ 1112 h 9919"/>
              <a:gd name="connsiteX3" fmla="*/ 662 w 10000"/>
              <a:gd name="connsiteY3" fmla="*/ 0 h 9919"/>
              <a:gd name="connsiteX4" fmla="*/ 8103 w 10000"/>
              <a:gd name="connsiteY4" fmla="*/ 23 h 9919"/>
              <a:gd name="connsiteX5" fmla="*/ 8541 w 10000"/>
              <a:gd name="connsiteY5" fmla="*/ 701 h 9919"/>
              <a:gd name="connsiteX6" fmla="*/ 9715 w 10000"/>
              <a:gd name="connsiteY6" fmla="*/ 3912 h 9919"/>
              <a:gd name="connsiteX7" fmla="*/ 9766 w 10000"/>
              <a:gd name="connsiteY7" fmla="*/ 5891 h 9919"/>
              <a:gd name="connsiteX8" fmla="*/ 8503 w 10000"/>
              <a:gd name="connsiteY8" fmla="*/ 9433 h 9919"/>
              <a:gd name="connsiteX9" fmla="*/ 8122 w 10000"/>
              <a:gd name="connsiteY9" fmla="*/ 9919 h 9919"/>
              <a:gd name="connsiteX10" fmla="*/ 645 w 10000"/>
              <a:gd name="connsiteY10" fmla="*/ 9875 h 9919"/>
              <a:gd name="connsiteX0" fmla="*/ 645 w 10000"/>
              <a:gd name="connsiteY0" fmla="*/ 9956 h 10000"/>
              <a:gd name="connsiteX1" fmla="*/ 133 w 10000"/>
              <a:gd name="connsiteY1" fmla="*/ 8621 h 10000"/>
              <a:gd name="connsiteX2" fmla="*/ 93 w 10000"/>
              <a:gd name="connsiteY2" fmla="*/ 1121 h 10000"/>
              <a:gd name="connsiteX3" fmla="*/ 662 w 10000"/>
              <a:gd name="connsiteY3" fmla="*/ 0 h 10000"/>
              <a:gd name="connsiteX4" fmla="*/ 8103 w 10000"/>
              <a:gd name="connsiteY4" fmla="*/ 23 h 10000"/>
              <a:gd name="connsiteX5" fmla="*/ 8541 w 10000"/>
              <a:gd name="connsiteY5" fmla="*/ 707 h 10000"/>
              <a:gd name="connsiteX6" fmla="*/ 9715 w 10000"/>
              <a:gd name="connsiteY6" fmla="*/ 3944 h 10000"/>
              <a:gd name="connsiteX7" fmla="*/ 9766 w 10000"/>
              <a:gd name="connsiteY7" fmla="*/ 5939 h 10000"/>
              <a:gd name="connsiteX8" fmla="*/ 8503 w 10000"/>
              <a:gd name="connsiteY8" fmla="*/ 9510 h 10000"/>
              <a:gd name="connsiteX9" fmla="*/ 8122 w 10000"/>
              <a:gd name="connsiteY9" fmla="*/ 10000 h 10000"/>
              <a:gd name="connsiteX10" fmla="*/ 645 w 10000"/>
              <a:gd name="connsiteY10" fmla="*/ 9956 h 10000"/>
              <a:gd name="connsiteX0" fmla="*/ 552 w 9907"/>
              <a:gd name="connsiteY0" fmla="*/ 9956 h 10000"/>
              <a:gd name="connsiteX1" fmla="*/ 40 w 9907"/>
              <a:gd name="connsiteY1" fmla="*/ 8621 h 10000"/>
              <a:gd name="connsiteX2" fmla="*/ 0 w 9907"/>
              <a:gd name="connsiteY2" fmla="*/ 1121 h 10000"/>
              <a:gd name="connsiteX3" fmla="*/ 569 w 9907"/>
              <a:gd name="connsiteY3" fmla="*/ 0 h 10000"/>
              <a:gd name="connsiteX4" fmla="*/ 8010 w 9907"/>
              <a:gd name="connsiteY4" fmla="*/ 23 h 10000"/>
              <a:gd name="connsiteX5" fmla="*/ 8448 w 9907"/>
              <a:gd name="connsiteY5" fmla="*/ 707 h 10000"/>
              <a:gd name="connsiteX6" fmla="*/ 9622 w 9907"/>
              <a:gd name="connsiteY6" fmla="*/ 3944 h 10000"/>
              <a:gd name="connsiteX7" fmla="*/ 9673 w 9907"/>
              <a:gd name="connsiteY7" fmla="*/ 5939 h 10000"/>
              <a:gd name="connsiteX8" fmla="*/ 8410 w 9907"/>
              <a:gd name="connsiteY8" fmla="*/ 9510 h 10000"/>
              <a:gd name="connsiteX9" fmla="*/ 8029 w 9907"/>
              <a:gd name="connsiteY9" fmla="*/ 10000 h 10000"/>
              <a:gd name="connsiteX10" fmla="*/ 552 w 9907"/>
              <a:gd name="connsiteY10" fmla="*/ 9956 h 10000"/>
              <a:gd name="connsiteX0" fmla="*/ 557 w 10000"/>
              <a:gd name="connsiteY0" fmla="*/ 9956 h 10000"/>
              <a:gd name="connsiteX1" fmla="*/ 40 w 10000"/>
              <a:gd name="connsiteY1" fmla="*/ 8621 h 10000"/>
              <a:gd name="connsiteX2" fmla="*/ 0 w 10000"/>
              <a:gd name="connsiteY2" fmla="*/ 1729 h 10000"/>
              <a:gd name="connsiteX3" fmla="*/ 574 w 10000"/>
              <a:gd name="connsiteY3" fmla="*/ 0 h 10000"/>
              <a:gd name="connsiteX4" fmla="*/ 8085 w 10000"/>
              <a:gd name="connsiteY4" fmla="*/ 23 h 10000"/>
              <a:gd name="connsiteX5" fmla="*/ 8527 w 10000"/>
              <a:gd name="connsiteY5" fmla="*/ 707 h 10000"/>
              <a:gd name="connsiteX6" fmla="*/ 9712 w 10000"/>
              <a:gd name="connsiteY6" fmla="*/ 3944 h 10000"/>
              <a:gd name="connsiteX7" fmla="*/ 9764 w 10000"/>
              <a:gd name="connsiteY7" fmla="*/ 5939 h 10000"/>
              <a:gd name="connsiteX8" fmla="*/ 8489 w 10000"/>
              <a:gd name="connsiteY8" fmla="*/ 9510 h 10000"/>
              <a:gd name="connsiteX9" fmla="*/ 8104 w 10000"/>
              <a:gd name="connsiteY9" fmla="*/ 10000 h 10000"/>
              <a:gd name="connsiteX10" fmla="*/ 557 w 10000"/>
              <a:gd name="connsiteY10" fmla="*/ 9956 h 10000"/>
              <a:gd name="connsiteX0" fmla="*/ 565 w 10008"/>
              <a:gd name="connsiteY0" fmla="*/ 9956 h 10000"/>
              <a:gd name="connsiteX1" fmla="*/ 8 w 10008"/>
              <a:gd name="connsiteY1" fmla="*/ 7775 h 10000"/>
              <a:gd name="connsiteX2" fmla="*/ 8 w 10008"/>
              <a:gd name="connsiteY2" fmla="*/ 1729 h 10000"/>
              <a:gd name="connsiteX3" fmla="*/ 582 w 10008"/>
              <a:gd name="connsiteY3" fmla="*/ 0 h 10000"/>
              <a:gd name="connsiteX4" fmla="*/ 8093 w 10008"/>
              <a:gd name="connsiteY4" fmla="*/ 23 h 10000"/>
              <a:gd name="connsiteX5" fmla="*/ 8535 w 10008"/>
              <a:gd name="connsiteY5" fmla="*/ 707 h 10000"/>
              <a:gd name="connsiteX6" fmla="*/ 9720 w 10008"/>
              <a:gd name="connsiteY6" fmla="*/ 3944 h 10000"/>
              <a:gd name="connsiteX7" fmla="*/ 9772 w 10008"/>
              <a:gd name="connsiteY7" fmla="*/ 5939 h 10000"/>
              <a:gd name="connsiteX8" fmla="*/ 8497 w 10008"/>
              <a:gd name="connsiteY8" fmla="*/ 9510 h 10000"/>
              <a:gd name="connsiteX9" fmla="*/ 8112 w 10008"/>
              <a:gd name="connsiteY9" fmla="*/ 10000 h 10000"/>
              <a:gd name="connsiteX10" fmla="*/ 565 w 10008"/>
              <a:gd name="connsiteY10" fmla="*/ 9956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8" h="10000">
                <a:moveTo>
                  <a:pt x="565" y="9956"/>
                </a:moveTo>
                <a:cubicBezTo>
                  <a:pt x="276" y="9973"/>
                  <a:pt x="31" y="8967"/>
                  <a:pt x="8" y="7775"/>
                </a:cubicBezTo>
                <a:cubicBezTo>
                  <a:pt x="0" y="4934"/>
                  <a:pt x="16" y="4571"/>
                  <a:pt x="8" y="1729"/>
                </a:cubicBezTo>
                <a:cubicBezTo>
                  <a:pt x="23" y="1475"/>
                  <a:pt x="12" y="2"/>
                  <a:pt x="582" y="0"/>
                </a:cubicBezTo>
                <a:lnTo>
                  <a:pt x="8093" y="23"/>
                </a:lnTo>
                <a:cubicBezTo>
                  <a:pt x="8285" y="58"/>
                  <a:pt x="8438" y="462"/>
                  <a:pt x="8535" y="707"/>
                </a:cubicBezTo>
                <a:lnTo>
                  <a:pt x="9720" y="3944"/>
                </a:lnTo>
                <a:cubicBezTo>
                  <a:pt x="9995" y="4539"/>
                  <a:pt x="10008" y="5414"/>
                  <a:pt x="9772" y="5939"/>
                </a:cubicBezTo>
                <a:lnTo>
                  <a:pt x="8497" y="9510"/>
                </a:lnTo>
                <a:cubicBezTo>
                  <a:pt x="8369" y="9843"/>
                  <a:pt x="8272" y="9966"/>
                  <a:pt x="8112" y="10000"/>
                </a:cubicBezTo>
                <a:lnTo>
                  <a:pt x="565" y="9956"/>
                </a:lnTo>
                <a:close/>
              </a:path>
            </a:pathLst>
          </a:custGeom>
          <a:solidFill>
            <a:srgbClr val="00C9FF">
              <a:lumMod val="75000"/>
            </a:srgbClr>
          </a:solidFill>
          <a:ln w="28575" cap="flat" cmpd="sng" algn="ctr">
            <a:noFill/>
            <a:prstDash val="solid"/>
            <a:round/>
            <a:headEnd type="none" w="med" len="med"/>
            <a:tailEnd type="none" w="med" len="med"/>
          </a:ln>
          <a:effectLst/>
        </p:spPr>
        <p:txBody>
          <a:bodyPr lIns="91439" tIns="45719" rIns="91439" bIns="45719" anchor="ctr" anchorCtr="0">
            <a:noAutofit/>
          </a:bodyPr>
          <a:lstStyle/>
          <a:p>
            <a:pPr marL="0" marR="0" lvl="0" indent="0" defTabSz="914400" eaLnBrk="1" fontAlgn="auto" latinLnBrk="0" hangingPunct="1">
              <a:lnSpc>
                <a:spcPct val="90000"/>
              </a:lnSpc>
              <a:spcBef>
                <a:spcPct val="30000"/>
              </a:spcBef>
              <a:spcAft>
                <a:spcPts val="0"/>
              </a:spcAft>
              <a:buClrTx/>
              <a:buSzTx/>
              <a:buFontTx/>
              <a:buNone/>
              <a:tabLst/>
              <a:defRPr/>
            </a:pPr>
            <a:r>
              <a:rPr kumimoji="0" lang="en-US" sz="900" b="0" i="0" u="none" strike="noStrike" kern="0" cap="none" spc="0" normalizeH="0" baseline="0" noProof="0" dirty="0" smtClean="0">
                <a:ln>
                  <a:noFill/>
                </a:ln>
                <a:solidFill>
                  <a:srgbClr val="FFFFFF"/>
                </a:solidFill>
                <a:effectLst/>
                <a:uLnTx/>
                <a:uFillTx/>
                <a:latin typeface="Arial"/>
              </a:rPr>
              <a:t>Automation</a:t>
            </a:r>
          </a:p>
        </p:txBody>
      </p:sp>
      <p:sp>
        <p:nvSpPr>
          <p:cNvPr id="152" name="Freeform 446"/>
          <p:cNvSpPr>
            <a:spLocks/>
          </p:cNvSpPr>
          <p:nvPr/>
        </p:nvSpPr>
        <p:spPr bwMode="auto">
          <a:xfrm>
            <a:off x="3355758" y="1234052"/>
            <a:ext cx="1559853" cy="1255004"/>
          </a:xfrm>
          <a:custGeom>
            <a:avLst/>
            <a:gdLst/>
            <a:ahLst/>
            <a:cxnLst>
              <a:cxn ang="0">
                <a:pos x="510" y="422"/>
              </a:cxn>
              <a:cxn ang="0">
                <a:pos x="418" y="367"/>
              </a:cxn>
              <a:cxn ang="0">
                <a:pos x="43" y="367"/>
              </a:cxn>
              <a:cxn ang="0">
                <a:pos x="0" y="324"/>
              </a:cxn>
              <a:cxn ang="0">
                <a:pos x="0" y="43"/>
              </a:cxn>
              <a:cxn ang="0">
                <a:pos x="43" y="0"/>
              </a:cxn>
              <a:cxn ang="0">
                <a:pos x="467" y="0"/>
              </a:cxn>
              <a:cxn ang="0">
                <a:pos x="510" y="43"/>
              </a:cxn>
              <a:cxn ang="0">
                <a:pos x="510" y="324"/>
              </a:cxn>
              <a:cxn ang="0">
                <a:pos x="510" y="422"/>
              </a:cxn>
            </a:cxnLst>
            <a:rect l="0" t="0" r="r" b="b"/>
            <a:pathLst>
              <a:path w="510" h="422">
                <a:moveTo>
                  <a:pt x="510" y="422"/>
                </a:moveTo>
                <a:cubicBezTo>
                  <a:pt x="491" y="388"/>
                  <a:pt x="456" y="367"/>
                  <a:pt x="418" y="367"/>
                </a:cubicBezTo>
                <a:cubicBezTo>
                  <a:pt x="43" y="367"/>
                  <a:pt x="43" y="367"/>
                  <a:pt x="43" y="367"/>
                </a:cubicBezTo>
                <a:cubicBezTo>
                  <a:pt x="19" y="367"/>
                  <a:pt x="0" y="348"/>
                  <a:pt x="0" y="324"/>
                </a:cubicBezTo>
                <a:cubicBezTo>
                  <a:pt x="0" y="43"/>
                  <a:pt x="0" y="43"/>
                  <a:pt x="0" y="43"/>
                </a:cubicBezTo>
                <a:cubicBezTo>
                  <a:pt x="0" y="19"/>
                  <a:pt x="19" y="0"/>
                  <a:pt x="43" y="0"/>
                </a:cubicBezTo>
                <a:cubicBezTo>
                  <a:pt x="467" y="0"/>
                  <a:pt x="467" y="0"/>
                  <a:pt x="467" y="0"/>
                </a:cubicBezTo>
                <a:cubicBezTo>
                  <a:pt x="491" y="0"/>
                  <a:pt x="510" y="19"/>
                  <a:pt x="510" y="43"/>
                </a:cubicBezTo>
                <a:cubicBezTo>
                  <a:pt x="510" y="324"/>
                  <a:pt x="510" y="324"/>
                  <a:pt x="510" y="324"/>
                </a:cubicBezTo>
                <a:cubicBezTo>
                  <a:pt x="510" y="422"/>
                  <a:pt x="510" y="422"/>
                  <a:pt x="510" y="422"/>
                </a:cubicBezTo>
                <a:close/>
              </a:path>
            </a:pathLst>
          </a:custGeom>
          <a:solidFill>
            <a:srgbClr val="124191">
              <a:lumMod val="60000"/>
              <a:lumOff val="40000"/>
            </a:srgbClr>
          </a:solidFill>
          <a:ln w="28575" cmpd="sng">
            <a:noFill/>
            <a:round/>
            <a:headEnd/>
            <a:tailEnd/>
          </a:ln>
        </p:spPr>
        <p:txBody>
          <a:bodyPr lIns="126000" tIns="72000" rIns="91439" bIns="45719" anchor="t">
            <a:noAutofit/>
          </a:bodyPr>
          <a:lstStyle/>
          <a:p>
            <a:pPr marL="0" marR="0" lvl="0" indent="0" defTabSz="604723" eaLnBrk="0" fontAlgn="auto" latinLnBrk="0" hangingPunct="0">
              <a:lnSpc>
                <a:spcPct val="90000"/>
              </a:lnSpc>
              <a:spcBef>
                <a:spcPct val="30000"/>
              </a:spcBef>
              <a:spcAft>
                <a:spcPts val="0"/>
              </a:spcAft>
              <a:buClr>
                <a:srgbClr val="68717A">
                  <a:lumMod val="50000"/>
                </a:srgbClr>
              </a:buClr>
              <a:buSzTx/>
              <a:buFontTx/>
              <a:buNone/>
              <a:tabLst/>
              <a:defRPr/>
            </a:pPr>
            <a:r>
              <a:rPr kumimoji="0" lang="en-US" sz="1100" b="0" i="0" u="none" strike="noStrike" kern="0" cap="none" spc="0" normalizeH="0" baseline="0" noProof="0" dirty="0" smtClean="0">
                <a:ln>
                  <a:noFill/>
                </a:ln>
                <a:solidFill>
                  <a:srgbClr val="FFFFFF"/>
                </a:solidFill>
                <a:effectLst/>
                <a:uLnTx/>
                <a:uFillTx/>
                <a:latin typeface="+mn-lt"/>
              </a:rPr>
              <a:t>OPEX Savings &amp; Efficiency through Automation, Standardization and Scale</a:t>
            </a:r>
          </a:p>
          <a:p>
            <a:pPr marL="0" marR="0" lvl="0" indent="0" defTabSz="604723" eaLnBrk="0" fontAlgn="auto" latinLnBrk="0" hangingPunct="0">
              <a:lnSpc>
                <a:spcPct val="90000"/>
              </a:lnSpc>
              <a:spcBef>
                <a:spcPct val="30000"/>
              </a:spcBef>
              <a:spcAft>
                <a:spcPts val="0"/>
              </a:spcAft>
              <a:buClr>
                <a:srgbClr val="68717A">
                  <a:lumMod val="50000"/>
                </a:srgbClr>
              </a:buClr>
              <a:buSzTx/>
              <a:buFontTx/>
              <a:buNone/>
              <a:tabLst/>
              <a:defRPr/>
            </a:pPr>
            <a:endParaRPr kumimoji="0" lang="en-US" sz="1100" b="0" i="0" u="none" strike="noStrike" kern="0" cap="none" spc="0" normalizeH="0" baseline="0" noProof="0" dirty="0" smtClean="0">
              <a:ln>
                <a:noFill/>
              </a:ln>
              <a:solidFill>
                <a:srgbClr val="FFFFFF"/>
              </a:solidFill>
              <a:effectLst/>
              <a:uLnTx/>
              <a:uFillTx/>
              <a:latin typeface="+mn-lt"/>
            </a:endParaRPr>
          </a:p>
        </p:txBody>
      </p:sp>
      <p:sp>
        <p:nvSpPr>
          <p:cNvPr id="153" name="Round Same Side Corner Rectangle 152"/>
          <p:cNvSpPr/>
          <p:nvPr/>
        </p:nvSpPr>
        <p:spPr bwMode="auto">
          <a:xfrm rot="10800000" flipV="1">
            <a:off x="813908" y="3207395"/>
            <a:ext cx="423803" cy="450171"/>
          </a:xfrm>
          <a:prstGeom prst="round2SameRect">
            <a:avLst>
              <a:gd name="adj1" fmla="val 0"/>
              <a:gd name="adj2" fmla="val 0"/>
            </a:avLst>
          </a:prstGeom>
          <a:solidFill>
            <a:srgbClr val="00C9FF">
              <a:lumMod val="5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00C9FF">
                    <a:lumMod val="20000"/>
                    <a:lumOff val="80000"/>
                  </a:srgbClr>
                </a:solidFill>
                <a:effectLst/>
                <a:uLnTx/>
                <a:uFillTx/>
                <a:latin typeface="Arial"/>
              </a:rPr>
              <a:t>HW</a:t>
            </a:r>
          </a:p>
        </p:txBody>
      </p:sp>
      <p:sp>
        <p:nvSpPr>
          <p:cNvPr id="154" name="Round Same Side Corner Rectangle 153"/>
          <p:cNvSpPr/>
          <p:nvPr/>
        </p:nvSpPr>
        <p:spPr bwMode="auto">
          <a:xfrm>
            <a:off x="813912" y="2769188"/>
            <a:ext cx="423803" cy="450171"/>
          </a:xfrm>
          <a:prstGeom prst="round2SameRect">
            <a:avLst>
              <a:gd name="adj1" fmla="val 0"/>
              <a:gd name="adj2" fmla="val 0"/>
            </a:avLst>
          </a:prstGeom>
          <a:solidFill>
            <a:srgbClr val="00C9FF">
              <a:lumMod val="60000"/>
              <a:lumOff val="4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rPr>
              <a:t>APP</a:t>
            </a:r>
          </a:p>
        </p:txBody>
      </p:sp>
      <p:sp>
        <p:nvSpPr>
          <p:cNvPr id="155" name="Round Same Side Corner Rectangle 154"/>
          <p:cNvSpPr/>
          <p:nvPr/>
        </p:nvSpPr>
        <p:spPr bwMode="auto">
          <a:xfrm rot="10800000" flipV="1">
            <a:off x="1265411" y="3205971"/>
            <a:ext cx="423803" cy="450171"/>
          </a:xfrm>
          <a:prstGeom prst="round2SameRect">
            <a:avLst>
              <a:gd name="adj1" fmla="val 0"/>
              <a:gd name="adj2" fmla="val 0"/>
            </a:avLst>
          </a:prstGeom>
          <a:solidFill>
            <a:srgbClr val="00C9FF">
              <a:lumMod val="5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00C9FF">
                    <a:lumMod val="20000"/>
                    <a:lumOff val="80000"/>
                  </a:srgbClr>
                </a:solidFill>
                <a:effectLst/>
                <a:uLnTx/>
                <a:uFillTx/>
                <a:latin typeface="Arial"/>
              </a:rPr>
              <a:t>HW</a:t>
            </a:r>
          </a:p>
        </p:txBody>
      </p:sp>
      <p:sp>
        <p:nvSpPr>
          <p:cNvPr id="156" name="Round Same Side Corner Rectangle 155"/>
          <p:cNvSpPr/>
          <p:nvPr/>
        </p:nvSpPr>
        <p:spPr bwMode="auto">
          <a:xfrm>
            <a:off x="1265415" y="2769636"/>
            <a:ext cx="423803" cy="450171"/>
          </a:xfrm>
          <a:prstGeom prst="round2SameRect">
            <a:avLst>
              <a:gd name="adj1" fmla="val 0"/>
              <a:gd name="adj2" fmla="val 0"/>
            </a:avLst>
          </a:prstGeom>
          <a:solidFill>
            <a:srgbClr val="00C9FF">
              <a:lumMod val="60000"/>
              <a:lumOff val="4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rPr>
              <a:t>APP</a:t>
            </a:r>
          </a:p>
        </p:txBody>
      </p:sp>
      <p:sp>
        <p:nvSpPr>
          <p:cNvPr id="157" name="Round Same Side Corner Rectangle 156"/>
          <p:cNvSpPr/>
          <p:nvPr/>
        </p:nvSpPr>
        <p:spPr bwMode="auto">
          <a:xfrm rot="10800000" flipV="1">
            <a:off x="2744130" y="3294475"/>
            <a:ext cx="423803" cy="450171"/>
          </a:xfrm>
          <a:prstGeom prst="round2SameRect">
            <a:avLst>
              <a:gd name="adj1" fmla="val 0"/>
              <a:gd name="adj2" fmla="val 0"/>
            </a:avLst>
          </a:prstGeom>
          <a:solidFill>
            <a:srgbClr val="00C9FF">
              <a:lumMod val="5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00C9FF">
                    <a:lumMod val="20000"/>
                    <a:lumOff val="80000"/>
                  </a:srgbClr>
                </a:solidFill>
                <a:effectLst/>
                <a:uLnTx/>
                <a:uFillTx/>
                <a:latin typeface="Arial"/>
              </a:rPr>
              <a:t>HW</a:t>
            </a:r>
          </a:p>
        </p:txBody>
      </p:sp>
      <p:sp>
        <p:nvSpPr>
          <p:cNvPr id="158" name="Round Same Side Corner Rectangle 157"/>
          <p:cNvSpPr/>
          <p:nvPr/>
        </p:nvSpPr>
        <p:spPr bwMode="auto">
          <a:xfrm rot="10800000" flipV="1">
            <a:off x="3202307" y="3293051"/>
            <a:ext cx="423803" cy="450171"/>
          </a:xfrm>
          <a:prstGeom prst="round2SameRect">
            <a:avLst>
              <a:gd name="adj1" fmla="val 0"/>
              <a:gd name="adj2" fmla="val 0"/>
            </a:avLst>
          </a:prstGeom>
          <a:solidFill>
            <a:srgbClr val="00C9FF">
              <a:lumMod val="5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00C9FF">
                    <a:lumMod val="20000"/>
                    <a:lumOff val="80000"/>
                  </a:srgbClr>
                </a:solidFill>
                <a:effectLst/>
                <a:uLnTx/>
                <a:uFillTx/>
                <a:latin typeface="Arial"/>
              </a:rPr>
              <a:t>HW</a:t>
            </a:r>
          </a:p>
        </p:txBody>
      </p:sp>
      <p:sp>
        <p:nvSpPr>
          <p:cNvPr id="159" name="Round Same Side Corner Rectangle 158"/>
          <p:cNvSpPr/>
          <p:nvPr/>
        </p:nvSpPr>
        <p:spPr bwMode="auto">
          <a:xfrm rot="10800000" flipV="1">
            <a:off x="3653810" y="3291627"/>
            <a:ext cx="423803" cy="450171"/>
          </a:xfrm>
          <a:prstGeom prst="round2SameRect">
            <a:avLst>
              <a:gd name="adj1" fmla="val 0"/>
              <a:gd name="adj2" fmla="val 0"/>
            </a:avLst>
          </a:prstGeom>
          <a:solidFill>
            <a:srgbClr val="00C9FF">
              <a:lumMod val="5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00C9FF">
                    <a:lumMod val="20000"/>
                    <a:lumOff val="80000"/>
                  </a:srgbClr>
                </a:solidFill>
                <a:effectLst/>
                <a:uLnTx/>
                <a:uFillTx/>
                <a:latin typeface="Arial"/>
              </a:rPr>
              <a:t>HW</a:t>
            </a:r>
          </a:p>
        </p:txBody>
      </p:sp>
      <p:sp>
        <p:nvSpPr>
          <p:cNvPr id="160" name="Round Same Side Corner Rectangle 159"/>
          <p:cNvSpPr/>
          <p:nvPr/>
        </p:nvSpPr>
        <p:spPr bwMode="auto">
          <a:xfrm>
            <a:off x="2750809" y="2515870"/>
            <a:ext cx="423803" cy="450171"/>
          </a:xfrm>
          <a:prstGeom prst="round2SameRect">
            <a:avLst>
              <a:gd name="adj1" fmla="val 0"/>
              <a:gd name="adj2" fmla="val 0"/>
            </a:avLst>
          </a:prstGeom>
          <a:solidFill>
            <a:srgbClr val="00C9FF">
              <a:lumMod val="60000"/>
              <a:lumOff val="4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rPr>
              <a:t>APP</a:t>
            </a:r>
          </a:p>
        </p:txBody>
      </p:sp>
      <p:sp>
        <p:nvSpPr>
          <p:cNvPr id="161" name="Round Same Side Corner Rectangle 160"/>
          <p:cNvSpPr/>
          <p:nvPr/>
        </p:nvSpPr>
        <p:spPr bwMode="auto">
          <a:xfrm>
            <a:off x="3202312" y="2514446"/>
            <a:ext cx="423803" cy="450171"/>
          </a:xfrm>
          <a:prstGeom prst="round2SameRect">
            <a:avLst>
              <a:gd name="adj1" fmla="val 0"/>
              <a:gd name="adj2" fmla="val 0"/>
            </a:avLst>
          </a:prstGeom>
          <a:solidFill>
            <a:srgbClr val="00C9FF">
              <a:lumMod val="60000"/>
              <a:lumOff val="4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rPr>
              <a:t>APP</a:t>
            </a:r>
          </a:p>
        </p:txBody>
      </p:sp>
      <p:sp>
        <p:nvSpPr>
          <p:cNvPr id="162" name="Round Same Side Corner Rectangle 161"/>
          <p:cNvSpPr/>
          <p:nvPr/>
        </p:nvSpPr>
        <p:spPr bwMode="auto">
          <a:xfrm>
            <a:off x="3653815" y="2514894"/>
            <a:ext cx="423803" cy="450171"/>
          </a:xfrm>
          <a:prstGeom prst="round2SameRect">
            <a:avLst>
              <a:gd name="adj1" fmla="val 0"/>
              <a:gd name="adj2" fmla="val 0"/>
            </a:avLst>
          </a:prstGeom>
          <a:solidFill>
            <a:srgbClr val="00C9FF">
              <a:lumMod val="60000"/>
              <a:lumOff val="4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rPr>
              <a:t>APP</a:t>
            </a:r>
          </a:p>
        </p:txBody>
      </p:sp>
      <p:sp>
        <p:nvSpPr>
          <p:cNvPr id="163" name="Round Same Side Corner Rectangle 162"/>
          <p:cNvSpPr/>
          <p:nvPr/>
        </p:nvSpPr>
        <p:spPr bwMode="auto">
          <a:xfrm rot="10800000" flipV="1">
            <a:off x="5105787" y="3300037"/>
            <a:ext cx="423803" cy="450171"/>
          </a:xfrm>
          <a:prstGeom prst="round2SameRect">
            <a:avLst>
              <a:gd name="adj1" fmla="val 0"/>
              <a:gd name="adj2" fmla="val 0"/>
            </a:avLst>
          </a:prstGeom>
          <a:solidFill>
            <a:srgbClr val="00C9FF">
              <a:lumMod val="5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00C9FF">
                    <a:lumMod val="20000"/>
                    <a:lumOff val="80000"/>
                  </a:srgbClr>
                </a:solidFill>
                <a:effectLst/>
                <a:uLnTx/>
                <a:uFillTx/>
                <a:latin typeface="Arial"/>
              </a:rPr>
              <a:t>HW</a:t>
            </a:r>
          </a:p>
        </p:txBody>
      </p:sp>
      <p:sp>
        <p:nvSpPr>
          <p:cNvPr id="164" name="Round Same Side Corner Rectangle 163"/>
          <p:cNvSpPr/>
          <p:nvPr/>
        </p:nvSpPr>
        <p:spPr bwMode="auto">
          <a:xfrm rot="10800000" flipV="1">
            <a:off x="5563964" y="3298613"/>
            <a:ext cx="423803" cy="450171"/>
          </a:xfrm>
          <a:prstGeom prst="round2SameRect">
            <a:avLst>
              <a:gd name="adj1" fmla="val 0"/>
              <a:gd name="adj2" fmla="val 0"/>
            </a:avLst>
          </a:prstGeom>
          <a:solidFill>
            <a:srgbClr val="00C9FF">
              <a:lumMod val="5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00C9FF">
                    <a:lumMod val="20000"/>
                    <a:lumOff val="80000"/>
                  </a:srgbClr>
                </a:solidFill>
                <a:effectLst/>
                <a:uLnTx/>
                <a:uFillTx/>
                <a:latin typeface="Arial"/>
              </a:rPr>
              <a:t>HW</a:t>
            </a:r>
          </a:p>
        </p:txBody>
      </p:sp>
      <p:sp>
        <p:nvSpPr>
          <p:cNvPr id="165" name="Round Same Side Corner Rectangle 164"/>
          <p:cNvSpPr/>
          <p:nvPr/>
        </p:nvSpPr>
        <p:spPr bwMode="auto">
          <a:xfrm rot="10800000" flipV="1">
            <a:off x="6015467" y="3297189"/>
            <a:ext cx="423803" cy="450171"/>
          </a:xfrm>
          <a:prstGeom prst="round2SameRect">
            <a:avLst>
              <a:gd name="adj1" fmla="val 0"/>
              <a:gd name="adj2" fmla="val 0"/>
            </a:avLst>
          </a:prstGeom>
          <a:solidFill>
            <a:srgbClr val="00C9FF">
              <a:lumMod val="5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00C9FF">
                    <a:lumMod val="20000"/>
                    <a:lumOff val="80000"/>
                  </a:srgbClr>
                </a:solidFill>
                <a:effectLst/>
                <a:uLnTx/>
                <a:uFillTx/>
                <a:latin typeface="Arial"/>
              </a:rPr>
              <a:t>HW</a:t>
            </a:r>
          </a:p>
        </p:txBody>
      </p:sp>
      <p:sp>
        <p:nvSpPr>
          <p:cNvPr id="166" name="Round Same Side Corner Rectangle 165"/>
          <p:cNvSpPr/>
          <p:nvPr/>
        </p:nvSpPr>
        <p:spPr bwMode="auto">
          <a:xfrm>
            <a:off x="5105792" y="1440171"/>
            <a:ext cx="423803" cy="450171"/>
          </a:xfrm>
          <a:prstGeom prst="round2SameRect">
            <a:avLst>
              <a:gd name="adj1" fmla="val 0"/>
              <a:gd name="adj2" fmla="val 0"/>
            </a:avLst>
          </a:prstGeom>
          <a:solidFill>
            <a:srgbClr val="00C9FF">
              <a:lumMod val="60000"/>
              <a:lumOff val="4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rPr>
              <a:t>APP</a:t>
            </a:r>
          </a:p>
        </p:txBody>
      </p:sp>
      <p:sp>
        <p:nvSpPr>
          <p:cNvPr id="167" name="Round Same Side Corner Rectangle 166"/>
          <p:cNvSpPr/>
          <p:nvPr/>
        </p:nvSpPr>
        <p:spPr bwMode="auto">
          <a:xfrm>
            <a:off x="5557295" y="1438747"/>
            <a:ext cx="423803" cy="450171"/>
          </a:xfrm>
          <a:prstGeom prst="round2SameRect">
            <a:avLst>
              <a:gd name="adj1" fmla="val 0"/>
              <a:gd name="adj2" fmla="val 0"/>
            </a:avLst>
          </a:prstGeom>
          <a:solidFill>
            <a:srgbClr val="00C9FF">
              <a:lumMod val="60000"/>
              <a:lumOff val="4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rPr>
              <a:t>APP</a:t>
            </a:r>
          </a:p>
        </p:txBody>
      </p:sp>
      <p:sp>
        <p:nvSpPr>
          <p:cNvPr id="168" name="Round Same Side Corner Rectangle 167"/>
          <p:cNvSpPr/>
          <p:nvPr/>
        </p:nvSpPr>
        <p:spPr bwMode="auto">
          <a:xfrm>
            <a:off x="6008798" y="1439195"/>
            <a:ext cx="423803" cy="450171"/>
          </a:xfrm>
          <a:prstGeom prst="round2SameRect">
            <a:avLst>
              <a:gd name="adj1" fmla="val 0"/>
              <a:gd name="adj2" fmla="val 0"/>
            </a:avLst>
          </a:prstGeom>
          <a:solidFill>
            <a:srgbClr val="00C9FF">
              <a:lumMod val="60000"/>
              <a:lumOff val="4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rPr>
              <a:t>APP</a:t>
            </a:r>
          </a:p>
        </p:txBody>
      </p:sp>
      <p:sp>
        <p:nvSpPr>
          <p:cNvPr id="169" name="Rounded Rectangle 168"/>
          <p:cNvSpPr/>
          <p:nvPr/>
        </p:nvSpPr>
        <p:spPr bwMode="auto">
          <a:xfrm>
            <a:off x="7451020" y="968242"/>
            <a:ext cx="1444925" cy="3097344"/>
          </a:xfrm>
          <a:prstGeom prst="roundRect">
            <a:avLst>
              <a:gd name="adj" fmla="val 0"/>
            </a:avLst>
          </a:prstGeom>
          <a:solidFill>
            <a:srgbClr val="FFFFFF">
              <a:lumMod val="75000"/>
            </a:srgbClr>
          </a:solidFill>
          <a:ln w="28575" cap="flat" cmpd="sng" algn="ctr">
            <a:noFill/>
            <a:prstDash val="solid"/>
            <a:round/>
            <a:headEnd type="none" w="med" len="med"/>
            <a:tailEnd type="none" w="med" len="med"/>
          </a:ln>
          <a:effectLst/>
        </p:spPr>
        <p:txBody>
          <a:bodyPr vert="horz" wrap="square" lIns="91439" tIns="45719" rIns="91439" bIns="0" numCol="1" rtlCol="0" anchor="b" anchorCtr="0" compatLnSpc="1">
            <a:prstTxWarp prst="textNoShape">
              <a:avLst/>
            </a:prstTxWarp>
            <a:noAutofit/>
          </a:bodyPr>
          <a:lstStyle/>
          <a:p>
            <a:pPr marL="0" marR="0" lvl="0" indent="0" defTabSz="604723" eaLnBrk="0" fontAlgn="auto" latinLnBrk="0" hangingPunct="0">
              <a:lnSpc>
                <a:spcPct val="90000"/>
              </a:lnSpc>
              <a:spcBef>
                <a:spcPct val="30000"/>
              </a:spcBef>
              <a:spcAft>
                <a:spcPts val="0"/>
              </a:spcAft>
              <a:buClr>
                <a:srgbClr val="00C9FF"/>
              </a:buClr>
              <a:buSzTx/>
              <a:buFontTx/>
              <a:buNone/>
              <a:tabLst/>
              <a:defRPr/>
            </a:pPr>
            <a:r>
              <a:rPr kumimoji="0" lang="en-US" sz="1000" b="0" i="0" u="none" strike="noStrike" kern="0" cap="none" spc="0" normalizeH="0" baseline="0" noProof="0" dirty="0" smtClean="0">
                <a:ln>
                  <a:noFill/>
                </a:ln>
                <a:solidFill>
                  <a:srgbClr val="68717A">
                    <a:lumMod val="50000"/>
                  </a:srgbClr>
                </a:solidFill>
                <a:effectLst/>
                <a:uLnTx/>
                <a:uFillTx/>
                <a:latin typeface="Arial"/>
              </a:rPr>
              <a:t>Programmable Stack</a:t>
            </a:r>
          </a:p>
        </p:txBody>
      </p:sp>
      <p:sp>
        <p:nvSpPr>
          <p:cNvPr id="170" name="Rounded Rectangle 169"/>
          <p:cNvSpPr/>
          <p:nvPr/>
        </p:nvSpPr>
        <p:spPr bwMode="auto">
          <a:xfrm>
            <a:off x="7504373" y="1719239"/>
            <a:ext cx="1344851" cy="1580554"/>
          </a:xfrm>
          <a:prstGeom prst="roundRect">
            <a:avLst>
              <a:gd name="adj" fmla="val 0"/>
            </a:avLst>
          </a:prstGeom>
          <a:solidFill>
            <a:srgbClr val="124191">
              <a:lumMod val="60000"/>
              <a:lumOff val="40000"/>
            </a:srgbClr>
          </a:solidFill>
          <a:ln w="28575" cap="flat" cmpd="sng" algn="ctr">
            <a:noFill/>
            <a:prstDash val="solid"/>
            <a:round/>
            <a:headEnd type="none" w="med" len="med"/>
            <a:tailEnd type="none" w="med" len="med"/>
          </a:ln>
          <a:effectLst/>
        </p:spPr>
        <p:txBody>
          <a:bodyPr vert="horz" wrap="square" lIns="91439" tIns="45719" rIns="91439" bIns="45719" numCol="1" rtlCol="0" anchor="t"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1000" b="0" i="0" u="none" strike="noStrike" kern="0" cap="none" spc="0" normalizeH="0" baseline="0" noProof="0" dirty="0" smtClean="0">
                <a:ln>
                  <a:noFill/>
                </a:ln>
                <a:solidFill>
                  <a:srgbClr val="FFFFFF"/>
                </a:solidFill>
                <a:effectLst/>
                <a:uLnTx/>
                <a:uFillTx/>
                <a:latin typeface="Arial"/>
              </a:rPr>
              <a:t>Cloud Layer</a:t>
            </a:r>
          </a:p>
        </p:txBody>
      </p:sp>
      <p:sp>
        <p:nvSpPr>
          <p:cNvPr id="171" name="Rounded Rectangle 170"/>
          <p:cNvSpPr/>
          <p:nvPr/>
        </p:nvSpPr>
        <p:spPr bwMode="auto">
          <a:xfrm>
            <a:off x="7565041" y="2251074"/>
            <a:ext cx="1237462" cy="329098"/>
          </a:xfrm>
          <a:prstGeom prst="roundRect">
            <a:avLst>
              <a:gd name="adj" fmla="val 0"/>
            </a:avLst>
          </a:prstGeom>
          <a:solidFill>
            <a:srgbClr val="FFFFFF"/>
          </a:solidFill>
          <a:ln w="1905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lvl="0" indent="0"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124191">
                    <a:lumMod val="50000"/>
                  </a:srgbClr>
                </a:solidFill>
                <a:effectLst/>
                <a:uLnTx/>
                <a:uFillTx/>
              </a:rPr>
              <a:t>Operations</a:t>
            </a:r>
          </a:p>
        </p:txBody>
      </p:sp>
      <p:sp>
        <p:nvSpPr>
          <p:cNvPr id="172" name="Rounded Rectangle 171"/>
          <p:cNvSpPr/>
          <p:nvPr/>
        </p:nvSpPr>
        <p:spPr bwMode="auto">
          <a:xfrm>
            <a:off x="7565041" y="2628839"/>
            <a:ext cx="1237462" cy="329098"/>
          </a:xfrm>
          <a:prstGeom prst="roundRect">
            <a:avLst>
              <a:gd name="adj" fmla="val 0"/>
            </a:avLst>
          </a:prstGeom>
          <a:solidFill>
            <a:srgbClr val="FFFFFF"/>
          </a:solidFill>
          <a:ln w="19050" cap="flat" cmpd="sng" algn="ctr">
            <a:no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124191">
                    <a:lumMod val="50000"/>
                  </a:srgbClr>
                </a:solidFill>
                <a:effectLst/>
                <a:uLnTx/>
                <a:uFillTx/>
              </a:rPr>
              <a:t>Infrastructure Services</a:t>
            </a:r>
            <a:endParaRPr kumimoji="0" lang="en-US" sz="700" b="0" i="0" u="none" strike="noStrike" kern="0" cap="none" spc="0" normalizeH="0" baseline="0" noProof="0" dirty="0" smtClean="0">
              <a:ln>
                <a:noFill/>
              </a:ln>
              <a:solidFill>
                <a:srgbClr val="124191">
                  <a:lumMod val="50000"/>
                </a:srgbClr>
              </a:solidFill>
              <a:effectLst/>
              <a:uLnTx/>
              <a:uFillTx/>
            </a:endParaRPr>
          </a:p>
        </p:txBody>
      </p:sp>
      <p:sp>
        <p:nvSpPr>
          <p:cNvPr id="173" name="Rounded Rectangle 172"/>
          <p:cNvSpPr/>
          <p:nvPr/>
        </p:nvSpPr>
        <p:spPr bwMode="auto">
          <a:xfrm>
            <a:off x="7504372" y="3042545"/>
            <a:ext cx="1344851" cy="257247"/>
          </a:xfrm>
          <a:prstGeom prst="roundRect">
            <a:avLst>
              <a:gd name="adj" fmla="val 0"/>
            </a:avLst>
          </a:prstGeom>
          <a:solidFill>
            <a:srgbClr val="124191">
              <a:lumMod val="50000"/>
            </a:srgbClr>
          </a:solidFill>
          <a:ln w="28575" cap="flat" cmpd="sng" algn="ctr">
            <a:noFill/>
            <a:prstDash val="solid"/>
            <a:round/>
            <a:headEnd type="none" w="med" len="med"/>
            <a:tailEnd type="none" w="med" len="med"/>
          </a:ln>
          <a:effectLst/>
        </p:spPr>
        <p:txBody>
          <a:bodyPr vert="horz" wrap="square" lIns="91439" tIns="45719" rIns="91439" bIns="45719" numCol="1" rtlCol="0" anchor="t"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1000" b="0" i="0" u="none" strike="noStrike" kern="0" cap="none" spc="0" normalizeH="0" baseline="0" noProof="0" dirty="0" smtClean="0">
                <a:ln>
                  <a:noFill/>
                </a:ln>
                <a:solidFill>
                  <a:srgbClr val="FFFFFF"/>
                </a:solidFill>
                <a:effectLst/>
                <a:uLnTx/>
                <a:uFillTx/>
                <a:latin typeface="Arial"/>
              </a:rPr>
              <a:t>Virtualization Layer</a:t>
            </a:r>
          </a:p>
        </p:txBody>
      </p:sp>
      <p:sp>
        <p:nvSpPr>
          <p:cNvPr id="174" name="Round Same Side Corner Rectangle 173"/>
          <p:cNvSpPr/>
          <p:nvPr/>
        </p:nvSpPr>
        <p:spPr bwMode="auto">
          <a:xfrm rot="10800000" flipV="1">
            <a:off x="7507470" y="3318949"/>
            <a:ext cx="423803" cy="450171"/>
          </a:xfrm>
          <a:prstGeom prst="round2SameRect">
            <a:avLst>
              <a:gd name="adj1" fmla="val 0"/>
              <a:gd name="adj2" fmla="val 0"/>
            </a:avLst>
          </a:prstGeom>
          <a:solidFill>
            <a:srgbClr val="00C9FF">
              <a:lumMod val="5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00C9FF">
                    <a:lumMod val="20000"/>
                    <a:lumOff val="80000"/>
                  </a:srgbClr>
                </a:solidFill>
                <a:effectLst/>
                <a:uLnTx/>
                <a:uFillTx/>
                <a:latin typeface="Arial"/>
              </a:rPr>
              <a:t>HW</a:t>
            </a:r>
          </a:p>
        </p:txBody>
      </p:sp>
      <p:sp>
        <p:nvSpPr>
          <p:cNvPr id="175" name="Round Same Side Corner Rectangle 174"/>
          <p:cNvSpPr/>
          <p:nvPr/>
        </p:nvSpPr>
        <p:spPr bwMode="auto">
          <a:xfrm rot="10800000" flipV="1">
            <a:off x="7965647" y="3317525"/>
            <a:ext cx="423803" cy="450171"/>
          </a:xfrm>
          <a:prstGeom prst="round2SameRect">
            <a:avLst>
              <a:gd name="adj1" fmla="val 0"/>
              <a:gd name="adj2" fmla="val 0"/>
            </a:avLst>
          </a:prstGeom>
          <a:solidFill>
            <a:srgbClr val="00C9FF">
              <a:lumMod val="5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00C9FF">
                    <a:lumMod val="20000"/>
                    <a:lumOff val="80000"/>
                  </a:srgbClr>
                </a:solidFill>
                <a:effectLst/>
                <a:uLnTx/>
                <a:uFillTx/>
                <a:latin typeface="Arial"/>
              </a:rPr>
              <a:t>HW</a:t>
            </a:r>
          </a:p>
        </p:txBody>
      </p:sp>
      <p:sp>
        <p:nvSpPr>
          <p:cNvPr id="176" name="Round Same Side Corner Rectangle 175"/>
          <p:cNvSpPr/>
          <p:nvPr/>
        </p:nvSpPr>
        <p:spPr bwMode="auto">
          <a:xfrm rot="10800000" flipV="1">
            <a:off x="8417150" y="3316101"/>
            <a:ext cx="423803" cy="450171"/>
          </a:xfrm>
          <a:prstGeom prst="round2SameRect">
            <a:avLst>
              <a:gd name="adj1" fmla="val 0"/>
              <a:gd name="adj2" fmla="val 0"/>
            </a:avLst>
          </a:prstGeom>
          <a:solidFill>
            <a:srgbClr val="00C9FF">
              <a:lumMod val="5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00C9FF">
                    <a:lumMod val="20000"/>
                    <a:lumOff val="80000"/>
                  </a:srgbClr>
                </a:solidFill>
                <a:effectLst/>
                <a:uLnTx/>
                <a:uFillTx/>
                <a:latin typeface="Arial"/>
              </a:rPr>
              <a:t>HW</a:t>
            </a:r>
          </a:p>
        </p:txBody>
      </p:sp>
      <p:sp>
        <p:nvSpPr>
          <p:cNvPr id="177" name="Round Same Side Corner Rectangle 176"/>
          <p:cNvSpPr/>
          <p:nvPr/>
        </p:nvSpPr>
        <p:spPr bwMode="auto">
          <a:xfrm>
            <a:off x="7507475" y="1230483"/>
            <a:ext cx="423803" cy="450171"/>
          </a:xfrm>
          <a:prstGeom prst="round2SameRect">
            <a:avLst>
              <a:gd name="adj1" fmla="val 0"/>
              <a:gd name="adj2" fmla="val 0"/>
            </a:avLst>
          </a:prstGeom>
          <a:solidFill>
            <a:srgbClr val="00C9FF">
              <a:lumMod val="60000"/>
              <a:lumOff val="4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rPr>
              <a:t>APP</a:t>
            </a:r>
          </a:p>
        </p:txBody>
      </p:sp>
      <p:sp>
        <p:nvSpPr>
          <p:cNvPr id="178" name="Round Same Side Corner Rectangle 177"/>
          <p:cNvSpPr/>
          <p:nvPr/>
        </p:nvSpPr>
        <p:spPr bwMode="auto">
          <a:xfrm>
            <a:off x="7958978" y="1229059"/>
            <a:ext cx="423803" cy="450171"/>
          </a:xfrm>
          <a:prstGeom prst="round2SameRect">
            <a:avLst>
              <a:gd name="adj1" fmla="val 0"/>
              <a:gd name="adj2" fmla="val 0"/>
            </a:avLst>
          </a:prstGeom>
          <a:solidFill>
            <a:srgbClr val="00C9FF">
              <a:lumMod val="60000"/>
              <a:lumOff val="4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rPr>
              <a:t>APP</a:t>
            </a:r>
          </a:p>
        </p:txBody>
      </p:sp>
      <p:sp>
        <p:nvSpPr>
          <p:cNvPr id="179" name="Round Same Side Corner Rectangle 178"/>
          <p:cNvSpPr/>
          <p:nvPr/>
        </p:nvSpPr>
        <p:spPr bwMode="auto">
          <a:xfrm>
            <a:off x="8410481" y="1229507"/>
            <a:ext cx="423803" cy="450171"/>
          </a:xfrm>
          <a:prstGeom prst="round2SameRect">
            <a:avLst>
              <a:gd name="adj1" fmla="val 0"/>
              <a:gd name="adj2" fmla="val 0"/>
            </a:avLst>
          </a:prstGeom>
          <a:solidFill>
            <a:srgbClr val="00C9FF">
              <a:lumMod val="60000"/>
              <a:lumOff val="4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800" b="0" i="0" u="none" strike="noStrike" kern="0" cap="none" spc="0" normalizeH="0" baseline="0" noProof="0" dirty="0" smtClean="0">
                <a:ln>
                  <a:noFill/>
                </a:ln>
                <a:solidFill>
                  <a:srgbClr val="000000"/>
                </a:solidFill>
                <a:effectLst/>
                <a:uLnTx/>
                <a:uFillTx/>
                <a:latin typeface="Arial"/>
              </a:rPr>
              <a:t>APP</a:t>
            </a:r>
          </a:p>
        </p:txBody>
      </p:sp>
      <p:sp>
        <p:nvSpPr>
          <p:cNvPr id="180" name="Round Same Side Corner Rectangle 179"/>
          <p:cNvSpPr/>
          <p:nvPr/>
        </p:nvSpPr>
        <p:spPr bwMode="auto">
          <a:xfrm>
            <a:off x="7506363" y="1024733"/>
            <a:ext cx="309422" cy="166862"/>
          </a:xfrm>
          <a:prstGeom prst="round2SameRect">
            <a:avLst>
              <a:gd name="adj1" fmla="val 0"/>
              <a:gd name="adj2" fmla="val 0"/>
            </a:avLst>
          </a:prstGeom>
          <a:solidFill>
            <a:srgbClr val="00C9FF">
              <a:lumMod val="60000"/>
              <a:lumOff val="4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600" b="0" i="0" u="none" strike="noStrike" kern="0" cap="none" spc="0" normalizeH="0" baseline="0" noProof="0" dirty="0" smtClean="0">
                <a:ln>
                  <a:noFill/>
                </a:ln>
                <a:solidFill>
                  <a:srgbClr val="000000"/>
                </a:solidFill>
                <a:effectLst/>
                <a:uLnTx/>
                <a:uFillTx/>
                <a:latin typeface="Arial"/>
              </a:rPr>
              <a:t>API</a:t>
            </a:r>
          </a:p>
        </p:txBody>
      </p:sp>
      <p:sp>
        <p:nvSpPr>
          <p:cNvPr id="181" name="Round Same Side Corner Rectangle 180"/>
          <p:cNvSpPr/>
          <p:nvPr/>
        </p:nvSpPr>
        <p:spPr bwMode="auto">
          <a:xfrm>
            <a:off x="7845648" y="1025526"/>
            <a:ext cx="309422" cy="166862"/>
          </a:xfrm>
          <a:prstGeom prst="round2SameRect">
            <a:avLst>
              <a:gd name="adj1" fmla="val 0"/>
              <a:gd name="adj2" fmla="val 0"/>
            </a:avLst>
          </a:prstGeom>
          <a:solidFill>
            <a:srgbClr val="00C9FF">
              <a:lumMod val="60000"/>
              <a:lumOff val="4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600" b="0" i="0" u="none" strike="noStrike" kern="0" cap="none" spc="0" normalizeH="0" baseline="0" noProof="0" dirty="0" smtClean="0">
                <a:ln>
                  <a:noFill/>
                </a:ln>
                <a:solidFill>
                  <a:srgbClr val="000000"/>
                </a:solidFill>
                <a:effectLst/>
                <a:uLnTx/>
                <a:uFillTx/>
                <a:latin typeface="Arial"/>
              </a:rPr>
              <a:t>API</a:t>
            </a:r>
          </a:p>
        </p:txBody>
      </p:sp>
      <p:sp>
        <p:nvSpPr>
          <p:cNvPr id="182" name="Round Same Side Corner Rectangle 181"/>
          <p:cNvSpPr/>
          <p:nvPr/>
        </p:nvSpPr>
        <p:spPr bwMode="auto">
          <a:xfrm>
            <a:off x="8184933" y="1024413"/>
            <a:ext cx="309422" cy="166862"/>
          </a:xfrm>
          <a:prstGeom prst="round2SameRect">
            <a:avLst>
              <a:gd name="adj1" fmla="val 0"/>
              <a:gd name="adj2" fmla="val 0"/>
            </a:avLst>
          </a:prstGeom>
          <a:solidFill>
            <a:srgbClr val="00C9FF">
              <a:lumMod val="60000"/>
              <a:lumOff val="4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600" b="0" i="0" u="none" strike="noStrike" kern="0" cap="none" spc="0" normalizeH="0" baseline="0" noProof="0" dirty="0" smtClean="0">
                <a:ln>
                  <a:noFill/>
                </a:ln>
                <a:solidFill>
                  <a:srgbClr val="000000"/>
                </a:solidFill>
                <a:effectLst/>
                <a:uLnTx/>
                <a:uFillTx/>
                <a:latin typeface="Arial"/>
              </a:rPr>
              <a:t>API</a:t>
            </a:r>
          </a:p>
        </p:txBody>
      </p:sp>
      <p:sp>
        <p:nvSpPr>
          <p:cNvPr id="183" name="Round Same Side Corner Rectangle 182"/>
          <p:cNvSpPr/>
          <p:nvPr/>
        </p:nvSpPr>
        <p:spPr bwMode="auto">
          <a:xfrm>
            <a:off x="8524218" y="1024259"/>
            <a:ext cx="309422" cy="166862"/>
          </a:xfrm>
          <a:prstGeom prst="round2SameRect">
            <a:avLst>
              <a:gd name="adj1" fmla="val 0"/>
              <a:gd name="adj2" fmla="val 0"/>
            </a:avLst>
          </a:prstGeom>
          <a:solidFill>
            <a:srgbClr val="00C9FF">
              <a:lumMod val="60000"/>
              <a:lumOff val="4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600" b="0" i="0" u="none" strike="noStrike" kern="0" cap="none" spc="0" normalizeH="0" baseline="0" noProof="0" dirty="0" smtClean="0">
                <a:ln>
                  <a:noFill/>
                </a:ln>
                <a:solidFill>
                  <a:srgbClr val="000000"/>
                </a:solidFill>
                <a:effectLst/>
                <a:uLnTx/>
                <a:uFillTx/>
                <a:latin typeface="Arial"/>
              </a:rPr>
              <a:t>API</a:t>
            </a:r>
          </a:p>
        </p:txBody>
      </p:sp>
      <p:sp>
        <p:nvSpPr>
          <p:cNvPr id="184" name="Freeform 23"/>
          <p:cNvSpPr>
            <a:spLocks noChangeAspect="1"/>
          </p:cNvSpPr>
          <p:nvPr/>
        </p:nvSpPr>
        <p:spPr bwMode="auto">
          <a:xfrm>
            <a:off x="6545847" y="3130349"/>
            <a:ext cx="868365" cy="436052"/>
          </a:xfrm>
          <a:custGeom>
            <a:avLst/>
            <a:gdLst>
              <a:gd name="connsiteX0" fmla="*/ 346 w 10000"/>
              <a:gd name="connsiteY0" fmla="*/ 9983 h 10000"/>
              <a:gd name="connsiteX1" fmla="*/ 208 w 10000"/>
              <a:gd name="connsiteY1" fmla="*/ 9122 h 10000"/>
              <a:gd name="connsiteX2" fmla="*/ 1304 w 10000"/>
              <a:gd name="connsiteY2" fmla="*/ 5818 h 10000"/>
              <a:gd name="connsiteX3" fmla="*/ 183 w 10000"/>
              <a:gd name="connsiteY3" fmla="*/ 740 h 10000"/>
              <a:gd name="connsiteX4" fmla="*/ 271 w 10000"/>
              <a:gd name="connsiteY4" fmla="*/ 0 h 10000"/>
              <a:gd name="connsiteX5" fmla="*/ 8117 w 10000"/>
              <a:gd name="connsiteY5" fmla="*/ 103 h 10000"/>
              <a:gd name="connsiteX6" fmla="*/ 8552 w 10000"/>
              <a:gd name="connsiteY6" fmla="*/ 775 h 10000"/>
              <a:gd name="connsiteX7" fmla="*/ 9717 w 10000"/>
              <a:gd name="connsiteY7" fmla="*/ 3959 h 10000"/>
              <a:gd name="connsiteX8" fmla="*/ 9767 w 10000"/>
              <a:gd name="connsiteY8" fmla="*/ 5921 h 10000"/>
              <a:gd name="connsiteX9" fmla="*/ 8514 w 10000"/>
              <a:gd name="connsiteY9" fmla="*/ 9432 h 10000"/>
              <a:gd name="connsiteX10" fmla="*/ 8136 w 10000"/>
              <a:gd name="connsiteY10" fmla="*/ 9914 h 10000"/>
              <a:gd name="connsiteX11" fmla="*/ 346 w 10000"/>
              <a:gd name="connsiteY11" fmla="*/ 9983 h 10000"/>
              <a:gd name="connsiteX0" fmla="*/ 346 w 10000"/>
              <a:gd name="connsiteY0" fmla="*/ 9983 h 10000"/>
              <a:gd name="connsiteX1" fmla="*/ 208 w 10000"/>
              <a:gd name="connsiteY1" fmla="*/ 9122 h 10000"/>
              <a:gd name="connsiteX2" fmla="*/ 183 w 10000"/>
              <a:gd name="connsiteY2" fmla="*/ 740 h 10000"/>
              <a:gd name="connsiteX3" fmla="*/ 271 w 10000"/>
              <a:gd name="connsiteY3" fmla="*/ 0 h 10000"/>
              <a:gd name="connsiteX4" fmla="*/ 8117 w 10000"/>
              <a:gd name="connsiteY4" fmla="*/ 103 h 10000"/>
              <a:gd name="connsiteX5" fmla="*/ 8552 w 10000"/>
              <a:gd name="connsiteY5" fmla="*/ 775 h 10000"/>
              <a:gd name="connsiteX6" fmla="*/ 9717 w 10000"/>
              <a:gd name="connsiteY6" fmla="*/ 3959 h 10000"/>
              <a:gd name="connsiteX7" fmla="*/ 9767 w 10000"/>
              <a:gd name="connsiteY7" fmla="*/ 5921 h 10000"/>
              <a:gd name="connsiteX8" fmla="*/ 8514 w 10000"/>
              <a:gd name="connsiteY8" fmla="*/ 9432 h 10000"/>
              <a:gd name="connsiteX9" fmla="*/ 8136 w 10000"/>
              <a:gd name="connsiteY9" fmla="*/ 9914 h 10000"/>
              <a:gd name="connsiteX10" fmla="*/ 346 w 10000"/>
              <a:gd name="connsiteY10" fmla="*/ 9983 h 10000"/>
              <a:gd name="connsiteX0" fmla="*/ 346 w 10000"/>
              <a:gd name="connsiteY0" fmla="*/ 9983 h 10000"/>
              <a:gd name="connsiteX1" fmla="*/ 208 w 10000"/>
              <a:gd name="connsiteY1" fmla="*/ 9122 h 10000"/>
              <a:gd name="connsiteX2" fmla="*/ 183 w 10000"/>
              <a:gd name="connsiteY2" fmla="*/ 740 h 10000"/>
              <a:gd name="connsiteX3" fmla="*/ 571 w 10000"/>
              <a:gd name="connsiteY3" fmla="*/ 0 h 10000"/>
              <a:gd name="connsiteX4" fmla="*/ 8117 w 10000"/>
              <a:gd name="connsiteY4" fmla="*/ 103 h 10000"/>
              <a:gd name="connsiteX5" fmla="*/ 8552 w 10000"/>
              <a:gd name="connsiteY5" fmla="*/ 775 h 10000"/>
              <a:gd name="connsiteX6" fmla="*/ 9717 w 10000"/>
              <a:gd name="connsiteY6" fmla="*/ 3959 h 10000"/>
              <a:gd name="connsiteX7" fmla="*/ 9767 w 10000"/>
              <a:gd name="connsiteY7" fmla="*/ 5921 h 10000"/>
              <a:gd name="connsiteX8" fmla="*/ 8514 w 10000"/>
              <a:gd name="connsiteY8" fmla="*/ 9432 h 10000"/>
              <a:gd name="connsiteX9" fmla="*/ 8136 w 10000"/>
              <a:gd name="connsiteY9" fmla="*/ 9914 h 10000"/>
              <a:gd name="connsiteX10" fmla="*/ 346 w 10000"/>
              <a:gd name="connsiteY10" fmla="*/ 9983 h 10000"/>
              <a:gd name="connsiteX0" fmla="*/ 283 w 9937"/>
              <a:gd name="connsiteY0" fmla="*/ 9983 h 10000"/>
              <a:gd name="connsiteX1" fmla="*/ 145 w 9937"/>
              <a:gd name="connsiteY1" fmla="*/ 9122 h 10000"/>
              <a:gd name="connsiteX2" fmla="*/ 120 w 9937"/>
              <a:gd name="connsiteY2" fmla="*/ 740 h 10000"/>
              <a:gd name="connsiteX3" fmla="*/ 508 w 9937"/>
              <a:gd name="connsiteY3" fmla="*/ 0 h 10000"/>
              <a:gd name="connsiteX4" fmla="*/ 8054 w 9937"/>
              <a:gd name="connsiteY4" fmla="*/ 103 h 10000"/>
              <a:gd name="connsiteX5" fmla="*/ 8489 w 9937"/>
              <a:gd name="connsiteY5" fmla="*/ 775 h 10000"/>
              <a:gd name="connsiteX6" fmla="*/ 9654 w 9937"/>
              <a:gd name="connsiteY6" fmla="*/ 3959 h 10000"/>
              <a:gd name="connsiteX7" fmla="*/ 9704 w 9937"/>
              <a:gd name="connsiteY7" fmla="*/ 5921 h 10000"/>
              <a:gd name="connsiteX8" fmla="*/ 8451 w 9937"/>
              <a:gd name="connsiteY8" fmla="*/ 9432 h 10000"/>
              <a:gd name="connsiteX9" fmla="*/ 8073 w 9937"/>
              <a:gd name="connsiteY9" fmla="*/ 9914 h 10000"/>
              <a:gd name="connsiteX10" fmla="*/ 283 w 9937"/>
              <a:gd name="connsiteY10" fmla="*/ 9983 h 10000"/>
              <a:gd name="connsiteX0" fmla="*/ 644 w 9987"/>
              <a:gd name="connsiteY0" fmla="*/ 9870 h 9914"/>
              <a:gd name="connsiteX1" fmla="*/ 133 w 9987"/>
              <a:gd name="connsiteY1" fmla="*/ 9122 h 9914"/>
              <a:gd name="connsiteX2" fmla="*/ 108 w 9987"/>
              <a:gd name="connsiteY2" fmla="*/ 740 h 9914"/>
              <a:gd name="connsiteX3" fmla="*/ 498 w 9987"/>
              <a:gd name="connsiteY3" fmla="*/ 0 h 9914"/>
              <a:gd name="connsiteX4" fmla="*/ 8092 w 9987"/>
              <a:gd name="connsiteY4" fmla="*/ 103 h 9914"/>
              <a:gd name="connsiteX5" fmla="*/ 8530 w 9987"/>
              <a:gd name="connsiteY5" fmla="*/ 775 h 9914"/>
              <a:gd name="connsiteX6" fmla="*/ 9702 w 9987"/>
              <a:gd name="connsiteY6" fmla="*/ 3959 h 9914"/>
              <a:gd name="connsiteX7" fmla="*/ 9753 w 9987"/>
              <a:gd name="connsiteY7" fmla="*/ 5921 h 9914"/>
              <a:gd name="connsiteX8" fmla="*/ 8492 w 9987"/>
              <a:gd name="connsiteY8" fmla="*/ 9432 h 9914"/>
              <a:gd name="connsiteX9" fmla="*/ 8111 w 9987"/>
              <a:gd name="connsiteY9" fmla="*/ 9914 h 9914"/>
              <a:gd name="connsiteX10" fmla="*/ 644 w 9987"/>
              <a:gd name="connsiteY10" fmla="*/ 9870 h 9914"/>
              <a:gd name="connsiteX0" fmla="*/ 645 w 10000"/>
              <a:gd name="connsiteY0" fmla="*/ 9956 h 10000"/>
              <a:gd name="connsiteX1" fmla="*/ 133 w 10000"/>
              <a:gd name="connsiteY1" fmla="*/ 8632 h 10000"/>
              <a:gd name="connsiteX2" fmla="*/ 108 w 10000"/>
              <a:gd name="connsiteY2" fmla="*/ 746 h 10000"/>
              <a:gd name="connsiteX3" fmla="*/ 499 w 10000"/>
              <a:gd name="connsiteY3" fmla="*/ 0 h 10000"/>
              <a:gd name="connsiteX4" fmla="*/ 8103 w 10000"/>
              <a:gd name="connsiteY4" fmla="*/ 104 h 10000"/>
              <a:gd name="connsiteX5" fmla="*/ 8541 w 10000"/>
              <a:gd name="connsiteY5" fmla="*/ 782 h 10000"/>
              <a:gd name="connsiteX6" fmla="*/ 9715 w 10000"/>
              <a:gd name="connsiteY6" fmla="*/ 3993 h 10000"/>
              <a:gd name="connsiteX7" fmla="*/ 9766 w 10000"/>
              <a:gd name="connsiteY7" fmla="*/ 5972 h 10000"/>
              <a:gd name="connsiteX8" fmla="*/ 8503 w 10000"/>
              <a:gd name="connsiteY8" fmla="*/ 9514 h 10000"/>
              <a:gd name="connsiteX9" fmla="*/ 8122 w 10000"/>
              <a:gd name="connsiteY9" fmla="*/ 10000 h 10000"/>
              <a:gd name="connsiteX10" fmla="*/ 645 w 10000"/>
              <a:gd name="connsiteY10" fmla="*/ 9956 h 10000"/>
              <a:gd name="connsiteX0" fmla="*/ 645 w 10000"/>
              <a:gd name="connsiteY0" fmla="*/ 9956 h 10000"/>
              <a:gd name="connsiteX1" fmla="*/ 133 w 10000"/>
              <a:gd name="connsiteY1" fmla="*/ 8632 h 10000"/>
              <a:gd name="connsiteX2" fmla="*/ 93 w 10000"/>
              <a:gd name="connsiteY2" fmla="*/ 1193 h 10000"/>
              <a:gd name="connsiteX3" fmla="*/ 499 w 10000"/>
              <a:gd name="connsiteY3" fmla="*/ 0 h 10000"/>
              <a:gd name="connsiteX4" fmla="*/ 8103 w 10000"/>
              <a:gd name="connsiteY4" fmla="*/ 104 h 10000"/>
              <a:gd name="connsiteX5" fmla="*/ 8541 w 10000"/>
              <a:gd name="connsiteY5" fmla="*/ 782 h 10000"/>
              <a:gd name="connsiteX6" fmla="*/ 9715 w 10000"/>
              <a:gd name="connsiteY6" fmla="*/ 3993 h 10000"/>
              <a:gd name="connsiteX7" fmla="*/ 9766 w 10000"/>
              <a:gd name="connsiteY7" fmla="*/ 5972 h 10000"/>
              <a:gd name="connsiteX8" fmla="*/ 8503 w 10000"/>
              <a:gd name="connsiteY8" fmla="*/ 9514 h 10000"/>
              <a:gd name="connsiteX9" fmla="*/ 8122 w 10000"/>
              <a:gd name="connsiteY9" fmla="*/ 10000 h 10000"/>
              <a:gd name="connsiteX10" fmla="*/ 645 w 10000"/>
              <a:gd name="connsiteY10" fmla="*/ 9956 h 10000"/>
              <a:gd name="connsiteX0" fmla="*/ 645 w 10000"/>
              <a:gd name="connsiteY0" fmla="*/ 9875 h 9919"/>
              <a:gd name="connsiteX1" fmla="*/ 133 w 10000"/>
              <a:gd name="connsiteY1" fmla="*/ 8551 h 9919"/>
              <a:gd name="connsiteX2" fmla="*/ 93 w 10000"/>
              <a:gd name="connsiteY2" fmla="*/ 1112 h 9919"/>
              <a:gd name="connsiteX3" fmla="*/ 662 w 10000"/>
              <a:gd name="connsiteY3" fmla="*/ 0 h 9919"/>
              <a:gd name="connsiteX4" fmla="*/ 8103 w 10000"/>
              <a:gd name="connsiteY4" fmla="*/ 23 h 9919"/>
              <a:gd name="connsiteX5" fmla="*/ 8541 w 10000"/>
              <a:gd name="connsiteY5" fmla="*/ 701 h 9919"/>
              <a:gd name="connsiteX6" fmla="*/ 9715 w 10000"/>
              <a:gd name="connsiteY6" fmla="*/ 3912 h 9919"/>
              <a:gd name="connsiteX7" fmla="*/ 9766 w 10000"/>
              <a:gd name="connsiteY7" fmla="*/ 5891 h 9919"/>
              <a:gd name="connsiteX8" fmla="*/ 8503 w 10000"/>
              <a:gd name="connsiteY8" fmla="*/ 9433 h 9919"/>
              <a:gd name="connsiteX9" fmla="*/ 8122 w 10000"/>
              <a:gd name="connsiteY9" fmla="*/ 9919 h 9919"/>
              <a:gd name="connsiteX10" fmla="*/ 645 w 10000"/>
              <a:gd name="connsiteY10" fmla="*/ 9875 h 9919"/>
              <a:gd name="connsiteX0" fmla="*/ 645 w 10000"/>
              <a:gd name="connsiteY0" fmla="*/ 9956 h 10000"/>
              <a:gd name="connsiteX1" fmla="*/ 133 w 10000"/>
              <a:gd name="connsiteY1" fmla="*/ 8621 h 10000"/>
              <a:gd name="connsiteX2" fmla="*/ 93 w 10000"/>
              <a:gd name="connsiteY2" fmla="*/ 1121 h 10000"/>
              <a:gd name="connsiteX3" fmla="*/ 662 w 10000"/>
              <a:gd name="connsiteY3" fmla="*/ 0 h 10000"/>
              <a:gd name="connsiteX4" fmla="*/ 8103 w 10000"/>
              <a:gd name="connsiteY4" fmla="*/ 23 h 10000"/>
              <a:gd name="connsiteX5" fmla="*/ 8541 w 10000"/>
              <a:gd name="connsiteY5" fmla="*/ 707 h 10000"/>
              <a:gd name="connsiteX6" fmla="*/ 9715 w 10000"/>
              <a:gd name="connsiteY6" fmla="*/ 3944 h 10000"/>
              <a:gd name="connsiteX7" fmla="*/ 9766 w 10000"/>
              <a:gd name="connsiteY7" fmla="*/ 5939 h 10000"/>
              <a:gd name="connsiteX8" fmla="*/ 8503 w 10000"/>
              <a:gd name="connsiteY8" fmla="*/ 9510 h 10000"/>
              <a:gd name="connsiteX9" fmla="*/ 8122 w 10000"/>
              <a:gd name="connsiteY9" fmla="*/ 10000 h 10000"/>
              <a:gd name="connsiteX10" fmla="*/ 645 w 10000"/>
              <a:gd name="connsiteY10" fmla="*/ 9956 h 10000"/>
              <a:gd name="connsiteX0" fmla="*/ 552 w 9907"/>
              <a:gd name="connsiteY0" fmla="*/ 9956 h 10000"/>
              <a:gd name="connsiteX1" fmla="*/ 40 w 9907"/>
              <a:gd name="connsiteY1" fmla="*/ 8621 h 10000"/>
              <a:gd name="connsiteX2" fmla="*/ 0 w 9907"/>
              <a:gd name="connsiteY2" fmla="*/ 1121 h 10000"/>
              <a:gd name="connsiteX3" fmla="*/ 569 w 9907"/>
              <a:gd name="connsiteY3" fmla="*/ 0 h 10000"/>
              <a:gd name="connsiteX4" fmla="*/ 8010 w 9907"/>
              <a:gd name="connsiteY4" fmla="*/ 23 h 10000"/>
              <a:gd name="connsiteX5" fmla="*/ 8448 w 9907"/>
              <a:gd name="connsiteY5" fmla="*/ 707 h 10000"/>
              <a:gd name="connsiteX6" fmla="*/ 9622 w 9907"/>
              <a:gd name="connsiteY6" fmla="*/ 3944 h 10000"/>
              <a:gd name="connsiteX7" fmla="*/ 9673 w 9907"/>
              <a:gd name="connsiteY7" fmla="*/ 5939 h 10000"/>
              <a:gd name="connsiteX8" fmla="*/ 8410 w 9907"/>
              <a:gd name="connsiteY8" fmla="*/ 9510 h 10000"/>
              <a:gd name="connsiteX9" fmla="*/ 8029 w 9907"/>
              <a:gd name="connsiteY9" fmla="*/ 10000 h 10000"/>
              <a:gd name="connsiteX10" fmla="*/ 552 w 9907"/>
              <a:gd name="connsiteY10" fmla="*/ 9956 h 10000"/>
              <a:gd name="connsiteX0" fmla="*/ 557 w 10000"/>
              <a:gd name="connsiteY0" fmla="*/ 9956 h 10000"/>
              <a:gd name="connsiteX1" fmla="*/ 40 w 10000"/>
              <a:gd name="connsiteY1" fmla="*/ 8621 h 10000"/>
              <a:gd name="connsiteX2" fmla="*/ 0 w 10000"/>
              <a:gd name="connsiteY2" fmla="*/ 1729 h 10000"/>
              <a:gd name="connsiteX3" fmla="*/ 574 w 10000"/>
              <a:gd name="connsiteY3" fmla="*/ 0 h 10000"/>
              <a:gd name="connsiteX4" fmla="*/ 8085 w 10000"/>
              <a:gd name="connsiteY4" fmla="*/ 23 h 10000"/>
              <a:gd name="connsiteX5" fmla="*/ 8527 w 10000"/>
              <a:gd name="connsiteY5" fmla="*/ 707 h 10000"/>
              <a:gd name="connsiteX6" fmla="*/ 9712 w 10000"/>
              <a:gd name="connsiteY6" fmla="*/ 3944 h 10000"/>
              <a:gd name="connsiteX7" fmla="*/ 9764 w 10000"/>
              <a:gd name="connsiteY7" fmla="*/ 5939 h 10000"/>
              <a:gd name="connsiteX8" fmla="*/ 8489 w 10000"/>
              <a:gd name="connsiteY8" fmla="*/ 9510 h 10000"/>
              <a:gd name="connsiteX9" fmla="*/ 8104 w 10000"/>
              <a:gd name="connsiteY9" fmla="*/ 10000 h 10000"/>
              <a:gd name="connsiteX10" fmla="*/ 557 w 10000"/>
              <a:gd name="connsiteY10" fmla="*/ 9956 h 10000"/>
              <a:gd name="connsiteX0" fmla="*/ 565 w 10008"/>
              <a:gd name="connsiteY0" fmla="*/ 9956 h 10000"/>
              <a:gd name="connsiteX1" fmla="*/ 8 w 10008"/>
              <a:gd name="connsiteY1" fmla="*/ 7775 h 10000"/>
              <a:gd name="connsiteX2" fmla="*/ 8 w 10008"/>
              <a:gd name="connsiteY2" fmla="*/ 1729 h 10000"/>
              <a:gd name="connsiteX3" fmla="*/ 582 w 10008"/>
              <a:gd name="connsiteY3" fmla="*/ 0 h 10000"/>
              <a:gd name="connsiteX4" fmla="*/ 8093 w 10008"/>
              <a:gd name="connsiteY4" fmla="*/ 23 h 10000"/>
              <a:gd name="connsiteX5" fmla="*/ 8535 w 10008"/>
              <a:gd name="connsiteY5" fmla="*/ 707 h 10000"/>
              <a:gd name="connsiteX6" fmla="*/ 9720 w 10008"/>
              <a:gd name="connsiteY6" fmla="*/ 3944 h 10000"/>
              <a:gd name="connsiteX7" fmla="*/ 9772 w 10008"/>
              <a:gd name="connsiteY7" fmla="*/ 5939 h 10000"/>
              <a:gd name="connsiteX8" fmla="*/ 8497 w 10008"/>
              <a:gd name="connsiteY8" fmla="*/ 9510 h 10000"/>
              <a:gd name="connsiteX9" fmla="*/ 8112 w 10008"/>
              <a:gd name="connsiteY9" fmla="*/ 10000 h 10000"/>
              <a:gd name="connsiteX10" fmla="*/ 565 w 10008"/>
              <a:gd name="connsiteY10" fmla="*/ 9956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8" h="10000">
                <a:moveTo>
                  <a:pt x="565" y="9956"/>
                </a:moveTo>
                <a:cubicBezTo>
                  <a:pt x="276" y="9973"/>
                  <a:pt x="31" y="8967"/>
                  <a:pt x="8" y="7775"/>
                </a:cubicBezTo>
                <a:cubicBezTo>
                  <a:pt x="0" y="4934"/>
                  <a:pt x="16" y="4571"/>
                  <a:pt x="8" y="1729"/>
                </a:cubicBezTo>
                <a:cubicBezTo>
                  <a:pt x="23" y="1475"/>
                  <a:pt x="12" y="2"/>
                  <a:pt x="582" y="0"/>
                </a:cubicBezTo>
                <a:lnTo>
                  <a:pt x="8093" y="23"/>
                </a:lnTo>
                <a:cubicBezTo>
                  <a:pt x="8285" y="58"/>
                  <a:pt x="8438" y="462"/>
                  <a:pt x="8535" y="707"/>
                </a:cubicBezTo>
                <a:lnTo>
                  <a:pt x="9720" y="3944"/>
                </a:lnTo>
                <a:cubicBezTo>
                  <a:pt x="9995" y="4539"/>
                  <a:pt x="10008" y="5414"/>
                  <a:pt x="9772" y="5939"/>
                </a:cubicBezTo>
                <a:lnTo>
                  <a:pt x="8497" y="9510"/>
                </a:lnTo>
                <a:cubicBezTo>
                  <a:pt x="8369" y="9843"/>
                  <a:pt x="8272" y="9966"/>
                  <a:pt x="8112" y="10000"/>
                </a:cubicBezTo>
                <a:lnTo>
                  <a:pt x="565" y="9956"/>
                </a:lnTo>
                <a:close/>
              </a:path>
            </a:pathLst>
          </a:custGeom>
          <a:solidFill>
            <a:srgbClr val="00C9FF">
              <a:lumMod val="75000"/>
            </a:srgbClr>
          </a:solidFill>
          <a:ln w="28575" cap="flat" cmpd="sng" algn="ctr">
            <a:noFill/>
            <a:prstDash val="solid"/>
            <a:round/>
            <a:headEnd type="none" w="med" len="med"/>
            <a:tailEnd type="none" w="med" len="med"/>
          </a:ln>
          <a:effectLst/>
        </p:spPr>
        <p:txBody>
          <a:bodyPr lIns="91439" tIns="45719" rIns="91439" bIns="45719" anchor="ctr" anchorCtr="0">
            <a:noAutofit/>
          </a:bodyPr>
          <a:lstStyle/>
          <a:p>
            <a:pPr marL="0" marR="0" lvl="0" indent="0" defTabSz="914400" eaLnBrk="1" fontAlgn="auto" latinLnBrk="0" hangingPunct="1">
              <a:lnSpc>
                <a:spcPct val="90000"/>
              </a:lnSpc>
              <a:spcBef>
                <a:spcPct val="3000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a:rPr>
              <a:t>Programmable</a:t>
            </a:r>
          </a:p>
          <a:p>
            <a:pPr marL="0" marR="0" lvl="0" indent="0" defTabSz="914400" eaLnBrk="1" fontAlgn="auto" latinLnBrk="0" hangingPunct="1">
              <a:lnSpc>
                <a:spcPct val="90000"/>
              </a:lnSpc>
              <a:spcBef>
                <a:spcPct val="30000"/>
              </a:spcBef>
              <a:spcAft>
                <a:spcPts val="0"/>
              </a:spcAft>
              <a:buClrTx/>
              <a:buSzTx/>
              <a:buFontTx/>
              <a:buNone/>
              <a:tabLst/>
              <a:defRPr/>
            </a:pPr>
            <a:r>
              <a:rPr kumimoji="0" lang="en-US" sz="800" b="0" i="0" u="none" strike="noStrike" kern="0" cap="none" spc="0" normalizeH="0" baseline="0" noProof="0" dirty="0" smtClean="0">
                <a:ln>
                  <a:noFill/>
                </a:ln>
                <a:solidFill>
                  <a:srgbClr val="FFFFFF"/>
                </a:solidFill>
                <a:effectLst/>
                <a:uLnTx/>
                <a:uFillTx/>
                <a:latin typeface="Arial"/>
              </a:rPr>
              <a:t>Telco Cloud</a:t>
            </a:r>
          </a:p>
        </p:txBody>
      </p:sp>
      <p:sp>
        <p:nvSpPr>
          <p:cNvPr id="185" name="Round Same Side Corner Rectangle 184"/>
          <p:cNvSpPr/>
          <p:nvPr/>
        </p:nvSpPr>
        <p:spPr bwMode="auto">
          <a:xfrm>
            <a:off x="7531938" y="1977003"/>
            <a:ext cx="304306" cy="172662"/>
          </a:xfrm>
          <a:prstGeom prst="round2SameRect">
            <a:avLst>
              <a:gd name="adj1" fmla="val 0"/>
              <a:gd name="adj2" fmla="val 0"/>
            </a:avLst>
          </a:prstGeom>
          <a:solidFill>
            <a:srgbClr val="00C9FF">
              <a:lumMod val="20000"/>
              <a:lumOff val="8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500" b="0" i="0" u="none" strike="noStrike" kern="0" cap="none" spc="0" normalizeH="0" baseline="0" noProof="0" dirty="0" smtClean="0">
                <a:ln>
                  <a:noFill/>
                </a:ln>
                <a:solidFill>
                  <a:srgbClr val="000000"/>
                </a:solidFill>
                <a:effectLst/>
                <a:uLnTx/>
                <a:uFillTx/>
                <a:latin typeface="Arial"/>
              </a:rPr>
              <a:t>API</a:t>
            </a:r>
          </a:p>
        </p:txBody>
      </p:sp>
      <p:sp>
        <p:nvSpPr>
          <p:cNvPr id="186" name="Round Same Side Corner Rectangle 185"/>
          <p:cNvSpPr/>
          <p:nvPr/>
        </p:nvSpPr>
        <p:spPr bwMode="auto">
          <a:xfrm>
            <a:off x="7859392" y="1977003"/>
            <a:ext cx="304306" cy="172662"/>
          </a:xfrm>
          <a:prstGeom prst="round2SameRect">
            <a:avLst>
              <a:gd name="adj1" fmla="val 0"/>
              <a:gd name="adj2" fmla="val 0"/>
            </a:avLst>
          </a:prstGeom>
          <a:solidFill>
            <a:srgbClr val="00C9FF">
              <a:lumMod val="20000"/>
              <a:lumOff val="8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500" b="0" i="0" u="none" strike="noStrike" kern="0" cap="none" spc="0" normalizeH="0" baseline="0" noProof="0" dirty="0" smtClean="0">
                <a:ln>
                  <a:noFill/>
                </a:ln>
                <a:solidFill>
                  <a:srgbClr val="000000"/>
                </a:solidFill>
                <a:effectLst/>
                <a:uLnTx/>
                <a:uFillTx/>
                <a:latin typeface="Arial"/>
              </a:rPr>
              <a:t>API</a:t>
            </a:r>
          </a:p>
        </p:txBody>
      </p:sp>
      <p:sp>
        <p:nvSpPr>
          <p:cNvPr id="187" name="Round Same Side Corner Rectangle 186"/>
          <p:cNvSpPr/>
          <p:nvPr/>
        </p:nvSpPr>
        <p:spPr bwMode="auto">
          <a:xfrm>
            <a:off x="8184788" y="1981819"/>
            <a:ext cx="304306" cy="172662"/>
          </a:xfrm>
          <a:prstGeom prst="round2SameRect">
            <a:avLst>
              <a:gd name="adj1" fmla="val 0"/>
              <a:gd name="adj2" fmla="val 0"/>
            </a:avLst>
          </a:prstGeom>
          <a:solidFill>
            <a:srgbClr val="00C9FF">
              <a:lumMod val="20000"/>
              <a:lumOff val="8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500" b="0" i="0" u="none" strike="noStrike" kern="0" cap="none" spc="0" normalizeH="0" baseline="0" noProof="0" dirty="0" smtClean="0">
                <a:ln>
                  <a:noFill/>
                </a:ln>
                <a:solidFill>
                  <a:srgbClr val="000000"/>
                </a:solidFill>
                <a:effectLst/>
                <a:uLnTx/>
                <a:uFillTx/>
                <a:latin typeface="Arial"/>
              </a:rPr>
              <a:t>API</a:t>
            </a:r>
          </a:p>
        </p:txBody>
      </p:sp>
      <p:sp>
        <p:nvSpPr>
          <p:cNvPr id="188" name="Round Same Side Corner Rectangle 187"/>
          <p:cNvSpPr/>
          <p:nvPr/>
        </p:nvSpPr>
        <p:spPr bwMode="auto">
          <a:xfrm>
            <a:off x="8516360" y="1981818"/>
            <a:ext cx="304306" cy="172662"/>
          </a:xfrm>
          <a:prstGeom prst="round2SameRect">
            <a:avLst>
              <a:gd name="adj1" fmla="val 0"/>
              <a:gd name="adj2" fmla="val 0"/>
            </a:avLst>
          </a:prstGeom>
          <a:solidFill>
            <a:srgbClr val="00C9FF">
              <a:lumMod val="20000"/>
              <a:lumOff val="80000"/>
            </a:srgbClr>
          </a:solidFill>
          <a:ln w="28575" cap="flat" cmpd="sng" algn="ctr">
            <a:noFill/>
            <a:prstDash val="solid"/>
            <a:round/>
            <a:headEnd type="none" w="med" len="med"/>
            <a:tailEnd type="none" w="med" len="med"/>
          </a:ln>
          <a:effectLst/>
        </p:spPr>
        <p:txBody>
          <a:bodyPr vert="horz" wrap="square" lIns="91439" tIns="45719" rIns="91439" bIns="45719" numCol="1" rtlCol="0" anchor="ctr" anchorCtr="0" compatLnSpc="1">
            <a:prstTxWarp prst="textNoShape">
              <a:avLst/>
            </a:prstTxWarp>
            <a:noAutofit/>
          </a:bodyPr>
          <a:lstStyle/>
          <a:p>
            <a:pPr marL="0" marR="0" lvl="0" indent="0" algn="ctr" defTabSz="604723" eaLnBrk="0" fontAlgn="auto" latinLnBrk="0" hangingPunct="0">
              <a:lnSpc>
                <a:spcPct val="90000"/>
              </a:lnSpc>
              <a:spcBef>
                <a:spcPct val="30000"/>
              </a:spcBef>
              <a:spcAft>
                <a:spcPts val="0"/>
              </a:spcAft>
              <a:buClr>
                <a:srgbClr val="00C9FF"/>
              </a:buClr>
              <a:buSzTx/>
              <a:buFontTx/>
              <a:buNone/>
              <a:tabLst/>
              <a:defRPr/>
            </a:pPr>
            <a:r>
              <a:rPr kumimoji="0" lang="en-US" sz="500" b="0" i="0" u="none" strike="noStrike" kern="0" cap="none" spc="0" normalizeH="0" baseline="0" noProof="0" dirty="0" smtClean="0">
                <a:ln>
                  <a:noFill/>
                </a:ln>
                <a:solidFill>
                  <a:srgbClr val="000000"/>
                </a:solidFill>
                <a:effectLst/>
                <a:uLnTx/>
                <a:uFillTx/>
                <a:latin typeface="Arial"/>
              </a:rPr>
              <a:t>API</a:t>
            </a:r>
          </a:p>
        </p:txBody>
      </p:sp>
      <p:sp>
        <p:nvSpPr>
          <p:cNvPr id="189" name="Freeform 462"/>
          <p:cNvSpPr>
            <a:spLocks/>
          </p:cNvSpPr>
          <p:nvPr/>
        </p:nvSpPr>
        <p:spPr bwMode="auto">
          <a:xfrm>
            <a:off x="5489758" y="267395"/>
            <a:ext cx="1834067" cy="1116580"/>
          </a:xfrm>
          <a:custGeom>
            <a:avLst/>
            <a:gdLst/>
            <a:ahLst/>
            <a:cxnLst>
              <a:cxn ang="0">
                <a:pos x="424" y="336"/>
              </a:cxn>
              <a:cxn ang="0">
                <a:pos x="332" y="282"/>
              </a:cxn>
              <a:cxn ang="0">
                <a:pos x="43" y="282"/>
              </a:cxn>
              <a:cxn ang="0">
                <a:pos x="0" y="238"/>
              </a:cxn>
              <a:cxn ang="0">
                <a:pos x="0" y="43"/>
              </a:cxn>
              <a:cxn ang="0">
                <a:pos x="43" y="0"/>
              </a:cxn>
              <a:cxn ang="0">
                <a:pos x="381" y="0"/>
              </a:cxn>
              <a:cxn ang="0">
                <a:pos x="424" y="43"/>
              </a:cxn>
              <a:cxn ang="0">
                <a:pos x="424" y="238"/>
              </a:cxn>
              <a:cxn ang="0">
                <a:pos x="424" y="336"/>
              </a:cxn>
            </a:cxnLst>
            <a:rect l="0" t="0" r="r" b="b"/>
            <a:pathLst>
              <a:path w="424" h="336">
                <a:moveTo>
                  <a:pt x="424" y="336"/>
                </a:moveTo>
                <a:cubicBezTo>
                  <a:pt x="406" y="302"/>
                  <a:pt x="370" y="282"/>
                  <a:pt x="332" y="282"/>
                </a:cubicBezTo>
                <a:cubicBezTo>
                  <a:pt x="43" y="282"/>
                  <a:pt x="43" y="282"/>
                  <a:pt x="43" y="282"/>
                </a:cubicBezTo>
                <a:cubicBezTo>
                  <a:pt x="19" y="282"/>
                  <a:pt x="0" y="262"/>
                  <a:pt x="0" y="238"/>
                </a:cubicBezTo>
                <a:cubicBezTo>
                  <a:pt x="0" y="43"/>
                  <a:pt x="0" y="43"/>
                  <a:pt x="0" y="43"/>
                </a:cubicBezTo>
                <a:cubicBezTo>
                  <a:pt x="0" y="19"/>
                  <a:pt x="19" y="0"/>
                  <a:pt x="43" y="0"/>
                </a:cubicBezTo>
                <a:cubicBezTo>
                  <a:pt x="381" y="0"/>
                  <a:pt x="381" y="0"/>
                  <a:pt x="381" y="0"/>
                </a:cubicBezTo>
                <a:cubicBezTo>
                  <a:pt x="405" y="0"/>
                  <a:pt x="424" y="19"/>
                  <a:pt x="424" y="43"/>
                </a:cubicBezTo>
                <a:cubicBezTo>
                  <a:pt x="424" y="238"/>
                  <a:pt x="424" y="238"/>
                  <a:pt x="424" y="238"/>
                </a:cubicBezTo>
                <a:cubicBezTo>
                  <a:pt x="424" y="336"/>
                  <a:pt x="424" y="336"/>
                  <a:pt x="424" y="336"/>
                </a:cubicBezTo>
                <a:close/>
              </a:path>
            </a:pathLst>
          </a:custGeom>
          <a:solidFill>
            <a:srgbClr val="00C9FF">
              <a:lumMod val="40000"/>
              <a:lumOff val="60000"/>
            </a:srgbClr>
          </a:solidFill>
          <a:ln w="28575" cmpd="sng">
            <a:noFill/>
            <a:round/>
            <a:headEnd/>
            <a:tailEnd/>
          </a:ln>
        </p:spPr>
        <p:txBody>
          <a:bodyPr lIns="91439" tIns="45719" rIns="91439" bIns="45719" anchor="t">
            <a:noAutofit/>
          </a:bodyPr>
          <a:lstStyle/>
          <a:p>
            <a:pPr marL="0" marR="0" lvl="0" indent="0" defTabSz="914400" eaLnBrk="1" fontAlgn="auto" latinLnBrk="0" hangingPunct="1">
              <a:lnSpc>
                <a:spcPct val="90000"/>
              </a:lnSpc>
              <a:spcBef>
                <a:spcPct val="30000"/>
              </a:spcBef>
              <a:spcAft>
                <a:spcPts val="0"/>
              </a:spcAft>
              <a:buClrTx/>
              <a:buSzTx/>
              <a:buFontTx/>
              <a:buNone/>
              <a:tabLst/>
              <a:defRPr/>
            </a:pPr>
            <a:r>
              <a:rPr kumimoji="0" lang="en-US" sz="1100" b="0" i="0" u="none" strike="noStrike" kern="0" cap="none" spc="0" normalizeH="0" baseline="0" noProof="0" dirty="0" smtClean="0">
                <a:ln>
                  <a:noFill/>
                </a:ln>
                <a:solidFill>
                  <a:srgbClr val="68717A">
                    <a:lumMod val="50000"/>
                  </a:srgbClr>
                </a:solidFill>
                <a:effectLst/>
                <a:uLnTx/>
                <a:uFillTx/>
                <a:latin typeface="+mn-lt"/>
              </a:rPr>
              <a:t>Further decomposition improves flexibility and ability to efficiently present outputs as reusable processes</a:t>
            </a:r>
          </a:p>
        </p:txBody>
      </p:sp>
      <p:sp>
        <p:nvSpPr>
          <p:cNvPr id="56" name="Rectangle 55"/>
          <p:cNvSpPr/>
          <p:nvPr/>
        </p:nvSpPr>
        <p:spPr>
          <a:xfrm>
            <a:off x="0" y="4303758"/>
            <a:ext cx="9144000" cy="37831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smtClean="0">
                <a:solidFill>
                  <a:schemeClr val="bg1"/>
                </a:solidFill>
              </a:rPr>
              <a:t>Evolution to true cloud enablement is a multi-stage process</a:t>
            </a:r>
          </a:p>
        </p:txBody>
      </p:sp>
      <p:sp>
        <p:nvSpPr>
          <p:cNvPr id="3" name="Title 2"/>
          <p:cNvSpPr>
            <a:spLocks noGrp="1"/>
          </p:cNvSpPr>
          <p:nvPr>
            <p:ph type="title"/>
          </p:nvPr>
        </p:nvSpPr>
        <p:spPr/>
        <p:txBody>
          <a:bodyPr/>
          <a:lstStyle/>
          <a:p>
            <a:r>
              <a:rPr lang="en-US" dirty="0" smtClean="0"/>
              <a:t>Virtualization of Network Functions</a:t>
            </a:r>
            <a:endParaRPr lang="en-US" dirty="0"/>
          </a:p>
        </p:txBody>
      </p:sp>
    </p:spTree>
    <p:extLst>
      <p:ext uri="{BB962C8B-B14F-4D97-AF65-F5344CB8AC3E}">
        <p14:creationId xmlns:p14="http://schemas.microsoft.com/office/powerpoint/2010/main" val="54301711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08812" y="887242"/>
            <a:ext cx="539504" cy="941946"/>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fontAlgn="auto">
              <a:spcBef>
                <a:spcPts val="0"/>
              </a:spcBef>
              <a:spcAft>
                <a:spcPts val="0"/>
              </a:spcAft>
            </a:pPr>
            <a:r>
              <a:rPr lang="en-US" sz="1200" dirty="0" smtClean="0">
                <a:solidFill>
                  <a:schemeClr val="bg1"/>
                </a:solidFill>
              </a:rPr>
              <a:t>App</a:t>
            </a:r>
          </a:p>
        </p:txBody>
      </p:sp>
      <p:sp>
        <p:nvSpPr>
          <p:cNvPr id="8" name="Rectangle 7"/>
          <p:cNvSpPr/>
          <p:nvPr/>
        </p:nvSpPr>
        <p:spPr bwMode="auto">
          <a:xfrm>
            <a:off x="327240" y="2170499"/>
            <a:ext cx="2502761" cy="1909803"/>
          </a:xfrm>
          <a:prstGeom prst="rect">
            <a:avLst/>
          </a:prstGeom>
          <a:no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68589" tIns="34295" rIns="68589" bIns="34295" numCol="1" rtlCol="0" anchor="t" anchorCtr="0" compatLnSpc="1">
            <a:prstTxWarp prst="textNoShape">
              <a:avLst/>
            </a:prstTxWarp>
            <a:noAutofit/>
          </a:bodyPr>
          <a:lstStyle/>
          <a:p>
            <a:pPr algn="ctr" defTabSz="685891">
              <a:spcBef>
                <a:spcPts val="0"/>
              </a:spcBef>
            </a:pPr>
            <a:r>
              <a:rPr lang="en-US" sz="1600" dirty="0" smtClean="0">
                <a:solidFill>
                  <a:schemeClr val="tx1"/>
                </a:solidFill>
              </a:rPr>
              <a:t>Separate data from</a:t>
            </a:r>
            <a:br>
              <a:rPr lang="en-US" sz="1600" dirty="0" smtClean="0">
                <a:solidFill>
                  <a:schemeClr val="tx1"/>
                </a:solidFill>
              </a:rPr>
            </a:br>
            <a:r>
              <a:rPr lang="en-US" sz="1600" dirty="0" smtClean="0">
                <a:solidFill>
                  <a:schemeClr val="tx1"/>
                </a:solidFill>
              </a:rPr>
              <a:t>application logic</a:t>
            </a:r>
          </a:p>
          <a:p>
            <a:pPr algn="ctr" defTabSz="685891">
              <a:spcBef>
                <a:spcPts val="0"/>
              </a:spcBef>
            </a:pPr>
            <a:endParaRPr lang="en-US" sz="1500" dirty="0" smtClean="0">
              <a:solidFill>
                <a:schemeClr val="tx1"/>
              </a:solidFill>
            </a:endParaRPr>
          </a:p>
          <a:p>
            <a:pPr marL="168275" indent="-168275" defTabSz="685891">
              <a:spcBef>
                <a:spcPts val="0"/>
              </a:spcBef>
              <a:buFont typeface="Arial" pitchFamily="34" charset="0"/>
              <a:buChar char="•"/>
            </a:pPr>
            <a:r>
              <a:rPr lang="en-US" sz="1200" dirty="0" smtClean="0">
                <a:solidFill>
                  <a:schemeClr val="tx1"/>
                </a:solidFill>
              </a:rPr>
              <a:t>Quickly and seamlessly add </a:t>
            </a:r>
            <a:r>
              <a:rPr lang="en-US" sz="1200" dirty="0" err="1" smtClean="0">
                <a:solidFill>
                  <a:schemeClr val="tx1"/>
                </a:solidFill>
              </a:rPr>
              <a:t>vNF</a:t>
            </a:r>
            <a:r>
              <a:rPr lang="en-US" sz="1200" dirty="0" smtClean="0">
                <a:solidFill>
                  <a:schemeClr val="tx1"/>
                </a:solidFill>
              </a:rPr>
              <a:t> capacity</a:t>
            </a:r>
          </a:p>
          <a:p>
            <a:pPr marL="168275" indent="-168275" defTabSz="685891">
              <a:spcBef>
                <a:spcPts val="0"/>
              </a:spcBef>
              <a:buFont typeface="Arial" pitchFamily="34" charset="0"/>
              <a:buChar char="•"/>
            </a:pPr>
            <a:r>
              <a:rPr lang="en-US" sz="1200" dirty="0" smtClean="0">
                <a:solidFill>
                  <a:schemeClr val="tx1"/>
                </a:solidFill>
              </a:rPr>
              <a:t>Can lead to Shared Data Layer used by all applications</a:t>
            </a:r>
          </a:p>
        </p:txBody>
      </p:sp>
      <p:sp>
        <p:nvSpPr>
          <p:cNvPr id="9" name="Rectangle 8"/>
          <p:cNvSpPr/>
          <p:nvPr/>
        </p:nvSpPr>
        <p:spPr bwMode="auto">
          <a:xfrm>
            <a:off x="3371014" y="2170499"/>
            <a:ext cx="2287914" cy="1901177"/>
          </a:xfrm>
          <a:prstGeom prst="rect">
            <a:avLst/>
          </a:prstGeom>
          <a:no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68589" tIns="34295" rIns="68589" bIns="34295" numCol="1" rtlCol="0" anchor="t" anchorCtr="0" compatLnSpc="1">
            <a:prstTxWarp prst="textNoShape">
              <a:avLst/>
            </a:prstTxWarp>
            <a:noAutofit/>
          </a:bodyPr>
          <a:lstStyle/>
          <a:p>
            <a:pPr algn="ctr" defTabSz="685891">
              <a:spcBef>
                <a:spcPts val="0"/>
              </a:spcBef>
            </a:pPr>
            <a:r>
              <a:rPr lang="en-US" sz="1600" dirty="0" smtClean="0">
                <a:solidFill>
                  <a:schemeClr val="tx1"/>
                </a:solidFill>
              </a:rPr>
              <a:t>Decompose functionality</a:t>
            </a:r>
          </a:p>
          <a:p>
            <a:pPr algn="ctr" defTabSz="685891">
              <a:spcBef>
                <a:spcPts val="0"/>
              </a:spcBef>
            </a:pPr>
            <a:endParaRPr lang="en-US" sz="1500" dirty="0" smtClean="0">
              <a:solidFill>
                <a:schemeClr val="tx1"/>
              </a:solidFill>
            </a:endParaRPr>
          </a:p>
          <a:p>
            <a:pPr marL="168275" indent="-168275" defTabSz="685891">
              <a:spcBef>
                <a:spcPts val="0"/>
              </a:spcBef>
              <a:buFont typeface="Arial" pitchFamily="34" charset="0"/>
              <a:buChar char="•"/>
            </a:pPr>
            <a:r>
              <a:rPr lang="en-US" sz="1200" dirty="0" smtClean="0">
                <a:solidFill>
                  <a:schemeClr val="tx1"/>
                </a:solidFill>
              </a:rPr>
              <a:t>Deploy independent</a:t>
            </a:r>
            <a:br>
              <a:rPr lang="en-US" sz="1200" dirty="0" smtClean="0">
                <a:solidFill>
                  <a:schemeClr val="tx1"/>
                </a:solidFill>
              </a:rPr>
            </a:br>
            <a:r>
              <a:rPr lang="en-US" sz="1200" dirty="0" err="1" smtClean="0">
                <a:solidFill>
                  <a:schemeClr val="tx1"/>
                </a:solidFill>
              </a:rPr>
              <a:t>vNF</a:t>
            </a:r>
            <a:r>
              <a:rPr lang="en-US" sz="1200" dirty="0" smtClean="0">
                <a:solidFill>
                  <a:schemeClr val="tx1"/>
                </a:solidFill>
              </a:rPr>
              <a:t> functionality</a:t>
            </a:r>
          </a:p>
          <a:p>
            <a:pPr marL="168275" indent="-168275" defTabSz="685891">
              <a:spcBef>
                <a:spcPts val="0"/>
              </a:spcBef>
              <a:buFont typeface="Arial" pitchFamily="34" charset="0"/>
              <a:buChar char="•"/>
            </a:pPr>
            <a:r>
              <a:rPr lang="en-US" sz="1200" dirty="0" smtClean="0">
                <a:solidFill>
                  <a:schemeClr val="tx1"/>
                </a:solidFill>
              </a:rPr>
              <a:t>Each function has scalability characteristics</a:t>
            </a:r>
          </a:p>
        </p:txBody>
      </p:sp>
      <p:sp>
        <p:nvSpPr>
          <p:cNvPr id="10" name="Rectangle 9"/>
          <p:cNvSpPr/>
          <p:nvPr/>
        </p:nvSpPr>
        <p:spPr bwMode="auto">
          <a:xfrm>
            <a:off x="6121488" y="2170499"/>
            <a:ext cx="2502761" cy="1858045"/>
          </a:xfrm>
          <a:prstGeom prst="rect">
            <a:avLst/>
          </a:prstGeom>
          <a:noFill/>
          <a:ln>
            <a:noFill/>
            <a:headEnd type="none" w="med" len="med"/>
            <a:tailEnd type="none" w="med" len="med"/>
          </a:ln>
          <a:effectLst/>
        </p:spPr>
        <p:style>
          <a:lnRef idx="1">
            <a:schemeClr val="accent6"/>
          </a:lnRef>
          <a:fillRef idx="3">
            <a:schemeClr val="accent6"/>
          </a:fillRef>
          <a:effectRef idx="2">
            <a:schemeClr val="accent6"/>
          </a:effectRef>
          <a:fontRef idx="minor">
            <a:schemeClr val="lt1"/>
          </a:fontRef>
        </p:style>
        <p:txBody>
          <a:bodyPr vert="horz" wrap="square" lIns="68589" tIns="34295" rIns="68589" bIns="34295" numCol="1" rtlCol="0" anchor="t" anchorCtr="0" compatLnSpc="1">
            <a:prstTxWarp prst="textNoShape">
              <a:avLst/>
            </a:prstTxWarp>
            <a:noAutofit/>
          </a:bodyPr>
          <a:lstStyle/>
          <a:p>
            <a:pPr algn="ctr" defTabSz="685891">
              <a:spcBef>
                <a:spcPts val="0"/>
              </a:spcBef>
            </a:pPr>
            <a:r>
              <a:rPr lang="en-US" sz="1600" dirty="0" smtClean="0">
                <a:solidFill>
                  <a:schemeClr val="tx1"/>
                </a:solidFill>
              </a:rPr>
              <a:t>Use commoditized</a:t>
            </a:r>
            <a:br>
              <a:rPr lang="en-US" sz="1600" dirty="0" smtClean="0">
                <a:solidFill>
                  <a:schemeClr val="tx1"/>
                </a:solidFill>
              </a:rPr>
            </a:br>
            <a:r>
              <a:rPr lang="en-US" sz="1600" dirty="0" smtClean="0">
                <a:solidFill>
                  <a:schemeClr val="tx1"/>
                </a:solidFill>
              </a:rPr>
              <a:t>cloud functions</a:t>
            </a:r>
          </a:p>
          <a:p>
            <a:pPr algn="ctr" defTabSz="685891">
              <a:spcBef>
                <a:spcPts val="0"/>
              </a:spcBef>
            </a:pPr>
            <a:endParaRPr lang="en-US" sz="1500" dirty="0" smtClean="0">
              <a:solidFill>
                <a:schemeClr val="tx1"/>
              </a:solidFill>
            </a:endParaRPr>
          </a:p>
          <a:p>
            <a:pPr marL="168275" indent="-168275" defTabSz="685891">
              <a:spcBef>
                <a:spcPts val="0"/>
              </a:spcBef>
              <a:buFont typeface="Arial" pitchFamily="34" charset="0"/>
              <a:buChar char="•"/>
            </a:pPr>
            <a:r>
              <a:rPr lang="en-US" sz="1200" dirty="0" smtClean="0">
                <a:solidFill>
                  <a:schemeClr val="tx1"/>
                </a:solidFill>
              </a:rPr>
              <a:t>Cloud functions providing common resources</a:t>
            </a:r>
          </a:p>
          <a:p>
            <a:pPr marL="168275" indent="-168275" defTabSz="685891">
              <a:spcBef>
                <a:spcPts val="0"/>
              </a:spcBef>
              <a:buFont typeface="Arial" pitchFamily="34" charset="0"/>
              <a:buChar char="•"/>
            </a:pPr>
            <a:r>
              <a:rPr lang="en-US" sz="1200" dirty="0" smtClean="0">
                <a:solidFill>
                  <a:schemeClr val="tx1"/>
                </a:solidFill>
              </a:rPr>
              <a:t>Use of these services depends on vNF SLAs</a:t>
            </a:r>
          </a:p>
          <a:p>
            <a:pPr algn="ctr" defTabSz="685891">
              <a:spcBef>
                <a:spcPts val="0"/>
              </a:spcBef>
            </a:pPr>
            <a:endParaRPr kumimoji="0" lang="en-US" sz="1500" b="0" i="0" u="none" strike="noStrike" cap="none" normalizeH="0" baseline="0" dirty="0" smtClean="0">
              <a:ln>
                <a:noFill/>
              </a:ln>
              <a:solidFill>
                <a:schemeClr val="accent3"/>
              </a:solidFill>
              <a:effectLst/>
            </a:endParaRPr>
          </a:p>
        </p:txBody>
      </p:sp>
      <p:cxnSp>
        <p:nvCxnSpPr>
          <p:cNvPr id="33" name="Straight Connector 32"/>
          <p:cNvCxnSpPr/>
          <p:nvPr/>
        </p:nvCxnSpPr>
        <p:spPr bwMode="auto">
          <a:xfrm>
            <a:off x="4863962" y="1549555"/>
            <a:ext cx="0" cy="241957"/>
          </a:xfrm>
          <a:prstGeom prst="line">
            <a:avLst/>
          </a:prstGeom>
          <a:noFill/>
          <a:ln w="19050" cap="flat" cmpd="sng" algn="ctr">
            <a:solidFill>
              <a:schemeClr val="accent2"/>
            </a:solidFill>
            <a:prstDash val="sysDash"/>
            <a:round/>
            <a:headEnd type="none" w="med" len="med"/>
            <a:tailEnd type="none" w="med" len="med"/>
          </a:ln>
          <a:effectLst/>
        </p:spPr>
      </p:cxnSp>
      <p:sp>
        <p:nvSpPr>
          <p:cNvPr id="35" name="Freeform 5"/>
          <p:cNvSpPr>
            <a:spLocks noEditPoints="1"/>
          </p:cNvSpPr>
          <p:nvPr/>
        </p:nvSpPr>
        <p:spPr bwMode="auto">
          <a:xfrm>
            <a:off x="4700635" y="1171499"/>
            <a:ext cx="326654" cy="132570"/>
          </a:xfrm>
          <a:custGeom>
            <a:avLst/>
            <a:gdLst>
              <a:gd name="T0" fmla="*/ 115 w 130"/>
              <a:gd name="T1" fmla="*/ 0 h 47"/>
              <a:gd name="T2" fmla="*/ 31 w 130"/>
              <a:gd name="T3" fmla="*/ 0 h 47"/>
              <a:gd name="T4" fmla="*/ 37 w 130"/>
              <a:gd name="T5" fmla="*/ 15 h 47"/>
              <a:gd name="T6" fmla="*/ 13 w 130"/>
              <a:gd name="T7" fmla="*/ 38 h 47"/>
              <a:gd name="T8" fmla="*/ 0 w 130"/>
              <a:gd name="T9" fmla="*/ 34 h 47"/>
              <a:gd name="T10" fmla="*/ 0 w 130"/>
              <a:gd name="T11" fmla="*/ 35 h 47"/>
              <a:gd name="T12" fmla="*/ 15 w 130"/>
              <a:gd name="T13" fmla="*/ 47 h 47"/>
              <a:gd name="T14" fmla="*/ 115 w 130"/>
              <a:gd name="T15" fmla="*/ 47 h 47"/>
              <a:gd name="T16" fmla="*/ 130 w 130"/>
              <a:gd name="T17" fmla="*/ 32 h 47"/>
              <a:gd name="T18" fmla="*/ 130 w 130"/>
              <a:gd name="T19" fmla="*/ 15 h 47"/>
              <a:gd name="T20" fmla="*/ 115 w 130"/>
              <a:gd name="T21" fmla="*/ 0 h 47"/>
              <a:gd name="T22" fmla="*/ 12 w 130"/>
              <a:gd name="T23" fmla="*/ 23 h 47"/>
              <a:gd name="T24" fmla="*/ 21 w 130"/>
              <a:gd name="T25" fmla="*/ 14 h 47"/>
              <a:gd name="T26" fmla="*/ 12 w 130"/>
              <a:gd name="T27" fmla="*/ 4 h 47"/>
              <a:gd name="T28" fmla="*/ 3 w 130"/>
              <a:gd name="T29" fmla="*/ 14 h 47"/>
              <a:gd name="T30" fmla="*/ 12 w 130"/>
              <a:gd name="T31"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0" h="47">
                <a:moveTo>
                  <a:pt x="115" y="0"/>
                </a:moveTo>
                <a:cubicBezTo>
                  <a:pt x="31" y="0"/>
                  <a:pt x="31" y="0"/>
                  <a:pt x="31" y="0"/>
                </a:cubicBezTo>
                <a:cubicBezTo>
                  <a:pt x="35" y="4"/>
                  <a:pt x="37" y="9"/>
                  <a:pt x="37" y="15"/>
                </a:cubicBezTo>
                <a:cubicBezTo>
                  <a:pt x="37" y="28"/>
                  <a:pt x="27" y="38"/>
                  <a:pt x="13" y="38"/>
                </a:cubicBezTo>
                <a:cubicBezTo>
                  <a:pt x="8" y="38"/>
                  <a:pt x="4" y="36"/>
                  <a:pt x="0" y="34"/>
                </a:cubicBezTo>
                <a:cubicBezTo>
                  <a:pt x="0" y="35"/>
                  <a:pt x="0" y="35"/>
                  <a:pt x="0" y="35"/>
                </a:cubicBezTo>
                <a:cubicBezTo>
                  <a:pt x="0" y="44"/>
                  <a:pt x="6" y="47"/>
                  <a:pt x="15" y="47"/>
                </a:cubicBezTo>
                <a:cubicBezTo>
                  <a:pt x="115" y="47"/>
                  <a:pt x="115" y="47"/>
                  <a:pt x="115" y="47"/>
                </a:cubicBezTo>
                <a:cubicBezTo>
                  <a:pt x="123" y="47"/>
                  <a:pt x="130" y="41"/>
                  <a:pt x="130" y="32"/>
                </a:cubicBezTo>
                <a:cubicBezTo>
                  <a:pt x="130" y="15"/>
                  <a:pt x="130" y="15"/>
                  <a:pt x="130" y="15"/>
                </a:cubicBezTo>
                <a:cubicBezTo>
                  <a:pt x="130" y="6"/>
                  <a:pt x="123" y="0"/>
                  <a:pt x="115" y="0"/>
                </a:cubicBezTo>
                <a:close/>
                <a:moveTo>
                  <a:pt x="12" y="23"/>
                </a:moveTo>
                <a:cubicBezTo>
                  <a:pt x="17" y="23"/>
                  <a:pt x="21" y="19"/>
                  <a:pt x="21" y="14"/>
                </a:cubicBezTo>
                <a:cubicBezTo>
                  <a:pt x="21" y="8"/>
                  <a:pt x="17" y="4"/>
                  <a:pt x="12" y="4"/>
                </a:cubicBezTo>
                <a:cubicBezTo>
                  <a:pt x="7" y="4"/>
                  <a:pt x="3" y="8"/>
                  <a:pt x="3" y="14"/>
                </a:cubicBezTo>
                <a:cubicBezTo>
                  <a:pt x="3" y="19"/>
                  <a:pt x="7" y="23"/>
                  <a:pt x="12" y="23"/>
                </a:cubicBezTo>
                <a:close/>
              </a:path>
            </a:pathLst>
          </a:custGeom>
          <a:solidFill>
            <a:schemeClr val="accent5">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5"/>
          <p:cNvSpPr>
            <a:spLocks noEditPoints="1"/>
          </p:cNvSpPr>
          <p:nvPr/>
        </p:nvSpPr>
        <p:spPr bwMode="auto">
          <a:xfrm>
            <a:off x="4700635" y="1398333"/>
            <a:ext cx="326654" cy="132570"/>
          </a:xfrm>
          <a:custGeom>
            <a:avLst/>
            <a:gdLst>
              <a:gd name="T0" fmla="*/ 115 w 130"/>
              <a:gd name="T1" fmla="*/ 0 h 47"/>
              <a:gd name="T2" fmla="*/ 31 w 130"/>
              <a:gd name="T3" fmla="*/ 0 h 47"/>
              <a:gd name="T4" fmla="*/ 37 w 130"/>
              <a:gd name="T5" fmla="*/ 15 h 47"/>
              <a:gd name="T6" fmla="*/ 13 w 130"/>
              <a:gd name="T7" fmla="*/ 38 h 47"/>
              <a:gd name="T8" fmla="*/ 0 w 130"/>
              <a:gd name="T9" fmla="*/ 34 h 47"/>
              <a:gd name="T10" fmla="*/ 0 w 130"/>
              <a:gd name="T11" fmla="*/ 35 h 47"/>
              <a:gd name="T12" fmla="*/ 15 w 130"/>
              <a:gd name="T13" fmla="*/ 47 h 47"/>
              <a:gd name="T14" fmla="*/ 115 w 130"/>
              <a:gd name="T15" fmla="*/ 47 h 47"/>
              <a:gd name="T16" fmla="*/ 130 w 130"/>
              <a:gd name="T17" fmla="*/ 32 h 47"/>
              <a:gd name="T18" fmla="*/ 130 w 130"/>
              <a:gd name="T19" fmla="*/ 15 h 47"/>
              <a:gd name="T20" fmla="*/ 115 w 130"/>
              <a:gd name="T21" fmla="*/ 0 h 47"/>
              <a:gd name="T22" fmla="*/ 12 w 130"/>
              <a:gd name="T23" fmla="*/ 23 h 47"/>
              <a:gd name="T24" fmla="*/ 21 w 130"/>
              <a:gd name="T25" fmla="*/ 14 h 47"/>
              <a:gd name="T26" fmla="*/ 12 w 130"/>
              <a:gd name="T27" fmla="*/ 4 h 47"/>
              <a:gd name="T28" fmla="*/ 3 w 130"/>
              <a:gd name="T29" fmla="*/ 14 h 47"/>
              <a:gd name="T30" fmla="*/ 12 w 130"/>
              <a:gd name="T31"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0" h="47">
                <a:moveTo>
                  <a:pt x="115" y="0"/>
                </a:moveTo>
                <a:cubicBezTo>
                  <a:pt x="31" y="0"/>
                  <a:pt x="31" y="0"/>
                  <a:pt x="31" y="0"/>
                </a:cubicBezTo>
                <a:cubicBezTo>
                  <a:pt x="35" y="4"/>
                  <a:pt x="37" y="9"/>
                  <a:pt x="37" y="15"/>
                </a:cubicBezTo>
                <a:cubicBezTo>
                  <a:pt x="37" y="28"/>
                  <a:pt x="27" y="38"/>
                  <a:pt x="13" y="38"/>
                </a:cubicBezTo>
                <a:cubicBezTo>
                  <a:pt x="8" y="38"/>
                  <a:pt x="4" y="36"/>
                  <a:pt x="0" y="34"/>
                </a:cubicBezTo>
                <a:cubicBezTo>
                  <a:pt x="0" y="35"/>
                  <a:pt x="0" y="35"/>
                  <a:pt x="0" y="35"/>
                </a:cubicBezTo>
                <a:cubicBezTo>
                  <a:pt x="0" y="44"/>
                  <a:pt x="6" y="47"/>
                  <a:pt x="15" y="47"/>
                </a:cubicBezTo>
                <a:cubicBezTo>
                  <a:pt x="115" y="47"/>
                  <a:pt x="115" y="47"/>
                  <a:pt x="115" y="47"/>
                </a:cubicBezTo>
                <a:cubicBezTo>
                  <a:pt x="123" y="47"/>
                  <a:pt x="130" y="41"/>
                  <a:pt x="130" y="32"/>
                </a:cubicBezTo>
                <a:cubicBezTo>
                  <a:pt x="130" y="15"/>
                  <a:pt x="130" y="15"/>
                  <a:pt x="130" y="15"/>
                </a:cubicBezTo>
                <a:cubicBezTo>
                  <a:pt x="130" y="6"/>
                  <a:pt x="123" y="0"/>
                  <a:pt x="115" y="0"/>
                </a:cubicBezTo>
                <a:close/>
                <a:moveTo>
                  <a:pt x="12" y="23"/>
                </a:moveTo>
                <a:cubicBezTo>
                  <a:pt x="17" y="23"/>
                  <a:pt x="21" y="19"/>
                  <a:pt x="21" y="14"/>
                </a:cubicBezTo>
                <a:cubicBezTo>
                  <a:pt x="21" y="8"/>
                  <a:pt x="17" y="4"/>
                  <a:pt x="12" y="4"/>
                </a:cubicBezTo>
                <a:cubicBezTo>
                  <a:pt x="7" y="4"/>
                  <a:pt x="3" y="8"/>
                  <a:pt x="3" y="14"/>
                </a:cubicBezTo>
                <a:cubicBezTo>
                  <a:pt x="3" y="19"/>
                  <a:pt x="7" y="23"/>
                  <a:pt x="12" y="23"/>
                </a:cubicBezTo>
                <a:close/>
              </a:path>
            </a:pathLst>
          </a:custGeom>
          <a:solidFill>
            <a:schemeClr val="accent5">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5"/>
          <p:cNvSpPr>
            <a:spLocks noEditPoints="1"/>
          </p:cNvSpPr>
          <p:nvPr/>
        </p:nvSpPr>
        <p:spPr bwMode="auto">
          <a:xfrm>
            <a:off x="4700635" y="1795042"/>
            <a:ext cx="326654" cy="132570"/>
          </a:xfrm>
          <a:custGeom>
            <a:avLst/>
            <a:gdLst>
              <a:gd name="T0" fmla="*/ 115 w 130"/>
              <a:gd name="T1" fmla="*/ 0 h 47"/>
              <a:gd name="T2" fmla="*/ 31 w 130"/>
              <a:gd name="T3" fmla="*/ 0 h 47"/>
              <a:gd name="T4" fmla="*/ 37 w 130"/>
              <a:gd name="T5" fmla="*/ 15 h 47"/>
              <a:gd name="T6" fmla="*/ 13 w 130"/>
              <a:gd name="T7" fmla="*/ 38 h 47"/>
              <a:gd name="T8" fmla="*/ 0 w 130"/>
              <a:gd name="T9" fmla="*/ 34 h 47"/>
              <a:gd name="T10" fmla="*/ 0 w 130"/>
              <a:gd name="T11" fmla="*/ 35 h 47"/>
              <a:gd name="T12" fmla="*/ 15 w 130"/>
              <a:gd name="T13" fmla="*/ 47 h 47"/>
              <a:gd name="T14" fmla="*/ 115 w 130"/>
              <a:gd name="T15" fmla="*/ 47 h 47"/>
              <a:gd name="T16" fmla="*/ 130 w 130"/>
              <a:gd name="T17" fmla="*/ 32 h 47"/>
              <a:gd name="T18" fmla="*/ 130 w 130"/>
              <a:gd name="T19" fmla="*/ 15 h 47"/>
              <a:gd name="T20" fmla="*/ 115 w 130"/>
              <a:gd name="T21" fmla="*/ 0 h 47"/>
              <a:gd name="T22" fmla="*/ 12 w 130"/>
              <a:gd name="T23" fmla="*/ 23 h 47"/>
              <a:gd name="T24" fmla="*/ 21 w 130"/>
              <a:gd name="T25" fmla="*/ 14 h 47"/>
              <a:gd name="T26" fmla="*/ 12 w 130"/>
              <a:gd name="T27" fmla="*/ 4 h 47"/>
              <a:gd name="T28" fmla="*/ 3 w 130"/>
              <a:gd name="T29" fmla="*/ 14 h 47"/>
              <a:gd name="T30" fmla="*/ 12 w 130"/>
              <a:gd name="T31"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0" h="47">
                <a:moveTo>
                  <a:pt x="115" y="0"/>
                </a:moveTo>
                <a:cubicBezTo>
                  <a:pt x="31" y="0"/>
                  <a:pt x="31" y="0"/>
                  <a:pt x="31" y="0"/>
                </a:cubicBezTo>
                <a:cubicBezTo>
                  <a:pt x="35" y="4"/>
                  <a:pt x="37" y="9"/>
                  <a:pt x="37" y="15"/>
                </a:cubicBezTo>
                <a:cubicBezTo>
                  <a:pt x="37" y="28"/>
                  <a:pt x="27" y="38"/>
                  <a:pt x="13" y="38"/>
                </a:cubicBezTo>
                <a:cubicBezTo>
                  <a:pt x="8" y="38"/>
                  <a:pt x="4" y="36"/>
                  <a:pt x="0" y="34"/>
                </a:cubicBezTo>
                <a:cubicBezTo>
                  <a:pt x="0" y="35"/>
                  <a:pt x="0" y="35"/>
                  <a:pt x="0" y="35"/>
                </a:cubicBezTo>
                <a:cubicBezTo>
                  <a:pt x="0" y="44"/>
                  <a:pt x="6" y="47"/>
                  <a:pt x="15" y="47"/>
                </a:cubicBezTo>
                <a:cubicBezTo>
                  <a:pt x="115" y="47"/>
                  <a:pt x="115" y="47"/>
                  <a:pt x="115" y="47"/>
                </a:cubicBezTo>
                <a:cubicBezTo>
                  <a:pt x="123" y="47"/>
                  <a:pt x="130" y="41"/>
                  <a:pt x="130" y="32"/>
                </a:cubicBezTo>
                <a:cubicBezTo>
                  <a:pt x="130" y="15"/>
                  <a:pt x="130" y="15"/>
                  <a:pt x="130" y="15"/>
                </a:cubicBezTo>
                <a:cubicBezTo>
                  <a:pt x="130" y="6"/>
                  <a:pt x="123" y="0"/>
                  <a:pt x="115" y="0"/>
                </a:cubicBezTo>
                <a:close/>
                <a:moveTo>
                  <a:pt x="12" y="23"/>
                </a:moveTo>
                <a:cubicBezTo>
                  <a:pt x="17" y="23"/>
                  <a:pt x="21" y="19"/>
                  <a:pt x="21" y="14"/>
                </a:cubicBezTo>
                <a:cubicBezTo>
                  <a:pt x="21" y="8"/>
                  <a:pt x="17" y="4"/>
                  <a:pt x="12" y="4"/>
                </a:cubicBezTo>
                <a:cubicBezTo>
                  <a:pt x="7" y="4"/>
                  <a:pt x="3" y="8"/>
                  <a:pt x="3" y="14"/>
                </a:cubicBezTo>
                <a:cubicBezTo>
                  <a:pt x="3" y="19"/>
                  <a:pt x="7" y="23"/>
                  <a:pt x="12" y="23"/>
                </a:cubicBezTo>
                <a:close/>
              </a:path>
            </a:pathLst>
          </a:custGeom>
          <a:solidFill>
            <a:schemeClr val="accent5">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27" name="Straight Connector 26"/>
          <p:cNvCxnSpPr/>
          <p:nvPr/>
        </p:nvCxnSpPr>
        <p:spPr bwMode="auto">
          <a:xfrm>
            <a:off x="5284018" y="1549555"/>
            <a:ext cx="0" cy="241957"/>
          </a:xfrm>
          <a:prstGeom prst="line">
            <a:avLst/>
          </a:prstGeom>
          <a:noFill/>
          <a:ln w="19050" cap="flat" cmpd="sng" algn="ctr">
            <a:solidFill>
              <a:schemeClr val="accent2"/>
            </a:solidFill>
            <a:prstDash val="sysDash"/>
            <a:round/>
            <a:headEnd type="none" w="med" len="med"/>
            <a:tailEnd type="none" w="med" len="med"/>
          </a:ln>
          <a:effectLst/>
        </p:spPr>
      </p:cxnSp>
      <p:sp>
        <p:nvSpPr>
          <p:cNvPr id="29" name="Freeform 5"/>
          <p:cNvSpPr>
            <a:spLocks noEditPoints="1"/>
          </p:cNvSpPr>
          <p:nvPr/>
        </p:nvSpPr>
        <p:spPr bwMode="auto">
          <a:xfrm>
            <a:off x="5120691" y="1171499"/>
            <a:ext cx="326654" cy="132570"/>
          </a:xfrm>
          <a:custGeom>
            <a:avLst/>
            <a:gdLst>
              <a:gd name="T0" fmla="*/ 115 w 130"/>
              <a:gd name="T1" fmla="*/ 0 h 47"/>
              <a:gd name="T2" fmla="*/ 31 w 130"/>
              <a:gd name="T3" fmla="*/ 0 h 47"/>
              <a:gd name="T4" fmla="*/ 37 w 130"/>
              <a:gd name="T5" fmla="*/ 15 h 47"/>
              <a:gd name="T6" fmla="*/ 13 w 130"/>
              <a:gd name="T7" fmla="*/ 38 h 47"/>
              <a:gd name="T8" fmla="*/ 0 w 130"/>
              <a:gd name="T9" fmla="*/ 34 h 47"/>
              <a:gd name="T10" fmla="*/ 0 w 130"/>
              <a:gd name="T11" fmla="*/ 35 h 47"/>
              <a:gd name="T12" fmla="*/ 15 w 130"/>
              <a:gd name="T13" fmla="*/ 47 h 47"/>
              <a:gd name="T14" fmla="*/ 115 w 130"/>
              <a:gd name="T15" fmla="*/ 47 h 47"/>
              <a:gd name="T16" fmla="*/ 130 w 130"/>
              <a:gd name="T17" fmla="*/ 32 h 47"/>
              <a:gd name="T18" fmla="*/ 130 w 130"/>
              <a:gd name="T19" fmla="*/ 15 h 47"/>
              <a:gd name="T20" fmla="*/ 115 w 130"/>
              <a:gd name="T21" fmla="*/ 0 h 47"/>
              <a:gd name="T22" fmla="*/ 12 w 130"/>
              <a:gd name="T23" fmla="*/ 23 h 47"/>
              <a:gd name="T24" fmla="*/ 21 w 130"/>
              <a:gd name="T25" fmla="*/ 14 h 47"/>
              <a:gd name="T26" fmla="*/ 12 w 130"/>
              <a:gd name="T27" fmla="*/ 4 h 47"/>
              <a:gd name="T28" fmla="*/ 3 w 130"/>
              <a:gd name="T29" fmla="*/ 14 h 47"/>
              <a:gd name="T30" fmla="*/ 12 w 130"/>
              <a:gd name="T31"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0" h="47">
                <a:moveTo>
                  <a:pt x="115" y="0"/>
                </a:moveTo>
                <a:cubicBezTo>
                  <a:pt x="31" y="0"/>
                  <a:pt x="31" y="0"/>
                  <a:pt x="31" y="0"/>
                </a:cubicBezTo>
                <a:cubicBezTo>
                  <a:pt x="35" y="4"/>
                  <a:pt x="37" y="9"/>
                  <a:pt x="37" y="15"/>
                </a:cubicBezTo>
                <a:cubicBezTo>
                  <a:pt x="37" y="28"/>
                  <a:pt x="27" y="38"/>
                  <a:pt x="13" y="38"/>
                </a:cubicBezTo>
                <a:cubicBezTo>
                  <a:pt x="8" y="38"/>
                  <a:pt x="4" y="36"/>
                  <a:pt x="0" y="34"/>
                </a:cubicBezTo>
                <a:cubicBezTo>
                  <a:pt x="0" y="35"/>
                  <a:pt x="0" y="35"/>
                  <a:pt x="0" y="35"/>
                </a:cubicBezTo>
                <a:cubicBezTo>
                  <a:pt x="0" y="44"/>
                  <a:pt x="6" y="47"/>
                  <a:pt x="15" y="47"/>
                </a:cubicBezTo>
                <a:cubicBezTo>
                  <a:pt x="115" y="47"/>
                  <a:pt x="115" y="47"/>
                  <a:pt x="115" y="47"/>
                </a:cubicBezTo>
                <a:cubicBezTo>
                  <a:pt x="123" y="47"/>
                  <a:pt x="130" y="41"/>
                  <a:pt x="130" y="32"/>
                </a:cubicBezTo>
                <a:cubicBezTo>
                  <a:pt x="130" y="15"/>
                  <a:pt x="130" y="15"/>
                  <a:pt x="130" y="15"/>
                </a:cubicBezTo>
                <a:cubicBezTo>
                  <a:pt x="130" y="6"/>
                  <a:pt x="123" y="0"/>
                  <a:pt x="115" y="0"/>
                </a:cubicBezTo>
                <a:close/>
                <a:moveTo>
                  <a:pt x="12" y="23"/>
                </a:moveTo>
                <a:cubicBezTo>
                  <a:pt x="17" y="23"/>
                  <a:pt x="21" y="19"/>
                  <a:pt x="21" y="14"/>
                </a:cubicBezTo>
                <a:cubicBezTo>
                  <a:pt x="21" y="8"/>
                  <a:pt x="17" y="4"/>
                  <a:pt x="12" y="4"/>
                </a:cubicBezTo>
                <a:cubicBezTo>
                  <a:pt x="7" y="4"/>
                  <a:pt x="3" y="8"/>
                  <a:pt x="3" y="14"/>
                </a:cubicBezTo>
                <a:cubicBezTo>
                  <a:pt x="3" y="19"/>
                  <a:pt x="7" y="23"/>
                  <a:pt x="12" y="2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5"/>
          <p:cNvSpPr>
            <a:spLocks noEditPoints="1"/>
          </p:cNvSpPr>
          <p:nvPr/>
        </p:nvSpPr>
        <p:spPr bwMode="auto">
          <a:xfrm>
            <a:off x="5120691" y="1398333"/>
            <a:ext cx="326654" cy="132570"/>
          </a:xfrm>
          <a:custGeom>
            <a:avLst/>
            <a:gdLst>
              <a:gd name="T0" fmla="*/ 115 w 130"/>
              <a:gd name="T1" fmla="*/ 0 h 47"/>
              <a:gd name="T2" fmla="*/ 31 w 130"/>
              <a:gd name="T3" fmla="*/ 0 h 47"/>
              <a:gd name="T4" fmla="*/ 37 w 130"/>
              <a:gd name="T5" fmla="*/ 15 h 47"/>
              <a:gd name="T6" fmla="*/ 13 w 130"/>
              <a:gd name="T7" fmla="*/ 38 h 47"/>
              <a:gd name="T8" fmla="*/ 0 w 130"/>
              <a:gd name="T9" fmla="*/ 34 h 47"/>
              <a:gd name="T10" fmla="*/ 0 w 130"/>
              <a:gd name="T11" fmla="*/ 35 h 47"/>
              <a:gd name="T12" fmla="*/ 15 w 130"/>
              <a:gd name="T13" fmla="*/ 47 h 47"/>
              <a:gd name="T14" fmla="*/ 115 w 130"/>
              <a:gd name="T15" fmla="*/ 47 h 47"/>
              <a:gd name="T16" fmla="*/ 130 w 130"/>
              <a:gd name="T17" fmla="*/ 32 h 47"/>
              <a:gd name="T18" fmla="*/ 130 w 130"/>
              <a:gd name="T19" fmla="*/ 15 h 47"/>
              <a:gd name="T20" fmla="*/ 115 w 130"/>
              <a:gd name="T21" fmla="*/ 0 h 47"/>
              <a:gd name="T22" fmla="*/ 12 w 130"/>
              <a:gd name="T23" fmla="*/ 23 h 47"/>
              <a:gd name="T24" fmla="*/ 21 w 130"/>
              <a:gd name="T25" fmla="*/ 14 h 47"/>
              <a:gd name="T26" fmla="*/ 12 w 130"/>
              <a:gd name="T27" fmla="*/ 4 h 47"/>
              <a:gd name="T28" fmla="*/ 3 w 130"/>
              <a:gd name="T29" fmla="*/ 14 h 47"/>
              <a:gd name="T30" fmla="*/ 12 w 130"/>
              <a:gd name="T31"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0" h="47">
                <a:moveTo>
                  <a:pt x="115" y="0"/>
                </a:moveTo>
                <a:cubicBezTo>
                  <a:pt x="31" y="0"/>
                  <a:pt x="31" y="0"/>
                  <a:pt x="31" y="0"/>
                </a:cubicBezTo>
                <a:cubicBezTo>
                  <a:pt x="35" y="4"/>
                  <a:pt x="37" y="9"/>
                  <a:pt x="37" y="15"/>
                </a:cubicBezTo>
                <a:cubicBezTo>
                  <a:pt x="37" y="28"/>
                  <a:pt x="27" y="38"/>
                  <a:pt x="13" y="38"/>
                </a:cubicBezTo>
                <a:cubicBezTo>
                  <a:pt x="8" y="38"/>
                  <a:pt x="4" y="36"/>
                  <a:pt x="0" y="34"/>
                </a:cubicBezTo>
                <a:cubicBezTo>
                  <a:pt x="0" y="35"/>
                  <a:pt x="0" y="35"/>
                  <a:pt x="0" y="35"/>
                </a:cubicBezTo>
                <a:cubicBezTo>
                  <a:pt x="0" y="44"/>
                  <a:pt x="6" y="47"/>
                  <a:pt x="15" y="47"/>
                </a:cubicBezTo>
                <a:cubicBezTo>
                  <a:pt x="115" y="47"/>
                  <a:pt x="115" y="47"/>
                  <a:pt x="115" y="47"/>
                </a:cubicBezTo>
                <a:cubicBezTo>
                  <a:pt x="123" y="47"/>
                  <a:pt x="130" y="41"/>
                  <a:pt x="130" y="32"/>
                </a:cubicBezTo>
                <a:cubicBezTo>
                  <a:pt x="130" y="15"/>
                  <a:pt x="130" y="15"/>
                  <a:pt x="130" y="15"/>
                </a:cubicBezTo>
                <a:cubicBezTo>
                  <a:pt x="130" y="6"/>
                  <a:pt x="123" y="0"/>
                  <a:pt x="115" y="0"/>
                </a:cubicBezTo>
                <a:close/>
                <a:moveTo>
                  <a:pt x="12" y="23"/>
                </a:moveTo>
                <a:cubicBezTo>
                  <a:pt x="17" y="23"/>
                  <a:pt x="21" y="19"/>
                  <a:pt x="21" y="14"/>
                </a:cubicBezTo>
                <a:cubicBezTo>
                  <a:pt x="21" y="8"/>
                  <a:pt x="17" y="4"/>
                  <a:pt x="12" y="4"/>
                </a:cubicBezTo>
                <a:cubicBezTo>
                  <a:pt x="7" y="4"/>
                  <a:pt x="3" y="8"/>
                  <a:pt x="3" y="14"/>
                </a:cubicBezTo>
                <a:cubicBezTo>
                  <a:pt x="3" y="19"/>
                  <a:pt x="7" y="23"/>
                  <a:pt x="12" y="2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5"/>
          <p:cNvSpPr>
            <a:spLocks noEditPoints="1"/>
          </p:cNvSpPr>
          <p:nvPr/>
        </p:nvSpPr>
        <p:spPr bwMode="auto">
          <a:xfrm>
            <a:off x="5120691" y="944665"/>
            <a:ext cx="326654" cy="132570"/>
          </a:xfrm>
          <a:custGeom>
            <a:avLst/>
            <a:gdLst>
              <a:gd name="T0" fmla="*/ 115 w 130"/>
              <a:gd name="T1" fmla="*/ 0 h 47"/>
              <a:gd name="T2" fmla="*/ 31 w 130"/>
              <a:gd name="T3" fmla="*/ 0 h 47"/>
              <a:gd name="T4" fmla="*/ 37 w 130"/>
              <a:gd name="T5" fmla="*/ 15 h 47"/>
              <a:gd name="T6" fmla="*/ 13 w 130"/>
              <a:gd name="T7" fmla="*/ 38 h 47"/>
              <a:gd name="T8" fmla="*/ 0 w 130"/>
              <a:gd name="T9" fmla="*/ 34 h 47"/>
              <a:gd name="T10" fmla="*/ 0 w 130"/>
              <a:gd name="T11" fmla="*/ 35 h 47"/>
              <a:gd name="T12" fmla="*/ 15 w 130"/>
              <a:gd name="T13" fmla="*/ 47 h 47"/>
              <a:gd name="T14" fmla="*/ 115 w 130"/>
              <a:gd name="T15" fmla="*/ 47 h 47"/>
              <a:gd name="T16" fmla="*/ 130 w 130"/>
              <a:gd name="T17" fmla="*/ 32 h 47"/>
              <a:gd name="T18" fmla="*/ 130 w 130"/>
              <a:gd name="T19" fmla="*/ 15 h 47"/>
              <a:gd name="T20" fmla="*/ 115 w 130"/>
              <a:gd name="T21" fmla="*/ 0 h 47"/>
              <a:gd name="T22" fmla="*/ 12 w 130"/>
              <a:gd name="T23" fmla="*/ 23 h 47"/>
              <a:gd name="T24" fmla="*/ 21 w 130"/>
              <a:gd name="T25" fmla="*/ 14 h 47"/>
              <a:gd name="T26" fmla="*/ 12 w 130"/>
              <a:gd name="T27" fmla="*/ 4 h 47"/>
              <a:gd name="T28" fmla="*/ 3 w 130"/>
              <a:gd name="T29" fmla="*/ 14 h 47"/>
              <a:gd name="T30" fmla="*/ 12 w 130"/>
              <a:gd name="T31"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0" h="47">
                <a:moveTo>
                  <a:pt x="115" y="0"/>
                </a:moveTo>
                <a:cubicBezTo>
                  <a:pt x="31" y="0"/>
                  <a:pt x="31" y="0"/>
                  <a:pt x="31" y="0"/>
                </a:cubicBezTo>
                <a:cubicBezTo>
                  <a:pt x="35" y="4"/>
                  <a:pt x="37" y="9"/>
                  <a:pt x="37" y="15"/>
                </a:cubicBezTo>
                <a:cubicBezTo>
                  <a:pt x="37" y="28"/>
                  <a:pt x="27" y="38"/>
                  <a:pt x="13" y="38"/>
                </a:cubicBezTo>
                <a:cubicBezTo>
                  <a:pt x="8" y="38"/>
                  <a:pt x="4" y="36"/>
                  <a:pt x="0" y="34"/>
                </a:cubicBezTo>
                <a:cubicBezTo>
                  <a:pt x="0" y="35"/>
                  <a:pt x="0" y="35"/>
                  <a:pt x="0" y="35"/>
                </a:cubicBezTo>
                <a:cubicBezTo>
                  <a:pt x="0" y="44"/>
                  <a:pt x="6" y="47"/>
                  <a:pt x="15" y="47"/>
                </a:cubicBezTo>
                <a:cubicBezTo>
                  <a:pt x="115" y="47"/>
                  <a:pt x="115" y="47"/>
                  <a:pt x="115" y="47"/>
                </a:cubicBezTo>
                <a:cubicBezTo>
                  <a:pt x="123" y="47"/>
                  <a:pt x="130" y="41"/>
                  <a:pt x="130" y="32"/>
                </a:cubicBezTo>
                <a:cubicBezTo>
                  <a:pt x="130" y="15"/>
                  <a:pt x="130" y="15"/>
                  <a:pt x="130" y="15"/>
                </a:cubicBezTo>
                <a:cubicBezTo>
                  <a:pt x="130" y="6"/>
                  <a:pt x="123" y="0"/>
                  <a:pt x="115" y="0"/>
                </a:cubicBezTo>
                <a:close/>
                <a:moveTo>
                  <a:pt x="12" y="23"/>
                </a:moveTo>
                <a:cubicBezTo>
                  <a:pt x="17" y="23"/>
                  <a:pt x="21" y="19"/>
                  <a:pt x="21" y="14"/>
                </a:cubicBezTo>
                <a:cubicBezTo>
                  <a:pt x="21" y="8"/>
                  <a:pt x="17" y="4"/>
                  <a:pt x="12" y="4"/>
                </a:cubicBezTo>
                <a:cubicBezTo>
                  <a:pt x="7" y="4"/>
                  <a:pt x="3" y="8"/>
                  <a:pt x="3" y="14"/>
                </a:cubicBezTo>
                <a:cubicBezTo>
                  <a:pt x="3" y="19"/>
                  <a:pt x="7" y="23"/>
                  <a:pt x="12" y="2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5"/>
          <p:cNvSpPr>
            <a:spLocks noEditPoints="1"/>
          </p:cNvSpPr>
          <p:nvPr/>
        </p:nvSpPr>
        <p:spPr bwMode="auto">
          <a:xfrm>
            <a:off x="5120691" y="1795042"/>
            <a:ext cx="326654" cy="132570"/>
          </a:xfrm>
          <a:custGeom>
            <a:avLst/>
            <a:gdLst>
              <a:gd name="T0" fmla="*/ 115 w 130"/>
              <a:gd name="T1" fmla="*/ 0 h 47"/>
              <a:gd name="T2" fmla="*/ 31 w 130"/>
              <a:gd name="T3" fmla="*/ 0 h 47"/>
              <a:gd name="T4" fmla="*/ 37 w 130"/>
              <a:gd name="T5" fmla="*/ 15 h 47"/>
              <a:gd name="T6" fmla="*/ 13 w 130"/>
              <a:gd name="T7" fmla="*/ 38 h 47"/>
              <a:gd name="T8" fmla="*/ 0 w 130"/>
              <a:gd name="T9" fmla="*/ 34 h 47"/>
              <a:gd name="T10" fmla="*/ 0 w 130"/>
              <a:gd name="T11" fmla="*/ 35 h 47"/>
              <a:gd name="T12" fmla="*/ 15 w 130"/>
              <a:gd name="T13" fmla="*/ 47 h 47"/>
              <a:gd name="T14" fmla="*/ 115 w 130"/>
              <a:gd name="T15" fmla="*/ 47 h 47"/>
              <a:gd name="T16" fmla="*/ 130 w 130"/>
              <a:gd name="T17" fmla="*/ 32 h 47"/>
              <a:gd name="T18" fmla="*/ 130 w 130"/>
              <a:gd name="T19" fmla="*/ 15 h 47"/>
              <a:gd name="T20" fmla="*/ 115 w 130"/>
              <a:gd name="T21" fmla="*/ 0 h 47"/>
              <a:gd name="T22" fmla="*/ 12 w 130"/>
              <a:gd name="T23" fmla="*/ 23 h 47"/>
              <a:gd name="T24" fmla="*/ 21 w 130"/>
              <a:gd name="T25" fmla="*/ 14 h 47"/>
              <a:gd name="T26" fmla="*/ 12 w 130"/>
              <a:gd name="T27" fmla="*/ 4 h 47"/>
              <a:gd name="T28" fmla="*/ 3 w 130"/>
              <a:gd name="T29" fmla="*/ 14 h 47"/>
              <a:gd name="T30" fmla="*/ 12 w 130"/>
              <a:gd name="T31"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0" h="47">
                <a:moveTo>
                  <a:pt x="115" y="0"/>
                </a:moveTo>
                <a:cubicBezTo>
                  <a:pt x="31" y="0"/>
                  <a:pt x="31" y="0"/>
                  <a:pt x="31" y="0"/>
                </a:cubicBezTo>
                <a:cubicBezTo>
                  <a:pt x="35" y="4"/>
                  <a:pt x="37" y="9"/>
                  <a:pt x="37" y="15"/>
                </a:cubicBezTo>
                <a:cubicBezTo>
                  <a:pt x="37" y="28"/>
                  <a:pt x="27" y="38"/>
                  <a:pt x="13" y="38"/>
                </a:cubicBezTo>
                <a:cubicBezTo>
                  <a:pt x="8" y="38"/>
                  <a:pt x="4" y="36"/>
                  <a:pt x="0" y="34"/>
                </a:cubicBezTo>
                <a:cubicBezTo>
                  <a:pt x="0" y="35"/>
                  <a:pt x="0" y="35"/>
                  <a:pt x="0" y="35"/>
                </a:cubicBezTo>
                <a:cubicBezTo>
                  <a:pt x="0" y="44"/>
                  <a:pt x="6" y="47"/>
                  <a:pt x="15" y="47"/>
                </a:cubicBezTo>
                <a:cubicBezTo>
                  <a:pt x="115" y="47"/>
                  <a:pt x="115" y="47"/>
                  <a:pt x="115" y="47"/>
                </a:cubicBezTo>
                <a:cubicBezTo>
                  <a:pt x="123" y="47"/>
                  <a:pt x="130" y="41"/>
                  <a:pt x="130" y="32"/>
                </a:cubicBezTo>
                <a:cubicBezTo>
                  <a:pt x="130" y="15"/>
                  <a:pt x="130" y="15"/>
                  <a:pt x="130" y="15"/>
                </a:cubicBezTo>
                <a:cubicBezTo>
                  <a:pt x="130" y="6"/>
                  <a:pt x="123" y="0"/>
                  <a:pt x="115" y="0"/>
                </a:cubicBezTo>
                <a:close/>
                <a:moveTo>
                  <a:pt x="12" y="23"/>
                </a:moveTo>
                <a:cubicBezTo>
                  <a:pt x="17" y="23"/>
                  <a:pt x="21" y="19"/>
                  <a:pt x="21" y="14"/>
                </a:cubicBezTo>
                <a:cubicBezTo>
                  <a:pt x="21" y="8"/>
                  <a:pt x="17" y="4"/>
                  <a:pt x="12" y="4"/>
                </a:cubicBezTo>
                <a:cubicBezTo>
                  <a:pt x="7" y="4"/>
                  <a:pt x="3" y="8"/>
                  <a:pt x="3" y="14"/>
                </a:cubicBezTo>
                <a:cubicBezTo>
                  <a:pt x="3" y="19"/>
                  <a:pt x="7" y="23"/>
                  <a:pt x="12" y="23"/>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21" name="Straight Connector 20"/>
          <p:cNvCxnSpPr/>
          <p:nvPr/>
        </p:nvCxnSpPr>
        <p:spPr bwMode="auto">
          <a:xfrm>
            <a:off x="5704074" y="1549555"/>
            <a:ext cx="0" cy="241957"/>
          </a:xfrm>
          <a:prstGeom prst="line">
            <a:avLst/>
          </a:prstGeom>
          <a:noFill/>
          <a:ln w="19050" cap="flat" cmpd="sng" algn="ctr">
            <a:solidFill>
              <a:schemeClr val="accent2"/>
            </a:solidFill>
            <a:prstDash val="sysDash"/>
            <a:round/>
            <a:headEnd type="none" w="med" len="med"/>
            <a:tailEnd type="none" w="med" len="med"/>
          </a:ln>
          <a:effectLst/>
        </p:spPr>
      </p:cxnSp>
      <p:sp>
        <p:nvSpPr>
          <p:cNvPr id="24" name="Freeform 5"/>
          <p:cNvSpPr>
            <a:spLocks noEditPoints="1"/>
          </p:cNvSpPr>
          <p:nvPr/>
        </p:nvSpPr>
        <p:spPr bwMode="auto">
          <a:xfrm>
            <a:off x="5540747" y="1398333"/>
            <a:ext cx="326654" cy="132570"/>
          </a:xfrm>
          <a:custGeom>
            <a:avLst/>
            <a:gdLst>
              <a:gd name="T0" fmla="*/ 115 w 130"/>
              <a:gd name="T1" fmla="*/ 0 h 47"/>
              <a:gd name="T2" fmla="*/ 31 w 130"/>
              <a:gd name="T3" fmla="*/ 0 h 47"/>
              <a:gd name="T4" fmla="*/ 37 w 130"/>
              <a:gd name="T5" fmla="*/ 15 h 47"/>
              <a:gd name="T6" fmla="*/ 13 w 130"/>
              <a:gd name="T7" fmla="*/ 38 h 47"/>
              <a:gd name="T8" fmla="*/ 0 w 130"/>
              <a:gd name="T9" fmla="*/ 34 h 47"/>
              <a:gd name="T10" fmla="*/ 0 w 130"/>
              <a:gd name="T11" fmla="*/ 35 h 47"/>
              <a:gd name="T12" fmla="*/ 15 w 130"/>
              <a:gd name="T13" fmla="*/ 47 h 47"/>
              <a:gd name="T14" fmla="*/ 115 w 130"/>
              <a:gd name="T15" fmla="*/ 47 h 47"/>
              <a:gd name="T16" fmla="*/ 130 w 130"/>
              <a:gd name="T17" fmla="*/ 32 h 47"/>
              <a:gd name="T18" fmla="*/ 130 w 130"/>
              <a:gd name="T19" fmla="*/ 15 h 47"/>
              <a:gd name="T20" fmla="*/ 115 w 130"/>
              <a:gd name="T21" fmla="*/ 0 h 47"/>
              <a:gd name="T22" fmla="*/ 12 w 130"/>
              <a:gd name="T23" fmla="*/ 23 h 47"/>
              <a:gd name="T24" fmla="*/ 21 w 130"/>
              <a:gd name="T25" fmla="*/ 14 h 47"/>
              <a:gd name="T26" fmla="*/ 12 w 130"/>
              <a:gd name="T27" fmla="*/ 4 h 47"/>
              <a:gd name="T28" fmla="*/ 3 w 130"/>
              <a:gd name="T29" fmla="*/ 14 h 47"/>
              <a:gd name="T30" fmla="*/ 12 w 130"/>
              <a:gd name="T31"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0" h="47">
                <a:moveTo>
                  <a:pt x="115" y="0"/>
                </a:moveTo>
                <a:cubicBezTo>
                  <a:pt x="31" y="0"/>
                  <a:pt x="31" y="0"/>
                  <a:pt x="31" y="0"/>
                </a:cubicBezTo>
                <a:cubicBezTo>
                  <a:pt x="35" y="4"/>
                  <a:pt x="37" y="9"/>
                  <a:pt x="37" y="15"/>
                </a:cubicBezTo>
                <a:cubicBezTo>
                  <a:pt x="37" y="28"/>
                  <a:pt x="27" y="38"/>
                  <a:pt x="13" y="38"/>
                </a:cubicBezTo>
                <a:cubicBezTo>
                  <a:pt x="8" y="38"/>
                  <a:pt x="4" y="36"/>
                  <a:pt x="0" y="34"/>
                </a:cubicBezTo>
                <a:cubicBezTo>
                  <a:pt x="0" y="35"/>
                  <a:pt x="0" y="35"/>
                  <a:pt x="0" y="35"/>
                </a:cubicBezTo>
                <a:cubicBezTo>
                  <a:pt x="0" y="44"/>
                  <a:pt x="6" y="47"/>
                  <a:pt x="15" y="47"/>
                </a:cubicBezTo>
                <a:cubicBezTo>
                  <a:pt x="115" y="47"/>
                  <a:pt x="115" y="47"/>
                  <a:pt x="115" y="47"/>
                </a:cubicBezTo>
                <a:cubicBezTo>
                  <a:pt x="123" y="47"/>
                  <a:pt x="130" y="41"/>
                  <a:pt x="130" y="32"/>
                </a:cubicBezTo>
                <a:cubicBezTo>
                  <a:pt x="130" y="15"/>
                  <a:pt x="130" y="15"/>
                  <a:pt x="130" y="15"/>
                </a:cubicBezTo>
                <a:cubicBezTo>
                  <a:pt x="130" y="6"/>
                  <a:pt x="123" y="0"/>
                  <a:pt x="115" y="0"/>
                </a:cubicBezTo>
                <a:close/>
                <a:moveTo>
                  <a:pt x="12" y="23"/>
                </a:moveTo>
                <a:cubicBezTo>
                  <a:pt x="17" y="23"/>
                  <a:pt x="21" y="19"/>
                  <a:pt x="21" y="14"/>
                </a:cubicBezTo>
                <a:cubicBezTo>
                  <a:pt x="21" y="8"/>
                  <a:pt x="17" y="4"/>
                  <a:pt x="12" y="4"/>
                </a:cubicBezTo>
                <a:cubicBezTo>
                  <a:pt x="7" y="4"/>
                  <a:pt x="3" y="8"/>
                  <a:pt x="3" y="14"/>
                </a:cubicBezTo>
                <a:cubicBezTo>
                  <a:pt x="3" y="19"/>
                  <a:pt x="7" y="23"/>
                  <a:pt x="12" y="23"/>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5"/>
          <p:cNvSpPr>
            <a:spLocks noEditPoints="1"/>
          </p:cNvSpPr>
          <p:nvPr/>
        </p:nvSpPr>
        <p:spPr bwMode="auto">
          <a:xfrm>
            <a:off x="5540747" y="1795042"/>
            <a:ext cx="326654" cy="132570"/>
          </a:xfrm>
          <a:custGeom>
            <a:avLst/>
            <a:gdLst>
              <a:gd name="T0" fmla="*/ 115 w 130"/>
              <a:gd name="T1" fmla="*/ 0 h 47"/>
              <a:gd name="T2" fmla="*/ 31 w 130"/>
              <a:gd name="T3" fmla="*/ 0 h 47"/>
              <a:gd name="T4" fmla="*/ 37 w 130"/>
              <a:gd name="T5" fmla="*/ 15 h 47"/>
              <a:gd name="T6" fmla="*/ 13 w 130"/>
              <a:gd name="T7" fmla="*/ 38 h 47"/>
              <a:gd name="T8" fmla="*/ 0 w 130"/>
              <a:gd name="T9" fmla="*/ 34 h 47"/>
              <a:gd name="T10" fmla="*/ 0 w 130"/>
              <a:gd name="T11" fmla="*/ 35 h 47"/>
              <a:gd name="T12" fmla="*/ 15 w 130"/>
              <a:gd name="T13" fmla="*/ 47 h 47"/>
              <a:gd name="T14" fmla="*/ 115 w 130"/>
              <a:gd name="T15" fmla="*/ 47 h 47"/>
              <a:gd name="T16" fmla="*/ 130 w 130"/>
              <a:gd name="T17" fmla="*/ 32 h 47"/>
              <a:gd name="T18" fmla="*/ 130 w 130"/>
              <a:gd name="T19" fmla="*/ 15 h 47"/>
              <a:gd name="T20" fmla="*/ 115 w 130"/>
              <a:gd name="T21" fmla="*/ 0 h 47"/>
              <a:gd name="T22" fmla="*/ 12 w 130"/>
              <a:gd name="T23" fmla="*/ 23 h 47"/>
              <a:gd name="T24" fmla="*/ 21 w 130"/>
              <a:gd name="T25" fmla="*/ 14 h 47"/>
              <a:gd name="T26" fmla="*/ 12 w 130"/>
              <a:gd name="T27" fmla="*/ 4 h 47"/>
              <a:gd name="T28" fmla="*/ 3 w 130"/>
              <a:gd name="T29" fmla="*/ 14 h 47"/>
              <a:gd name="T30" fmla="*/ 12 w 130"/>
              <a:gd name="T31"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0" h="47">
                <a:moveTo>
                  <a:pt x="115" y="0"/>
                </a:moveTo>
                <a:cubicBezTo>
                  <a:pt x="31" y="0"/>
                  <a:pt x="31" y="0"/>
                  <a:pt x="31" y="0"/>
                </a:cubicBezTo>
                <a:cubicBezTo>
                  <a:pt x="35" y="4"/>
                  <a:pt x="37" y="9"/>
                  <a:pt x="37" y="15"/>
                </a:cubicBezTo>
                <a:cubicBezTo>
                  <a:pt x="37" y="28"/>
                  <a:pt x="27" y="38"/>
                  <a:pt x="13" y="38"/>
                </a:cubicBezTo>
                <a:cubicBezTo>
                  <a:pt x="8" y="38"/>
                  <a:pt x="4" y="36"/>
                  <a:pt x="0" y="34"/>
                </a:cubicBezTo>
                <a:cubicBezTo>
                  <a:pt x="0" y="35"/>
                  <a:pt x="0" y="35"/>
                  <a:pt x="0" y="35"/>
                </a:cubicBezTo>
                <a:cubicBezTo>
                  <a:pt x="0" y="44"/>
                  <a:pt x="6" y="47"/>
                  <a:pt x="15" y="47"/>
                </a:cubicBezTo>
                <a:cubicBezTo>
                  <a:pt x="115" y="47"/>
                  <a:pt x="115" y="47"/>
                  <a:pt x="115" y="47"/>
                </a:cubicBezTo>
                <a:cubicBezTo>
                  <a:pt x="123" y="47"/>
                  <a:pt x="130" y="41"/>
                  <a:pt x="130" y="32"/>
                </a:cubicBezTo>
                <a:cubicBezTo>
                  <a:pt x="130" y="15"/>
                  <a:pt x="130" y="15"/>
                  <a:pt x="130" y="15"/>
                </a:cubicBezTo>
                <a:cubicBezTo>
                  <a:pt x="130" y="6"/>
                  <a:pt x="123" y="0"/>
                  <a:pt x="115" y="0"/>
                </a:cubicBezTo>
                <a:close/>
                <a:moveTo>
                  <a:pt x="12" y="23"/>
                </a:moveTo>
                <a:cubicBezTo>
                  <a:pt x="17" y="23"/>
                  <a:pt x="21" y="19"/>
                  <a:pt x="21" y="14"/>
                </a:cubicBezTo>
                <a:cubicBezTo>
                  <a:pt x="21" y="8"/>
                  <a:pt x="17" y="4"/>
                  <a:pt x="12" y="4"/>
                </a:cubicBezTo>
                <a:cubicBezTo>
                  <a:pt x="7" y="4"/>
                  <a:pt x="3" y="8"/>
                  <a:pt x="3" y="14"/>
                </a:cubicBezTo>
                <a:cubicBezTo>
                  <a:pt x="3" y="19"/>
                  <a:pt x="7" y="23"/>
                  <a:pt x="12" y="23"/>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8"/>
          <p:cNvSpPr>
            <a:spLocks noEditPoints="1"/>
          </p:cNvSpPr>
          <p:nvPr/>
        </p:nvSpPr>
        <p:spPr bwMode="auto">
          <a:xfrm>
            <a:off x="2467445" y="1243623"/>
            <a:ext cx="345343" cy="374864"/>
          </a:xfrm>
          <a:custGeom>
            <a:avLst/>
            <a:gdLst>
              <a:gd name="T0" fmla="*/ 141 w 141"/>
              <a:gd name="T1" fmla="*/ 108 h 125"/>
              <a:gd name="T2" fmla="*/ 141 w 141"/>
              <a:gd name="T3" fmla="*/ 16 h 125"/>
              <a:gd name="T4" fmla="*/ 140 w 141"/>
              <a:gd name="T5" fmla="*/ 16 h 125"/>
              <a:gd name="T6" fmla="*/ 73 w 141"/>
              <a:gd name="T7" fmla="*/ 0 h 125"/>
              <a:gd name="T8" fmla="*/ 5 w 141"/>
              <a:gd name="T9" fmla="*/ 17 h 125"/>
              <a:gd name="T10" fmla="*/ 8 w 141"/>
              <a:gd name="T11" fmla="*/ 16 h 125"/>
              <a:gd name="T12" fmla="*/ 32 w 141"/>
              <a:gd name="T13" fmla="*/ 40 h 125"/>
              <a:gd name="T14" fmla="*/ 8 w 141"/>
              <a:gd name="T15" fmla="*/ 65 h 125"/>
              <a:gd name="T16" fmla="*/ 5 w 141"/>
              <a:gd name="T17" fmla="*/ 64 h 125"/>
              <a:gd name="T18" fmla="*/ 5 w 141"/>
              <a:gd name="T19" fmla="*/ 107 h 125"/>
              <a:gd name="T20" fmla="*/ 5 w 141"/>
              <a:gd name="T21" fmla="*/ 108 h 125"/>
              <a:gd name="T22" fmla="*/ 5 w 141"/>
              <a:gd name="T23" fmla="*/ 109 h 125"/>
              <a:gd name="T24" fmla="*/ 5 w 141"/>
              <a:gd name="T25" fmla="*/ 109 h 125"/>
              <a:gd name="T26" fmla="*/ 5 w 141"/>
              <a:gd name="T27" fmla="*/ 109 h 125"/>
              <a:gd name="T28" fmla="*/ 73 w 141"/>
              <a:gd name="T29" fmla="*/ 125 h 125"/>
              <a:gd name="T30" fmla="*/ 141 w 141"/>
              <a:gd name="T31" fmla="*/ 109 h 125"/>
              <a:gd name="T32" fmla="*/ 141 w 141"/>
              <a:gd name="T33" fmla="*/ 109 h 125"/>
              <a:gd name="T34" fmla="*/ 141 w 141"/>
              <a:gd name="T35" fmla="*/ 108 h 125"/>
              <a:gd name="T36" fmla="*/ 141 w 141"/>
              <a:gd name="T37" fmla="*/ 108 h 125"/>
              <a:gd name="T38" fmla="*/ 141 w 141"/>
              <a:gd name="T39" fmla="*/ 108 h 125"/>
              <a:gd name="T40" fmla="*/ 18 w 141"/>
              <a:gd name="T41" fmla="*/ 40 h 125"/>
              <a:gd name="T42" fmla="*/ 9 w 141"/>
              <a:gd name="T43" fmla="*/ 31 h 125"/>
              <a:gd name="T44" fmla="*/ 0 w 141"/>
              <a:gd name="T45" fmla="*/ 40 h 125"/>
              <a:gd name="T46" fmla="*/ 9 w 141"/>
              <a:gd name="T47" fmla="*/ 49 h 125"/>
              <a:gd name="T48" fmla="*/ 18 w 141"/>
              <a:gd name="T49" fmla="*/ 4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 h="125">
                <a:moveTo>
                  <a:pt x="141" y="108"/>
                </a:moveTo>
                <a:cubicBezTo>
                  <a:pt x="141" y="16"/>
                  <a:pt x="141" y="16"/>
                  <a:pt x="141" y="16"/>
                </a:cubicBezTo>
                <a:cubicBezTo>
                  <a:pt x="140" y="16"/>
                  <a:pt x="140" y="16"/>
                  <a:pt x="140" y="16"/>
                </a:cubicBezTo>
                <a:cubicBezTo>
                  <a:pt x="139" y="7"/>
                  <a:pt x="109" y="0"/>
                  <a:pt x="73" y="0"/>
                </a:cubicBezTo>
                <a:cubicBezTo>
                  <a:pt x="36" y="0"/>
                  <a:pt x="6" y="7"/>
                  <a:pt x="5" y="17"/>
                </a:cubicBezTo>
                <a:cubicBezTo>
                  <a:pt x="6" y="16"/>
                  <a:pt x="7" y="16"/>
                  <a:pt x="8" y="16"/>
                </a:cubicBezTo>
                <a:cubicBezTo>
                  <a:pt x="21" y="16"/>
                  <a:pt x="32" y="27"/>
                  <a:pt x="32" y="40"/>
                </a:cubicBezTo>
                <a:cubicBezTo>
                  <a:pt x="32" y="54"/>
                  <a:pt x="21" y="65"/>
                  <a:pt x="8" y="65"/>
                </a:cubicBezTo>
                <a:cubicBezTo>
                  <a:pt x="7" y="65"/>
                  <a:pt x="6" y="65"/>
                  <a:pt x="5" y="64"/>
                </a:cubicBezTo>
                <a:cubicBezTo>
                  <a:pt x="5" y="107"/>
                  <a:pt x="5" y="107"/>
                  <a:pt x="5" y="107"/>
                </a:cubicBezTo>
                <a:cubicBezTo>
                  <a:pt x="5" y="108"/>
                  <a:pt x="5" y="108"/>
                  <a:pt x="5" y="108"/>
                </a:cubicBezTo>
                <a:cubicBezTo>
                  <a:pt x="5" y="108"/>
                  <a:pt x="5" y="109"/>
                  <a:pt x="5" y="109"/>
                </a:cubicBezTo>
                <a:cubicBezTo>
                  <a:pt x="5" y="109"/>
                  <a:pt x="5" y="109"/>
                  <a:pt x="5" y="109"/>
                </a:cubicBezTo>
                <a:cubicBezTo>
                  <a:pt x="5" y="109"/>
                  <a:pt x="5" y="109"/>
                  <a:pt x="5" y="109"/>
                </a:cubicBezTo>
                <a:cubicBezTo>
                  <a:pt x="7" y="118"/>
                  <a:pt x="37" y="125"/>
                  <a:pt x="73" y="125"/>
                </a:cubicBezTo>
                <a:cubicBezTo>
                  <a:pt x="109" y="125"/>
                  <a:pt x="139" y="118"/>
                  <a:pt x="141" y="109"/>
                </a:cubicBezTo>
                <a:cubicBezTo>
                  <a:pt x="141" y="109"/>
                  <a:pt x="141" y="109"/>
                  <a:pt x="141" y="109"/>
                </a:cubicBezTo>
                <a:cubicBezTo>
                  <a:pt x="141" y="108"/>
                  <a:pt x="141" y="108"/>
                  <a:pt x="141" y="108"/>
                </a:cubicBezTo>
                <a:cubicBezTo>
                  <a:pt x="141" y="108"/>
                  <a:pt x="141" y="108"/>
                  <a:pt x="141" y="108"/>
                </a:cubicBezTo>
                <a:cubicBezTo>
                  <a:pt x="141" y="108"/>
                  <a:pt x="141" y="108"/>
                  <a:pt x="141" y="108"/>
                </a:cubicBezTo>
                <a:close/>
                <a:moveTo>
                  <a:pt x="18" y="40"/>
                </a:moveTo>
                <a:cubicBezTo>
                  <a:pt x="18" y="35"/>
                  <a:pt x="14" y="31"/>
                  <a:pt x="9" y="31"/>
                </a:cubicBezTo>
                <a:cubicBezTo>
                  <a:pt x="4" y="31"/>
                  <a:pt x="0" y="35"/>
                  <a:pt x="0" y="40"/>
                </a:cubicBezTo>
                <a:cubicBezTo>
                  <a:pt x="0" y="45"/>
                  <a:pt x="4" y="49"/>
                  <a:pt x="9" y="49"/>
                </a:cubicBezTo>
                <a:cubicBezTo>
                  <a:pt x="14" y="49"/>
                  <a:pt x="18" y="45"/>
                  <a:pt x="18" y="40"/>
                </a:cubicBezTo>
                <a:close/>
              </a:path>
            </a:pathLst>
          </a:custGeom>
          <a:solidFill>
            <a:srgbClr val="00B9E1"/>
          </a:solidFill>
          <a:ln w="9525">
            <a:noFill/>
            <a:round/>
            <a:headEnd/>
            <a:tailEnd/>
          </a:ln>
        </p:spPr>
        <p:txBody>
          <a:bodyPr/>
          <a:lstStyle/>
          <a:p>
            <a:endParaRPr lang="en-US">
              <a:latin typeface="+mn-lt"/>
            </a:endParaRPr>
          </a:p>
        </p:txBody>
      </p:sp>
      <p:sp>
        <p:nvSpPr>
          <p:cNvPr id="46" name="Freeform 18"/>
          <p:cNvSpPr>
            <a:spLocks noEditPoints="1"/>
          </p:cNvSpPr>
          <p:nvPr/>
        </p:nvSpPr>
        <p:spPr bwMode="auto">
          <a:xfrm>
            <a:off x="719119" y="1283967"/>
            <a:ext cx="339270" cy="362358"/>
          </a:xfrm>
          <a:custGeom>
            <a:avLst/>
            <a:gdLst>
              <a:gd name="T0" fmla="*/ 141 w 141"/>
              <a:gd name="T1" fmla="*/ 108 h 125"/>
              <a:gd name="T2" fmla="*/ 141 w 141"/>
              <a:gd name="T3" fmla="*/ 16 h 125"/>
              <a:gd name="T4" fmla="*/ 140 w 141"/>
              <a:gd name="T5" fmla="*/ 16 h 125"/>
              <a:gd name="T6" fmla="*/ 73 w 141"/>
              <a:gd name="T7" fmla="*/ 0 h 125"/>
              <a:gd name="T8" fmla="*/ 5 w 141"/>
              <a:gd name="T9" fmla="*/ 17 h 125"/>
              <a:gd name="T10" fmla="*/ 8 w 141"/>
              <a:gd name="T11" fmla="*/ 16 h 125"/>
              <a:gd name="T12" fmla="*/ 32 w 141"/>
              <a:gd name="T13" fmla="*/ 40 h 125"/>
              <a:gd name="T14" fmla="*/ 8 w 141"/>
              <a:gd name="T15" fmla="*/ 65 h 125"/>
              <a:gd name="T16" fmla="*/ 5 w 141"/>
              <a:gd name="T17" fmla="*/ 64 h 125"/>
              <a:gd name="T18" fmla="*/ 5 w 141"/>
              <a:gd name="T19" fmla="*/ 107 h 125"/>
              <a:gd name="T20" fmla="*/ 5 w 141"/>
              <a:gd name="T21" fmla="*/ 108 h 125"/>
              <a:gd name="T22" fmla="*/ 5 w 141"/>
              <a:gd name="T23" fmla="*/ 109 h 125"/>
              <a:gd name="T24" fmla="*/ 5 w 141"/>
              <a:gd name="T25" fmla="*/ 109 h 125"/>
              <a:gd name="T26" fmla="*/ 5 w 141"/>
              <a:gd name="T27" fmla="*/ 109 h 125"/>
              <a:gd name="T28" fmla="*/ 73 w 141"/>
              <a:gd name="T29" fmla="*/ 125 h 125"/>
              <a:gd name="T30" fmla="*/ 141 w 141"/>
              <a:gd name="T31" fmla="*/ 109 h 125"/>
              <a:gd name="T32" fmla="*/ 141 w 141"/>
              <a:gd name="T33" fmla="*/ 109 h 125"/>
              <a:gd name="T34" fmla="*/ 141 w 141"/>
              <a:gd name="T35" fmla="*/ 108 h 125"/>
              <a:gd name="T36" fmla="*/ 141 w 141"/>
              <a:gd name="T37" fmla="*/ 108 h 125"/>
              <a:gd name="T38" fmla="*/ 141 w 141"/>
              <a:gd name="T39" fmla="*/ 108 h 125"/>
              <a:gd name="T40" fmla="*/ 18 w 141"/>
              <a:gd name="T41" fmla="*/ 40 h 125"/>
              <a:gd name="T42" fmla="*/ 9 w 141"/>
              <a:gd name="T43" fmla="*/ 31 h 125"/>
              <a:gd name="T44" fmla="*/ 0 w 141"/>
              <a:gd name="T45" fmla="*/ 40 h 125"/>
              <a:gd name="T46" fmla="*/ 9 w 141"/>
              <a:gd name="T47" fmla="*/ 49 h 125"/>
              <a:gd name="T48" fmla="*/ 18 w 141"/>
              <a:gd name="T49" fmla="*/ 4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1" h="125">
                <a:moveTo>
                  <a:pt x="141" y="108"/>
                </a:moveTo>
                <a:cubicBezTo>
                  <a:pt x="141" y="16"/>
                  <a:pt x="141" y="16"/>
                  <a:pt x="141" y="16"/>
                </a:cubicBezTo>
                <a:cubicBezTo>
                  <a:pt x="140" y="16"/>
                  <a:pt x="140" y="16"/>
                  <a:pt x="140" y="16"/>
                </a:cubicBezTo>
                <a:cubicBezTo>
                  <a:pt x="139" y="7"/>
                  <a:pt x="109" y="0"/>
                  <a:pt x="73" y="0"/>
                </a:cubicBezTo>
                <a:cubicBezTo>
                  <a:pt x="36" y="0"/>
                  <a:pt x="6" y="7"/>
                  <a:pt x="5" y="17"/>
                </a:cubicBezTo>
                <a:cubicBezTo>
                  <a:pt x="6" y="16"/>
                  <a:pt x="7" y="16"/>
                  <a:pt x="8" y="16"/>
                </a:cubicBezTo>
                <a:cubicBezTo>
                  <a:pt x="21" y="16"/>
                  <a:pt x="32" y="27"/>
                  <a:pt x="32" y="40"/>
                </a:cubicBezTo>
                <a:cubicBezTo>
                  <a:pt x="32" y="54"/>
                  <a:pt x="21" y="65"/>
                  <a:pt x="8" y="65"/>
                </a:cubicBezTo>
                <a:cubicBezTo>
                  <a:pt x="7" y="65"/>
                  <a:pt x="6" y="65"/>
                  <a:pt x="5" y="64"/>
                </a:cubicBezTo>
                <a:cubicBezTo>
                  <a:pt x="5" y="107"/>
                  <a:pt x="5" y="107"/>
                  <a:pt x="5" y="107"/>
                </a:cubicBezTo>
                <a:cubicBezTo>
                  <a:pt x="5" y="108"/>
                  <a:pt x="5" y="108"/>
                  <a:pt x="5" y="108"/>
                </a:cubicBezTo>
                <a:cubicBezTo>
                  <a:pt x="5" y="108"/>
                  <a:pt x="5" y="109"/>
                  <a:pt x="5" y="109"/>
                </a:cubicBezTo>
                <a:cubicBezTo>
                  <a:pt x="5" y="109"/>
                  <a:pt x="5" y="109"/>
                  <a:pt x="5" y="109"/>
                </a:cubicBezTo>
                <a:cubicBezTo>
                  <a:pt x="5" y="109"/>
                  <a:pt x="5" y="109"/>
                  <a:pt x="5" y="109"/>
                </a:cubicBezTo>
                <a:cubicBezTo>
                  <a:pt x="7" y="118"/>
                  <a:pt x="37" y="125"/>
                  <a:pt x="73" y="125"/>
                </a:cubicBezTo>
                <a:cubicBezTo>
                  <a:pt x="109" y="125"/>
                  <a:pt x="139" y="118"/>
                  <a:pt x="141" y="109"/>
                </a:cubicBezTo>
                <a:cubicBezTo>
                  <a:pt x="141" y="109"/>
                  <a:pt x="141" y="109"/>
                  <a:pt x="141" y="109"/>
                </a:cubicBezTo>
                <a:cubicBezTo>
                  <a:pt x="141" y="108"/>
                  <a:pt x="141" y="108"/>
                  <a:pt x="141" y="108"/>
                </a:cubicBezTo>
                <a:cubicBezTo>
                  <a:pt x="141" y="108"/>
                  <a:pt x="141" y="108"/>
                  <a:pt x="141" y="108"/>
                </a:cubicBezTo>
                <a:cubicBezTo>
                  <a:pt x="141" y="108"/>
                  <a:pt x="141" y="108"/>
                  <a:pt x="141" y="108"/>
                </a:cubicBezTo>
                <a:close/>
                <a:moveTo>
                  <a:pt x="18" y="40"/>
                </a:moveTo>
                <a:cubicBezTo>
                  <a:pt x="18" y="35"/>
                  <a:pt x="14" y="31"/>
                  <a:pt x="9" y="31"/>
                </a:cubicBezTo>
                <a:cubicBezTo>
                  <a:pt x="4" y="31"/>
                  <a:pt x="0" y="35"/>
                  <a:pt x="0" y="40"/>
                </a:cubicBezTo>
                <a:cubicBezTo>
                  <a:pt x="0" y="45"/>
                  <a:pt x="4" y="49"/>
                  <a:pt x="9" y="49"/>
                </a:cubicBezTo>
                <a:cubicBezTo>
                  <a:pt x="14" y="49"/>
                  <a:pt x="18" y="45"/>
                  <a:pt x="18" y="4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pPr algn="ctr">
              <a:spcBef>
                <a:spcPts val="0"/>
              </a:spcBef>
            </a:pPr>
            <a:endParaRPr lang="en-US">
              <a:latin typeface="+mn-lt"/>
            </a:endParaRPr>
          </a:p>
        </p:txBody>
      </p:sp>
      <p:cxnSp>
        <p:nvCxnSpPr>
          <p:cNvPr id="49" name="Straight Arrow Connector 48"/>
          <p:cNvCxnSpPr/>
          <p:nvPr/>
        </p:nvCxnSpPr>
        <p:spPr>
          <a:xfrm>
            <a:off x="1233802" y="1424433"/>
            <a:ext cx="274082" cy="0"/>
          </a:xfrm>
          <a:prstGeom prst="straightConnector1">
            <a:avLst/>
          </a:prstGeom>
          <a:ln w="57150" cmpd="sng">
            <a:solidFill>
              <a:schemeClr val="bg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bwMode="auto">
          <a:xfrm rot="5400000">
            <a:off x="2392446" y="1375669"/>
            <a:ext cx="0" cy="212599"/>
          </a:xfrm>
          <a:prstGeom prst="line">
            <a:avLst/>
          </a:prstGeom>
          <a:noFill/>
          <a:ln w="19050" cap="flat" cmpd="sng" algn="ctr">
            <a:solidFill>
              <a:schemeClr val="accent2"/>
            </a:solidFill>
            <a:prstDash val="sysDash"/>
            <a:round/>
            <a:headEnd type="none" w="med" len="med"/>
            <a:tailEnd type="none" w="med" len="med"/>
          </a:ln>
          <a:effectLst/>
        </p:spPr>
      </p:cxnSp>
      <p:cxnSp>
        <p:nvCxnSpPr>
          <p:cNvPr id="56" name="Straight Arrow Connector 55"/>
          <p:cNvCxnSpPr/>
          <p:nvPr/>
        </p:nvCxnSpPr>
        <p:spPr>
          <a:xfrm>
            <a:off x="4364352" y="1430783"/>
            <a:ext cx="274082" cy="0"/>
          </a:xfrm>
          <a:prstGeom prst="straightConnector1">
            <a:avLst/>
          </a:prstGeom>
          <a:ln w="57150" cmpd="sng">
            <a:solidFill>
              <a:schemeClr val="bg2"/>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7240902" y="1399033"/>
            <a:ext cx="274082" cy="0"/>
          </a:xfrm>
          <a:prstGeom prst="straightConnector1">
            <a:avLst/>
          </a:prstGeom>
          <a:ln w="57150" cmpd="sng">
            <a:solidFill>
              <a:schemeClr val="bg2"/>
            </a:solidFill>
            <a:tailEnd type="arrow"/>
          </a:ln>
          <a:effectLst/>
        </p:spPr>
        <p:style>
          <a:lnRef idx="2">
            <a:schemeClr val="accent1"/>
          </a:lnRef>
          <a:fillRef idx="0">
            <a:schemeClr val="accent1"/>
          </a:fillRef>
          <a:effectRef idx="1">
            <a:schemeClr val="accent1"/>
          </a:effectRef>
          <a:fontRef idx="minor">
            <a:schemeClr val="tx1"/>
          </a:fontRef>
        </p:style>
      </p:cxnSp>
      <p:sp>
        <p:nvSpPr>
          <p:cNvPr id="60" name="Rounded Rectangle 59"/>
          <p:cNvSpPr/>
          <p:nvPr/>
        </p:nvSpPr>
        <p:spPr>
          <a:xfrm>
            <a:off x="7581900" y="1606937"/>
            <a:ext cx="400050" cy="222250"/>
          </a:xfrm>
          <a:prstGeom prst="roundRect">
            <a:avLst/>
          </a:pr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pPr algn="ctr">
              <a:spcBef>
                <a:spcPts val="0"/>
              </a:spcBef>
            </a:pPr>
            <a:endParaRPr lang="en-US" dirty="0" smtClean="0">
              <a:solidFill>
                <a:schemeClr val="tx1"/>
              </a:solidFill>
              <a:ea typeface="ヒラギノ角ゴ Pro W3"/>
              <a:cs typeface="ヒラギノ角ゴ Pro W3"/>
            </a:endParaRPr>
          </a:p>
        </p:txBody>
      </p:sp>
      <p:sp>
        <p:nvSpPr>
          <p:cNvPr id="61" name="Rounded Rectangle 60"/>
          <p:cNvSpPr/>
          <p:nvPr/>
        </p:nvSpPr>
        <p:spPr>
          <a:xfrm>
            <a:off x="8058150" y="1606937"/>
            <a:ext cx="400050" cy="222250"/>
          </a:xfrm>
          <a:prstGeom prst="round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spcBef>
                <a:spcPts val="0"/>
              </a:spcBef>
            </a:pPr>
            <a:endParaRPr lang="en-US" dirty="0" smtClean="0">
              <a:solidFill>
                <a:schemeClr val="tx1"/>
              </a:solidFill>
              <a:ea typeface="ヒラギノ角ゴ Pro W3"/>
              <a:cs typeface="ヒラギノ角ゴ Pro W3"/>
            </a:endParaRPr>
          </a:p>
        </p:txBody>
      </p:sp>
      <p:sp>
        <p:nvSpPr>
          <p:cNvPr id="62" name="Rounded Rectangle 61"/>
          <p:cNvSpPr/>
          <p:nvPr/>
        </p:nvSpPr>
        <p:spPr>
          <a:xfrm>
            <a:off x="8534400" y="1606937"/>
            <a:ext cx="400050" cy="222250"/>
          </a:xfrm>
          <a:prstGeom prst="roundRect">
            <a:avLst/>
          </a:prstGeom>
          <a:solidFill>
            <a:schemeClr val="accent6"/>
          </a:solidFill>
          <a:ln>
            <a:noFill/>
          </a:ln>
        </p:spPr>
        <p:txBody>
          <a:bodyPr vert="horz" wrap="square" lIns="91440" tIns="45720" rIns="91440" bIns="45720" numCol="1" anchor="t" anchorCtr="0" compatLnSpc="1">
            <a:prstTxWarp prst="textNoShape">
              <a:avLst/>
            </a:prstTxWarp>
          </a:bodyPr>
          <a:lstStyle/>
          <a:p>
            <a:pPr algn="ctr">
              <a:spcBef>
                <a:spcPts val="0"/>
              </a:spcBef>
            </a:pPr>
            <a:endParaRPr lang="en-US" dirty="0" smtClean="0">
              <a:solidFill>
                <a:schemeClr val="tx1"/>
              </a:solidFill>
              <a:ea typeface="ヒラギノ角ゴ Pro W3"/>
              <a:cs typeface="ヒラギノ角ゴ Pro W3"/>
            </a:endParaRPr>
          </a:p>
        </p:txBody>
      </p:sp>
      <p:cxnSp>
        <p:nvCxnSpPr>
          <p:cNvPr id="63" name="Straight Connector 62"/>
          <p:cNvCxnSpPr/>
          <p:nvPr/>
        </p:nvCxnSpPr>
        <p:spPr bwMode="auto">
          <a:xfrm>
            <a:off x="8236768" y="1390805"/>
            <a:ext cx="0" cy="241957"/>
          </a:xfrm>
          <a:prstGeom prst="line">
            <a:avLst/>
          </a:prstGeom>
          <a:noFill/>
          <a:ln w="19050" cap="flat" cmpd="sng" algn="ctr">
            <a:solidFill>
              <a:schemeClr val="accent2"/>
            </a:solidFill>
            <a:prstDash val="sysDash"/>
            <a:round/>
            <a:headEnd type="none" w="med" len="med"/>
            <a:tailEnd type="none" w="med" len="med"/>
          </a:ln>
          <a:effectLst/>
        </p:spPr>
      </p:cxnSp>
      <p:cxnSp>
        <p:nvCxnSpPr>
          <p:cNvPr id="64" name="Straight Connector 63"/>
          <p:cNvCxnSpPr/>
          <p:nvPr/>
        </p:nvCxnSpPr>
        <p:spPr bwMode="auto">
          <a:xfrm flipH="1" flipV="1">
            <a:off x="7747001" y="1495815"/>
            <a:ext cx="990599" cy="6347"/>
          </a:xfrm>
          <a:prstGeom prst="line">
            <a:avLst/>
          </a:prstGeom>
          <a:noFill/>
          <a:ln w="19050" cap="flat" cmpd="sng" algn="ctr">
            <a:solidFill>
              <a:schemeClr val="accent2"/>
            </a:solidFill>
            <a:prstDash val="sysDash"/>
            <a:round/>
            <a:headEnd type="none" w="med" len="med"/>
            <a:tailEnd type="none" w="med" len="med"/>
          </a:ln>
          <a:effectLst/>
        </p:spPr>
      </p:cxnSp>
      <p:cxnSp>
        <p:nvCxnSpPr>
          <p:cNvPr id="67" name="Straight Connector 66"/>
          <p:cNvCxnSpPr>
            <a:endCxn id="60" idx="0"/>
          </p:cNvCxnSpPr>
          <p:nvPr/>
        </p:nvCxnSpPr>
        <p:spPr bwMode="auto">
          <a:xfrm>
            <a:off x="7773218" y="1505105"/>
            <a:ext cx="8707" cy="101832"/>
          </a:xfrm>
          <a:prstGeom prst="line">
            <a:avLst/>
          </a:prstGeom>
          <a:noFill/>
          <a:ln w="19050" cap="flat" cmpd="sng" algn="ctr">
            <a:solidFill>
              <a:schemeClr val="accent2"/>
            </a:solidFill>
            <a:prstDash val="sysDash"/>
            <a:round/>
            <a:headEnd type="none" w="med" len="med"/>
            <a:tailEnd type="none" w="med" len="med"/>
          </a:ln>
          <a:effectLst/>
        </p:spPr>
      </p:cxnSp>
      <p:cxnSp>
        <p:nvCxnSpPr>
          <p:cNvPr id="69" name="Straight Connector 68"/>
          <p:cNvCxnSpPr/>
          <p:nvPr/>
        </p:nvCxnSpPr>
        <p:spPr bwMode="auto">
          <a:xfrm>
            <a:off x="8751118" y="1511455"/>
            <a:ext cx="8707" cy="101832"/>
          </a:xfrm>
          <a:prstGeom prst="line">
            <a:avLst/>
          </a:prstGeom>
          <a:noFill/>
          <a:ln w="19050" cap="flat" cmpd="sng" algn="ctr">
            <a:solidFill>
              <a:schemeClr val="accent2"/>
            </a:solidFill>
            <a:prstDash val="sysDash"/>
            <a:round/>
            <a:headEnd type="none" w="med" len="med"/>
            <a:tailEnd type="none" w="med" len="med"/>
          </a:ln>
          <a:effectLst/>
        </p:spPr>
      </p:cxnSp>
      <p:sp>
        <p:nvSpPr>
          <p:cNvPr id="50" name="Rounded Rectangle 49"/>
          <p:cNvSpPr/>
          <p:nvPr/>
        </p:nvSpPr>
        <p:spPr>
          <a:xfrm>
            <a:off x="1757457" y="892885"/>
            <a:ext cx="539504" cy="941946"/>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fontAlgn="auto">
              <a:spcBef>
                <a:spcPts val="0"/>
              </a:spcBef>
              <a:spcAft>
                <a:spcPts val="0"/>
              </a:spcAft>
            </a:pPr>
            <a:r>
              <a:rPr lang="en-US" sz="1200" dirty="0" smtClean="0">
                <a:solidFill>
                  <a:schemeClr val="bg1"/>
                </a:solidFill>
              </a:rPr>
              <a:t>App</a:t>
            </a:r>
          </a:p>
        </p:txBody>
      </p:sp>
      <p:sp>
        <p:nvSpPr>
          <p:cNvPr id="51" name="Rounded Rectangle 50"/>
          <p:cNvSpPr/>
          <p:nvPr/>
        </p:nvSpPr>
        <p:spPr>
          <a:xfrm>
            <a:off x="3684221" y="891808"/>
            <a:ext cx="539504" cy="941946"/>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fontAlgn="auto">
              <a:spcBef>
                <a:spcPts val="0"/>
              </a:spcBef>
              <a:spcAft>
                <a:spcPts val="0"/>
              </a:spcAft>
            </a:pPr>
            <a:r>
              <a:rPr lang="en-US" sz="1200" dirty="0" smtClean="0">
                <a:solidFill>
                  <a:schemeClr val="bg1"/>
                </a:solidFill>
              </a:rPr>
              <a:t>App</a:t>
            </a:r>
          </a:p>
        </p:txBody>
      </p:sp>
      <p:sp>
        <p:nvSpPr>
          <p:cNvPr id="52" name="Rounded Rectangle 51"/>
          <p:cNvSpPr/>
          <p:nvPr/>
        </p:nvSpPr>
        <p:spPr>
          <a:xfrm>
            <a:off x="7882823" y="944664"/>
            <a:ext cx="694109" cy="454809"/>
          </a:xfrm>
          <a:prstGeom prst="round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fontAlgn="auto">
              <a:spcBef>
                <a:spcPts val="0"/>
              </a:spcBef>
              <a:spcAft>
                <a:spcPts val="0"/>
              </a:spcAft>
            </a:pPr>
            <a:r>
              <a:rPr lang="en-US" sz="1200" dirty="0" smtClean="0">
                <a:solidFill>
                  <a:schemeClr val="bg1"/>
                </a:solidFill>
              </a:rPr>
              <a:t>App</a:t>
            </a:r>
          </a:p>
        </p:txBody>
      </p:sp>
      <p:sp>
        <p:nvSpPr>
          <p:cNvPr id="54" name="Rounded Rectangle 53"/>
          <p:cNvSpPr/>
          <p:nvPr/>
        </p:nvSpPr>
        <p:spPr>
          <a:xfrm>
            <a:off x="6584094" y="894385"/>
            <a:ext cx="539504" cy="941946"/>
          </a:xfrm>
          <a:prstGeom prst="round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fontAlgn="auto">
              <a:spcBef>
                <a:spcPts val="0"/>
              </a:spcBef>
              <a:spcAft>
                <a:spcPts val="0"/>
              </a:spcAft>
            </a:pPr>
            <a:r>
              <a:rPr lang="en-US" sz="1200" dirty="0" smtClean="0">
                <a:solidFill>
                  <a:schemeClr val="bg1"/>
                </a:solidFill>
              </a:rPr>
              <a:t>App</a:t>
            </a:r>
          </a:p>
        </p:txBody>
      </p:sp>
      <p:sp>
        <p:nvSpPr>
          <p:cNvPr id="4" name="TextBox 3"/>
          <p:cNvSpPr txBox="1"/>
          <p:nvPr/>
        </p:nvSpPr>
        <p:spPr>
          <a:xfrm>
            <a:off x="2422537" y="815598"/>
            <a:ext cx="484526" cy="514738"/>
          </a:xfrm>
          <a:prstGeom prst="rect">
            <a:avLst/>
          </a:prstGeom>
          <a:noFill/>
        </p:spPr>
        <p:txBody>
          <a:bodyPr wrap="square" lIns="72000" tIns="72000" rIns="72000" bIns="72000" rtlCol="0">
            <a:spAutoFit/>
          </a:bodyPr>
          <a:lstStyle/>
          <a:p>
            <a:pPr marR="0" algn="l" defTabSz="457200" rtl="0" eaLnBrk="1" fontAlgn="base" latinLnBrk="0" hangingPunct="1">
              <a:lnSpc>
                <a:spcPct val="100000"/>
              </a:lnSpc>
              <a:spcBef>
                <a:spcPts val="0"/>
              </a:spcBef>
              <a:spcAft>
                <a:spcPct val="0"/>
              </a:spcAft>
              <a:buClrTx/>
              <a:buSzTx/>
              <a:tabLst/>
            </a:pPr>
            <a:r>
              <a:rPr lang="en-US" sz="1200" dirty="0" smtClean="0">
                <a:solidFill>
                  <a:schemeClr val="tx2"/>
                </a:solidFill>
                <a:latin typeface="+mn-lt"/>
                <a:cs typeface="Nokia Pure Headline Light"/>
              </a:rPr>
              <a:t>App data</a:t>
            </a:r>
          </a:p>
        </p:txBody>
      </p:sp>
      <p:sp>
        <p:nvSpPr>
          <p:cNvPr id="39" name="Rectangle 38"/>
          <p:cNvSpPr/>
          <p:nvPr/>
        </p:nvSpPr>
        <p:spPr>
          <a:xfrm>
            <a:off x="0" y="4208867"/>
            <a:ext cx="9144000" cy="37831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fontAlgn="auto">
              <a:spcBef>
                <a:spcPts val="0"/>
              </a:spcBef>
              <a:spcAft>
                <a:spcPts val="0"/>
              </a:spcAft>
            </a:pPr>
            <a:r>
              <a:rPr lang="en-US" sz="1400" dirty="0" smtClean="0">
                <a:solidFill>
                  <a:schemeClr val="bg1"/>
                </a:solidFill>
              </a:rPr>
              <a:t>Adhering to key architectural principles ensures VNFs fully benefit from the cloud in the end state</a:t>
            </a:r>
          </a:p>
        </p:txBody>
      </p:sp>
      <p:sp>
        <p:nvSpPr>
          <p:cNvPr id="41" name="Title 6"/>
          <p:cNvSpPr>
            <a:spLocks noGrp="1"/>
          </p:cNvSpPr>
          <p:nvPr>
            <p:ph type="title"/>
          </p:nvPr>
        </p:nvSpPr>
        <p:spPr/>
        <p:txBody>
          <a:bodyPr/>
          <a:lstStyle/>
          <a:p>
            <a:r>
              <a:rPr lang="en-US" dirty="0" smtClean="0"/>
              <a:t>Key Principles for Network Function Virtualization</a:t>
            </a:r>
            <a:endParaRPr lang="en-US" dirty="0"/>
          </a:p>
        </p:txBody>
      </p:sp>
    </p:spTree>
    <p:extLst>
      <p:ext uri="{BB962C8B-B14F-4D97-AF65-F5344CB8AC3E}">
        <p14:creationId xmlns:p14="http://schemas.microsoft.com/office/powerpoint/2010/main" val="1230618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p:txBody>
          <a:bodyPr/>
          <a:lstStyle/>
          <a:p>
            <a:r>
              <a:rPr lang="en-US" smtClean="0">
                <a:cs typeface="Arial" panose="020B0604020202020204" pitchFamily="34" charset="0"/>
              </a:rPr>
              <a:t>Nokia internal</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dirty="0" smtClean="0"/>
              <a:t>AMS -&gt; ANV &amp; Controllers</a:t>
            </a:r>
            <a:endParaRPr lang="nl-NL" dirty="0"/>
          </a:p>
        </p:txBody>
      </p:sp>
      <p:grpSp>
        <p:nvGrpSpPr>
          <p:cNvPr id="2" name="Group 1"/>
          <p:cNvGrpSpPr/>
          <p:nvPr/>
        </p:nvGrpSpPr>
        <p:grpSpPr>
          <a:xfrm>
            <a:off x="252000" y="1411200"/>
            <a:ext cx="1152000" cy="2224800"/>
            <a:chOff x="252000" y="1411200"/>
            <a:chExt cx="1152000" cy="2224800"/>
          </a:xfrm>
        </p:grpSpPr>
        <p:sp>
          <p:nvSpPr>
            <p:cNvPr id="7" name="Rectangle 6"/>
            <p:cNvSpPr/>
            <p:nvPr/>
          </p:nvSpPr>
          <p:spPr>
            <a:xfrm>
              <a:off x="252000" y="1411200"/>
              <a:ext cx="1152000" cy="222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AMS</a:t>
              </a:r>
              <a:endParaRPr lang="nl-NL" sz="1200" dirty="0" err="1" smtClean="0">
                <a:solidFill>
                  <a:schemeClr val="bg1"/>
                </a:solidFill>
              </a:endParaRPr>
            </a:p>
          </p:txBody>
        </p:sp>
        <p:sp>
          <p:nvSpPr>
            <p:cNvPr id="8" name="Rectangle 7"/>
            <p:cNvSpPr/>
            <p:nvPr/>
          </p:nvSpPr>
          <p:spPr>
            <a:xfrm>
              <a:off x="375600" y="1794000"/>
              <a:ext cx="942000" cy="4956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err="1" smtClean="0">
                  <a:solidFill>
                    <a:schemeClr val="bg1"/>
                  </a:solidFill>
                </a:rPr>
                <a:t>JBoss</a:t>
              </a:r>
              <a:endParaRPr lang="nl-NL" sz="1200" dirty="0" err="1" smtClean="0">
                <a:solidFill>
                  <a:schemeClr val="bg1"/>
                </a:solidFill>
              </a:endParaRPr>
            </a:p>
          </p:txBody>
        </p:sp>
        <p:sp>
          <p:nvSpPr>
            <p:cNvPr id="9" name="Rectangle 8"/>
            <p:cNvSpPr/>
            <p:nvPr/>
          </p:nvSpPr>
          <p:spPr>
            <a:xfrm>
              <a:off x="375600" y="2478600"/>
              <a:ext cx="942000" cy="423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err="1" smtClean="0">
                  <a:solidFill>
                    <a:schemeClr val="bg1"/>
                  </a:solidFill>
                </a:rPr>
                <a:t>MariaDB</a:t>
              </a:r>
              <a:endParaRPr lang="nl-NL" sz="1200" dirty="0" err="1" smtClean="0">
                <a:solidFill>
                  <a:schemeClr val="bg1"/>
                </a:solidFill>
              </a:endParaRPr>
            </a:p>
          </p:txBody>
        </p:sp>
        <p:sp>
          <p:nvSpPr>
            <p:cNvPr id="10" name="Rectangle 9"/>
            <p:cNvSpPr/>
            <p:nvPr/>
          </p:nvSpPr>
          <p:spPr>
            <a:xfrm>
              <a:off x="375600" y="3012950"/>
              <a:ext cx="942000" cy="46464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Process monitor</a:t>
              </a:r>
              <a:endParaRPr lang="nl-NL" sz="1200" dirty="0" err="1" smtClean="0">
                <a:solidFill>
                  <a:schemeClr val="bg1"/>
                </a:solidFill>
              </a:endParaRPr>
            </a:p>
          </p:txBody>
        </p:sp>
      </p:grpSp>
      <p:grpSp>
        <p:nvGrpSpPr>
          <p:cNvPr id="5" name="Group 4"/>
          <p:cNvGrpSpPr/>
          <p:nvPr/>
        </p:nvGrpSpPr>
        <p:grpSpPr>
          <a:xfrm>
            <a:off x="2521800" y="1411200"/>
            <a:ext cx="2050200" cy="2509074"/>
            <a:chOff x="2521800" y="1411200"/>
            <a:chExt cx="2050200" cy="2509074"/>
          </a:xfrm>
        </p:grpSpPr>
        <p:sp>
          <p:nvSpPr>
            <p:cNvPr id="12" name="Rectangle 11"/>
            <p:cNvSpPr/>
            <p:nvPr/>
          </p:nvSpPr>
          <p:spPr>
            <a:xfrm>
              <a:off x="2521800" y="1411200"/>
              <a:ext cx="942000" cy="4956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ANV</a:t>
              </a:r>
              <a:endParaRPr lang="nl-NL" sz="1200" dirty="0" err="1" smtClean="0">
                <a:solidFill>
                  <a:schemeClr val="bg1"/>
                </a:solidFill>
              </a:endParaRPr>
            </a:p>
          </p:txBody>
        </p:sp>
        <p:sp>
          <p:nvSpPr>
            <p:cNvPr id="13" name="Rectangle 12"/>
            <p:cNvSpPr/>
            <p:nvPr/>
          </p:nvSpPr>
          <p:spPr>
            <a:xfrm>
              <a:off x="2521800" y="2792700"/>
              <a:ext cx="942000" cy="423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err="1" smtClean="0">
                  <a:solidFill>
                    <a:schemeClr val="bg1"/>
                  </a:solidFill>
                </a:rPr>
                <a:t>MariaDB</a:t>
              </a:r>
              <a:endParaRPr lang="nl-NL" sz="1200" dirty="0" err="1" smtClean="0">
                <a:solidFill>
                  <a:schemeClr val="bg1"/>
                </a:solidFill>
              </a:endParaRPr>
            </a:p>
          </p:txBody>
        </p:sp>
        <p:sp>
          <p:nvSpPr>
            <p:cNvPr id="14" name="Rectangle 13"/>
            <p:cNvSpPr/>
            <p:nvPr/>
          </p:nvSpPr>
          <p:spPr>
            <a:xfrm>
              <a:off x="3630000" y="2771875"/>
              <a:ext cx="942000" cy="46464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ES</a:t>
              </a:r>
              <a:endParaRPr lang="nl-NL" sz="1200" dirty="0" err="1" smtClean="0">
                <a:solidFill>
                  <a:schemeClr val="bg1"/>
                </a:solidFill>
              </a:endParaRPr>
            </a:p>
          </p:txBody>
        </p:sp>
        <p:sp>
          <p:nvSpPr>
            <p:cNvPr id="15" name="Rectangle 14"/>
            <p:cNvSpPr/>
            <p:nvPr/>
          </p:nvSpPr>
          <p:spPr>
            <a:xfrm>
              <a:off x="3630000" y="2153875"/>
              <a:ext cx="942000" cy="46464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err="1" smtClean="0">
                  <a:solidFill>
                    <a:schemeClr val="bg1"/>
                  </a:solidFill>
                </a:rPr>
                <a:t>FluentD</a:t>
              </a:r>
              <a:endParaRPr lang="nl-NL" sz="1200" dirty="0" err="1" smtClean="0">
                <a:solidFill>
                  <a:schemeClr val="bg1"/>
                </a:solidFill>
              </a:endParaRPr>
            </a:p>
          </p:txBody>
        </p:sp>
        <p:cxnSp>
          <p:nvCxnSpPr>
            <p:cNvPr id="17" name="Straight Arrow Connector 16"/>
            <p:cNvCxnSpPr>
              <a:stCxn id="12" idx="2"/>
              <a:endCxn id="13" idx="0"/>
            </p:cNvCxnSpPr>
            <p:nvPr/>
          </p:nvCxnSpPr>
          <p:spPr>
            <a:xfrm>
              <a:off x="2992800" y="1906800"/>
              <a:ext cx="0" cy="88590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5" idx="2"/>
              <a:endCxn id="14" idx="0"/>
            </p:cNvCxnSpPr>
            <p:nvPr/>
          </p:nvCxnSpPr>
          <p:spPr>
            <a:xfrm>
              <a:off x="4101000" y="2618524"/>
              <a:ext cx="0" cy="153351"/>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2" idx="3"/>
              <a:endCxn id="15" idx="0"/>
            </p:cNvCxnSpPr>
            <p:nvPr/>
          </p:nvCxnSpPr>
          <p:spPr>
            <a:xfrm>
              <a:off x="3463800" y="1659000"/>
              <a:ext cx="637200" cy="494875"/>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3630000" y="3455625"/>
              <a:ext cx="942000" cy="46464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err="1" smtClean="0">
                  <a:solidFill>
                    <a:schemeClr val="bg1"/>
                  </a:solidFill>
                </a:rPr>
                <a:t>Kibana</a:t>
              </a:r>
              <a:endParaRPr lang="nl-NL" sz="1200" dirty="0" err="1" smtClean="0">
                <a:solidFill>
                  <a:schemeClr val="bg1"/>
                </a:solidFill>
              </a:endParaRPr>
            </a:p>
          </p:txBody>
        </p:sp>
        <p:cxnSp>
          <p:nvCxnSpPr>
            <p:cNvPr id="24" name="Straight Arrow Connector 23"/>
            <p:cNvCxnSpPr>
              <a:stCxn id="22" idx="0"/>
              <a:endCxn id="14" idx="2"/>
            </p:cNvCxnSpPr>
            <p:nvPr/>
          </p:nvCxnSpPr>
          <p:spPr>
            <a:xfrm flipV="1">
              <a:off x="4101000" y="3236524"/>
              <a:ext cx="0" cy="219101"/>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25" name="Right Arrow 24"/>
          <p:cNvSpPr/>
          <p:nvPr/>
        </p:nvSpPr>
        <p:spPr>
          <a:xfrm>
            <a:off x="1792800" y="2289600"/>
            <a:ext cx="280800" cy="25920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endParaRPr lang="nl-NL" sz="1200" dirty="0" err="1" smtClean="0">
              <a:solidFill>
                <a:schemeClr val="bg1"/>
              </a:solidFill>
            </a:endParaRPr>
          </a:p>
        </p:txBody>
      </p:sp>
      <p:sp>
        <p:nvSpPr>
          <p:cNvPr id="35" name="Right Arrow 34"/>
          <p:cNvSpPr/>
          <p:nvPr/>
        </p:nvSpPr>
        <p:spPr>
          <a:xfrm>
            <a:off x="4845299" y="2264400"/>
            <a:ext cx="280800" cy="259200"/>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endParaRPr lang="nl-NL" sz="1200" dirty="0" err="1" smtClean="0">
              <a:solidFill>
                <a:schemeClr val="bg1"/>
              </a:solidFill>
            </a:endParaRPr>
          </a:p>
        </p:txBody>
      </p:sp>
      <p:grpSp>
        <p:nvGrpSpPr>
          <p:cNvPr id="6" name="Group 5"/>
          <p:cNvGrpSpPr/>
          <p:nvPr/>
        </p:nvGrpSpPr>
        <p:grpSpPr>
          <a:xfrm>
            <a:off x="5446199" y="573374"/>
            <a:ext cx="3402601" cy="4061601"/>
            <a:chOff x="5446199" y="573374"/>
            <a:chExt cx="3402601" cy="4061601"/>
          </a:xfrm>
        </p:grpSpPr>
        <p:sp>
          <p:nvSpPr>
            <p:cNvPr id="26" name="Rectangle 25"/>
            <p:cNvSpPr/>
            <p:nvPr/>
          </p:nvSpPr>
          <p:spPr>
            <a:xfrm>
              <a:off x="5446200" y="1411200"/>
              <a:ext cx="942000" cy="4956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ANV</a:t>
              </a:r>
              <a:endParaRPr lang="nl-NL" sz="1200" dirty="0" err="1" smtClean="0">
                <a:solidFill>
                  <a:schemeClr val="bg1"/>
                </a:solidFill>
              </a:endParaRPr>
            </a:p>
          </p:txBody>
        </p:sp>
        <p:sp>
          <p:nvSpPr>
            <p:cNvPr id="27" name="Rectangle 26"/>
            <p:cNvSpPr/>
            <p:nvPr/>
          </p:nvSpPr>
          <p:spPr>
            <a:xfrm>
              <a:off x="5446200" y="2792700"/>
              <a:ext cx="942000" cy="423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err="1" smtClean="0">
                  <a:solidFill>
                    <a:schemeClr val="bg1"/>
                  </a:solidFill>
                </a:rPr>
                <a:t>MariaDB</a:t>
              </a:r>
              <a:endParaRPr lang="nl-NL" sz="1200" dirty="0" err="1" smtClean="0">
                <a:solidFill>
                  <a:schemeClr val="bg1"/>
                </a:solidFill>
              </a:endParaRPr>
            </a:p>
          </p:txBody>
        </p:sp>
        <p:sp>
          <p:nvSpPr>
            <p:cNvPr id="28" name="Rectangle 27"/>
            <p:cNvSpPr/>
            <p:nvPr/>
          </p:nvSpPr>
          <p:spPr>
            <a:xfrm>
              <a:off x="6554400" y="2771875"/>
              <a:ext cx="942000" cy="46464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ES</a:t>
              </a:r>
              <a:endParaRPr lang="nl-NL" sz="1200" dirty="0" err="1" smtClean="0">
                <a:solidFill>
                  <a:schemeClr val="bg1"/>
                </a:solidFill>
              </a:endParaRPr>
            </a:p>
          </p:txBody>
        </p:sp>
        <p:sp>
          <p:nvSpPr>
            <p:cNvPr id="29" name="Rectangle 28"/>
            <p:cNvSpPr/>
            <p:nvPr/>
          </p:nvSpPr>
          <p:spPr>
            <a:xfrm>
              <a:off x="6554400" y="2153875"/>
              <a:ext cx="942000" cy="46464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err="1" smtClean="0">
                  <a:solidFill>
                    <a:schemeClr val="bg1"/>
                  </a:solidFill>
                </a:rPr>
                <a:t>FluentD</a:t>
              </a:r>
              <a:endParaRPr lang="nl-NL" sz="1200" dirty="0" err="1" smtClean="0">
                <a:solidFill>
                  <a:schemeClr val="bg1"/>
                </a:solidFill>
              </a:endParaRPr>
            </a:p>
          </p:txBody>
        </p:sp>
        <p:cxnSp>
          <p:nvCxnSpPr>
            <p:cNvPr id="30" name="Straight Arrow Connector 29"/>
            <p:cNvCxnSpPr>
              <a:stCxn id="26" idx="2"/>
              <a:endCxn id="27" idx="0"/>
            </p:cNvCxnSpPr>
            <p:nvPr/>
          </p:nvCxnSpPr>
          <p:spPr>
            <a:xfrm>
              <a:off x="5917200" y="1906800"/>
              <a:ext cx="0" cy="88590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9" idx="2"/>
              <a:endCxn id="28" idx="0"/>
            </p:cNvCxnSpPr>
            <p:nvPr/>
          </p:nvCxnSpPr>
          <p:spPr>
            <a:xfrm>
              <a:off x="7025400" y="2618524"/>
              <a:ext cx="0" cy="153351"/>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26" idx="3"/>
              <a:endCxn id="29" idx="0"/>
            </p:cNvCxnSpPr>
            <p:nvPr/>
          </p:nvCxnSpPr>
          <p:spPr>
            <a:xfrm>
              <a:off x="6388200" y="1659000"/>
              <a:ext cx="637200" cy="494875"/>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6554400" y="3455625"/>
              <a:ext cx="942000" cy="46464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err="1" smtClean="0">
                  <a:solidFill>
                    <a:schemeClr val="bg1"/>
                  </a:solidFill>
                </a:rPr>
                <a:t>Kibana</a:t>
              </a:r>
              <a:endParaRPr lang="nl-NL" sz="1200" dirty="0" err="1" smtClean="0">
                <a:solidFill>
                  <a:schemeClr val="bg1"/>
                </a:solidFill>
              </a:endParaRPr>
            </a:p>
          </p:txBody>
        </p:sp>
        <p:cxnSp>
          <p:nvCxnSpPr>
            <p:cNvPr id="34" name="Straight Arrow Connector 33"/>
            <p:cNvCxnSpPr>
              <a:stCxn id="33" idx="0"/>
              <a:endCxn id="28" idx="2"/>
            </p:cNvCxnSpPr>
            <p:nvPr/>
          </p:nvCxnSpPr>
          <p:spPr>
            <a:xfrm flipV="1">
              <a:off x="7025400" y="3236524"/>
              <a:ext cx="0" cy="219101"/>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7906800" y="2842725"/>
              <a:ext cx="942000" cy="4956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SDC collector</a:t>
              </a:r>
              <a:endParaRPr lang="nl-NL" sz="1200" dirty="0" err="1" smtClean="0">
                <a:solidFill>
                  <a:schemeClr val="bg1"/>
                </a:solidFill>
              </a:endParaRPr>
            </a:p>
          </p:txBody>
        </p:sp>
        <p:sp>
          <p:nvSpPr>
            <p:cNvPr id="37" name="Rectangle 36"/>
            <p:cNvSpPr/>
            <p:nvPr/>
          </p:nvSpPr>
          <p:spPr>
            <a:xfrm>
              <a:off x="7899600" y="2150025"/>
              <a:ext cx="942000" cy="4956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OpenTSDB</a:t>
              </a:r>
              <a:endParaRPr lang="nl-NL" sz="1200" dirty="0" err="1" smtClean="0">
                <a:solidFill>
                  <a:schemeClr val="bg1"/>
                </a:solidFill>
              </a:endParaRPr>
            </a:p>
          </p:txBody>
        </p:sp>
        <p:sp>
          <p:nvSpPr>
            <p:cNvPr id="38" name="Rectangle 37"/>
            <p:cNvSpPr/>
            <p:nvPr/>
          </p:nvSpPr>
          <p:spPr>
            <a:xfrm>
              <a:off x="7899600" y="1410837"/>
              <a:ext cx="942000" cy="4956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PM app</a:t>
              </a:r>
              <a:endParaRPr lang="nl-NL" sz="1200" dirty="0" err="1" smtClean="0">
                <a:solidFill>
                  <a:schemeClr val="bg1"/>
                </a:solidFill>
              </a:endParaRPr>
            </a:p>
          </p:txBody>
        </p:sp>
        <p:sp>
          <p:nvSpPr>
            <p:cNvPr id="39" name="Rectangle 38"/>
            <p:cNvSpPr/>
            <p:nvPr/>
          </p:nvSpPr>
          <p:spPr>
            <a:xfrm>
              <a:off x="7906800" y="3468462"/>
              <a:ext cx="942000" cy="4956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Rule Calculator</a:t>
              </a:r>
              <a:endParaRPr lang="nl-NL" sz="1200" dirty="0" err="1" smtClean="0">
                <a:solidFill>
                  <a:schemeClr val="bg1"/>
                </a:solidFill>
              </a:endParaRPr>
            </a:p>
          </p:txBody>
        </p:sp>
        <p:sp>
          <p:nvSpPr>
            <p:cNvPr id="40" name="Rectangle 39"/>
            <p:cNvSpPr/>
            <p:nvPr/>
          </p:nvSpPr>
          <p:spPr>
            <a:xfrm>
              <a:off x="6544200" y="4139375"/>
              <a:ext cx="942000" cy="4956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HDFS</a:t>
              </a:r>
              <a:endParaRPr lang="nl-NL" sz="1200" dirty="0" err="1" smtClean="0">
                <a:solidFill>
                  <a:schemeClr val="bg1"/>
                </a:solidFill>
              </a:endParaRPr>
            </a:p>
          </p:txBody>
        </p:sp>
        <p:sp>
          <p:nvSpPr>
            <p:cNvPr id="41" name="Rectangle 40"/>
            <p:cNvSpPr/>
            <p:nvPr/>
          </p:nvSpPr>
          <p:spPr>
            <a:xfrm>
              <a:off x="6554400" y="573374"/>
              <a:ext cx="942000" cy="4956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Kafka</a:t>
              </a:r>
              <a:endParaRPr lang="nl-NL" sz="1200" dirty="0" err="1" smtClean="0">
                <a:solidFill>
                  <a:schemeClr val="bg1"/>
                </a:solidFill>
              </a:endParaRPr>
            </a:p>
          </p:txBody>
        </p:sp>
        <p:cxnSp>
          <p:nvCxnSpPr>
            <p:cNvPr id="43" name="Straight Arrow Connector 42"/>
            <p:cNvCxnSpPr>
              <a:stCxn id="26" idx="0"/>
              <a:endCxn id="41" idx="1"/>
            </p:cNvCxnSpPr>
            <p:nvPr/>
          </p:nvCxnSpPr>
          <p:spPr>
            <a:xfrm flipV="1">
              <a:off x="5917200" y="821174"/>
              <a:ext cx="637200" cy="590026"/>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7784400" y="581112"/>
              <a:ext cx="942000" cy="4956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smtClean="0">
                  <a:solidFill>
                    <a:schemeClr val="bg1"/>
                  </a:solidFill>
                </a:rPr>
                <a:t>Alarm2ES bridge</a:t>
              </a:r>
              <a:endParaRPr lang="nl-NL" sz="1200" dirty="0" err="1" smtClean="0">
                <a:solidFill>
                  <a:schemeClr val="bg1"/>
                </a:solidFill>
              </a:endParaRPr>
            </a:p>
          </p:txBody>
        </p:sp>
        <p:cxnSp>
          <p:nvCxnSpPr>
            <p:cNvPr id="46" name="Straight Arrow Connector 45"/>
            <p:cNvCxnSpPr>
              <a:stCxn id="44" idx="1"/>
              <a:endCxn id="41" idx="3"/>
            </p:cNvCxnSpPr>
            <p:nvPr/>
          </p:nvCxnSpPr>
          <p:spPr>
            <a:xfrm flipH="1" flipV="1">
              <a:off x="7496400" y="821174"/>
              <a:ext cx="288000" cy="7738"/>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44" idx="2"/>
              <a:endCxn id="28" idx="3"/>
            </p:cNvCxnSpPr>
            <p:nvPr/>
          </p:nvCxnSpPr>
          <p:spPr>
            <a:xfrm flipH="1">
              <a:off x="7496400" y="1076712"/>
              <a:ext cx="759000" cy="1927488"/>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a:stCxn id="38" idx="2"/>
              <a:endCxn id="37" idx="0"/>
            </p:cNvCxnSpPr>
            <p:nvPr/>
          </p:nvCxnSpPr>
          <p:spPr>
            <a:xfrm>
              <a:off x="8370600" y="1906437"/>
              <a:ext cx="0" cy="243588"/>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36" idx="0"/>
              <a:endCxn id="37" idx="2"/>
            </p:cNvCxnSpPr>
            <p:nvPr/>
          </p:nvCxnSpPr>
          <p:spPr>
            <a:xfrm flipH="1" flipV="1">
              <a:off x="8370600" y="2645625"/>
              <a:ext cx="7200" cy="19710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 name="Elbow Connector 54"/>
            <p:cNvCxnSpPr>
              <a:stCxn id="39" idx="3"/>
              <a:endCxn id="37" idx="3"/>
            </p:cNvCxnSpPr>
            <p:nvPr/>
          </p:nvCxnSpPr>
          <p:spPr>
            <a:xfrm flipH="1" flipV="1">
              <a:off x="8841600" y="2397825"/>
              <a:ext cx="7200" cy="1318437"/>
            </a:xfrm>
            <a:prstGeom prst="bentConnector3">
              <a:avLst>
                <a:gd name="adj1" fmla="val -3175000"/>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p:cNvSpPr/>
            <p:nvPr/>
          </p:nvSpPr>
          <p:spPr>
            <a:xfrm>
              <a:off x="5446199" y="3449376"/>
              <a:ext cx="942000" cy="470898"/>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1200" dirty="0" err="1" smtClean="0">
                  <a:solidFill>
                    <a:schemeClr val="bg1"/>
                  </a:solidFill>
                </a:rPr>
                <a:t>SyslogFluent</a:t>
              </a:r>
              <a:endParaRPr lang="nl-NL" sz="1200" dirty="0" err="1" smtClean="0">
                <a:solidFill>
                  <a:schemeClr val="bg1"/>
                </a:solidFill>
              </a:endParaRPr>
            </a:p>
          </p:txBody>
        </p:sp>
        <p:cxnSp>
          <p:nvCxnSpPr>
            <p:cNvPr id="58" name="Straight Arrow Connector 57"/>
            <p:cNvCxnSpPr>
              <a:endCxn id="28" idx="1"/>
            </p:cNvCxnSpPr>
            <p:nvPr/>
          </p:nvCxnSpPr>
          <p:spPr>
            <a:xfrm flipV="1">
              <a:off x="6388200" y="3004200"/>
              <a:ext cx="166200" cy="674400"/>
            </a:xfrm>
            <a:prstGeom prst="straightConnector1">
              <a:avLst/>
            </a:prstGeom>
            <a:ln w="6350" cmpd="sng">
              <a:solidFill>
                <a:schemeClr val="bg2"/>
              </a:solidFill>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9650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3"/>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708400" y="2430463"/>
            <a:ext cx="1727200" cy="2825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5"/>
          </p:nvPr>
        </p:nvSpPr>
        <p:spPr>
          <a:xfrm>
            <a:off x="418118" y="1080000"/>
            <a:ext cx="5068282" cy="3560400"/>
          </a:xfrm>
        </p:spPr>
        <p:txBody>
          <a:bodyPr/>
          <a:lstStyle/>
          <a:p>
            <a:pPr marL="285750" indent="-285750">
              <a:buFont typeface="Arial" panose="020B0604020202020204" pitchFamily="34" charset="0"/>
              <a:buChar char="•"/>
            </a:pPr>
            <a:r>
              <a:rPr lang="en-US" dirty="0" smtClean="0"/>
              <a:t>Having all </a:t>
            </a:r>
            <a:r>
              <a:rPr lang="en-US" dirty="0"/>
              <a:t>those services is </a:t>
            </a:r>
            <a:r>
              <a:rPr lang="en-US" dirty="0" smtClean="0"/>
              <a:t>nice BUT ….</a:t>
            </a:r>
            <a:endParaRPr lang="en-US" dirty="0"/>
          </a:p>
          <a:p>
            <a:pPr marL="285750" indent="-285750">
              <a:buFont typeface="Arial" panose="020B0604020202020204" pitchFamily="34" charset="0"/>
              <a:buChar char="•"/>
            </a:pPr>
            <a:r>
              <a:rPr lang="en-US" dirty="0" smtClean="0"/>
              <a:t>How </a:t>
            </a:r>
            <a:r>
              <a:rPr lang="en-US" dirty="0"/>
              <a:t>do you:</a:t>
            </a:r>
            <a:endParaRPr lang="nl-NL" dirty="0"/>
          </a:p>
          <a:p>
            <a:pPr marL="744538" lvl="1" indent="-285750">
              <a:buFont typeface="Arial" panose="020B0604020202020204" pitchFamily="34" charset="0"/>
              <a:buChar char="•"/>
            </a:pPr>
            <a:r>
              <a:rPr lang="en-US" dirty="0" smtClean="0"/>
              <a:t>Orchestrate it: sizing, network links, deployment across machines</a:t>
            </a:r>
          </a:p>
          <a:p>
            <a:pPr marL="744538" lvl="1" indent="-285750">
              <a:buFont typeface="Arial" panose="020B0604020202020204" pitchFamily="34" charset="0"/>
              <a:buChar char="•"/>
            </a:pPr>
            <a:r>
              <a:rPr lang="en-US" dirty="0" smtClean="0"/>
              <a:t>Manage it: how many places to look at logs?  </a:t>
            </a:r>
            <a:r>
              <a:rPr lang="en-US" dirty="0"/>
              <a:t>m</a:t>
            </a:r>
            <a:r>
              <a:rPr lang="en-US" dirty="0" smtClean="0"/>
              <a:t>onitor data?</a:t>
            </a:r>
          </a:p>
          <a:p>
            <a:pPr marL="744538" lvl="1" indent="-285750">
              <a:buFont typeface="Arial" panose="020B0604020202020204" pitchFamily="34" charset="0"/>
              <a:buChar char="•"/>
            </a:pPr>
            <a:r>
              <a:rPr lang="en-US" dirty="0" smtClean="0"/>
              <a:t>Ship it: how many artefacts do you want to download?</a:t>
            </a:r>
            <a:endParaRPr lang="en-US" dirty="0"/>
          </a:p>
          <a:p>
            <a:endParaRPr lang="nl-NL" dirty="0"/>
          </a:p>
        </p:txBody>
      </p:sp>
      <p:sp>
        <p:nvSpPr>
          <p:cNvPr id="3" name="Footer Placeholder 2"/>
          <p:cNvSpPr>
            <a:spLocks noGrp="1"/>
          </p:cNvSpPr>
          <p:nvPr>
            <p:ph type="ftr" sz="quarter" idx="3"/>
          </p:nvPr>
        </p:nvSpPr>
        <p:spPr/>
        <p:txBody>
          <a:bodyPr/>
          <a:lstStyle/>
          <a:p>
            <a:r>
              <a:rPr lang="en-US" smtClean="0">
                <a:cs typeface="Arial" panose="020B0604020202020204" pitchFamily="34" charset="0"/>
              </a:rPr>
              <a:t>Nokia internal</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dirty="0" smtClean="0"/>
              <a:t>Problem</a:t>
            </a:r>
            <a:endParaRPr lang="nl-NL" dirty="0"/>
          </a:p>
        </p:txBody>
      </p:sp>
      <p:pic>
        <p:nvPicPr>
          <p:cNvPr id="8" name="Picture 7"/>
          <p:cNvPicPr>
            <a:picLocks noChangeAspect="1"/>
          </p:cNvPicPr>
          <p:nvPr/>
        </p:nvPicPr>
        <p:blipFill>
          <a:blip r:embed="rId2"/>
          <a:stretch>
            <a:fillRect/>
          </a:stretch>
        </p:blipFill>
        <p:spPr>
          <a:xfrm>
            <a:off x="5667750" y="342750"/>
            <a:ext cx="3336450" cy="3336450"/>
          </a:xfrm>
          <a:prstGeom prst="rect">
            <a:avLst/>
          </a:prstGeom>
        </p:spPr>
      </p:pic>
    </p:spTree>
    <p:extLst>
      <p:ext uri="{BB962C8B-B14F-4D97-AF65-F5344CB8AC3E}">
        <p14:creationId xmlns:p14="http://schemas.microsoft.com/office/powerpoint/2010/main" val="60155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7"/>
          <p:cNvSpPr txBox="1">
            <a:spLocks/>
          </p:cNvSpPr>
          <p:nvPr/>
        </p:nvSpPr>
        <p:spPr>
          <a:xfrm>
            <a:off x="239552" y="757141"/>
            <a:ext cx="5524736" cy="3560400"/>
          </a:xfrm>
          <a:prstGeom prst="rect">
            <a:avLst/>
          </a:prstGeom>
        </p:spPr>
        <p:txBody>
          <a:bodyPr/>
          <a:lstStyle>
            <a:lvl1pPr marL="230188" indent="-230188" algn="l" defTabSz="457200" rtl="0" eaLnBrk="1" fontAlgn="base" hangingPunct="1">
              <a:spcBef>
                <a:spcPct val="0"/>
              </a:spcBef>
              <a:spcAft>
                <a:spcPts val="600"/>
              </a:spcAft>
              <a:buFont typeface="Arial" charset="0"/>
              <a:buChar char="•"/>
              <a:defRPr sz="3200" kern="1200">
                <a:solidFill>
                  <a:schemeClr val="tx2"/>
                </a:solidFill>
                <a:latin typeface="+mn-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tx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tx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tx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tx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74625" indent="-174625">
              <a:buFont typeface="Arial" panose="020B0604020202020204" pitchFamily="34" charset="0"/>
              <a:buChar char="•"/>
            </a:pPr>
            <a:r>
              <a:rPr lang="en-US" sz="1200" dirty="0" smtClean="0">
                <a:solidFill>
                  <a:srgbClr val="001135"/>
                </a:solidFill>
              </a:rPr>
              <a:t>Virtual Machines</a:t>
            </a:r>
          </a:p>
          <a:p>
            <a:pPr marL="350838" lvl="1" indent="-122238">
              <a:buFont typeface="Arial" panose="020B0604020202020204" pitchFamily="34" charset="0"/>
              <a:buChar char="•"/>
            </a:pPr>
            <a:r>
              <a:rPr lang="en-US" sz="1100" dirty="0" smtClean="0">
                <a:solidFill>
                  <a:srgbClr val="001135"/>
                </a:solidFill>
              </a:rPr>
              <a:t>VM technology is mature and well-understood</a:t>
            </a:r>
          </a:p>
          <a:p>
            <a:pPr marL="350838" lvl="1" indent="-122238">
              <a:buFont typeface="Arial" panose="020B0604020202020204" pitchFamily="34" charset="0"/>
              <a:buChar char="•"/>
            </a:pPr>
            <a:r>
              <a:rPr lang="en-US" sz="1100" dirty="0" smtClean="0">
                <a:solidFill>
                  <a:srgbClr val="001135"/>
                </a:solidFill>
              </a:rPr>
              <a:t>Better isolation of applications, but larger footprint, and slower boot times</a:t>
            </a:r>
          </a:p>
          <a:p>
            <a:pPr marL="350838" lvl="1" indent="-122238">
              <a:buFont typeface="Arial" panose="020B0604020202020204" pitchFamily="34" charset="0"/>
              <a:buChar char="•"/>
            </a:pPr>
            <a:r>
              <a:rPr lang="en-US" sz="1100" dirty="0" smtClean="0">
                <a:solidFill>
                  <a:srgbClr val="001135"/>
                </a:solidFill>
              </a:rPr>
              <a:t>Offers OS flexibility, suitable for applications that run specialized OS types</a:t>
            </a:r>
          </a:p>
          <a:p>
            <a:pPr marL="350838" lvl="1" indent="-122238">
              <a:buFont typeface="Arial" panose="020B0604020202020204" pitchFamily="34" charset="0"/>
              <a:buChar char="•"/>
            </a:pPr>
            <a:r>
              <a:rPr lang="en-US" sz="1100" dirty="0" smtClean="0">
                <a:solidFill>
                  <a:srgbClr val="001135"/>
                </a:solidFill>
              </a:rPr>
              <a:t>Adapting legacy applications to VMs is easy but not necessarily desirable</a:t>
            </a:r>
          </a:p>
          <a:p>
            <a:pPr marL="350838" lvl="1" indent="-122238">
              <a:buFont typeface="Arial" panose="020B0604020202020204" pitchFamily="34" charset="0"/>
              <a:buChar char="•"/>
            </a:pPr>
            <a:r>
              <a:rPr lang="en-US" sz="1100" dirty="0" smtClean="0">
                <a:solidFill>
                  <a:srgbClr val="001135"/>
                </a:solidFill>
              </a:rPr>
              <a:t>Robust management and security</a:t>
            </a:r>
          </a:p>
          <a:p>
            <a:pPr marL="122238" indent="-122238">
              <a:buFont typeface="Arial" panose="020B0604020202020204" pitchFamily="34" charset="0"/>
              <a:buChar char="•"/>
            </a:pPr>
            <a:r>
              <a:rPr lang="en-US" sz="1200" dirty="0" smtClean="0">
                <a:solidFill>
                  <a:srgbClr val="001135"/>
                </a:solidFill>
              </a:rPr>
              <a:t>Containers</a:t>
            </a:r>
          </a:p>
          <a:p>
            <a:pPr marL="350838" lvl="1" indent="-122238">
              <a:buFont typeface="Arial" panose="020B0604020202020204" pitchFamily="34" charset="0"/>
              <a:buChar char="•"/>
            </a:pPr>
            <a:r>
              <a:rPr lang="en-US" sz="1100" dirty="0" smtClean="0">
                <a:solidFill>
                  <a:srgbClr val="001135"/>
                </a:solidFill>
              </a:rPr>
              <a:t>Lightweight </a:t>
            </a:r>
            <a:r>
              <a:rPr lang="en-US" sz="1100" dirty="0">
                <a:solidFill>
                  <a:srgbClr val="001135"/>
                </a:solidFill>
              </a:rPr>
              <a:t>containers are </a:t>
            </a:r>
            <a:r>
              <a:rPr lang="en-US" sz="1100" dirty="0" smtClean="0">
                <a:solidFill>
                  <a:srgbClr val="001135"/>
                </a:solidFill>
              </a:rPr>
              <a:t>self-contained </a:t>
            </a:r>
            <a:r>
              <a:rPr lang="en-US" sz="1100" dirty="0">
                <a:solidFill>
                  <a:srgbClr val="001135"/>
                </a:solidFill>
              </a:rPr>
              <a:t>and easily </a:t>
            </a:r>
            <a:r>
              <a:rPr lang="en-US" sz="1100" dirty="0" smtClean="0">
                <a:solidFill>
                  <a:srgbClr val="001135"/>
                </a:solidFill>
              </a:rPr>
              <a:t>portable</a:t>
            </a:r>
          </a:p>
          <a:p>
            <a:pPr marL="350838" lvl="1" indent="-122238">
              <a:buFont typeface="Arial" panose="020B0604020202020204" pitchFamily="34" charset="0"/>
              <a:buChar char="•"/>
            </a:pPr>
            <a:r>
              <a:rPr lang="en-US" sz="1100" dirty="0" smtClean="0">
                <a:solidFill>
                  <a:srgbClr val="001135"/>
                </a:solidFill>
              </a:rPr>
              <a:t>Enables encapsulation of reusable parts of applications as </a:t>
            </a:r>
            <a:r>
              <a:rPr lang="en-US" sz="1100" dirty="0" err="1" smtClean="0">
                <a:solidFill>
                  <a:srgbClr val="001135"/>
                </a:solidFill>
              </a:rPr>
              <a:t>microservices</a:t>
            </a:r>
            <a:endParaRPr lang="en-US" sz="1100" dirty="0" smtClean="0">
              <a:solidFill>
                <a:srgbClr val="001135"/>
              </a:solidFill>
            </a:endParaRPr>
          </a:p>
          <a:p>
            <a:pPr marL="350838" lvl="1" indent="-122238">
              <a:buFont typeface="Arial" panose="020B0604020202020204" pitchFamily="34" charset="0"/>
              <a:buChar char="•"/>
            </a:pPr>
            <a:r>
              <a:rPr lang="en-US" sz="1100" dirty="0" smtClean="0">
                <a:solidFill>
                  <a:srgbClr val="001135"/>
                </a:solidFill>
              </a:rPr>
              <a:t>Especially suitable when the need to run legacy or special OS is minimal</a:t>
            </a:r>
          </a:p>
          <a:p>
            <a:pPr marL="350838" lvl="1" indent="-122238">
              <a:buFont typeface="Arial" panose="020B0604020202020204" pitchFamily="34" charset="0"/>
              <a:buChar char="•"/>
            </a:pPr>
            <a:r>
              <a:rPr lang="en-US" sz="1100" dirty="0" smtClean="0">
                <a:solidFill>
                  <a:srgbClr val="001135"/>
                </a:solidFill>
              </a:rPr>
              <a:t>Smaller images offers deployment agility in a dynamic environment</a:t>
            </a:r>
          </a:p>
          <a:p>
            <a:pPr marL="350838" lvl="1" indent="-122238">
              <a:buFont typeface="Arial" panose="020B0604020202020204" pitchFamily="34" charset="0"/>
              <a:buChar char="•"/>
            </a:pPr>
            <a:r>
              <a:rPr lang="en-US" sz="1100" dirty="0" smtClean="0">
                <a:solidFill>
                  <a:srgbClr val="001135"/>
                </a:solidFill>
              </a:rPr>
              <a:t>Containers do not have the same security isolation available with VMs</a:t>
            </a:r>
            <a:endParaRPr lang="en-US" sz="1100" dirty="0">
              <a:solidFill>
                <a:srgbClr val="001135"/>
              </a:solidFill>
            </a:endParaRPr>
          </a:p>
          <a:p>
            <a:pPr marL="350838" lvl="1" indent="-122238">
              <a:buFont typeface="Arial" panose="020B0604020202020204" pitchFamily="34" charset="0"/>
              <a:buChar char="•"/>
            </a:pPr>
            <a:r>
              <a:rPr lang="en-US" sz="1100" dirty="0" smtClean="0">
                <a:solidFill>
                  <a:srgbClr val="001135"/>
                </a:solidFill>
              </a:rPr>
              <a:t>Security, management, and orchestration tools are rapidly maturing</a:t>
            </a:r>
            <a:endParaRPr lang="en-US" sz="1200" dirty="0" smtClean="0">
              <a:solidFill>
                <a:srgbClr val="001135"/>
              </a:solidFill>
            </a:endParaRPr>
          </a:p>
          <a:p>
            <a:pPr marL="285750" indent="-285750">
              <a:buFont typeface="Arial" panose="020B0604020202020204" pitchFamily="34" charset="0"/>
              <a:buChar char="•"/>
            </a:pPr>
            <a:endParaRPr lang="en-US" sz="1200" dirty="0">
              <a:solidFill>
                <a:srgbClr val="001135"/>
              </a:solidFill>
            </a:endParaRPr>
          </a:p>
        </p:txBody>
      </p:sp>
      <p:sp>
        <p:nvSpPr>
          <p:cNvPr id="2" name="Title 1"/>
          <p:cNvSpPr>
            <a:spLocks noGrp="1"/>
          </p:cNvSpPr>
          <p:nvPr>
            <p:ph type="title"/>
          </p:nvPr>
        </p:nvSpPr>
        <p:spPr/>
        <p:txBody>
          <a:bodyPr/>
          <a:lstStyle/>
          <a:p>
            <a:r>
              <a:rPr lang="en-US" dirty="0" smtClean="0"/>
              <a:t>Classical Virtualization &amp; Containers</a:t>
            </a:r>
            <a:endParaRPr lang="en-US" dirty="0"/>
          </a:p>
        </p:txBody>
      </p:sp>
      <p:sp>
        <p:nvSpPr>
          <p:cNvPr id="3" name="Footer Placeholder 2"/>
          <p:cNvSpPr>
            <a:spLocks noGrp="1"/>
          </p:cNvSpPr>
          <p:nvPr>
            <p:ph type="ftr" sz="quarter" idx="3"/>
          </p:nvPr>
        </p:nvSpPr>
        <p:spPr/>
        <p:txBody>
          <a:bodyPr/>
          <a:lstStyle/>
          <a:p>
            <a:r>
              <a:rPr lang="en-US" smtClean="0">
                <a:cs typeface="Arial" panose="020B0604020202020204" pitchFamily="34" charset="0"/>
              </a:rPr>
              <a:t>&lt;Change information classification in footer&gt;</a:t>
            </a:r>
            <a:endParaRPr lang="en-US" dirty="0" smtClean="0">
              <a:cs typeface="Arial" panose="020B0604020202020204" pitchFamily="34" charset="0"/>
            </a:endParaRPr>
          </a:p>
        </p:txBody>
      </p:sp>
      <p:sp>
        <p:nvSpPr>
          <p:cNvPr id="5" name="TextBox 4"/>
          <p:cNvSpPr txBox="1"/>
          <p:nvPr/>
        </p:nvSpPr>
        <p:spPr>
          <a:xfrm>
            <a:off x="6005742" y="2671600"/>
            <a:ext cx="1943068" cy="336585"/>
          </a:xfrm>
          <a:prstGeom prst="rect">
            <a:avLst/>
          </a:prstGeom>
          <a:noFill/>
        </p:spPr>
        <p:txBody>
          <a:bodyPr wrap="none" lIns="119969" tIns="59985" rIns="119969" bIns="59985" rtlCol="0">
            <a:spAutoFit/>
          </a:bodyPr>
          <a:lstStyle/>
          <a:p>
            <a:pPr defTabSz="914400">
              <a:spcBef>
                <a:spcPct val="50000"/>
              </a:spcBef>
            </a:pPr>
            <a:r>
              <a:rPr lang="en-US" sz="1400" dirty="0" smtClean="0">
                <a:latin typeface="+mj-lt"/>
                <a:ea typeface="+mn-ea"/>
                <a:cs typeface="+mn-cs"/>
              </a:rPr>
              <a:t>Lightweight Containers</a:t>
            </a:r>
          </a:p>
        </p:txBody>
      </p:sp>
      <p:pic>
        <p:nvPicPr>
          <p:cNvPr id="6" name="Picture 5"/>
          <p:cNvPicPr>
            <a:picLocks noChangeAspect="1"/>
          </p:cNvPicPr>
          <p:nvPr/>
        </p:nvPicPr>
        <p:blipFill>
          <a:blip r:embed="rId2"/>
          <a:stretch>
            <a:fillRect/>
          </a:stretch>
        </p:blipFill>
        <p:spPr>
          <a:xfrm>
            <a:off x="5912855" y="522306"/>
            <a:ext cx="2128139" cy="1884514"/>
          </a:xfrm>
          <a:prstGeom prst="rect">
            <a:avLst/>
          </a:prstGeom>
        </p:spPr>
      </p:pic>
      <p:pic>
        <p:nvPicPr>
          <p:cNvPr id="7" name="Picture 6"/>
          <p:cNvPicPr>
            <a:picLocks noChangeAspect="1"/>
          </p:cNvPicPr>
          <p:nvPr/>
        </p:nvPicPr>
        <p:blipFill>
          <a:blip r:embed="rId3"/>
          <a:stretch>
            <a:fillRect/>
          </a:stretch>
        </p:blipFill>
        <p:spPr>
          <a:xfrm>
            <a:off x="5971353" y="2984595"/>
            <a:ext cx="2178297" cy="1139307"/>
          </a:xfrm>
          <a:prstGeom prst="rect">
            <a:avLst/>
          </a:prstGeom>
        </p:spPr>
      </p:pic>
      <p:sp>
        <p:nvSpPr>
          <p:cNvPr id="8" name="TextBox 7"/>
          <p:cNvSpPr txBox="1"/>
          <p:nvPr/>
        </p:nvSpPr>
        <p:spPr>
          <a:xfrm>
            <a:off x="5971353" y="185721"/>
            <a:ext cx="1921074" cy="336585"/>
          </a:xfrm>
          <a:prstGeom prst="rect">
            <a:avLst/>
          </a:prstGeom>
          <a:noFill/>
        </p:spPr>
        <p:txBody>
          <a:bodyPr wrap="none" lIns="119969" tIns="59985" rIns="119969" bIns="59985" rtlCol="0">
            <a:spAutoFit/>
          </a:bodyPr>
          <a:lstStyle/>
          <a:p>
            <a:pPr defTabSz="914400">
              <a:spcBef>
                <a:spcPct val="50000"/>
              </a:spcBef>
            </a:pPr>
            <a:r>
              <a:rPr lang="en-US" sz="1400" dirty="0" smtClean="0">
                <a:latin typeface="+mj-lt"/>
                <a:ea typeface="+mn-ea"/>
                <a:cs typeface="+mn-cs"/>
              </a:rPr>
              <a:t>Classical Virtualization</a:t>
            </a:r>
          </a:p>
        </p:txBody>
      </p:sp>
      <p:sp>
        <p:nvSpPr>
          <p:cNvPr id="4" name="TextBox 3"/>
          <p:cNvSpPr txBox="1"/>
          <p:nvPr/>
        </p:nvSpPr>
        <p:spPr>
          <a:xfrm rot="21383648">
            <a:off x="5987183" y="4229453"/>
            <a:ext cx="2315809" cy="576293"/>
          </a:xfrm>
          <a:prstGeom prst="rect">
            <a:avLst/>
          </a:prstGeom>
          <a:noFill/>
        </p:spPr>
        <p:txBody>
          <a:bodyPr wrap="square" lIns="72000" tIns="72000" rIns="72000" bIns="72000" rtlCol="0">
            <a:spAutoFit/>
          </a:bodyPr>
          <a:lstStyle/>
          <a:p>
            <a:pPr marR="0" algn="l" defTabSz="457200" rtl="0" eaLnBrk="1" fontAlgn="base" latinLnBrk="0" hangingPunct="1">
              <a:lnSpc>
                <a:spcPct val="100000"/>
              </a:lnSpc>
              <a:spcBef>
                <a:spcPts val="0"/>
              </a:spcBef>
              <a:spcAft>
                <a:spcPct val="0"/>
              </a:spcAft>
              <a:buClr>
                <a:srgbClr val="001135"/>
              </a:buClr>
              <a:buSzTx/>
              <a:tabLst/>
            </a:pPr>
            <a:r>
              <a:rPr lang="en-US" sz="1400" dirty="0" smtClean="0">
                <a:solidFill>
                  <a:schemeClr val="tx2"/>
                </a:solidFill>
                <a:latin typeface="+mn-lt"/>
                <a:ea typeface="Nokia Pure Text" panose="020B0503020202020204" pitchFamily="34" charset="0"/>
                <a:cs typeface="Nokia Pure Headline Light"/>
              </a:rPr>
              <a:t>Note: most folks would run the </a:t>
            </a:r>
            <a:r>
              <a:rPr lang="en-US" sz="1400" dirty="0" err="1" smtClean="0">
                <a:solidFill>
                  <a:schemeClr val="tx2"/>
                </a:solidFill>
                <a:latin typeface="+mn-lt"/>
                <a:ea typeface="Nokia Pure Text" panose="020B0503020202020204" pitchFamily="34" charset="0"/>
                <a:cs typeface="Nokia Pure Headline Light"/>
              </a:rPr>
              <a:t>docker</a:t>
            </a:r>
            <a:r>
              <a:rPr lang="en-US" sz="1400" dirty="0" smtClean="0">
                <a:solidFill>
                  <a:schemeClr val="tx2"/>
                </a:solidFill>
                <a:latin typeface="+mn-lt"/>
                <a:ea typeface="Nokia Pure Text" panose="020B0503020202020204" pitchFamily="34" charset="0"/>
                <a:cs typeface="Nokia Pure Headline Light"/>
              </a:rPr>
              <a:t> engine in a VM!</a:t>
            </a:r>
            <a:endParaRPr lang="nl-NL" sz="1400" dirty="0" smtClean="0">
              <a:solidFill>
                <a:schemeClr val="tx2"/>
              </a:solidFill>
              <a:latin typeface="+mn-lt"/>
              <a:ea typeface="Nokia Pure Text" panose="020B0503020202020204" pitchFamily="34" charset="0"/>
              <a:cs typeface="Nokia Pure Headline Light"/>
            </a:endParaRPr>
          </a:p>
        </p:txBody>
      </p:sp>
    </p:spTree>
    <p:extLst>
      <p:ext uri="{BB962C8B-B14F-4D97-AF65-F5344CB8AC3E}">
        <p14:creationId xmlns:p14="http://schemas.microsoft.com/office/powerpoint/2010/main" val="28844816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3592" y="1980033"/>
            <a:ext cx="8308800" cy="309600"/>
          </a:xfrm>
        </p:spPr>
        <p:txBody>
          <a:bodyPr/>
          <a:lstStyle/>
          <a:p>
            <a:r>
              <a:rPr lang="en-US" sz="6600" dirty="0" smtClean="0"/>
              <a:t>Docker by example</a:t>
            </a:r>
            <a:endParaRPr lang="nl-BE" sz="6600" dirty="0"/>
          </a:p>
        </p:txBody>
      </p:sp>
      <p:sp>
        <p:nvSpPr>
          <p:cNvPr id="4" name="Footer Placeholder 3"/>
          <p:cNvSpPr>
            <a:spLocks noGrp="1"/>
          </p:cNvSpPr>
          <p:nvPr>
            <p:ph type="ftr" sz="quarter" idx="3"/>
          </p:nvPr>
        </p:nvSpPr>
        <p:spPr/>
        <p:txBody>
          <a:bodyPr/>
          <a:lstStyle/>
          <a:p>
            <a:r>
              <a:rPr lang="en-GB" smtClean="0">
                <a:cs typeface="Arial" panose="020B0604020202020204" pitchFamily="34" charset="0"/>
              </a:rPr>
              <a:t>Nokia internal</a:t>
            </a:r>
            <a:endParaRPr lang="en-GB" dirty="0" smtClean="0">
              <a:cs typeface="Arial" panose="020B0604020202020204" pitchFamily="34" charset="0"/>
            </a:endParaRPr>
          </a:p>
        </p:txBody>
      </p:sp>
    </p:spTree>
    <p:extLst>
      <p:ext uri="{BB962C8B-B14F-4D97-AF65-F5344CB8AC3E}">
        <p14:creationId xmlns:p14="http://schemas.microsoft.com/office/powerpoint/2010/main" val="40486079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5"/>
          </p:nvPr>
        </p:nvSpPr>
        <p:spPr/>
        <p:txBody>
          <a:bodyPr/>
          <a:lstStyle/>
          <a:p>
            <a:r>
              <a:rPr lang="en-US" dirty="0" smtClean="0"/>
              <a:t>Goal: Run Tomcat in a container</a:t>
            </a:r>
          </a:p>
          <a:p>
            <a:r>
              <a:rPr lang="en-US" dirty="0" smtClean="0"/>
              <a:t>Key operations:</a:t>
            </a:r>
          </a:p>
          <a:p>
            <a:pPr lvl="1"/>
            <a:r>
              <a:rPr lang="en-US" dirty="0" smtClean="0"/>
              <a:t>Define </a:t>
            </a:r>
            <a:r>
              <a:rPr lang="en-US" dirty="0"/>
              <a:t>D</a:t>
            </a:r>
            <a:r>
              <a:rPr lang="en-US" dirty="0" smtClean="0"/>
              <a:t>ocker file &amp; build it</a:t>
            </a:r>
          </a:p>
          <a:p>
            <a:pPr lvl="1"/>
            <a:r>
              <a:rPr lang="en-US" dirty="0" smtClean="0"/>
              <a:t>Run </a:t>
            </a:r>
            <a:r>
              <a:rPr lang="en-US" dirty="0"/>
              <a:t>it (</a:t>
            </a:r>
            <a:r>
              <a:rPr lang="en-US" dirty="0" err="1"/>
              <a:t>docker</a:t>
            </a:r>
            <a:r>
              <a:rPr lang="en-US" dirty="0"/>
              <a:t> run  -p 8585:8080 </a:t>
            </a:r>
            <a:r>
              <a:rPr lang="en-US" dirty="0" err="1" smtClean="0"/>
              <a:t>becd</a:t>
            </a:r>
            <a:r>
              <a:rPr lang="en-US" dirty="0" smtClean="0"/>
              <a:t>)</a:t>
            </a:r>
          </a:p>
          <a:p>
            <a:pPr lvl="1"/>
            <a:r>
              <a:rPr lang="en-US" dirty="0" smtClean="0"/>
              <a:t>Expose ports, map ports</a:t>
            </a:r>
          </a:p>
          <a:p>
            <a:pPr lvl="1"/>
            <a:r>
              <a:rPr lang="en-US" dirty="0" smtClean="0"/>
              <a:t>Exec into container</a:t>
            </a:r>
          </a:p>
          <a:p>
            <a:pPr lvl="1"/>
            <a:r>
              <a:rPr lang="en-US" dirty="0" smtClean="0"/>
              <a:t>Copy into container</a:t>
            </a:r>
          </a:p>
          <a:p>
            <a:pPr lvl="1"/>
            <a:r>
              <a:rPr lang="en-US" dirty="0"/>
              <a:t>Map volumes</a:t>
            </a:r>
          </a:p>
          <a:p>
            <a:pPr lvl="1"/>
            <a:r>
              <a:rPr lang="en-US" dirty="0" smtClean="0"/>
              <a:t>See logs</a:t>
            </a:r>
            <a:endParaRPr lang="nl-NL" dirty="0"/>
          </a:p>
        </p:txBody>
      </p:sp>
      <p:sp>
        <p:nvSpPr>
          <p:cNvPr id="3" name="Footer Placeholder 2"/>
          <p:cNvSpPr>
            <a:spLocks noGrp="1"/>
          </p:cNvSpPr>
          <p:nvPr>
            <p:ph type="ftr" sz="quarter" idx="3"/>
          </p:nvPr>
        </p:nvSpPr>
        <p:spPr/>
        <p:txBody>
          <a:bodyPr/>
          <a:lstStyle/>
          <a:p>
            <a:r>
              <a:rPr lang="en-US" smtClean="0">
                <a:cs typeface="Arial" panose="020B0604020202020204" pitchFamily="34" charset="0"/>
              </a:rPr>
              <a:t>Nokia internal</a:t>
            </a:r>
            <a:endParaRPr lang="en-US" dirty="0" smtClean="0">
              <a:cs typeface="Arial" panose="020B0604020202020204" pitchFamily="34" charset="0"/>
            </a:endParaRPr>
          </a:p>
        </p:txBody>
      </p:sp>
      <p:sp>
        <p:nvSpPr>
          <p:cNvPr id="4" name="Title 3"/>
          <p:cNvSpPr>
            <a:spLocks noGrp="1"/>
          </p:cNvSpPr>
          <p:nvPr>
            <p:ph type="title"/>
          </p:nvPr>
        </p:nvSpPr>
        <p:spPr/>
        <p:txBody>
          <a:bodyPr/>
          <a:lstStyle/>
          <a:p>
            <a:r>
              <a:rPr lang="en-US" dirty="0" smtClean="0"/>
              <a:t>Simple example</a:t>
            </a:r>
            <a:endParaRPr lang="nl-NL" dirty="0"/>
          </a:p>
        </p:txBody>
      </p:sp>
      <p:sp>
        <p:nvSpPr>
          <p:cNvPr id="8" name="Rectangle 7"/>
          <p:cNvSpPr/>
          <p:nvPr/>
        </p:nvSpPr>
        <p:spPr>
          <a:xfrm>
            <a:off x="6697980" y="491490"/>
            <a:ext cx="2028420" cy="88011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l" fontAlgn="auto">
              <a:spcBef>
                <a:spcPts val="0"/>
              </a:spcBef>
              <a:spcAft>
                <a:spcPts val="0"/>
              </a:spcAft>
            </a:pPr>
            <a:r>
              <a:rPr lang="en-US" sz="4000" dirty="0" smtClean="0">
                <a:solidFill>
                  <a:schemeClr val="bg1"/>
                </a:solidFill>
              </a:rPr>
              <a:t>Try this</a:t>
            </a:r>
            <a:endParaRPr lang="nl-NL" sz="4000" dirty="0" err="1" smtClean="0">
              <a:solidFill>
                <a:schemeClr val="bg1"/>
              </a:solidFill>
            </a:endParaRPr>
          </a:p>
        </p:txBody>
      </p:sp>
    </p:spTree>
    <p:extLst>
      <p:ext uri="{BB962C8B-B14F-4D97-AF65-F5344CB8AC3E}">
        <p14:creationId xmlns:p14="http://schemas.microsoft.com/office/powerpoint/2010/main" val="41223193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53592" y="1980033"/>
            <a:ext cx="8308800" cy="309600"/>
          </a:xfrm>
        </p:spPr>
        <p:txBody>
          <a:bodyPr/>
          <a:lstStyle/>
          <a:p>
            <a:r>
              <a:rPr lang="en-US" sz="6600" dirty="0" smtClean="0"/>
              <a:t>Docker file system</a:t>
            </a:r>
            <a:endParaRPr lang="nl-BE" sz="6600" dirty="0"/>
          </a:p>
        </p:txBody>
      </p:sp>
      <p:sp>
        <p:nvSpPr>
          <p:cNvPr id="4" name="Footer Placeholder 3"/>
          <p:cNvSpPr>
            <a:spLocks noGrp="1"/>
          </p:cNvSpPr>
          <p:nvPr>
            <p:ph type="ftr" sz="quarter" idx="3"/>
          </p:nvPr>
        </p:nvSpPr>
        <p:spPr/>
        <p:txBody>
          <a:bodyPr/>
          <a:lstStyle/>
          <a:p>
            <a:r>
              <a:rPr lang="en-GB" smtClean="0">
                <a:cs typeface="Arial" panose="020B0604020202020204" pitchFamily="34" charset="0"/>
              </a:rPr>
              <a:t>Nokia internal</a:t>
            </a:r>
            <a:endParaRPr lang="en-GB" dirty="0" smtClean="0">
              <a:cs typeface="Arial" panose="020B0604020202020204" pitchFamily="34" charset="0"/>
            </a:endParaRPr>
          </a:p>
        </p:txBody>
      </p:sp>
    </p:spTree>
    <p:extLst>
      <p:ext uri="{BB962C8B-B14F-4D97-AF65-F5344CB8AC3E}">
        <p14:creationId xmlns:p14="http://schemas.microsoft.com/office/powerpoint/2010/main" val="643162513"/>
      </p:ext>
    </p:extLst>
  </p:cSld>
  <p:clrMapOvr>
    <a:masterClrMapping/>
  </p:clrMapOvr>
  <p:timing>
    <p:tnLst>
      <p:par>
        <p:cTn id="1" dur="indefinite" restart="never" nodeType="tmRoot"/>
      </p:par>
    </p:tnLst>
  </p:timing>
</p:sld>
</file>

<file path=ppt/theme/theme1.xml><?xml version="1.0" encoding="utf-8"?>
<a:theme xmlns:a="http://schemas.openxmlformats.org/drawingml/2006/main" name="Nokia_Pure_PPT_CORP_V2">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Pure">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fontAlgn="auto">
          <a:spcBef>
            <a:spcPts val="0"/>
          </a:spcBef>
          <a:spcAft>
            <a:spcPts val="0"/>
          </a:spcAft>
          <a:defRPr sz="1200" dirty="0" err="1"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635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72000" tIns="72000" rIns="72000" bIns="72000" rtlCol="0">
        <a:spAutoFit/>
      </a:bodyPr>
      <a:lstStyle>
        <a:defPPr marR="0" algn="l" defTabSz="457200" rtl="0" eaLnBrk="1" fontAlgn="base" latinLnBrk="0" hangingPunct="1">
          <a:lnSpc>
            <a:spcPct val="100000"/>
          </a:lnSpc>
          <a:spcBef>
            <a:spcPts val="0"/>
          </a:spcBef>
          <a:spcAft>
            <a:spcPct val="0"/>
          </a:spcAft>
          <a:buClr>
            <a:srgbClr val="001135"/>
          </a:buClr>
          <a:buSzTx/>
          <a:tabLst/>
          <a:defRPr sz="1400" dirty="0" smtClean="0">
            <a:solidFill>
              <a:schemeClr val="tx2"/>
            </a:solidFill>
            <a:latin typeface="+mn-lt"/>
            <a:ea typeface="Nokia Pure Text" panose="020B0503020202020204" pitchFamily="34" charset="0"/>
            <a:cs typeface="Nokia Pure Headline Light"/>
          </a:defRPr>
        </a:defPPr>
      </a:lstStyle>
    </a:txDef>
  </a:objectDefaults>
  <a:extraClrSchemeLst/>
  <a:extLst>
    <a:ext uri="{05A4C25C-085E-4340-85A3-A5531E510DB2}">
      <thm15:themeFamily xmlns:thm15="http://schemas.microsoft.com/office/thememl/2012/main" name="Nokia_Pure_PPT_CORP_V3.1" id="{655C0B4C-DD58-4366-A06D-BF0A1B81A469}" vid="{6AA74208-B53C-4696-ADC1-7541119D5A96}"/>
    </a:ext>
  </a:extLst>
</a:theme>
</file>

<file path=ppt/theme/theme2.xml><?xml version="1.0" encoding="utf-8"?>
<a:theme xmlns:a="http://schemas.openxmlformats.org/drawingml/2006/main" name="Nokia Master Blue Background">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Pure">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bg2"/>
          </a:solidFill>
        </a:ln>
      </a:spPr>
      <a:bodyPr/>
      <a:lstStyle/>
      <a:style>
        <a:lnRef idx="1">
          <a:schemeClr val="accent3"/>
        </a:lnRef>
        <a:fillRef idx="0">
          <a:schemeClr val="accent3"/>
        </a:fillRef>
        <a:effectRef idx="0">
          <a:schemeClr val="accent3"/>
        </a:effectRef>
        <a:fontRef idx="minor">
          <a:schemeClr val="tx1"/>
        </a:fontRef>
      </a:style>
    </a:lnDef>
    <a:txDef>
      <a:spPr>
        <a:noFill/>
      </a:spPr>
      <a:bodyPr wrap="square" lIns="0" tIns="0" rIns="0" bIns="0" rtlCol="0">
        <a:spAutoFit/>
      </a:bodyPr>
      <a:lstStyle>
        <a:defPPr>
          <a:defRPr sz="900" dirty="0" err="1" smtClean="0">
            <a:latin typeface="+mn-lt"/>
          </a:defRPr>
        </a:defPPr>
      </a:lstStyle>
    </a:txDef>
  </a:objectDefaults>
  <a:extraClrSchemeLst/>
  <a:extLst>
    <a:ext uri="{05A4C25C-085E-4340-85A3-A5531E510DB2}">
      <thm15:themeFamily xmlns:thm15="http://schemas.microsoft.com/office/thememl/2012/main" name="Nokia_Pure_PPT_CORP_V3.1" id="{655C0B4C-DD58-4366-A06D-BF0A1B81A469}" vid="{0014268F-4AA0-40E4-9A1C-DE908DD31C6B}"/>
    </a:ext>
  </a:extLst>
</a:theme>
</file>

<file path=ppt/theme/theme3.xml><?xml version="1.0" encoding="utf-8"?>
<a:theme xmlns:a="http://schemas.openxmlformats.org/drawingml/2006/main" name="2_Nokia Master Blue Background">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Nokia Pure">
      <a:majorFont>
        <a:latin typeface="Nokia Pure Headline Light"/>
        <a:ea typeface=""/>
        <a:cs typeface=""/>
      </a:majorFont>
      <a:minorFont>
        <a:latin typeface="Nokia Pure Tex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effectLst/>
      </a:spPr>
      <a:bodyPr tIns="90000" bIns="90000" rtlCol="0" anchor="t" anchorCtr="0"/>
      <a:lstStyle>
        <a:defPPr algn="ctr" fontAlgn="auto">
          <a:spcBef>
            <a:spcPts val="0"/>
          </a:spcBef>
          <a:spcAft>
            <a:spcPts val="0"/>
          </a:spcAft>
          <a:defRPr dirty="0" smtClean="0">
            <a:solidFill>
              <a:schemeClr val="accent4"/>
            </a:solidFill>
          </a:defRPr>
        </a:defPPr>
      </a:lstStyle>
      <a:style>
        <a:lnRef idx="1">
          <a:schemeClr val="accent1"/>
        </a:lnRef>
        <a:fillRef idx="3">
          <a:schemeClr val="accent1"/>
        </a:fillRef>
        <a:effectRef idx="2">
          <a:schemeClr val="accent1"/>
        </a:effectRef>
        <a:fontRef idx="minor">
          <a:schemeClr val="lt1"/>
        </a:fontRef>
      </a:style>
    </a:spDef>
    <a:lnDef>
      <a:spPr>
        <a:ln w="3175">
          <a:solidFill>
            <a:schemeClr val="bg2"/>
          </a:solidFill>
        </a:ln>
      </a:spPr>
      <a:bodyPr/>
      <a:lstStyle/>
      <a:style>
        <a:lnRef idx="1">
          <a:schemeClr val="accent3"/>
        </a:lnRef>
        <a:fillRef idx="0">
          <a:schemeClr val="accent3"/>
        </a:fillRef>
        <a:effectRef idx="0">
          <a:schemeClr val="accent3"/>
        </a:effectRef>
        <a:fontRef idx="minor">
          <a:schemeClr val="tx1"/>
        </a:fontRef>
      </a:style>
    </a:lnDef>
    <a:txDef>
      <a:spPr>
        <a:noFill/>
      </a:spPr>
      <a:bodyPr wrap="square" lIns="0" tIns="0" rIns="0" bIns="0" rtlCol="0">
        <a:spAutoFit/>
      </a:bodyPr>
      <a:lstStyle>
        <a:defPPr>
          <a:defRPr sz="900" dirty="0" err="1" smtClean="0">
            <a:latin typeface="+mn-lt"/>
          </a:defRPr>
        </a:defPPr>
      </a:lstStyle>
    </a:txDef>
  </a:objectDefaults>
  <a:extraClrSchemeLst/>
  <a:extLst>
    <a:ext uri="{05A4C25C-085E-4340-85A3-A5531E510DB2}">
      <thm15:themeFamily xmlns:thm15="http://schemas.microsoft.com/office/thememl/2012/main" name="Nokia_Pure_PPT_CORP_V3.1" id="{655C0B4C-DD58-4366-A06D-BF0A1B81A469}" vid="{8F31C629-EC6E-4393-810E-F49A1DA42255}"/>
    </a:ext>
  </a:extLst>
</a:theme>
</file>

<file path=ppt/theme/theme4.xml><?xml version="1.0" encoding="utf-8"?>
<a:theme xmlns:a="http://schemas.openxmlformats.org/drawingml/2006/main" name="5. Final Slide Blue">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okia_Pure_PPT_CORP_V3.1" id="{655C0B4C-DD58-4366-A06D-BF0A1B81A469}" vid="{2CBD20D3-E00C-4FAE-BD3B-3916D1FEE0E6}"/>
    </a:ext>
  </a:extLst>
</a:theme>
</file>

<file path=ppt/theme/theme5.xml><?xml version="1.0" encoding="utf-8"?>
<a:theme xmlns:a="http://schemas.openxmlformats.org/drawingml/2006/main" name="6_Final Slide White">
  <a:themeElements>
    <a:clrScheme name="Nokia 120515">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0645AD"/>
      </a:hlink>
      <a:folHlink>
        <a:srgbClr val="0B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Nokia_Pure_PPT_CORP_V3.1" id="{655C0B4C-DD58-4366-A06D-BF0A1B81A469}" vid="{AD46D50E-C031-467B-95C1-0B5C9E2FA56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Nokia_Pure_PPT_CORP_V2</Template>
  <TotalTime>0</TotalTime>
  <Words>1085</Words>
  <Application>Microsoft Office PowerPoint</Application>
  <PresentationFormat>On-screen Show (16:9)</PresentationFormat>
  <Paragraphs>323</Paragraphs>
  <Slides>40</Slides>
  <Notes>5</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40</vt:i4>
      </vt:variant>
    </vt:vector>
  </HeadingPairs>
  <TitlesOfParts>
    <vt:vector size="54" baseType="lpstr">
      <vt:lpstr>Arial</vt:lpstr>
      <vt:lpstr>Calibri</vt:lpstr>
      <vt:lpstr>Lucida Grande</vt:lpstr>
      <vt:lpstr>Nokia Pure Headline Light</vt:lpstr>
      <vt:lpstr>Nokia Pure Headline Ultra Light</vt:lpstr>
      <vt:lpstr>Nokia Pure Text</vt:lpstr>
      <vt:lpstr>Nokia Pure Text Light</vt:lpstr>
      <vt:lpstr>OpenSans</vt:lpstr>
      <vt:lpstr>ヒラギノ角ゴ Pro W3</vt:lpstr>
      <vt:lpstr>Nokia_Pure_PPT_CORP_V2</vt:lpstr>
      <vt:lpstr>Nokia Master Blue Background</vt:lpstr>
      <vt:lpstr>2_Nokia Master Blue Background</vt:lpstr>
      <vt:lpstr>5. Final Slide Blue</vt:lpstr>
      <vt:lpstr>6_Final Slide White</vt:lpstr>
      <vt:lpstr>PowerPoint Presentation</vt:lpstr>
      <vt:lpstr>Background</vt:lpstr>
      <vt:lpstr>Micro-services</vt:lpstr>
      <vt:lpstr>AMS -&gt; ANV &amp; Controllers</vt:lpstr>
      <vt:lpstr>Problem</vt:lpstr>
      <vt:lpstr>Classical Virtualization &amp; Containers</vt:lpstr>
      <vt:lpstr>Docker by example</vt:lpstr>
      <vt:lpstr>Simple example</vt:lpstr>
      <vt:lpstr>Docker file system</vt:lpstr>
      <vt:lpstr>File system</vt:lpstr>
      <vt:lpstr>Copy on write</vt:lpstr>
      <vt:lpstr>Docker networking</vt:lpstr>
      <vt:lpstr>Container networking model</vt:lpstr>
      <vt:lpstr>Network types</vt:lpstr>
      <vt:lpstr>Docker hub</vt:lpstr>
      <vt:lpstr>Registry</vt:lpstr>
      <vt:lpstr>Artifactory</vt:lpstr>
      <vt:lpstr>Compose</vt:lpstr>
      <vt:lpstr>Docker-compose</vt:lpstr>
      <vt:lpstr>Other examples:</vt:lpstr>
      <vt:lpstr>ANV example</vt:lpstr>
      <vt:lpstr>Going beyond docker commands</vt:lpstr>
      <vt:lpstr>Swarm</vt:lpstr>
      <vt:lpstr>Swarm</vt:lpstr>
      <vt:lpstr>Best practices</vt:lpstr>
      <vt:lpstr>PowerPoint Presentation</vt:lpstr>
      <vt:lpstr>Logging</vt:lpstr>
      <vt:lpstr>Log flow</vt:lpstr>
      <vt:lpstr>Fluent architecture</vt:lpstr>
      <vt:lpstr>Availability</vt:lpstr>
      <vt:lpstr>Availability</vt:lpstr>
      <vt:lpstr>VM-ware</vt:lpstr>
      <vt:lpstr>Dev-ops pipeline</vt:lpstr>
      <vt:lpstr>Dev-ops</vt:lpstr>
      <vt:lpstr>Dev-ops</vt:lpstr>
      <vt:lpstr>Dev-for-Ops: Developing for Operational Agility </vt:lpstr>
      <vt:lpstr>Big picture plan</vt:lpstr>
      <vt:lpstr>Virtualization of Network Functions</vt:lpstr>
      <vt:lpstr>Key Principles for Network Function Virtualization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2016-01-21T08:24:32Z</dcterms:created>
  <dcterms:modified xsi:type="dcterms:W3CDTF">2016-06-28T12:16:16Z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3" name="_NewReviewCycle">
    <vt:lpwstr/>
  </property>
</Properties>
</file>