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86" r:id="rId2"/>
  </p:sldMasterIdLst>
  <p:notesMasterIdLst>
    <p:notesMasterId r:id="rId59"/>
  </p:notesMasterIdLst>
  <p:sldIdLst>
    <p:sldId id="263" r:id="rId3"/>
    <p:sldId id="257" r:id="rId4"/>
    <p:sldId id="258" r:id="rId5"/>
    <p:sldId id="259" r:id="rId6"/>
    <p:sldId id="260" r:id="rId7"/>
    <p:sldId id="306" r:id="rId8"/>
    <p:sldId id="261" r:id="rId9"/>
    <p:sldId id="262" r:id="rId10"/>
    <p:sldId id="279" r:id="rId11"/>
    <p:sldId id="280" r:id="rId12"/>
    <p:sldId id="281" r:id="rId13"/>
    <p:sldId id="305" r:id="rId14"/>
    <p:sldId id="282" r:id="rId15"/>
    <p:sldId id="307" r:id="rId16"/>
    <p:sldId id="308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322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3" r:id="rId41"/>
    <p:sldId id="295" r:id="rId42"/>
    <p:sldId id="324" r:id="rId43"/>
    <p:sldId id="328" r:id="rId44"/>
    <p:sldId id="335" r:id="rId45"/>
    <p:sldId id="329" r:id="rId46"/>
    <p:sldId id="340" r:id="rId47"/>
    <p:sldId id="336" r:id="rId48"/>
    <p:sldId id="343" r:id="rId49"/>
    <p:sldId id="345" r:id="rId50"/>
    <p:sldId id="341" r:id="rId51"/>
    <p:sldId id="351" r:id="rId52"/>
    <p:sldId id="349" r:id="rId53"/>
    <p:sldId id="347" r:id="rId54"/>
    <p:sldId id="350" r:id="rId55"/>
    <p:sldId id="333" r:id="rId56"/>
    <p:sldId id="334" r:id="rId57"/>
    <p:sldId id="339" r:id="rId58"/>
  </p:sldIdLst>
  <p:sldSz cx="9144000" cy="6858000" type="screen4x3"/>
  <p:notesSz cx="7559675" cy="106918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9" autoAdjust="0"/>
  </p:normalViewPr>
  <p:slideViewPr>
    <p:cSldViewPr>
      <p:cViewPr>
        <p:scale>
          <a:sx n="80" d="100"/>
          <a:sy n="80" d="100"/>
        </p:scale>
        <p:origin x="-2502" y="-51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8128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037983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Atmosphere comes with a </a:t>
            </a:r>
            <a:r>
              <a:rPr lang="en-US" dirty="0" err="1" smtClean="0">
                <a:latin typeface="Times New Roman" pitchFamily="18" charset="0"/>
              </a:rPr>
              <a:t>Jquery</a:t>
            </a:r>
            <a:r>
              <a:rPr lang="en-US" dirty="0" smtClean="0">
                <a:latin typeface="Times New Roman" pitchFamily="18" charset="0"/>
              </a:rPr>
              <a:t> client library to facilitate the connection setup, which is able to automatically detect the best transport available. Usage of Atmosphere’s </a:t>
            </a:r>
            <a:r>
              <a:rPr lang="en-US" dirty="0" err="1" smtClean="0">
                <a:latin typeface="Times New Roman" pitchFamily="18" charset="0"/>
              </a:rPr>
              <a:t>Jquery</a:t>
            </a:r>
            <a:r>
              <a:rPr lang="en-US" dirty="0" smtClean="0">
                <a:latin typeface="Times New Roman" pitchFamily="18" charset="0"/>
              </a:rPr>
              <a:t> plugin is similar to the HTML5 </a:t>
            </a:r>
            <a:r>
              <a:rPr lang="en-US" dirty="0" err="1" smtClean="0">
                <a:latin typeface="Times New Roman" pitchFamily="18" charset="0"/>
              </a:rPr>
              <a:t>WebSocket</a:t>
            </a:r>
            <a:r>
              <a:rPr lang="en-US" dirty="0" smtClean="0">
                <a:latin typeface="Times New Roman" pitchFamily="18" charset="0"/>
              </a:rPr>
              <a:t> API. First, you connect to the server, register a callback to receive message, and then you can push some data.</a:t>
            </a:r>
          </a:p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b="1" dirty="0" smtClean="0">
                <a:latin typeface="Times New Roman" pitchFamily="18" charset="0"/>
              </a:rPr>
              <a:t>Note 1</a:t>
            </a:r>
            <a:r>
              <a:rPr lang="en-US" b="0" dirty="0" smtClean="0">
                <a:latin typeface="Times New Roman" pitchFamily="18" charset="0"/>
              </a:rPr>
              <a:t>.</a:t>
            </a:r>
            <a:r>
              <a:rPr lang="en-US" dirty="0" smtClean="0">
                <a:latin typeface="Times New Roman" pitchFamily="18" charset="0"/>
              </a:rPr>
              <a:t> Developers can write an application that will use </a:t>
            </a:r>
            <a:r>
              <a:rPr lang="en-US" dirty="0" err="1" smtClean="0">
                <a:latin typeface="Times New Roman" pitchFamily="18" charset="0"/>
              </a:rPr>
              <a:t>WebSocket</a:t>
            </a:r>
            <a:r>
              <a:rPr lang="en-US" dirty="0" smtClean="0">
                <a:latin typeface="Times New Roman" pitchFamily="18" charset="0"/>
              </a:rPr>
              <a:t> protocol  with specific supporting versions of browsers/servers.</a:t>
            </a:r>
            <a:r>
              <a:rPr lang="en-US" baseline="0" dirty="0" smtClean="0">
                <a:latin typeface="Times New Roman" pitchFamily="18" charset="0"/>
              </a:rPr>
              <a:t> The browsers can </a:t>
            </a:r>
            <a:r>
              <a:rPr lang="en-US" dirty="0" smtClean="0">
                <a:latin typeface="Times New Roman" pitchFamily="18" charset="0"/>
              </a:rPr>
              <a:t>transparently fall back to Polling, SSE… in case the </a:t>
            </a:r>
            <a:r>
              <a:rPr lang="en-US" dirty="0" err="1" smtClean="0">
                <a:latin typeface="Times New Roman" pitchFamily="18" charset="0"/>
              </a:rPr>
              <a:t>WebSocket</a:t>
            </a:r>
            <a:r>
              <a:rPr lang="en-US" dirty="0" smtClean="0">
                <a:latin typeface="Times New Roman" pitchFamily="18" charset="0"/>
              </a:rPr>
              <a:t> protocol isn’t supported. For example, an Atmosphere application will use </a:t>
            </a:r>
            <a:r>
              <a:rPr lang="en-US" dirty="0" err="1" smtClean="0">
                <a:latin typeface="Times New Roman" pitchFamily="18" charset="0"/>
              </a:rPr>
              <a:t>WebSocket</a:t>
            </a:r>
            <a:r>
              <a:rPr lang="en-US" dirty="0" smtClean="0">
                <a:latin typeface="Times New Roman" pitchFamily="18" charset="0"/>
              </a:rPr>
              <a:t> to</a:t>
            </a:r>
            <a:r>
              <a:rPr lang="en-US" baseline="0" dirty="0" smtClean="0">
                <a:latin typeface="Times New Roman" pitchFamily="18" charset="0"/>
              </a:rPr>
              <a:t> work </a:t>
            </a:r>
            <a:r>
              <a:rPr lang="en-US" dirty="0" smtClean="0">
                <a:latin typeface="Times New Roman" pitchFamily="18" charset="0"/>
              </a:rPr>
              <a:t>with Internet Explorer 10 and other techniques for Internet Explorer 6/7/8/9.</a:t>
            </a:r>
          </a:p>
          <a:p>
            <a:endParaRPr lang="en-US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</a:rPr>
              <a:t>Note2. 	</a:t>
            </a:r>
            <a:r>
              <a:rPr lang="en-US" dirty="0" smtClean="0">
                <a:latin typeface="Times New Roman" pitchFamily="18" charset="0"/>
              </a:rPr>
              <a:t>To use Atmosphere, add the following dependency</a:t>
            </a:r>
          </a:p>
          <a:p>
            <a:r>
              <a:rPr lang="en-US" dirty="0" smtClean="0">
                <a:latin typeface="Times New Roman" pitchFamily="18" charset="0"/>
              </a:rPr>
              <a:t>&lt;dependency&gt; </a:t>
            </a:r>
          </a:p>
          <a:p>
            <a:r>
              <a:rPr lang="en-US" dirty="0" smtClean="0">
                <a:latin typeface="Times New Roman" pitchFamily="18" charset="0"/>
              </a:rPr>
              <a:t>	&lt;</a:t>
            </a:r>
            <a:r>
              <a:rPr lang="en-US" dirty="0" err="1" smtClean="0">
                <a:latin typeface="Times New Roman" pitchFamily="18" charset="0"/>
              </a:rPr>
              <a:t>groupId</a:t>
            </a:r>
            <a:r>
              <a:rPr lang="en-US" dirty="0" smtClean="0">
                <a:latin typeface="Times New Roman" pitchFamily="18" charset="0"/>
              </a:rPr>
              <a:t>&gt;</a:t>
            </a:r>
            <a:r>
              <a:rPr lang="en-US" dirty="0" err="1" smtClean="0">
                <a:latin typeface="Times New Roman" pitchFamily="18" charset="0"/>
              </a:rPr>
              <a:t>org.atmosphere</a:t>
            </a:r>
            <a:r>
              <a:rPr lang="en-US" dirty="0" smtClean="0">
                <a:latin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</a:rPr>
              <a:t>groupId</a:t>
            </a:r>
            <a:r>
              <a:rPr lang="en-US" dirty="0" smtClean="0">
                <a:latin typeface="Times New Roman" pitchFamily="18" charset="0"/>
              </a:rPr>
              <a:t>&gt; </a:t>
            </a:r>
          </a:p>
          <a:p>
            <a:r>
              <a:rPr lang="en-US" dirty="0" smtClean="0">
                <a:latin typeface="Times New Roman" pitchFamily="18" charset="0"/>
              </a:rPr>
              <a:t>	&lt;</a:t>
            </a:r>
            <a:r>
              <a:rPr lang="en-US" dirty="0" err="1" smtClean="0">
                <a:latin typeface="Times New Roman" pitchFamily="18" charset="0"/>
              </a:rPr>
              <a:t>artifactId</a:t>
            </a:r>
            <a:r>
              <a:rPr lang="en-US" dirty="0" smtClean="0">
                <a:latin typeface="Times New Roman" pitchFamily="18" charset="0"/>
              </a:rPr>
              <a:t>&gt;atmosphere-{atmosphere-module}&lt;/</a:t>
            </a:r>
            <a:r>
              <a:rPr lang="en-US" dirty="0" err="1" smtClean="0">
                <a:latin typeface="Times New Roman" pitchFamily="18" charset="0"/>
              </a:rPr>
              <a:t>artifactId</a:t>
            </a:r>
            <a:r>
              <a:rPr lang="en-US" dirty="0" smtClean="0">
                <a:latin typeface="Times New Roman" pitchFamily="18" charset="0"/>
              </a:rPr>
              <a:t>&gt; </a:t>
            </a:r>
          </a:p>
          <a:p>
            <a:r>
              <a:rPr lang="en-US" dirty="0" smtClean="0">
                <a:latin typeface="Times New Roman" pitchFamily="18" charset="0"/>
              </a:rPr>
              <a:t>	&lt;version&gt;1.0.14&lt;/version&gt; </a:t>
            </a:r>
          </a:p>
          <a:p>
            <a:r>
              <a:rPr lang="en-US" dirty="0" smtClean="0">
                <a:latin typeface="Times New Roman" pitchFamily="18" charset="0"/>
              </a:rPr>
              <a:t>&lt;/dependency&gt;</a:t>
            </a:r>
          </a:p>
          <a:p>
            <a:r>
              <a:rPr lang="en-US" dirty="0" smtClean="0">
                <a:latin typeface="Times New Roman" pitchFamily="18" charset="0"/>
              </a:rPr>
              <a:t>Where atmosphere-module can be: jersey, runtime (main module), </a:t>
            </a:r>
            <a:r>
              <a:rPr lang="en-US" dirty="0" err="1" smtClean="0">
                <a:latin typeface="Times New Roman" pitchFamily="18" charset="0"/>
              </a:rPr>
              <a:t>guice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redis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hazelcast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jms</a:t>
            </a:r>
            <a:r>
              <a:rPr lang="en-US" dirty="0" smtClean="0">
                <a:latin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</a:rPr>
              <a:t>jgroups</a:t>
            </a:r>
            <a:r>
              <a:rPr lang="en-US" dirty="0" smtClean="0">
                <a:latin typeface="Times New Roman" pitchFamily="18" charset="0"/>
              </a:rPr>
              <a:t> or </a:t>
            </a:r>
            <a:r>
              <a:rPr lang="en-US" dirty="0" err="1" smtClean="0">
                <a:latin typeface="Times New Roman" pitchFamily="18" charset="0"/>
              </a:rPr>
              <a:t>gwt</a:t>
            </a:r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Times New Roman" pitchFamily="18" charset="0"/>
              </a:rPr>
              <a:t>If you're using a web framework (Wicket, Struts, Spring MVC), you can transparently support by using the </a:t>
            </a:r>
            <a:r>
              <a:rPr lang="en-US" dirty="0" err="1" smtClean="0">
                <a:latin typeface="Times New Roman" pitchFamily="18" charset="0"/>
              </a:rPr>
              <a:t>MeteorServlet</a:t>
            </a:r>
            <a:r>
              <a:rPr lang="en-US" dirty="0" smtClean="0">
                <a:latin typeface="Times New Roman" pitchFamily="18" charset="0"/>
              </a:rPr>
              <a:t> of Atmosphere. This servlet exposes a Meteor object that can be retrieved within your controllers and services to suspend or resume the requests.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smtClean="0">
                <a:latin typeface="Times New Roman" pitchFamily="18" charset="0"/>
              </a:rPr>
              <a:t>public interface AtmosphereHandler { </a:t>
            </a:r>
          </a:p>
          <a:p>
            <a:r>
              <a:rPr lang="en-US" smtClean="0">
                <a:latin typeface="Times New Roman" pitchFamily="18" charset="0"/>
              </a:rPr>
              <a:t>	void onRequest(AtmosphereResource resource) throws IOException; </a:t>
            </a:r>
          </a:p>
          <a:p>
            <a:r>
              <a:rPr lang="en-US" smtClean="0">
                <a:latin typeface="Times New Roman" pitchFamily="18" charset="0"/>
              </a:rPr>
              <a:t>	void onStateChange(AtmosphereResourceEvent event) throws IOException; </a:t>
            </a:r>
          </a:p>
          <a:p>
            <a:r>
              <a:rPr lang="en-US" smtClean="0">
                <a:latin typeface="Times New Roman" pitchFamily="18" charset="0"/>
              </a:rPr>
              <a:t>	void destroy(); </a:t>
            </a:r>
          </a:p>
          <a:p>
            <a:r>
              <a:rPr lang="en-US" smtClean="0">
                <a:latin typeface="Times New Roman" pitchFamily="18" charset="0"/>
              </a:rPr>
              <a:t>}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1938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41" descr="Blue_divi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1663"/>
            <a:ext cx="9144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6" name="Text Box 1040"/>
          <p:cNvSpPr txBox="1">
            <a:spLocks noChangeArrowheads="1"/>
          </p:cNvSpPr>
          <p:nvPr/>
        </p:nvSpPr>
        <p:spPr bwMode="gray">
          <a:xfrm>
            <a:off x="152400" y="6324600"/>
            <a:ext cx="3370263" cy="4603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36000" tIns="108000" rIns="36000" bIns="108000">
            <a:spAutoFit/>
          </a:bodyPr>
          <a:lstStyle/>
          <a:p>
            <a:pPr>
              <a:spcBef>
                <a:spcPct val="15000"/>
              </a:spcBef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nl-BE" sz="1600">
                <a:solidFill>
                  <a:srgbClr val="0055A6"/>
                </a:solidFill>
                <a:latin typeface="Trebuchet MS" pitchFamily="34" charset="0"/>
                <a:ea typeface="SimSun" charset="-122"/>
                <a:cs typeface="Arial" charset="0"/>
              </a:rPr>
              <a:t>TMA Solutions – Delivery Center 4</a:t>
            </a:r>
            <a:endParaRPr lang="en-GB" sz="1600">
              <a:solidFill>
                <a:srgbClr val="0055A6"/>
              </a:solidFill>
              <a:latin typeface="Trebuchet MS" pitchFamily="34" charset="0"/>
              <a:ea typeface="SimSun" charset="-122"/>
              <a:cs typeface="Arial" charset="0"/>
            </a:endParaRPr>
          </a:p>
        </p:txBody>
      </p:sp>
      <p:sp>
        <p:nvSpPr>
          <p:cNvPr id="7" name="Rectangle 1044"/>
          <p:cNvSpPr>
            <a:spLocks noChangeArrowheads="1"/>
          </p:cNvSpPr>
          <p:nvPr/>
        </p:nvSpPr>
        <p:spPr bwMode="auto">
          <a:xfrm>
            <a:off x="8229600" y="6477000"/>
            <a:ext cx="762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4" rIns="91428" bIns="45714" anchor="b"/>
          <a:lstStyle/>
          <a:p>
            <a:pPr>
              <a:defRPr/>
            </a:pPr>
            <a:fld id="{E110095A-E9C8-4288-A2E3-65258AF358C3}" type="slidenum">
              <a:rPr lang="en-GB" sz="1100">
                <a:solidFill>
                  <a:schemeClr val="tx1"/>
                </a:solidFill>
                <a:latin typeface="Arial" charset="0"/>
                <a:ea typeface="SimSun" charset="-122"/>
                <a:cs typeface="Arial" charset="0"/>
              </a:rPr>
              <a:pPr>
                <a:defRPr/>
              </a:pPr>
              <a:t>‹#›</a:t>
            </a:fld>
            <a:endParaRPr lang="fr-FR" altLang="fr-FR" sz="1100">
              <a:solidFill>
                <a:schemeClr val="tx1"/>
              </a:solidFill>
              <a:latin typeface="Arial" charset="0"/>
              <a:ea typeface="SimSun" charset="-122"/>
              <a:cs typeface="Arial" charset="0"/>
            </a:endParaRPr>
          </a:p>
        </p:txBody>
      </p:sp>
      <p:pic>
        <p:nvPicPr>
          <p:cNvPr id="8" name="Picture 13" descr="logo DC4 (small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5425"/>
            <a:ext cx="2819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logoTMA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32210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163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33388" y="5002213"/>
            <a:ext cx="6238875" cy="825500"/>
          </a:xfrm>
        </p:spPr>
        <p:txBody>
          <a:bodyPr wrap="none" lIns="0" tIns="0" rIns="0" bIns="0"/>
          <a:lstStyle>
            <a:lvl1pPr marL="0" indent="0">
              <a:buFont typeface="Wingdings" pitchFamily="2" charset="2"/>
              <a:buNone/>
              <a:defRPr sz="2000"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861637" name="Rectangle 1029"/>
          <p:cNvSpPr>
            <a:spLocks noGrp="1" noChangeArrowheads="1"/>
          </p:cNvSpPr>
          <p:nvPr>
            <p:ph type="ctrTitle"/>
          </p:nvPr>
        </p:nvSpPr>
        <p:spPr bwMode="gray">
          <a:xfrm>
            <a:off x="422275" y="2651125"/>
            <a:ext cx="7118350" cy="1470025"/>
          </a:xfrm>
        </p:spPr>
        <p:txBody>
          <a:bodyPr anchor="t"/>
          <a:lstStyle>
            <a:lvl1pPr>
              <a:lnSpc>
                <a:spcPts val="42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010768"/>
      </p:ext>
    </p:extLst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>
              <a:buFont typeface="Courier New" pitchFamily="49" charset="0"/>
              <a:buChar char="o"/>
              <a:defRPr sz="20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9025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71438"/>
            <a:ext cx="2100263" cy="5872162"/>
          </a:xfrm>
        </p:spPr>
        <p:txBody>
          <a:bodyPr vert="eaVert"/>
          <a:lstStyle>
            <a:lvl1pPr>
              <a:defRPr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7038" y="71438"/>
            <a:ext cx="6148387" cy="5872162"/>
          </a:xfrm>
        </p:spPr>
        <p:txBody>
          <a:bodyPr vert="eaVert"/>
          <a:lstStyle>
            <a:lvl3pPr>
              <a:buFont typeface="Courier New" pitchFamily="49" charset="0"/>
              <a:buChar char="o"/>
              <a:defRPr sz="20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6421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8" y="71438"/>
            <a:ext cx="8283575" cy="461962"/>
          </a:xfrm>
        </p:spPr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914400"/>
            <a:ext cx="410845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8050" y="914400"/>
            <a:ext cx="4110038" cy="5029200"/>
          </a:xfrm>
        </p:spPr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  <a:lvl3pPr>
              <a:buFont typeface="Courier New" pitchFamily="49" charset="0"/>
              <a:buChar char="o"/>
              <a:defRPr sz="20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861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D314E69-4277-4905-94E2-7744A5D3113E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11C07-1B12-4FC3-A971-08F997768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29953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08A33-0668-460D-A574-30A201C07794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C976D-1A98-4D7D-BCF7-5F52426ED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8976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CC8FA-0958-47B1-82EC-CF8D8F8B466E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8D5F6-C568-4CB4-92A1-3FE71C897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2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F8786-3630-497D-8F3D-28043E6D9515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88EA-BFB8-40E6-9C88-C8F04CDB0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017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A8437-8AEE-4A3A-AC0C-81D8E3A60490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F7A14-0270-4D7E-A9A0-DCF8334D2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7825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B6451-8B5F-4C63-BEE4-1CACD55B3BFA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2057B-0DF0-48C2-A4C9-FF18A2912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2961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28E4A-7017-497F-A4C9-3DEE7650CD02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82819-6019-4699-A291-4AE67F51D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999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  <a:lvl3pPr>
              <a:buFont typeface="Courier New" pitchFamily="49" charset="0"/>
              <a:buChar char="o"/>
              <a:defRPr sz="2000"/>
            </a:lvl3pPr>
            <a:lvl4pPr>
              <a:defRPr sz="18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02969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090F3-78FB-45AA-838C-D2C8F045BDA3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6B849-7BE3-49EC-98DA-20FE786EE9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2650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C40CD-B617-4EC4-9E55-635AEED9D929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0E0A6-314A-48AE-BA08-54EF0C6602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628C9-CA45-42D6-81E6-6567653ECEA1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402CC-A289-47D4-9E8B-7940613EBA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98505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14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8E48F-60C3-4F79-82C1-5B6B61F7C988}" type="datetimeFigureOut">
              <a:rPr lang="en-US"/>
              <a:pPr>
                <a:defRPr/>
              </a:pPr>
              <a:t>7/29/2013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3BC8-0EE7-418F-8C5F-735ABB9FB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790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rgbClr val="0055A6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78425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108450" cy="5029200"/>
          </a:xfrm>
        </p:spPr>
        <p:txBody>
          <a:bodyPr/>
          <a:lstStyle>
            <a:lvl1pPr>
              <a:defRPr sz="2800" baseline="0">
                <a:solidFill>
                  <a:srgbClr val="0055A6"/>
                </a:solidFill>
              </a:defRPr>
            </a:lvl1pPr>
            <a:lvl2pPr>
              <a:defRPr sz="2400"/>
            </a:lvl2pPr>
            <a:lvl3pPr>
              <a:buFont typeface="Courier New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50" y="914400"/>
            <a:ext cx="4110038" cy="5029200"/>
          </a:xfrm>
        </p:spPr>
        <p:txBody>
          <a:bodyPr/>
          <a:lstStyle>
            <a:lvl1pPr>
              <a:defRPr sz="2800" baseline="0">
                <a:solidFill>
                  <a:srgbClr val="0055A6"/>
                </a:solidFill>
              </a:defRPr>
            </a:lvl1pPr>
            <a:lvl2pPr>
              <a:defRPr sz="2400"/>
            </a:lvl2pPr>
            <a:lvl3pPr>
              <a:buFont typeface="Courier New" pitchFamily="49" charset="0"/>
              <a:buChar char="o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30152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55A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 baseline="0">
                <a:solidFill>
                  <a:srgbClr val="0055A6"/>
                </a:solidFill>
              </a:defRPr>
            </a:lvl1pPr>
            <a:lvl2pPr>
              <a:defRPr sz="2000"/>
            </a:lvl2pPr>
            <a:lvl3pPr>
              <a:buFont typeface="Courier New" pitchFamily="49" charset="0"/>
              <a:buChar char="o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55A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 baseline="0">
                <a:solidFill>
                  <a:srgbClr val="0055A6"/>
                </a:solidFill>
              </a:defRPr>
            </a:lvl1pPr>
            <a:lvl2pPr>
              <a:defRPr sz="2000"/>
            </a:lvl2pPr>
            <a:lvl3pPr>
              <a:buFont typeface="Courier New" pitchFamily="49" charset="0"/>
              <a:buChar char="o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6323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083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80175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aseline="0">
                <a:solidFill>
                  <a:srgbClr val="0055A6"/>
                </a:solidFill>
              </a:defRPr>
            </a:lvl1pPr>
            <a:lvl2pPr>
              <a:defRPr sz="2800"/>
            </a:lvl2pPr>
            <a:lvl3pPr>
              <a:buFont typeface="Courier New" pitchFamily="49" charset="0"/>
              <a:buChar char="o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 baseline="0">
                <a:solidFill>
                  <a:srgbClr val="0055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436133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 baseline="0">
                <a:solidFill>
                  <a:srgbClr val="0055A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 baseline="0">
                <a:solidFill>
                  <a:srgbClr val="0055A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70665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7038" y="71438"/>
            <a:ext cx="8283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454025" y="609600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 w="9525" algn="ctr">
            <a:solidFill>
              <a:srgbClr val="6600CC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1030" name="Rectangle 12"/>
          <p:cNvSpPr>
            <a:spLocks noChangeArrowheads="1"/>
          </p:cNvSpPr>
          <p:nvPr/>
        </p:nvSpPr>
        <p:spPr bwMode="auto">
          <a:xfrm>
            <a:off x="269875" y="6477000"/>
            <a:ext cx="1863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4" rIns="91428" bIns="45714" anchor="b"/>
          <a:lstStyle/>
          <a:p>
            <a:pPr>
              <a:defRPr/>
            </a:pPr>
            <a:fld id="{BF427F49-F731-499C-8AE7-9581E7EB0312}" type="slidenum">
              <a:rPr lang="en-GB" sz="1100">
                <a:solidFill>
                  <a:schemeClr val="tx1"/>
                </a:solidFill>
                <a:latin typeface="Arial" charset="0"/>
                <a:ea typeface="SimSun" charset="-122"/>
                <a:cs typeface="Arial" charset="0"/>
              </a:rPr>
              <a:pPr>
                <a:defRPr/>
              </a:pPr>
              <a:t>‹#›</a:t>
            </a:fld>
            <a:endParaRPr lang="fr-FR" altLang="fr-FR" sz="1100">
              <a:solidFill>
                <a:schemeClr val="tx1"/>
              </a:solidFill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1031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3708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 smtClean="0"/>
              <a:t> Click to modify the text styles</a:t>
            </a:r>
          </a:p>
          <a:p>
            <a:pPr lvl="1"/>
            <a:r>
              <a:rPr lang="en-GB" altLang="fr-FR" smtClean="0"/>
              <a:t>Click to modify the text styles</a:t>
            </a:r>
          </a:p>
          <a:p>
            <a:pPr lvl="2"/>
            <a:r>
              <a:rPr lang="en-GB" altLang="fr-FR" smtClean="0"/>
              <a:t>Click to modify the text style</a:t>
            </a:r>
            <a:r>
              <a:rPr lang="fr-FR" altLang="fr-FR" smtClean="0"/>
              <a:t>s</a:t>
            </a:r>
            <a:endParaRPr lang="en-GB" altLang="fr-FR" smtClean="0"/>
          </a:p>
        </p:txBody>
      </p:sp>
      <p:pic>
        <p:nvPicPr>
          <p:cNvPr id="1032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088063"/>
            <a:ext cx="14478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55A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55A6"/>
          </a:solidFill>
          <a:latin typeface="Trebuchet MS" pitchFamily="34" charset="0"/>
        </a:defRPr>
      </a:lvl2pPr>
      <a:lvl3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55A6"/>
          </a:solidFill>
          <a:latin typeface="Trebuchet MS" pitchFamily="34" charset="0"/>
        </a:defRPr>
      </a:lvl3pPr>
      <a:lvl4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55A6"/>
          </a:solidFill>
          <a:latin typeface="Trebuchet MS" pitchFamily="34" charset="0"/>
        </a:defRPr>
      </a:lvl4pPr>
      <a:lvl5pPr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55A6"/>
          </a:solidFill>
          <a:latin typeface="Trebuchet MS" pitchFamily="34" charset="0"/>
        </a:defRPr>
      </a:lvl5pPr>
      <a:lvl6pPr marL="4572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Trebuchet MS" pitchFamily="34" charset="0"/>
        </a:defRPr>
      </a:lvl6pPr>
      <a:lvl7pPr marL="9144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2400" b="1">
          <a:solidFill>
            <a:srgbClr val="003366"/>
          </a:solidFill>
          <a:latin typeface="Trebuchet MS" pitchFamily="34" charset="0"/>
        </a:defRPr>
      </a:lvl9pPr>
    </p:titleStyle>
    <p:bodyStyle>
      <a:lvl1pPr marL="284163" indent="-284163" algn="l" defTabSz="606425" rtl="0" eaLnBrk="0" fontAlgn="base" hangingPunct="0">
        <a:spcBef>
          <a:spcPct val="30000"/>
        </a:spcBef>
        <a:spcAft>
          <a:spcPct val="0"/>
        </a:spcAft>
        <a:buClr>
          <a:srgbClr val="336699"/>
        </a:buClr>
        <a:buFont typeface="Wingdings" pitchFamily="2" charset="2"/>
        <a:buChar char="Ø"/>
        <a:defRPr sz="2200">
          <a:solidFill>
            <a:srgbClr val="0055A6"/>
          </a:solidFill>
          <a:latin typeface="+mn-lt"/>
          <a:ea typeface="+mn-ea"/>
          <a:cs typeface="+mn-cs"/>
        </a:defRPr>
      </a:lvl1pPr>
      <a:lvl2pPr marL="668338" indent="-193675" algn="l" defTabSz="606425" rtl="0" eaLnBrk="0" fontAlgn="base" hangingPunct="0">
        <a:spcBef>
          <a:spcPct val="30000"/>
        </a:spcBef>
        <a:spcAft>
          <a:spcPct val="0"/>
        </a:spcAft>
        <a:buClr>
          <a:srgbClr val="969696"/>
        </a:buClr>
        <a:buFont typeface="Wingdings" pitchFamily="2" charset="2"/>
        <a:buChar char="§"/>
        <a:defRPr sz="2000">
          <a:solidFill>
            <a:srgbClr val="4D4D4D"/>
          </a:solidFill>
          <a:latin typeface="+mn-lt"/>
          <a:cs typeface="Arial" charset="0"/>
        </a:defRPr>
      </a:lvl2pPr>
      <a:lvl3pPr marL="1050925" indent="-192088" algn="l" defTabSz="606425" rtl="0" eaLnBrk="0" fontAlgn="base" hangingPunct="0">
        <a:spcBef>
          <a:spcPct val="30000"/>
        </a:spcBef>
        <a:spcAft>
          <a:spcPct val="0"/>
        </a:spcAft>
        <a:buClr>
          <a:srgbClr val="969696"/>
        </a:buClr>
        <a:buFont typeface="Courier New" pitchFamily="49" charset="0"/>
        <a:buChar char="o"/>
        <a:defRPr sz="2000">
          <a:solidFill>
            <a:srgbClr val="5F5F5F"/>
          </a:solidFill>
          <a:latin typeface="+mn-lt"/>
          <a:cs typeface="Arial" charset="0"/>
        </a:defRPr>
      </a:lvl3pPr>
      <a:lvl4pPr marL="1506538" indent="-168275" algn="l" defTabSz="606425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969696"/>
          </a:solidFill>
          <a:latin typeface="Verdana" pitchFamily="34" charset="0"/>
          <a:cs typeface="Arial" charset="0"/>
        </a:defRPr>
      </a:lvl4pPr>
      <a:lvl5pPr marL="1854200" indent="-168275" algn="l" defTabSz="606425" rtl="0" eaLnBrk="0" fontAlgn="base" hangingPunct="0">
        <a:spcBef>
          <a:spcPct val="30000"/>
        </a:spcBef>
        <a:spcAft>
          <a:spcPct val="0"/>
        </a:spcAft>
        <a:buClr>
          <a:schemeClr val="tx1"/>
        </a:buClr>
        <a:buFont typeface="Futura Md BT" pitchFamily="34" charset="0"/>
        <a:buChar char="–"/>
        <a:defRPr sz="1400">
          <a:solidFill>
            <a:schemeClr val="tx1"/>
          </a:solidFill>
          <a:latin typeface="Verdana" pitchFamily="34" charset="0"/>
          <a:cs typeface="Arial" charset="0"/>
        </a:defRPr>
      </a:lvl5pPr>
      <a:lvl6pPr marL="2311400" indent="-168275" algn="l" defTabSz="606425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Futura Md BT" pitchFamily="34" charset="0"/>
        <a:buChar char="–"/>
        <a:defRPr sz="1400">
          <a:solidFill>
            <a:schemeClr val="tx1"/>
          </a:solidFill>
          <a:latin typeface="Verdana" pitchFamily="34" charset="0"/>
          <a:cs typeface="Arial" charset="0"/>
        </a:defRPr>
      </a:lvl6pPr>
      <a:lvl7pPr marL="2768600" indent="-168275" algn="l" defTabSz="606425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Futura Md BT" pitchFamily="34" charset="0"/>
        <a:buChar char="–"/>
        <a:defRPr sz="1400">
          <a:solidFill>
            <a:schemeClr val="tx1"/>
          </a:solidFill>
          <a:latin typeface="Verdana" pitchFamily="34" charset="0"/>
          <a:cs typeface="Arial" charset="0"/>
        </a:defRPr>
      </a:lvl7pPr>
      <a:lvl8pPr marL="3225800" indent="-168275" algn="l" defTabSz="606425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Futura Md BT" pitchFamily="34" charset="0"/>
        <a:buChar char="–"/>
        <a:defRPr sz="1400">
          <a:solidFill>
            <a:schemeClr val="tx1"/>
          </a:solidFill>
          <a:latin typeface="Verdana" pitchFamily="34" charset="0"/>
          <a:cs typeface="Arial" charset="0"/>
        </a:defRPr>
      </a:lvl8pPr>
      <a:lvl9pPr marL="3683000" indent="-168275" algn="l" defTabSz="606425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Futura Md BT" pitchFamily="34" charset="0"/>
        <a:buChar char="–"/>
        <a:defRPr sz="1400">
          <a:solidFill>
            <a:schemeClr val="tx1"/>
          </a:solidFill>
          <a:latin typeface="Verdana" pitchFamily="34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SimSun" charset="-122"/>
                <a:cs typeface="+mn-cs"/>
              </a:defRPr>
            </a:lvl1pPr>
          </a:lstStyle>
          <a:p>
            <a:pPr>
              <a:defRPr/>
            </a:pPr>
            <a:fld id="{D7535C34-937A-4FD5-81CD-0A3742C7BC5A}" type="datetimeFigureOut">
              <a:rPr lang="en-US"/>
              <a:pPr>
                <a:defRPr/>
              </a:pPr>
              <a:t>7/29/2013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SimSun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charset="0"/>
                <a:ea typeface="SimSun" charset="-122"/>
                <a:cs typeface="+mn-cs"/>
              </a:defRPr>
            </a:lvl1pPr>
          </a:lstStyle>
          <a:p>
            <a:pPr>
              <a:defRPr/>
            </a:pPr>
            <a:fld id="{CC0A8DFF-1EEC-4912-8A56-BD60CEB12C88}" type="slidenum">
              <a:rPr lang="en-US"/>
              <a:pPr>
                <a:defRPr/>
              </a:pPr>
              <a:t>‹#›</a:t>
            </a:fld>
            <a:endParaRPr lang="en-US" sz="1600" dirty="0"/>
          </a:p>
        </p:txBody>
      </p:sp>
      <p:sp>
        <p:nvSpPr>
          <p:cNvPr id="2055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2056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SimSun" charset="-122"/>
              <a:cs typeface="Arial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1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mosphere/atmosphere/wiki/Atmosphere-Framework-Concept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tmosphere/atmosphere/wiki/Atmosphere-PlugIns-and-Extensions" TargetMode="External"/><Relationship Id="rId5" Type="http://schemas.openxmlformats.org/officeDocument/2006/relationships/hyperlink" Target="https://github.com/Atmosphere/atmosphere/wiki/Supported-WebServers-and-Browsers" TargetMode="External"/><Relationship Id="rId4" Type="http://schemas.openxmlformats.org/officeDocument/2006/relationships/hyperlink" Target="https://github.com/Atmosphere/atmosphere/wiki/Getting-Started-with-Atmosphere-1.1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ctrTitle"/>
          </p:nvPr>
        </p:nvSpPr>
        <p:spPr>
          <a:xfrm>
            <a:off x="1066800" y="2362200"/>
            <a:ext cx="7118350" cy="1470025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6000" b="1" dirty="0" smtClean="0">
                <a:solidFill>
                  <a:srgbClr val="0055A6"/>
                </a:solidFill>
                <a:latin typeface="Trebuchet MS" pitchFamily="34" charset="0"/>
              </a:rPr>
              <a:t>Atmosphere</a:t>
            </a:r>
            <a:br>
              <a:rPr lang="en-US" sz="6000" b="1" dirty="0" smtClean="0">
                <a:solidFill>
                  <a:srgbClr val="0055A6"/>
                </a:solidFill>
                <a:latin typeface="Trebuchet MS" pitchFamily="34" charset="0"/>
              </a:rPr>
            </a:br>
            <a:r>
              <a:rPr lang="en-US" sz="6000" b="1" dirty="0" smtClean="0">
                <a:solidFill>
                  <a:srgbClr val="0055A6"/>
                </a:solidFill>
                <a:latin typeface="Trebuchet MS" pitchFamily="34" charset="0"/>
              </a:rPr>
              <a:t>Framework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dirty="0" smtClean="0"/>
              <a:t>TMA </a:t>
            </a:r>
            <a:r>
              <a:rPr lang="en-US" b="1" dirty="0" err="1" smtClean="0"/>
              <a:t>OmniVista</a:t>
            </a:r>
            <a:r>
              <a:rPr lang="en-US" b="1" dirty="0" smtClean="0"/>
              <a:t> 2500 Core Team</a:t>
            </a:r>
            <a:endParaRPr lang="en-US" b="1" dirty="0"/>
          </a:p>
        </p:txBody>
      </p:sp>
      <p:pic>
        <p:nvPicPr>
          <p:cNvPr id="15364" name="Picture 4" descr="C:\Users\ptchuong.TMA\Pictures\TMA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81000"/>
            <a:ext cx="30099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Server Modules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Meteor: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Used with existing Servlet or Servlet based technology like JSP, JSF, Struts, etc.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A Meteor can easily be looked up from any Java Object.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Server Modules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GWT: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An extension to the GWT Framework.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Server Modules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mtClean="0"/>
          </a:p>
          <a:p>
            <a:pPr marL="0" indent="0">
              <a:buFont typeface="Wingdings" pitchFamily="2" charset="2"/>
              <a:buNone/>
            </a:pPr>
            <a:r>
              <a:rPr lang="en-US" sz="2400" b="1" i="1" smtClean="0"/>
              <a:t>Atmosphere Spade Server:</a:t>
            </a:r>
          </a:p>
          <a:p>
            <a:pPr marL="0" indent="0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2765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28800"/>
            <a:ext cx="88582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Server Modules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Spade Server: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Consist of an end to end stack containing the Grizzly Web Server, Jersey and all Atmosphere modules and Plug-in.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Supports natively the following Web Server asynchronous API:</a:t>
            </a:r>
            <a:endParaRPr lang="en-US" sz="22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Tomcat’s </a:t>
            </a: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CometProcessor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Tomcat </a:t>
            </a: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WebSocket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GlassFish’s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CometHandler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GlassFish’s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WebSocket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Etc…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Client Module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</a:t>
            </a:r>
            <a:r>
              <a:rPr lang="en-US" sz="2800" b="1" i="1" dirty="0" err="1" smtClean="0"/>
              <a:t>Jquery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Plugin</a:t>
            </a:r>
            <a:r>
              <a:rPr lang="en-US" sz="2800" b="1" i="1" dirty="0" smtClean="0"/>
              <a:t>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</a:rPr>
              <a:t>Jquery.atmosphere.js</a:t>
            </a:r>
            <a:r>
              <a:rPr lang="en-US" sz="2400" dirty="0" smtClean="0">
                <a:solidFill>
                  <a:srgbClr val="0055A6"/>
                </a:solidFill>
              </a:rPr>
              <a:t> API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</a:rPr>
              <a:t>Supports all browsers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Could fallback to another transport in case transport is not support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Using the script can be summarized as:</a:t>
            </a: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Create a request object</a:t>
            </a: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Subscribe</a:t>
            </a: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Received Events</a:t>
            </a: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Publish Messages</a:t>
            </a:r>
          </a:p>
          <a:p>
            <a:pPr marL="1182687" lvl="2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UnSubscribe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Wingdings" pitchFamily="2" charset="2"/>
              <a:buChar char="ü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Client Module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</a:t>
            </a:r>
            <a:r>
              <a:rPr lang="en-US" sz="2800" b="1" i="1" dirty="0" err="1" smtClean="0"/>
              <a:t>Jquery</a:t>
            </a:r>
            <a:r>
              <a:rPr lang="en-US" sz="2800" b="1" i="1" dirty="0" smtClean="0"/>
              <a:t> Plugin:</a:t>
            </a:r>
          </a:p>
          <a:p>
            <a:pPr marL="457200" lvl="1" indent="0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</p:txBody>
      </p:sp>
      <p:pic>
        <p:nvPicPr>
          <p:cNvPr id="3072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8" y="2362200"/>
            <a:ext cx="8848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Main Concepts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Suspend: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Consist of telling the underlying Web Server to not commit the response.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Main Concepts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Resume: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The action of resuming consist of completing the response.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Main Concepts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Broadcast: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Producing an event and distributing that event to one or many suspended response.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Suspended response can then decide to discard the event or send it back to the browser.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Main Concepts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Long-polling: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Consists of resuming a suspended as soon as event is getting broadcasted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  <p:pic>
        <p:nvPicPr>
          <p:cNvPr id="3482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00400"/>
            <a:ext cx="32766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Outline</a:t>
            </a:r>
            <a:br>
              <a:rPr lang="en-US" sz="4400" smtClean="0"/>
            </a:br>
            <a:endParaRPr lang="en-US" sz="4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10600" cy="4830763"/>
          </a:xfrm>
        </p:spPr>
        <p:txBody>
          <a:bodyPr/>
          <a:lstStyle/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Introducing Atmosphere Framework</a:t>
            </a:r>
            <a:r>
              <a:rPr lang="en-US" sz="2400" dirty="0" smtClean="0"/>
              <a:t>. </a:t>
            </a:r>
            <a:endParaRPr lang="en-US" dirty="0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Plugins and extensions.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Communication channels and Atmosphere Framework.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Supported (Web Servers &amp; Web Browsers)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Demo (Spring MVC and Atmosphere Framework)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Conclusion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 smtClean="0"/>
              <a:t>References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Main Concepts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Http Streaming: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Consists of resuming a suspended response after multiples events are getting broadcasted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  <p:pic>
        <p:nvPicPr>
          <p:cNvPr id="358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38862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Main Concepts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err="1" smtClean="0"/>
              <a:t>WebSocket</a:t>
            </a:r>
            <a:r>
              <a:rPr lang="en-US" sz="2800" b="1" i="1" dirty="0" smtClean="0"/>
              <a:t>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A new protocol allowing bi-directional communication between a browser and server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  <p:pic>
        <p:nvPicPr>
          <p:cNvPr id="3686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00400"/>
            <a:ext cx="356235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Main Concepts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Native Asynchronous API: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Means an API that is proprietary.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/>
              <a:t>Plug-ins and Extensions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External Plug-ins: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PrimeFaces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Netty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 Framework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Wicket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Vaadin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Grails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Grails-Event-Push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RichFaces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Scalatra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/>
              <a:t>Plug-ins and Extensions</a:t>
            </a:r>
            <a:endParaRPr lang="en-US" sz="44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External Plug-ins: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Apache Tuscany.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Portal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/>
              <a:t>Plug-ins and Extensions</a:t>
            </a:r>
            <a:endParaRPr lang="en-US" sz="44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</a:t>
            </a:r>
            <a:r>
              <a:rPr lang="en-US" sz="2800" b="1" i="1" dirty="0" err="1" smtClean="0"/>
              <a:t>Plugins</a:t>
            </a:r>
            <a:r>
              <a:rPr lang="en-US" sz="2800" b="1" i="1" dirty="0" smtClean="0"/>
              <a:t>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SocketIO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.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GWT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Spring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Guice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Redis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Hazelcast</a:t>
            </a: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JMS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XMPP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/>
              <a:t>Plug-ins and Extensions</a:t>
            </a:r>
            <a:endParaRPr lang="en-US" sz="4400" dirty="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</a:t>
            </a:r>
            <a:r>
              <a:rPr lang="en-US" sz="2800" b="1" i="1" dirty="0" err="1" smtClean="0"/>
              <a:t>Plugins</a:t>
            </a:r>
            <a:r>
              <a:rPr lang="en-US" sz="2800" b="1" i="1" dirty="0" smtClean="0"/>
              <a:t>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JAXRS 2.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CometD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/Bayeux Protocol.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Jetty Early </a:t>
            </a: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WebSocket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 Implementation.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 smtClean="0">
                <a:solidFill>
                  <a:srgbClr val="0055A6"/>
                </a:solidFill>
                <a:ea typeface="+mn-ea"/>
                <a:cs typeface="+mn-cs"/>
              </a:rPr>
              <a:t>WebLogic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 11 and lower Native Support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Communication Channel and Atmosphere Framework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smtClean="0"/>
          </a:p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i="1" smtClean="0"/>
              <a:t>Atmosphere transparently supports WebSockets, Server Side Events, Long-Polling, HTTP Streaming and JSONP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74713" y="106363"/>
            <a:ext cx="7358062" cy="1268412"/>
          </a:xfrm>
        </p:spPr>
        <p:txBody>
          <a:bodyPr/>
          <a:lstStyle/>
          <a:p>
            <a:endParaRPr lang="en-US" sz="1800" smtClean="0"/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4045" name="Connecteur droit avec flèche 3"/>
          <p:cNvCxnSpPr>
            <a:cxnSpLocks noChangeShapeType="1"/>
          </p:cNvCxnSpPr>
          <p:nvPr/>
        </p:nvCxnSpPr>
        <p:spPr bwMode="auto">
          <a:xfrm>
            <a:off x="2643188" y="1768475"/>
            <a:ext cx="3749675" cy="16065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Connecteur droit avec flèche 23"/>
          <p:cNvCxnSpPr>
            <a:cxnSpLocks noChangeShapeType="1"/>
          </p:cNvCxnSpPr>
          <p:nvPr/>
        </p:nvCxnSpPr>
        <p:spPr bwMode="auto">
          <a:xfrm flipV="1">
            <a:off x="2589213" y="1392238"/>
            <a:ext cx="4019550" cy="25193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Connecteur droit avec flèche 24"/>
          <p:cNvCxnSpPr>
            <a:cxnSpLocks noChangeShapeType="1"/>
          </p:cNvCxnSpPr>
          <p:nvPr/>
        </p:nvCxnSpPr>
        <p:spPr bwMode="auto">
          <a:xfrm flipV="1">
            <a:off x="2589213" y="3589338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Connecteur droit avec flèche 25"/>
          <p:cNvCxnSpPr>
            <a:cxnSpLocks noChangeShapeType="1"/>
          </p:cNvCxnSpPr>
          <p:nvPr/>
        </p:nvCxnSpPr>
        <p:spPr bwMode="auto">
          <a:xfrm>
            <a:off x="2697163" y="3963988"/>
            <a:ext cx="3695700" cy="15541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Connecteur droit avec flèche 27"/>
          <p:cNvCxnSpPr>
            <a:cxnSpLocks noChangeShapeType="1"/>
          </p:cNvCxnSpPr>
          <p:nvPr/>
        </p:nvCxnSpPr>
        <p:spPr bwMode="auto">
          <a:xfrm flipV="1">
            <a:off x="2482850" y="2411413"/>
            <a:ext cx="4125913" cy="1603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Connecteur droit avec flèche 30"/>
          <p:cNvCxnSpPr>
            <a:cxnSpLocks noChangeShapeType="1"/>
          </p:cNvCxnSpPr>
          <p:nvPr/>
        </p:nvCxnSpPr>
        <p:spPr bwMode="auto">
          <a:xfrm flipV="1">
            <a:off x="2268538" y="3375025"/>
            <a:ext cx="4178300" cy="16621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Connecteur droit avec flèche 32"/>
          <p:cNvCxnSpPr>
            <a:cxnSpLocks noChangeShapeType="1"/>
          </p:cNvCxnSpPr>
          <p:nvPr/>
        </p:nvCxnSpPr>
        <p:spPr bwMode="auto">
          <a:xfrm>
            <a:off x="2482850" y="2786063"/>
            <a:ext cx="3963988" cy="320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74713" y="106363"/>
            <a:ext cx="7358062" cy="1268412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5069" name="Connecteur droit avec flèche 3"/>
          <p:cNvCxnSpPr>
            <a:cxnSpLocks noChangeShapeType="1"/>
          </p:cNvCxnSpPr>
          <p:nvPr/>
        </p:nvCxnSpPr>
        <p:spPr bwMode="auto">
          <a:xfrm>
            <a:off x="2643188" y="1768475"/>
            <a:ext cx="3749675" cy="16065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Connecteur droit avec flèche 23"/>
          <p:cNvCxnSpPr>
            <a:cxnSpLocks noChangeShapeType="1"/>
          </p:cNvCxnSpPr>
          <p:nvPr/>
        </p:nvCxnSpPr>
        <p:spPr bwMode="auto">
          <a:xfrm flipV="1">
            <a:off x="2589213" y="1339850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Connecteur droit avec flèche 24"/>
          <p:cNvCxnSpPr>
            <a:cxnSpLocks noChangeShapeType="1"/>
          </p:cNvCxnSpPr>
          <p:nvPr/>
        </p:nvCxnSpPr>
        <p:spPr bwMode="auto">
          <a:xfrm flipV="1">
            <a:off x="2589213" y="3589338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Connecteur droit avec flèche 25"/>
          <p:cNvCxnSpPr>
            <a:cxnSpLocks noChangeShapeType="1"/>
          </p:cNvCxnSpPr>
          <p:nvPr/>
        </p:nvCxnSpPr>
        <p:spPr bwMode="auto">
          <a:xfrm>
            <a:off x="2697163" y="3963988"/>
            <a:ext cx="3695700" cy="15541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Connecteur droit avec flèche 27"/>
          <p:cNvCxnSpPr>
            <a:cxnSpLocks noChangeShapeType="1"/>
          </p:cNvCxnSpPr>
          <p:nvPr/>
        </p:nvCxnSpPr>
        <p:spPr bwMode="auto">
          <a:xfrm flipV="1">
            <a:off x="2482850" y="2411413"/>
            <a:ext cx="4125913" cy="1603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Connecteur droit avec flèche 30"/>
          <p:cNvCxnSpPr>
            <a:cxnSpLocks noChangeShapeType="1"/>
          </p:cNvCxnSpPr>
          <p:nvPr/>
        </p:nvCxnSpPr>
        <p:spPr bwMode="auto">
          <a:xfrm flipV="1">
            <a:off x="2268538" y="3375025"/>
            <a:ext cx="4178300" cy="16621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Connecteur droit avec flèche 32"/>
          <p:cNvCxnSpPr>
            <a:cxnSpLocks noChangeShapeType="1"/>
          </p:cNvCxnSpPr>
          <p:nvPr/>
        </p:nvCxnSpPr>
        <p:spPr bwMode="auto">
          <a:xfrm>
            <a:off x="2482850" y="2786063"/>
            <a:ext cx="3963988" cy="320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6" name="Explosion 2 2"/>
          <p:cNvSpPr>
            <a:spLocks noChangeArrowheads="1"/>
          </p:cNvSpPr>
          <p:nvPr/>
        </p:nvSpPr>
        <p:spPr bwMode="auto">
          <a:xfrm>
            <a:off x="1946275" y="2089150"/>
            <a:ext cx="5037138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>
                <a:solidFill>
                  <a:srgbClr val="FFFF00"/>
                </a:solidFill>
                <a:sym typeface="Gill Sans"/>
              </a:rPr>
              <a:t>HELP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2450" y="381000"/>
            <a:ext cx="91440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/>
              <a:t>Introduction- What Atmosphere is?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70888" cy="5029200"/>
          </a:xfrm>
        </p:spPr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Java </a:t>
            </a:r>
            <a:r>
              <a:rPr lang="en-US" dirty="0" err="1" smtClean="0"/>
              <a:t>OpenSource</a:t>
            </a:r>
            <a:r>
              <a:rPr lang="en-US" dirty="0" smtClean="0"/>
              <a:t> framework led by Jean-Francois </a:t>
            </a:r>
            <a:r>
              <a:rPr lang="en-US" dirty="0" err="1" smtClean="0"/>
              <a:t>Arcand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Java/</a:t>
            </a:r>
            <a:r>
              <a:rPr lang="en-US" dirty="0" err="1" smtClean="0"/>
              <a:t>Javascript</a:t>
            </a:r>
            <a:r>
              <a:rPr lang="en-US" dirty="0" smtClean="0"/>
              <a:t> framework which is the creation of portable asynchronous application using Java, Groovy and </a:t>
            </a:r>
            <a:r>
              <a:rPr lang="en-US" dirty="0" err="1" smtClean="0"/>
              <a:t>Scala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Contains client and server side components for building Asynchronous web application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Supports all majors Browsers and Servers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Discovers the best communication channel between the client and the server (</a:t>
            </a:r>
            <a:r>
              <a:rPr lang="en-US" dirty="0" err="1" smtClean="0"/>
              <a:t>WebSockets</a:t>
            </a:r>
            <a:r>
              <a:rPr lang="en-US" dirty="0" smtClean="0"/>
              <a:t>, Server Side Events, Long-polling, HTTP Streaming and JSONP).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Latest  version: 1.0.14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74713" y="106363"/>
            <a:ext cx="7358062" cy="1268412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6093" name="Connecteur droit avec flèche 3"/>
          <p:cNvCxnSpPr>
            <a:cxnSpLocks noChangeShapeType="1"/>
          </p:cNvCxnSpPr>
          <p:nvPr/>
        </p:nvCxnSpPr>
        <p:spPr bwMode="auto">
          <a:xfrm>
            <a:off x="2643188" y="1768475"/>
            <a:ext cx="3749675" cy="16065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Connecteur droit avec flèche 23"/>
          <p:cNvCxnSpPr>
            <a:cxnSpLocks noChangeShapeType="1"/>
          </p:cNvCxnSpPr>
          <p:nvPr/>
        </p:nvCxnSpPr>
        <p:spPr bwMode="auto">
          <a:xfrm flipV="1">
            <a:off x="2589213" y="1339850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Connecteur droit avec flèche 24"/>
          <p:cNvCxnSpPr>
            <a:cxnSpLocks noChangeShapeType="1"/>
          </p:cNvCxnSpPr>
          <p:nvPr/>
        </p:nvCxnSpPr>
        <p:spPr bwMode="auto">
          <a:xfrm flipV="1">
            <a:off x="2589213" y="3589338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Connecteur droit avec flèche 25"/>
          <p:cNvCxnSpPr>
            <a:cxnSpLocks noChangeShapeType="1"/>
          </p:cNvCxnSpPr>
          <p:nvPr/>
        </p:nvCxnSpPr>
        <p:spPr bwMode="auto">
          <a:xfrm>
            <a:off x="2697163" y="3963988"/>
            <a:ext cx="3695700" cy="15541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Connecteur droit avec flèche 27"/>
          <p:cNvCxnSpPr>
            <a:cxnSpLocks noChangeShapeType="1"/>
          </p:cNvCxnSpPr>
          <p:nvPr/>
        </p:nvCxnSpPr>
        <p:spPr bwMode="auto">
          <a:xfrm flipV="1">
            <a:off x="2482850" y="2411413"/>
            <a:ext cx="4125913" cy="1603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Connecteur droit avec flèche 30"/>
          <p:cNvCxnSpPr>
            <a:cxnSpLocks noChangeShapeType="1"/>
          </p:cNvCxnSpPr>
          <p:nvPr/>
        </p:nvCxnSpPr>
        <p:spPr bwMode="auto">
          <a:xfrm flipV="1">
            <a:off x="2268538" y="3375025"/>
            <a:ext cx="4178300" cy="16621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Connecteur droit avec flèche 32"/>
          <p:cNvCxnSpPr>
            <a:cxnSpLocks noChangeShapeType="1"/>
          </p:cNvCxnSpPr>
          <p:nvPr/>
        </p:nvCxnSpPr>
        <p:spPr bwMode="auto">
          <a:xfrm>
            <a:off x="2482850" y="2786063"/>
            <a:ext cx="3963988" cy="320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0" name="Explosion 2 2"/>
          <p:cNvSpPr>
            <a:spLocks noChangeArrowheads="1"/>
          </p:cNvSpPr>
          <p:nvPr/>
        </p:nvSpPr>
        <p:spPr bwMode="auto">
          <a:xfrm>
            <a:off x="1946275" y="2089150"/>
            <a:ext cx="5037138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>
                <a:solidFill>
                  <a:srgbClr val="FFFF00"/>
                </a:solidFill>
                <a:sym typeface="Gill Sans"/>
              </a:rPr>
              <a:t>Au Secours!!</a:t>
            </a:r>
          </a:p>
        </p:txBody>
      </p:sp>
      <p:sp>
        <p:nvSpPr>
          <p:cNvPr id="46101" name="Explosion 2 26"/>
          <p:cNvSpPr>
            <a:spLocks noChangeArrowheads="1"/>
          </p:cNvSpPr>
          <p:nvPr/>
        </p:nvSpPr>
        <p:spPr bwMode="auto">
          <a:xfrm>
            <a:off x="554038" y="965200"/>
            <a:ext cx="6075362" cy="2463800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Streaming</a:t>
            </a:r>
            <a:endParaRPr lang="fr-FR" sz="4200">
              <a:sym typeface="Gill San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74713" y="106363"/>
            <a:ext cx="7358062" cy="1268412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7117" name="Connecteur droit avec flèche 3"/>
          <p:cNvCxnSpPr>
            <a:cxnSpLocks noChangeShapeType="1"/>
          </p:cNvCxnSpPr>
          <p:nvPr/>
        </p:nvCxnSpPr>
        <p:spPr bwMode="auto">
          <a:xfrm>
            <a:off x="2643188" y="1768475"/>
            <a:ext cx="3749675" cy="16065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Connecteur droit avec flèche 23"/>
          <p:cNvCxnSpPr>
            <a:cxnSpLocks noChangeShapeType="1"/>
          </p:cNvCxnSpPr>
          <p:nvPr/>
        </p:nvCxnSpPr>
        <p:spPr bwMode="auto">
          <a:xfrm flipV="1">
            <a:off x="2589213" y="1339850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Connecteur droit avec flèche 24"/>
          <p:cNvCxnSpPr>
            <a:cxnSpLocks noChangeShapeType="1"/>
          </p:cNvCxnSpPr>
          <p:nvPr/>
        </p:nvCxnSpPr>
        <p:spPr bwMode="auto">
          <a:xfrm flipV="1">
            <a:off x="2589213" y="3589338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Connecteur droit avec flèche 25"/>
          <p:cNvCxnSpPr>
            <a:cxnSpLocks noChangeShapeType="1"/>
          </p:cNvCxnSpPr>
          <p:nvPr/>
        </p:nvCxnSpPr>
        <p:spPr bwMode="auto">
          <a:xfrm>
            <a:off x="2697163" y="3963988"/>
            <a:ext cx="3695700" cy="15541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Connecteur droit avec flèche 27"/>
          <p:cNvCxnSpPr>
            <a:cxnSpLocks noChangeShapeType="1"/>
          </p:cNvCxnSpPr>
          <p:nvPr/>
        </p:nvCxnSpPr>
        <p:spPr bwMode="auto">
          <a:xfrm flipV="1">
            <a:off x="2482850" y="2411413"/>
            <a:ext cx="4125913" cy="1603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Connecteur droit avec flèche 30"/>
          <p:cNvCxnSpPr>
            <a:cxnSpLocks noChangeShapeType="1"/>
          </p:cNvCxnSpPr>
          <p:nvPr/>
        </p:nvCxnSpPr>
        <p:spPr bwMode="auto">
          <a:xfrm flipV="1">
            <a:off x="2268538" y="3375025"/>
            <a:ext cx="4178300" cy="16621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Connecteur droit avec flèche 32"/>
          <p:cNvCxnSpPr>
            <a:cxnSpLocks noChangeShapeType="1"/>
          </p:cNvCxnSpPr>
          <p:nvPr/>
        </p:nvCxnSpPr>
        <p:spPr bwMode="auto">
          <a:xfrm>
            <a:off x="2482850" y="2786063"/>
            <a:ext cx="3963988" cy="320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4" name="Explosion 2 2"/>
          <p:cNvSpPr>
            <a:spLocks noChangeArrowheads="1"/>
          </p:cNvSpPr>
          <p:nvPr/>
        </p:nvSpPr>
        <p:spPr bwMode="auto">
          <a:xfrm>
            <a:off x="1946275" y="2089150"/>
            <a:ext cx="5037138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>
                <a:solidFill>
                  <a:srgbClr val="FFFF00"/>
                </a:solidFill>
                <a:sym typeface="Gill Sans"/>
              </a:rPr>
              <a:t>Au Secours!!</a:t>
            </a:r>
          </a:p>
        </p:txBody>
      </p:sp>
      <p:sp>
        <p:nvSpPr>
          <p:cNvPr id="47125" name="Explosion 2 26"/>
          <p:cNvSpPr>
            <a:spLocks noChangeArrowheads="1"/>
          </p:cNvSpPr>
          <p:nvPr/>
        </p:nvSpPr>
        <p:spPr bwMode="auto">
          <a:xfrm>
            <a:off x="554038" y="963613"/>
            <a:ext cx="6227762" cy="2840037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Streaming</a:t>
            </a:r>
            <a:endParaRPr lang="fr-FR" sz="4200">
              <a:sym typeface="Gill Sans"/>
            </a:endParaRPr>
          </a:p>
        </p:txBody>
      </p:sp>
      <p:sp>
        <p:nvSpPr>
          <p:cNvPr id="47126" name="Explosion 2 28"/>
          <p:cNvSpPr>
            <a:spLocks noChangeArrowheads="1"/>
          </p:cNvSpPr>
          <p:nvPr/>
        </p:nvSpPr>
        <p:spPr bwMode="auto">
          <a:xfrm>
            <a:off x="3017838" y="2197100"/>
            <a:ext cx="5572125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SSE</a:t>
            </a:r>
            <a:endParaRPr lang="fr-FR" sz="4200">
              <a:sym typeface="Gill San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74713" y="106363"/>
            <a:ext cx="7358062" cy="1268412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8141" name="Connecteur droit avec flèche 3"/>
          <p:cNvCxnSpPr>
            <a:cxnSpLocks noChangeShapeType="1"/>
          </p:cNvCxnSpPr>
          <p:nvPr/>
        </p:nvCxnSpPr>
        <p:spPr bwMode="auto">
          <a:xfrm>
            <a:off x="2643188" y="1768475"/>
            <a:ext cx="3749675" cy="16065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Connecteur droit avec flèche 23"/>
          <p:cNvCxnSpPr>
            <a:cxnSpLocks noChangeShapeType="1"/>
          </p:cNvCxnSpPr>
          <p:nvPr/>
        </p:nvCxnSpPr>
        <p:spPr bwMode="auto">
          <a:xfrm flipV="1">
            <a:off x="2589213" y="1339850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Connecteur droit avec flèche 24"/>
          <p:cNvCxnSpPr>
            <a:cxnSpLocks noChangeShapeType="1"/>
          </p:cNvCxnSpPr>
          <p:nvPr/>
        </p:nvCxnSpPr>
        <p:spPr bwMode="auto">
          <a:xfrm flipV="1">
            <a:off x="2589213" y="3589338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Connecteur droit avec flèche 25"/>
          <p:cNvCxnSpPr>
            <a:cxnSpLocks noChangeShapeType="1"/>
          </p:cNvCxnSpPr>
          <p:nvPr/>
        </p:nvCxnSpPr>
        <p:spPr bwMode="auto">
          <a:xfrm>
            <a:off x="2697163" y="3963988"/>
            <a:ext cx="3695700" cy="15541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Connecteur droit avec flèche 27"/>
          <p:cNvCxnSpPr>
            <a:cxnSpLocks noChangeShapeType="1"/>
          </p:cNvCxnSpPr>
          <p:nvPr/>
        </p:nvCxnSpPr>
        <p:spPr bwMode="auto">
          <a:xfrm flipV="1">
            <a:off x="2482850" y="2411413"/>
            <a:ext cx="4125913" cy="1603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Connecteur droit avec flèche 30"/>
          <p:cNvCxnSpPr>
            <a:cxnSpLocks noChangeShapeType="1"/>
          </p:cNvCxnSpPr>
          <p:nvPr/>
        </p:nvCxnSpPr>
        <p:spPr bwMode="auto">
          <a:xfrm flipV="1">
            <a:off x="2268538" y="3375025"/>
            <a:ext cx="4178300" cy="16621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Connecteur droit avec flèche 32"/>
          <p:cNvCxnSpPr>
            <a:cxnSpLocks noChangeShapeType="1"/>
          </p:cNvCxnSpPr>
          <p:nvPr/>
        </p:nvCxnSpPr>
        <p:spPr bwMode="auto">
          <a:xfrm>
            <a:off x="2482850" y="2786063"/>
            <a:ext cx="3963988" cy="320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8" name="Explosion 2 2"/>
          <p:cNvSpPr>
            <a:spLocks noChangeArrowheads="1"/>
          </p:cNvSpPr>
          <p:nvPr/>
        </p:nvSpPr>
        <p:spPr bwMode="auto">
          <a:xfrm>
            <a:off x="1946275" y="2089150"/>
            <a:ext cx="5037138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>
                <a:solidFill>
                  <a:srgbClr val="FFFF00"/>
                </a:solidFill>
                <a:sym typeface="Gill Sans"/>
              </a:rPr>
              <a:t>Au Secours!!</a:t>
            </a:r>
          </a:p>
        </p:txBody>
      </p:sp>
      <p:sp>
        <p:nvSpPr>
          <p:cNvPr id="48149" name="Explosion 2 26"/>
          <p:cNvSpPr>
            <a:spLocks noChangeArrowheads="1"/>
          </p:cNvSpPr>
          <p:nvPr/>
        </p:nvSpPr>
        <p:spPr bwMode="auto">
          <a:xfrm>
            <a:off x="554038" y="963613"/>
            <a:ext cx="6303962" cy="2840037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Streaming</a:t>
            </a:r>
            <a:endParaRPr lang="fr-FR" sz="4200">
              <a:sym typeface="Gill Sans"/>
            </a:endParaRPr>
          </a:p>
        </p:txBody>
      </p:sp>
      <p:sp>
        <p:nvSpPr>
          <p:cNvPr id="48150" name="Explosion 2 28"/>
          <p:cNvSpPr>
            <a:spLocks noChangeArrowheads="1"/>
          </p:cNvSpPr>
          <p:nvPr/>
        </p:nvSpPr>
        <p:spPr bwMode="auto">
          <a:xfrm>
            <a:off x="3017838" y="2197100"/>
            <a:ext cx="5572125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SSE</a:t>
            </a:r>
            <a:endParaRPr lang="fr-FR" sz="4200">
              <a:sym typeface="Gill Sans"/>
            </a:endParaRPr>
          </a:p>
        </p:txBody>
      </p:sp>
      <p:sp>
        <p:nvSpPr>
          <p:cNvPr id="48151" name="Explosion 2 31"/>
          <p:cNvSpPr>
            <a:spLocks noChangeArrowheads="1"/>
          </p:cNvSpPr>
          <p:nvPr/>
        </p:nvSpPr>
        <p:spPr bwMode="auto">
          <a:xfrm>
            <a:off x="4357688" y="3535363"/>
            <a:ext cx="5572125" cy="2840037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JSONP</a:t>
            </a:r>
            <a:endParaRPr lang="fr-FR" sz="4200">
              <a:sym typeface="Gill San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874713" y="106363"/>
            <a:ext cx="7358062" cy="1268412"/>
          </a:xfrm>
        </p:spPr>
        <p:txBody>
          <a:bodyPr/>
          <a:lstStyle/>
          <a:p>
            <a:endParaRPr lang="en-US" smtClean="0"/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9165" name="Connecteur droit avec flèche 3"/>
          <p:cNvCxnSpPr>
            <a:cxnSpLocks noChangeShapeType="1"/>
          </p:cNvCxnSpPr>
          <p:nvPr/>
        </p:nvCxnSpPr>
        <p:spPr bwMode="auto">
          <a:xfrm>
            <a:off x="2643188" y="1768475"/>
            <a:ext cx="3749675" cy="16065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Connecteur droit avec flèche 23"/>
          <p:cNvCxnSpPr>
            <a:cxnSpLocks noChangeShapeType="1"/>
          </p:cNvCxnSpPr>
          <p:nvPr/>
        </p:nvCxnSpPr>
        <p:spPr bwMode="auto">
          <a:xfrm flipV="1">
            <a:off x="2589213" y="1339850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Connecteur droit avec flèche 24"/>
          <p:cNvCxnSpPr>
            <a:cxnSpLocks noChangeShapeType="1"/>
          </p:cNvCxnSpPr>
          <p:nvPr/>
        </p:nvCxnSpPr>
        <p:spPr bwMode="auto">
          <a:xfrm flipV="1">
            <a:off x="2589213" y="3589338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Connecteur droit avec flèche 25"/>
          <p:cNvCxnSpPr>
            <a:cxnSpLocks noChangeShapeType="1"/>
          </p:cNvCxnSpPr>
          <p:nvPr/>
        </p:nvCxnSpPr>
        <p:spPr bwMode="auto">
          <a:xfrm>
            <a:off x="2697163" y="3963988"/>
            <a:ext cx="3695700" cy="15541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Connecteur droit avec flèche 27"/>
          <p:cNvCxnSpPr>
            <a:cxnSpLocks noChangeShapeType="1"/>
          </p:cNvCxnSpPr>
          <p:nvPr/>
        </p:nvCxnSpPr>
        <p:spPr bwMode="auto">
          <a:xfrm flipV="1">
            <a:off x="2482850" y="2411413"/>
            <a:ext cx="4125913" cy="1603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Connecteur droit avec flèche 30"/>
          <p:cNvCxnSpPr>
            <a:cxnSpLocks noChangeShapeType="1"/>
          </p:cNvCxnSpPr>
          <p:nvPr/>
        </p:nvCxnSpPr>
        <p:spPr bwMode="auto">
          <a:xfrm flipV="1">
            <a:off x="2268538" y="3375025"/>
            <a:ext cx="4178300" cy="16621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Connecteur droit avec flèche 32"/>
          <p:cNvCxnSpPr>
            <a:cxnSpLocks noChangeShapeType="1"/>
          </p:cNvCxnSpPr>
          <p:nvPr/>
        </p:nvCxnSpPr>
        <p:spPr bwMode="auto">
          <a:xfrm>
            <a:off x="2482850" y="2786063"/>
            <a:ext cx="3963988" cy="320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2" name="Explosion 2 2"/>
          <p:cNvSpPr>
            <a:spLocks noChangeArrowheads="1"/>
          </p:cNvSpPr>
          <p:nvPr/>
        </p:nvSpPr>
        <p:spPr bwMode="auto">
          <a:xfrm>
            <a:off x="1946275" y="2089150"/>
            <a:ext cx="5037138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>
                <a:solidFill>
                  <a:srgbClr val="FFFF00"/>
                </a:solidFill>
                <a:sym typeface="Gill Sans"/>
              </a:rPr>
              <a:t>Au Secours!!</a:t>
            </a:r>
          </a:p>
        </p:txBody>
      </p:sp>
      <p:sp>
        <p:nvSpPr>
          <p:cNvPr id="49173" name="Explosion 2 26"/>
          <p:cNvSpPr>
            <a:spLocks noChangeArrowheads="1"/>
          </p:cNvSpPr>
          <p:nvPr/>
        </p:nvSpPr>
        <p:spPr bwMode="auto">
          <a:xfrm>
            <a:off x="554038" y="963613"/>
            <a:ext cx="5999162" cy="2840037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Streaming</a:t>
            </a:r>
            <a:endParaRPr lang="fr-FR" sz="4200">
              <a:sym typeface="Gill Sans"/>
            </a:endParaRPr>
          </a:p>
        </p:txBody>
      </p:sp>
      <p:sp>
        <p:nvSpPr>
          <p:cNvPr id="49174" name="Explosion 2 28"/>
          <p:cNvSpPr>
            <a:spLocks noChangeArrowheads="1"/>
          </p:cNvSpPr>
          <p:nvPr/>
        </p:nvSpPr>
        <p:spPr bwMode="auto">
          <a:xfrm>
            <a:off x="3017838" y="2197100"/>
            <a:ext cx="5572125" cy="2840038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SSE</a:t>
            </a:r>
            <a:endParaRPr lang="fr-FR" sz="4200">
              <a:sym typeface="Gill Sans"/>
            </a:endParaRPr>
          </a:p>
        </p:txBody>
      </p:sp>
      <p:sp>
        <p:nvSpPr>
          <p:cNvPr id="49175" name="Explosion 2 29"/>
          <p:cNvSpPr>
            <a:spLocks noChangeArrowheads="1"/>
          </p:cNvSpPr>
          <p:nvPr/>
        </p:nvSpPr>
        <p:spPr bwMode="auto">
          <a:xfrm>
            <a:off x="25400" y="3751263"/>
            <a:ext cx="5572125" cy="2838450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Long Polling</a:t>
            </a:r>
            <a:endParaRPr lang="fr-FR" sz="4200">
              <a:sym typeface="Gill Sans"/>
            </a:endParaRPr>
          </a:p>
        </p:txBody>
      </p:sp>
      <p:sp>
        <p:nvSpPr>
          <p:cNvPr id="49176" name="Explosion 2 31"/>
          <p:cNvSpPr>
            <a:spLocks noChangeArrowheads="1"/>
          </p:cNvSpPr>
          <p:nvPr/>
        </p:nvSpPr>
        <p:spPr bwMode="auto">
          <a:xfrm>
            <a:off x="4357688" y="3535363"/>
            <a:ext cx="5572125" cy="2840037"/>
          </a:xfrm>
          <a:prstGeom prst="irregularSeal2">
            <a:avLst/>
          </a:prstGeom>
          <a:solidFill>
            <a:srgbClr val="FF6600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r>
              <a:rPr lang="fr-FR" sz="4200"/>
              <a:t>JSONP</a:t>
            </a:r>
            <a:endParaRPr lang="fr-FR" sz="4200">
              <a:sym typeface="Gill San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0188" name="Connecteur droit avec flèche 3"/>
          <p:cNvCxnSpPr>
            <a:cxnSpLocks noChangeShapeType="1"/>
          </p:cNvCxnSpPr>
          <p:nvPr/>
        </p:nvCxnSpPr>
        <p:spPr bwMode="auto">
          <a:xfrm>
            <a:off x="2643188" y="1768475"/>
            <a:ext cx="3749675" cy="160655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Connecteur droit avec flèche 23"/>
          <p:cNvCxnSpPr>
            <a:cxnSpLocks noChangeShapeType="1"/>
          </p:cNvCxnSpPr>
          <p:nvPr/>
        </p:nvCxnSpPr>
        <p:spPr bwMode="auto">
          <a:xfrm flipV="1">
            <a:off x="2589213" y="1339850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Connecteur droit avec flèche 24"/>
          <p:cNvCxnSpPr>
            <a:cxnSpLocks noChangeShapeType="1"/>
          </p:cNvCxnSpPr>
          <p:nvPr/>
        </p:nvCxnSpPr>
        <p:spPr bwMode="auto">
          <a:xfrm flipV="1">
            <a:off x="2589213" y="3589338"/>
            <a:ext cx="4019550" cy="25177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Connecteur droit avec flèche 25"/>
          <p:cNvCxnSpPr>
            <a:cxnSpLocks noChangeShapeType="1"/>
          </p:cNvCxnSpPr>
          <p:nvPr/>
        </p:nvCxnSpPr>
        <p:spPr bwMode="auto">
          <a:xfrm>
            <a:off x="2697163" y="3963988"/>
            <a:ext cx="3695700" cy="15541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Connecteur droit avec flèche 27"/>
          <p:cNvCxnSpPr>
            <a:cxnSpLocks noChangeShapeType="1"/>
          </p:cNvCxnSpPr>
          <p:nvPr/>
        </p:nvCxnSpPr>
        <p:spPr bwMode="auto">
          <a:xfrm flipV="1">
            <a:off x="2482850" y="2411413"/>
            <a:ext cx="4125913" cy="160337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Connecteur droit avec flèche 30"/>
          <p:cNvCxnSpPr>
            <a:cxnSpLocks noChangeShapeType="1"/>
          </p:cNvCxnSpPr>
          <p:nvPr/>
        </p:nvCxnSpPr>
        <p:spPr bwMode="auto">
          <a:xfrm flipV="1">
            <a:off x="2268538" y="3375025"/>
            <a:ext cx="4178300" cy="166211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Connecteur droit avec flèche 32"/>
          <p:cNvCxnSpPr>
            <a:cxnSpLocks noChangeShapeType="1"/>
          </p:cNvCxnSpPr>
          <p:nvPr/>
        </p:nvCxnSpPr>
        <p:spPr bwMode="auto">
          <a:xfrm>
            <a:off x="2482850" y="2786063"/>
            <a:ext cx="3963988" cy="32067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Explosion 1 5"/>
          <p:cNvSpPr/>
          <p:nvPr/>
        </p:nvSpPr>
        <p:spPr bwMode="auto">
          <a:xfrm>
            <a:off x="982663" y="588963"/>
            <a:ext cx="7392987" cy="5946775"/>
          </a:xfrm>
          <a:prstGeom prst="irregularSeal1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sz="4600" b="1" dirty="0">
                <a:solidFill>
                  <a:schemeClr val="accent3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Atmosphere to the rescue!!!</a:t>
            </a:r>
          </a:p>
        </p:txBody>
      </p:sp>
      <p:sp>
        <p:nvSpPr>
          <p:cNvPr id="50196" name="Titre 6"/>
          <p:cNvSpPr>
            <a:spLocks noGrp="1"/>
          </p:cNvSpPr>
          <p:nvPr>
            <p:ph type="title"/>
          </p:nvPr>
        </p:nvSpPr>
        <p:spPr>
          <a:xfrm>
            <a:off x="874713" y="-633413"/>
            <a:ext cx="7358062" cy="1266826"/>
          </a:xfrm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768350" y="-322263"/>
            <a:ext cx="7358063" cy="1541463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Atmosphere -WebSockets</a:t>
            </a:r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Jetty8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GlassFish3.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 smtClean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392906" y="3321844"/>
            <a:ext cx="5036344" cy="64293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/>
              <a:t>atmosphere.js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3393281" y="3321844"/>
            <a:ext cx="5036344" cy="64293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/>
              <a:t>A</a:t>
            </a:r>
            <a:r>
              <a:rPr lang="en-US" dirty="0" err="1"/>
              <a:t>tmosphere</a:t>
            </a:r>
            <a:r>
              <a:rPr lang="en-US" dirty="0"/>
              <a:t> API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1219" name="Double flèche horizontale 9"/>
          <p:cNvSpPr>
            <a:spLocks noChangeArrowheads="1"/>
          </p:cNvSpPr>
          <p:nvPr/>
        </p:nvSpPr>
        <p:spPr bwMode="auto">
          <a:xfrm>
            <a:off x="3071813" y="1660525"/>
            <a:ext cx="2679700" cy="341313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1220" name="Double flèche horizontale 39"/>
          <p:cNvSpPr>
            <a:spLocks noChangeArrowheads="1"/>
          </p:cNvSpPr>
          <p:nvPr/>
        </p:nvSpPr>
        <p:spPr bwMode="auto">
          <a:xfrm>
            <a:off x="3071813" y="2732088"/>
            <a:ext cx="2679700" cy="341312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1221" name="Double flèche horizontale 40"/>
          <p:cNvSpPr>
            <a:spLocks noChangeArrowheads="1"/>
          </p:cNvSpPr>
          <p:nvPr/>
        </p:nvSpPr>
        <p:spPr bwMode="auto">
          <a:xfrm>
            <a:off x="3071813" y="3911600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1222" name="Double flèche horizontale 41"/>
          <p:cNvSpPr>
            <a:spLocks noChangeArrowheads="1"/>
          </p:cNvSpPr>
          <p:nvPr/>
        </p:nvSpPr>
        <p:spPr bwMode="auto">
          <a:xfrm>
            <a:off x="3071813" y="5037138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68350" y="-160338"/>
            <a:ext cx="7358063" cy="1266826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Atmosphere - HTML5 Server Side Events</a:t>
            </a:r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Tomcat7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Servlet3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WebLogic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3.1.2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392906" y="3321844"/>
            <a:ext cx="5036344" cy="642938"/>
          </a:xfrm>
          <a:prstGeom prst="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/>
              <a:t>atmosphere.js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3393281" y="3321844"/>
            <a:ext cx="5036344" cy="642938"/>
          </a:xfrm>
          <a:prstGeom prst="rect">
            <a:avLst/>
          </a:prstGeom>
          <a:solidFill>
            <a:srgbClr val="FF6600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/>
              <a:t>A</a:t>
            </a:r>
            <a:r>
              <a:rPr lang="en-US" dirty="0" err="1"/>
              <a:t>tmosphere</a:t>
            </a:r>
            <a:r>
              <a:rPr lang="en-US" dirty="0"/>
              <a:t> API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2243" name="Double flèche horizontale 9"/>
          <p:cNvSpPr>
            <a:spLocks noChangeArrowheads="1"/>
          </p:cNvSpPr>
          <p:nvPr/>
        </p:nvSpPr>
        <p:spPr bwMode="auto">
          <a:xfrm>
            <a:off x="3071813" y="1660525"/>
            <a:ext cx="2679700" cy="341313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2244" name="Double flèche horizontale 39"/>
          <p:cNvSpPr>
            <a:spLocks noChangeArrowheads="1"/>
          </p:cNvSpPr>
          <p:nvPr/>
        </p:nvSpPr>
        <p:spPr bwMode="auto">
          <a:xfrm>
            <a:off x="3071813" y="2732088"/>
            <a:ext cx="2679700" cy="341312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2245" name="Double flèche horizontale 40"/>
          <p:cNvSpPr>
            <a:spLocks noChangeArrowheads="1"/>
          </p:cNvSpPr>
          <p:nvPr/>
        </p:nvSpPr>
        <p:spPr bwMode="auto">
          <a:xfrm>
            <a:off x="3071813" y="3911600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2246" name="Double flèche horizontale 41"/>
          <p:cNvSpPr>
            <a:spLocks noChangeArrowheads="1"/>
          </p:cNvSpPr>
          <p:nvPr/>
        </p:nvSpPr>
        <p:spPr bwMode="auto">
          <a:xfrm>
            <a:off x="3071813" y="5037138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68350" y="-160338"/>
            <a:ext cx="7358063" cy="1266826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Atmosphere Long-Polling/HTTP Streaming</a:t>
            </a:r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JBoss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Servlet3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WebLogic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392906" y="3321844"/>
            <a:ext cx="5036344" cy="642938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/>
              <a:t>atmosphere.js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3393281" y="3321844"/>
            <a:ext cx="5036344" cy="642938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/>
              <a:t>A</a:t>
            </a:r>
            <a:r>
              <a:rPr lang="en-US" dirty="0" err="1"/>
              <a:t>tmosphere</a:t>
            </a:r>
            <a:r>
              <a:rPr lang="en-US" dirty="0"/>
              <a:t> API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3267" name="Double flèche horizontale 9"/>
          <p:cNvSpPr>
            <a:spLocks noChangeArrowheads="1"/>
          </p:cNvSpPr>
          <p:nvPr/>
        </p:nvSpPr>
        <p:spPr bwMode="auto">
          <a:xfrm>
            <a:off x="3071813" y="1660525"/>
            <a:ext cx="2679700" cy="341313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3268" name="Double flèche horizontale 39"/>
          <p:cNvSpPr>
            <a:spLocks noChangeArrowheads="1"/>
          </p:cNvSpPr>
          <p:nvPr/>
        </p:nvSpPr>
        <p:spPr bwMode="auto">
          <a:xfrm>
            <a:off x="3071813" y="2732088"/>
            <a:ext cx="2679700" cy="341312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3269" name="Double flèche horizontale 40"/>
          <p:cNvSpPr>
            <a:spLocks noChangeArrowheads="1"/>
          </p:cNvSpPr>
          <p:nvPr/>
        </p:nvSpPr>
        <p:spPr bwMode="auto">
          <a:xfrm>
            <a:off x="3071813" y="3911600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3270" name="Double flèche horizontale 41"/>
          <p:cNvSpPr>
            <a:spLocks noChangeArrowheads="1"/>
          </p:cNvSpPr>
          <p:nvPr/>
        </p:nvSpPr>
        <p:spPr bwMode="auto">
          <a:xfrm>
            <a:off x="3071813" y="5037138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68350" y="-160338"/>
            <a:ext cx="7358063" cy="1266826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Atmosphere Framework</a:t>
            </a:r>
          </a:p>
        </p:txBody>
      </p:sp>
      <p:sp>
        <p:nvSpPr>
          <p:cNvPr id="5" name="Bulle ronde 4"/>
          <p:cNvSpPr/>
          <p:nvPr/>
        </p:nvSpPr>
        <p:spPr bwMode="auto">
          <a:xfrm>
            <a:off x="6554788" y="1008063"/>
            <a:ext cx="2089150" cy="879475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JBoss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Bulle ronde 14"/>
          <p:cNvSpPr/>
          <p:nvPr/>
        </p:nvSpPr>
        <p:spPr bwMode="auto">
          <a:xfrm>
            <a:off x="6500813" y="1982788"/>
            <a:ext cx="2089150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Jetty7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Bulle ronde 15"/>
          <p:cNvSpPr/>
          <p:nvPr/>
        </p:nvSpPr>
        <p:spPr bwMode="auto">
          <a:xfrm>
            <a:off x="6554788" y="3000375"/>
            <a:ext cx="2089150" cy="966788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Servlet3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Bulle ronde 16"/>
          <p:cNvSpPr/>
          <p:nvPr/>
        </p:nvSpPr>
        <p:spPr bwMode="auto">
          <a:xfrm>
            <a:off x="6286500" y="4017963"/>
            <a:ext cx="2517775" cy="966787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WebLogic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.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Bulle ronde 17"/>
          <p:cNvSpPr/>
          <p:nvPr/>
        </p:nvSpPr>
        <p:spPr bwMode="auto">
          <a:xfrm>
            <a:off x="6340475" y="5037138"/>
            <a:ext cx="2517775" cy="965200"/>
          </a:xfrm>
          <a:prstGeom prst="wedgeEllipseCallout">
            <a:avLst>
              <a:gd name="adj1" fmla="val -73062"/>
              <a:gd name="adj2" fmla="val -6785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GlassFish</a:t>
            </a:r>
            <a:endParaRPr lang="fr-FR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Bulle ronde 18"/>
          <p:cNvSpPr/>
          <p:nvPr/>
        </p:nvSpPr>
        <p:spPr bwMode="auto">
          <a:xfrm>
            <a:off x="125413" y="2147888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Firefox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Bulle ronde 19"/>
          <p:cNvSpPr/>
          <p:nvPr/>
        </p:nvSpPr>
        <p:spPr bwMode="auto">
          <a:xfrm>
            <a:off x="179388" y="1125538"/>
            <a:ext cx="2089150" cy="973137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Safari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Bulle ronde 20"/>
          <p:cNvSpPr/>
          <p:nvPr/>
        </p:nvSpPr>
        <p:spPr bwMode="auto">
          <a:xfrm>
            <a:off x="179388" y="4291013"/>
            <a:ext cx="2089150" cy="1071562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Opera</a:t>
            </a: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  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2" name="Bulle ronde 21"/>
          <p:cNvSpPr/>
          <p:nvPr/>
        </p:nvSpPr>
        <p:spPr bwMode="auto">
          <a:xfrm>
            <a:off x="179388" y="32194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Chrome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Bulle ronde 22"/>
          <p:cNvSpPr/>
          <p:nvPr/>
        </p:nvSpPr>
        <p:spPr bwMode="auto">
          <a:xfrm>
            <a:off x="179388" y="5416550"/>
            <a:ext cx="2089150" cy="1071563"/>
          </a:xfrm>
          <a:prstGeom prst="wedgeEllipseCallout">
            <a:avLst>
              <a:gd name="adj1" fmla="val 83046"/>
              <a:gd name="adj2" fmla="val 2196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</a:rPr>
              <a:t>IE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392906" y="3321844"/>
            <a:ext cx="5036344" cy="642938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 err="1"/>
              <a:t>atmosphere.js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3393281" y="3321844"/>
            <a:ext cx="5036344" cy="642938"/>
          </a:xfrm>
          <a:prstGeom prst="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dirty="0"/>
              <a:t>A</a:t>
            </a:r>
            <a:r>
              <a:rPr lang="en-US" dirty="0" err="1"/>
              <a:t>tmosphere</a:t>
            </a:r>
            <a:r>
              <a:rPr lang="en-US" dirty="0"/>
              <a:t> API</a:t>
            </a:r>
            <a:endParaRPr lang="fr-FR" sz="30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4291" name="Double flèche horizontale 9"/>
          <p:cNvSpPr>
            <a:spLocks noChangeArrowheads="1"/>
          </p:cNvSpPr>
          <p:nvPr/>
        </p:nvSpPr>
        <p:spPr bwMode="auto">
          <a:xfrm>
            <a:off x="3071813" y="1660525"/>
            <a:ext cx="2679700" cy="341313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4292" name="Double flèche horizontale 39"/>
          <p:cNvSpPr>
            <a:spLocks noChangeArrowheads="1"/>
          </p:cNvSpPr>
          <p:nvPr/>
        </p:nvSpPr>
        <p:spPr bwMode="auto">
          <a:xfrm>
            <a:off x="3071813" y="2732088"/>
            <a:ext cx="2679700" cy="341312"/>
          </a:xfrm>
          <a:prstGeom prst="leftRightArrow">
            <a:avLst>
              <a:gd name="adj1" fmla="val 50000"/>
              <a:gd name="adj2" fmla="val 49942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4293" name="Double flèche horizontale 40"/>
          <p:cNvSpPr>
            <a:spLocks noChangeArrowheads="1"/>
          </p:cNvSpPr>
          <p:nvPr/>
        </p:nvSpPr>
        <p:spPr bwMode="auto">
          <a:xfrm>
            <a:off x="3071813" y="3911600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4294" name="Double flèche horizontale 41"/>
          <p:cNvSpPr>
            <a:spLocks noChangeArrowheads="1"/>
          </p:cNvSpPr>
          <p:nvPr/>
        </p:nvSpPr>
        <p:spPr bwMode="auto">
          <a:xfrm>
            <a:off x="3071813" y="5037138"/>
            <a:ext cx="2679700" cy="339725"/>
          </a:xfrm>
          <a:prstGeom prst="leftRightArrow">
            <a:avLst>
              <a:gd name="adj1" fmla="val 50000"/>
              <a:gd name="adj2" fmla="val 5017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pPr algn="ctr" defTabSz="641350">
              <a:buClrTx/>
              <a:buSzTx/>
            </a:pPr>
            <a:endParaRPr lang="fr-FR" sz="30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4" name="Explosion 1 23"/>
          <p:cNvSpPr/>
          <p:nvPr/>
        </p:nvSpPr>
        <p:spPr bwMode="auto">
          <a:xfrm>
            <a:off x="982663" y="588963"/>
            <a:ext cx="7392987" cy="5946775"/>
          </a:xfrm>
          <a:prstGeom prst="irregularSeal1">
            <a:avLst/>
          </a:prstGeom>
          <a:solidFill>
            <a:srgbClr val="FF66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64291" tIns="32146" rIns="64291" bIns="32146"/>
          <a:lstStyle/>
          <a:p>
            <a:pPr algn="ctr" defTabSz="642915">
              <a:buClrTx/>
              <a:buSzTx/>
              <a:defRPr/>
            </a:pPr>
            <a:r>
              <a:rPr lang="fr-FR" sz="4600" b="1" dirty="0">
                <a:solidFill>
                  <a:schemeClr val="accent3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One API to rule them all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 Supported </a:t>
            </a:r>
            <a:br>
              <a:rPr lang="en-US" sz="4400" smtClean="0"/>
            </a:br>
            <a:endParaRPr lang="en-US" sz="44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10600" cy="4830763"/>
          </a:xfrm>
        </p:spPr>
        <p:txBody>
          <a:bodyPr/>
          <a:lstStyle/>
          <a:p>
            <a:pPr marL="341313" indent="-341313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dirty="0" smtClean="0"/>
              <a:t>The following table describes what Atmosphere supports: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NC: Native </a:t>
            </a:r>
            <a:r>
              <a:rPr lang="en-US" sz="2400" dirty="0" err="1" smtClean="0"/>
              <a:t>Commet</a:t>
            </a:r>
            <a:endParaRPr lang="en-US" sz="2400" dirty="0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NWS: Native </a:t>
            </a:r>
            <a:r>
              <a:rPr lang="en-US" sz="2400" dirty="0" err="1" smtClean="0"/>
              <a:t>WebSockets</a:t>
            </a:r>
            <a:endParaRPr lang="en-US" sz="2400" dirty="0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W: </a:t>
            </a:r>
            <a:r>
              <a:rPr lang="en-US" sz="2400" dirty="0" err="1" smtClean="0"/>
              <a:t>WebSockets</a:t>
            </a:r>
            <a:endParaRPr lang="en-US" sz="2400" dirty="0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LP: Long-Polling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HS: HTTP Streaming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J: JSONP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 smtClean="0"/>
              <a:t>SSE: Server-Sent Events</a:t>
            </a:r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Stack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i="1" dirty="0" smtClean="0"/>
              <a:t>The Atmosphere Framework Stack consists of:</a:t>
            </a:r>
          </a:p>
          <a:p>
            <a:pPr marL="0" indent="0" algn="ctr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dirty="0" smtClean="0"/>
          </a:p>
          <a:p>
            <a:pPr marL="0" indent="0" eaLnBrk="1" hangingPunct="1">
              <a:spcBef>
                <a:spcPts val="55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b="1" i="1" dirty="0" smtClean="0"/>
          </a:p>
          <a:p>
            <a:pPr marL="0" indent="0" algn="ctr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dirty="0" smtClean="0"/>
          </a:p>
          <a:p>
            <a:pPr marL="0" indent="0" algn="ctr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dirty="0" smtClean="0"/>
          </a:p>
          <a:p>
            <a:pPr marL="0" indent="0" algn="ctr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dirty="0" smtClean="0"/>
          </a:p>
          <a:p>
            <a:pPr marL="0" indent="0" algn="ctr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dirty="0" smtClean="0"/>
          </a:p>
          <a:p>
            <a:pPr marL="0" indent="0" algn="ctr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800" b="1" i="1" dirty="0" smtClean="0"/>
          </a:p>
          <a:p>
            <a:pPr marL="0" indent="0" algn="ctr" eaLnBrk="1" hangingPunct="1">
              <a:spcBef>
                <a:spcPts val="550"/>
              </a:spcBef>
              <a:buFont typeface="Times New Roman" pitchFamily="18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 smtClean="0"/>
              <a:t>Work on all Servlet based server  (Tomcat, </a:t>
            </a:r>
            <a:r>
              <a:rPr lang="en-US" sz="1800" dirty="0" err="1" smtClean="0"/>
              <a:t>Jboss</a:t>
            </a:r>
            <a:r>
              <a:rPr lang="en-US" sz="1800" dirty="0" smtClean="0"/>
              <a:t> Jetty, Resin, </a:t>
            </a:r>
            <a:r>
              <a:rPr lang="en-US" sz="1800" dirty="0" err="1" smtClean="0"/>
              <a:t>GlassFish</a:t>
            </a:r>
            <a:r>
              <a:rPr lang="en-US" sz="1800" dirty="0" smtClean="0"/>
              <a:t>, </a:t>
            </a:r>
            <a:r>
              <a:rPr lang="en-US" sz="1800" dirty="0" err="1" smtClean="0"/>
              <a:t>WebSphere</a:t>
            </a:r>
            <a:r>
              <a:rPr lang="en-US" sz="1800" dirty="0" smtClean="0"/>
              <a:t>, </a:t>
            </a:r>
            <a:r>
              <a:rPr lang="en-US" sz="1800" dirty="0" err="1" smtClean="0"/>
              <a:t>WebLogic</a:t>
            </a:r>
            <a:r>
              <a:rPr lang="en-US" sz="1800" dirty="0" smtClean="0"/>
              <a:t>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  <a:endParaRPr lang="en-US" sz="1800" b="1" i="1" dirty="0" smtClean="0"/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2038350"/>
            <a:ext cx="48101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i="1" smtClean="0"/>
              <a:t>Web Servers:</a:t>
            </a:r>
          </a:p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i="1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905000"/>
          <a:ext cx="8077203" cy="415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/>
                <a:gridCol w="897467"/>
                <a:gridCol w="897467"/>
                <a:gridCol w="897467"/>
                <a:gridCol w="897467"/>
                <a:gridCol w="897467"/>
                <a:gridCol w="897467"/>
                <a:gridCol w="897467"/>
                <a:gridCol w="897467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7.0.27</a:t>
                      </a:r>
                      <a:r>
                        <a:rPr lang="en-US" baseline="0" dirty="0" smtClean="0"/>
                        <a:t> and 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Tomcat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7.0.26</a:t>
                      </a:r>
                      <a:r>
                        <a:rPr lang="en-US" baseline="0" dirty="0" smtClean="0"/>
                        <a:t> and 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Tomcat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Jetty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Jboss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8443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457200" y="381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14400">
              <a:lnSpc>
                <a:spcPct val="120000"/>
              </a:lnSpc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kern="0">
                <a:solidFill>
                  <a:srgbClr val="0055A6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400" b="1" kern="0">
                <a:solidFill>
                  <a:srgbClr val="0055A6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0">
                <a:solidFill>
                  <a:srgbClr val="0055A6"/>
                </a:solidFill>
                <a:latin typeface="+mj-lt"/>
                <a:ea typeface="+mj-ea"/>
                <a:cs typeface="+mj-cs"/>
              </a:rPr>
              <a:t> Supported </a:t>
            </a:r>
            <a:br>
              <a:rPr lang="en-US" sz="4400" b="1" kern="0">
                <a:solidFill>
                  <a:srgbClr val="0055A6"/>
                </a:solidFill>
                <a:latin typeface="+mj-lt"/>
                <a:ea typeface="+mj-ea"/>
                <a:cs typeface="+mj-cs"/>
              </a:rPr>
            </a:br>
            <a:endParaRPr lang="en-US" sz="4400" b="1" kern="0" dirty="0">
              <a:solidFill>
                <a:srgbClr val="0055A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/>
            </a:r>
            <a:br>
              <a:rPr lang="en-US" sz="4400" smtClean="0"/>
            </a:br>
            <a:r>
              <a:rPr lang="en-US" sz="4400" smtClean="0"/>
              <a:t> Supported </a:t>
            </a:r>
            <a:br>
              <a:rPr lang="en-US" sz="4400" smtClean="0"/>
            </a:br>
            <a:endParaRPr lang="en-US" sz="44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/>
          <a:lstStyle/>
          <a:p>
            <a:pPr marL="341313" indent="-341313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800" b="1" i="1" smtClean="0"/>
              <a:t>Web Browsers:</a:t>
            </a:r>
            <a:endParaRPr lang="en-US" sz="2400" b="1" smtClean="0"/>
          </a:p>
          <a:p>
            <a:pPr marL="341313" indent="-341313" eaLnBrk="1" hangingPunct="1"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  <a:p>
            <a:pPr marL="341313" indent="-341313" eaLnBrk="1" hangingPunct="1"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981200"/>
          <a:ext cx="807720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86"/>
                <a:gridCol w="1153886"/>
                <a:gridCol w="1153886"/>
                <a:gridCol w="1153886"/>
                <a:gridCol w="1153886"/>
                <a:gridCol w="1153886"/>
                <a:gridCol w="1153886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SSE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Firefox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9.x to 12.x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12.x and 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Chrome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13.X and higher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6.x</a:t>
                      </a:r>
                      <a:r>
                        <a:rPr lang="en-US" baseline="0" dirty="0" smtClean="0"/>
                        <a:t> to 9.x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Explorer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This is a part of training app.</a:t>
            </a:r>
          </a:p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Use:</a:t>
            </a:r>
            <a:endParaRPr lang="en-US" sz="2800" b="1" i="1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Spring MVC.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Atmosphere Framework.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endParaRPr lang="en-US" sz="2400" dirty="0" smtClean="0"/>
          </a:p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Notes: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Deploy on tomcat 7.0.41.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Create new alarms by using </a:t>
            </a:r>
            <a:r>
              <a:rPr lang="en-US" sz="2400" dirty="0" err="1" smtClean="0"/>
              <a:t>api</a:t>
            </a:r>
            <a:r>
              <a:rPr lang="en-US" sz="2400" dirty="0" smtClean="0"/>
              <a:t>/generate.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Check live update checkbox on GUI.</a:t>
            </a:r>
          </a:p>
          <a:p>
            <a:pPr marL="457200" indent="-45720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- config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Web.xml:</a:t>
            </a:r>
            <a:endParaRPr lang="en-US" sz="2800" b="1" i="1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Use  </a:t>
            </a:r>
            <a:r>
              <a:rPr lang="en-US" sz="2400" dirty="0" err="1" smtClean="0"/>
              <a:t>MeteorServlet</a:t>
            </a:r>
            <a:r>
              <a:rPr lang="en-US" sz="2400" dirty="0" smtClean="0"/>
              <a:t>.</a:t>
            </a:r>
          </a:p>
          <a:p>
            <a:pPr marL="457200" indent="-457200" algn="ctr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457200" indent="-457200" algn="ctr"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pic>
        <p:nvPicPr>
          <p:cNvPr id="61444" name="Picture 4" descr="meteorservl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84391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- config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Nms-servlet.xml (for </a:t>
            </a:r>
            <a:r>
              <a:rPr lang="en-US" sz="2800" b="1" i="1" dirty="0" err="1" smtClean="0"/>
              <a:t>contextConfigLocation</a:t>
            </a:r>
            <a:r>
              <a:rPr lang="en-US" sz="2800" b="1" i="1" dirty="0" smtClean="0"/>
              <a:t>):</a:t>
            </a:r>
            <a:endParaRPr lang="en-US" sz="2800" b="1" i="1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A request made with an {@link </a:t>
            </a:r>
            <a:r>
              <a:rPr lang="en-US" sz="2400" dirty="0" err="1" smtClean="0"/>
              <a:t>AtmosphereResource</a:t>
            </a:r>
            <a:r>
              <a:rPr lang="en-US" sz="2400" dirty="0" smtClean="0"/>
              <a:t>} will be consider </a:t>
            </a:r>
            <a:r>
              <a:rPr lang="en-US" sz="2400" dirty="0" smtClean="0"/>
              <a:t>as </a:t>
            </a:r>
            <a:r>
              <a:rPr lang="en-US" sz="2400" dirty="0" err="1" smtClean="0"/>
              <a:t>SpringMVC</a:t>
            </a:r>
            <a:r>
              <a:rPr lang="en-US" sz="2400" dirty="0" smtClean="0"/>
              <a:t> request and will be treated with </a:t>
            </a:r>
            <a:r>
              <a:rPr lang="en-US" sz="2400" dirty="0" smtClean="0"/>
              <a:t>Spring </a:t>
            </a:r>
            <a:r>
              <a:rPr lang="en-US" sz="2400" dirty="0" smtClean="0"/>
              <a:t>MVC (@link Controller).</a:t>
            </a:r>
          </a:p>
          <a:p>
            <a:pPr marL="457200" indent="-457200" algn="ctr" eaLnBrk="1" hangingPunct="1">
              <a:buFont typeface="Wingdings" pitchFamily="2" charset="2"/>
              <a:buNone/>
              <a:defRPr/>
            </a:pPr>
            <a:endParaRPr lang="en-US" sz="2400" dirty="0" smtClean="0"/>
          </a:p>
        </p:txBody>
      </p:sp>
      <p:pic>
        <p:nvPicPr>
          <p:cNvPr id="62468" name="Picture 3" descr="nms-servlet-resol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600450"/>
            <a:ext cx="71056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– Server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Server side: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i="1" dirty="0" smtClean="0"/>
              <a:t>When a new alarm is created, server will broadcast the new alarm to the clients</a:t>
            </a:r>
            <a:r>
              <a:rPr lang="en-US" sz="2400" b="1" i="1" dirty="0" smtClean="0"/>
              <a:t>.</a:t>
            </a:r>
            <a:endParaRPr lang="en-US" sz="2400" b="1" i="1" dirty="0"/>
          </a:p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Steps:</a:t>
            </a:r>
            <a:endParaRPr lang="en-US" sz="2400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Expose an </a:t>
            </a:r>
            <a:r>
              <a:rPr lang="en-US" sz="2400" dirty="0" err="1" smtClean="0"/>
              <a:t>api</a:t>
            </a:r>
            <a:r>
              <a:rPr lang="en-US" sz="2400" dirty="0" smtClean="0"/>
              <a:t> for the clients to connect.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Lookup / </a:t>
            </a:r>
            <a:r>
              <a:rPr lang="en-US" sz="2400" dirty="0" err="1" smtClean="0"/>
              <a:t>Init</a:t>
            </a:r>
            <a:r>
              <a:rPr lang="en-US" sz="2400" dirty="0" smtClean="0"/>
              <a:t> a broadcaster for connected clients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Broadcast the update to the clients</a:t>
            </a:r>
            <a:r>
              <a:rPr lang="en-US" sz="2800" dirty="0" smtClean="0"/>
              <a:t>.</a:t>
            </a:r>
          </a:p>
          <a:p>
            <a:pPr marL="0" indent="0" eaLnBrk="1" hangingPunct="1">
              <a:buFont typeface="Times New Roman" pitchFamily="16" charset="0"/>
              <a:buNone/>
              <a:defRPr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441362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– Server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1" i="1" dirty="0"/>
              <a:t>Expose an </a:t>
            </a:r>
            <a:r>
              <a:rPr lang="en-US" sz="2400" b="1" i="1" dirty="0" err="1"/>
              <a:t>api</a:t>
            </a:r>
            <a:r>
              <a:rPr lang="en-US" sz="2400" b="1" i="1" dirty="0"/>
              <a:t> for the clients to </a:t>
            </a:r>
            <a:r>
              <a:rPr lang="en-US" sz="2400" b="1" i="1" dirty="0" smtClean="0"/>
              <a:t>connect</a:t>
            </a:r>
            <a:r>
              <a:rPr lang="en-US" sz="2400" i="1" dirty="0" smtClean="0"/>
              <a:t>:</a:t>
            </a:r>
            <a:endParaRPr lang="en-US" sz="2400" dirty="0" smtClean="0"/>
          </a:p>
          <a:p>
            <a:pPr marL="0" indent="0" eaLnBrk="1" hangingPunct="1">
              <a:buNone/>
              <a:defRPr/>
            </a:pPr>
            <a:r>
              <a:rPr lang="en-US" sz="2400" dirty="0"/>
              <a:t>	</a:t>
            </a:r>
            <a:endParaRPr lang="en-US" sz="2400" dirty="0" smtClean="0"/>
          </a:p>
          <a:p>
            <a:pPr marL="457200" indent="-457200" eaLnBrk="1" hangingPunct="1">
              <a:buFont typeface="Arial" charset="0"/>
              <a:buChar char="•"/>
              <a:defRPr/>
            </a:pPr>
            <a:endParaRPr lang="en-US" sz="2400" dirty="0" smtClean="0"/>
          </a:p>
          <a:p>
            <a:pPr marL="0" indent="0" algn="ctr" eaLnBrk="1" hangingPunct="1">
              <a:buNone/>
              <a:defRPr/>
            </a:pPr>
            <a:r>
              <a:rPr lang="en-US" sz="2400" dirty="0"/>
              <a:t>	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06" y="3124200"/>
            <a:ext cx="4897084" cy="241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3" y="2286000"/>
            <a:ext cx="7661567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20434" y="3886200"/>
            <a:ext cx="71212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55A6"/>
                </a:solidFill>
                <a:latin typeface="+mn-lt"/>
                <a:ea typeface="+mn-ea"/>
              </a:rPr>
              <a:t>Note</a:t>
            </a:r>
            <a:r>
              <a:rPr lang="en-US" sz="2000" i="1" dirty="0">
                <a:solidFill>
                  <a:srgbClr val="0055A6"/>
                </a:solidFill>
                <a:latin typeface="+mn-lt"/>
                <a:ea typeface="+mn-ea"/>
              </a:rPr>
              <a:t>: suspend the </a:t>
            </a:r>
            <a:r>
              <a:rPr lang="en-US" sz="2000" i="1" dirty="0" err="1">
                <a:solidFill>
                  <a:srgbClr val="0055A6"/>
                </a:solidFill>
                <a:latin typeface="+mn-lt"/>
                <a:ea typeface="+mn-ea"/>
              </a:rPr>
              <a:t>AtmosphereResource</a:t>
            </a:r>
            <a:r>
              <a:rPr lang="en-US" sz="2000" i="1" dirty="0">
                <a:solidFill>
                  <a:srgbClr val="0055A6"/>
                </a:solidFill>
                <a:latin typeface="+mn-lt"/>
                <a:ea typeface="+mn-ea"/>
              </a:rPr>
              <a:t>: tell </a:t>
            </a:r>
            <a:r>
              <a:rPr lang="en-US" sz="2000" i="1" dirty="0" smtClean="0">
                <a:solidFill>
                  <a:srgbClr val="0055A6"/>
                </a:solidFill>
                <a:latin typeface="+mn-lt"/>
                <a:ea typeface="+mn-ea"/>
              </a:rPr>
              <a:t>the server to </a:t>
            </a:r>
            <a:r>
              <a:rPr lang="en-US" sz="2000" i="1" dirty="0">
                <a:solidFill>
                  <a:srgbClr val="0055A6"/>
                </a:solidFill>
                <a:latin typeface="+mn-lt"/>
                <a:ea typeface="+mn-ea"/>
              </a:rPr>
              <a:t>not commit anything until </a:t>
            </a:r>
            <a:r>
              <a:rPr lang="en-US" sz="2000" i="1" dirty="0" smtClean="0">
                <a:solidFill>
                  <a:srgbClr val="0055A6"/>
                </a:solidFill>
                <a:latin typeface="+mn-lt"/>
                <a:ea typeface="+mn-ea"/>
              </a:rPr>
              <a:t>it </a:t>
            </a:r>
            <a:r>
              <a:rPr lang="en-US" sz="2000" i="1" dirty="0">
                <a:solidFill>
                  <a:srgbClr val="0055A6"/>
                </a:solidFill>
                <a:latin typeface="+mn-lt"/>
                <a:ea typeface="+mn-ea"/>
              </a:rPr>
              <a:t>has an update </a:t>
            </a:r>
            <a:r>
              <a:rPr lang="en-US" sz="2000" i="1" dirty="0" smtClean="0">
                <a:solidFill>
                  <a:srgbClr val="0055A6"/>
                </a:solidFill>
                <a:latin typeface="+mn-lt"/>
                <a:ea typeface="+mn-ea"/>
              </a:rPr>
              <a:t>which is broadcasted.</a:t>
            </a:r>
            <a:endParaRPr lang="en-US" sz="2000" i="1" dirty="0">
              <a:solidFill>
                <a:srgbClr val="0055A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– Server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1" i="1" dirty="0"/>
              <a:t>Lookup / </a:t>
            </a:r>
            <a:r>
              <a:rPr lang="en-US" sz="2400" b="1" i="1" dirty="0" err="1"/>
              <a:t>Init</a:t>
            </a:r>
            <a:r>
              <a:rPr lang="en-US" sz="2400" b="1" i="1" dirty="0"/>
              <a:t> a broadcaster for connected </a:t>
            </a:r>
            <a:r>
              <a:rPr lang="en-US" sz="2400" b="1" i="1" dirty="0" smtClean="0"/>
              <a:t>clients:</a:t>
            </a:r>
            <a:endParaRPr lang="en-US" sz="2400" b="1" i="1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/>
              <a:t>U</a:t>
            </a:r>
            <a:r>
              <a:rPr lang="en-US" sz="2400" dirty="0" smtClean="0"/>
              <a:t>se the exist broadcaster (for broadcasting a new alarm), if it’s not exist then create a new broadcaster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3250310"/>
            <a:ext cx="8483654" cy="2102062"/>
            <a:chOff x="213756" y="3590801"/>
            <a:chExt cx="8483654" cy="210206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495800"/>
              <a:ext cx="808781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56" y="3590801"/>
              <a:ext cx="6800954" cy="7431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30" y="5491843"/>
              <a:ext cx="5775960" cy="20102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29939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– Server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1" i="1" dirty="0" smtClean="0"/>
              <a:t>Broadcast the update to clients</a:t>
            </a:r>
            <a:r>
              <a:rPr lang="en-US" sz="2400" i="1" dirty="0"/>
              <a:t>:</a:t>
            </a:r>
            <a:endParaRPr lang="en-US" sz="2400" i="1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dirty="0" smtClean="0"/>
              <a:t>When </a:t>
            </a:r>
            <a:r>
              <a:rPr lang="en-US" sz="2400" dirty="0" smtClean="0"/>
              <a:t>a </a:t>
            </a:r>
            <a:r>
              <a:rPr lang="en-US" sz="2400" dirty="0" smtClean="0"/>
              <a:t>new alarm is created, we use </a:t>
            </a:r>
            <a:r>
              <a:rPr lang="en-US" sz="2400" b="1" dirty="0" err="1" smtClean="0"/>
              <a:t>ObjectMapper</a:t>
            </a:r>
            <a:r>
              <a:rPr lang="en-US" sz="2400" dirty="0" smtClean="0"/>
              <a:t> to convert the alarm to string and broadcast to clients. 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8" y="3581400"/>
            <a:ext cx="6150902" cy="204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5"/>
          <a:stretch/>
        </p:blipFill>
        <p:spPr>
          <a:xfrm>
            <a:off x="152400" y="4114800"/>
            <a:ext cx="8991600" cy="752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258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– Client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Client side: </a:t>
            </a:r>
            <a:endParaRPr lang="en-US" sz="2800" b="1" i="1" dirty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2400" i="1" dirty="0" smtClean="0"/>
              <a:t>Update information about the new alarm (receive from server side)</a:t>
            </a:r>
          </a:p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Steps:</a:t>
            </a:r>
            <a:endParaRPr lang="en-US" sz="2800" b="1" i="1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Subscribe a request to server side</a:t>
            </a:r>
            <a:endParaRPr lang="en-US" sz="2400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There are 2 ways to a listen for incoming messages:</a:t>
            </a:r>
          </a:p>
          <a:p>
            <a:pPr marL="839787" lvl="2" indent="-457200" eaLnBrk="1" hangingPunct="1">
              <a:buClr>
                <a:srgbClr val="336699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55A6"/>
                </a:solidFill>
                <a:ea typeface="+mn-ea"/>
                <a:cs typeface="+mn-cs"/>
              </a:rPr>
              <a:t>Using property ‘</a:t>
            </a:r>
            <a:r>
              <a:rPr lang="en-US" b="1" dirty="0" err="1">
                <a:solidFill>
                  <a:srgbClr val="0055A6"/>
                </a:solidFill>
                <a:ea typeface="+mn-ea"/>
                <a:cs typeface="+mn-cs"/>
              </a:rPr>
              <a:t>onMessage</a:t>
            </a:r>
            <a:r>
              <a:rPr lang="en-US" dirty="0">
                <a:solidFill>
                  <a:srgbClr val="0055A6"/>
                </a:solidFill>
                <a:ea typeface="+mn-ea"/>
                <a:cs typeface="+mn-cs"/>
              </a:rPr>
              <a:t>’ in request object</a:t>
            </a:r>
          </a:p>
          <a:p>
            <a:pPr marL="839787" lvl="2" indent="-457200" eaLnBrk="1" hangingPunct="1">
              <a:buClr>
                <a:srgbClr val="336699"/>
              </a:buClr>
              <a:buFont typeface="Arial" charset="0"/>
              <a:buChar char="•"/>
              <a:defRPr/>
            </a:pPr>
            <a:r>
              <a:rPr lang="en-US" dirty="0">
                <a:solidFill>
                  <a:srgbClr val="0055A6"/>
                </a:solidFill>
                <a:ea typeface="+mn-ea"/>
                <a:cs typeface="+mn-cs"/>
              </a:rPr>
              <a:t>Or using ‘</a:t>
            </a:r>
            <a:r>
              <a:rPr lang="en-US" b="1" dirty="0" err="1">
                <a:solidFill>
                  <a:srgbClr val="0055A6"/>
                </a:solidFill>
                <a:ea typeface="+mn-ea"/>
                <a:cs typeface="+mn-cs"/>
              </a:rPr>
              <a:t>addCallback</a:t>
            </a:r>
            <a:r>
              <a:rPr lang="en-US" dirty="0">
                <a:solidFill>
                  <a:srgbClr val="0055A6"/>
                </a:solidFill>
                <a:ea typeface="+mn-ea"/>
                <a:cs typeface="+mn-cs"/>
              </a:rPr>
              <a:t>’ of </a:t>
            </a:r>
            <a:r>
              <a:rPr lang="en-US" b="1" dirty="0">
                <a:solidFill>
                  <a:srgbClr val="0055A6"/>
                </a:solidFill>
                <a:ea typeface="+mn-ea"/>
                <a:cs typeface="+mn-cs"/>
              </a:rPr>
              <a:t>$.atmosphere</a:t>
            </a:r>
            <a:r>
              <a:rPr lang="en-US" dirty="0">
                <a:solidFill>
                  <a:srgbClr val="0055A6"/>
                </a:solidFill>
                <a:ea typeface="+mn-ea"/>
                <a:cs typeface="+mn-cs"/>
              </a:rPr>
              <a:t>.</a:t>
            </a:r>
          </a:p>
          <a:p>
            <a:pPr marL="841375" lvl="1" indent="-457200" eaLnBrk="1" hangingPunct="1">
              <a:buFont typeface="Arial" charset="0"/>
              <a:buChar char="•"/>
              <a:defRPr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81891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- Architecture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200" b="1" i="1" dirty="0" smtClean="0"/>
          </a:p>
          <a:p>
            <a:pPr marL="0" indent="0"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Architectural view of Atmosphere:</a:t>
            </a:r>
          </a:p>
          <a:p>
            <a:pPr marL="741363" lvl="1" indent="-284163" eaLnBrk="1" hangingPunct="1"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457200" lvl="1" indent="0" algn="ctr"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/>
          </a:p>
          <a:p>
            <a:pPr marL="457200" lvl="1" indent="0" algn="ctr"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/>
          </a:p>
        </p:txBody>
      </p:sp>
      <p:pic>
        <p:nvPicPr>
          <p:cNvPr id="2048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62225"/>
            <a:ext cx="68580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– Client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1" i="1" dirty="0" smtClean="0"/>
              <a:t>Subscribe a request to server side</a:t>
            </a:r>
            <a:r>
              <a:rPr lang="en-US" sz="2400" b="1" i="1" dirty="0"/>
              <a:t>	</a:t>
            </a:r>
          </a:p>
          <a:p>
            <a:pPr marL="841375" lvl="1" indent="-457200" eaLnBrk="1" hangingPunct="1">
              <a:buFont typeface="Arial" charset="0"/>
              <a:buChar char="•"/>
              <a:defRPr/>
            </a:pPr>
            <a:endParaRPr lang="en-US" b="1" dirty="0" smtClean="0"/>
          </a:p>
        </p:txBody>
      </p:sp>
      <p:pic>
        <p:nvPicPr>
          <p:cNvPr id="4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000" y="2438400"/>
            <a:ext cx="7086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2536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Demo – Client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1" i="1" dirty="0" smtClean="0"/>
              <a:t>Listen for incoming messages (</a:t>
            </a:r>
            <a:r>
              <a:rPr lang="en-US" sz="2400" b="1" i="1" dirty="0" err="1" smtClean="0"/>
              <a:t>onMessage</a:t>
            </a:r>
            <a:r>
              <a:rPr lang="en-US" sz="2400" b="1" i="1" dirty="0" smtClean="0"/>
              <a:t>)</a:t>
            </a:r>
            <a:r>
              <a:rPr lang="en-US" sz="2400" dirty="0" smtClean="0"/>
              <a:t>: when have returned response from server, </a:t>
            </a:r>
            <a:r>
              <a:rPr lang="en-US" sz="2400" dirty="0" err="1" smtClean="0"/>
              <a:t>onMessage</a:t>
            </a:r>
            <a:r>
              <a:rPr lang="en-US" sz="2400" dirty="0" smtClean="0"/>
              <a:t> will listener, get data, parse to JSON and send data for updating. 	</a:t>
            </a:r>
          </a:p>
          <a:p>
            <a:pPr marL="0" indent="0" eaLnBrk="1" hangingPunct="1">
              <a:buNone/>
              <a:defRPr/>
            </a:pPr>
            <a:r>
              <a:rPr lang="en-US" sz="2400" dirty="0"/>
              <a:t>	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0"/>
            <a:ext cx="73342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/>
              <a:t>Demo – Client Side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400" b="1" i="1" dirty="0"/>
              <a:t>Listen for incoming </a:t>
            </a:r>
            <a:r>
              <a:rPr lang="en-US" sz="2400" b="1" i="1" dirty="0" smtClean="0"/>
              <a:t>messages(</a:t>
            </a:r>
            <a:r>
              <a:rPr lang="en-US" sz="2400" b="1" i="1" dirty="0" err="1" smtClean="0"/>
              <a:t>addCallback</a:t>
            </a:r>
            <a:r>
              <a:rPr lang="en-US" sz="2400" b="1" i="1" dirty="0" smtClean="0"/>
              <a:t>)</a:t>
            </a:r>
            <a:r>
              <a:rPr lang="en-US" sz="2400" dirty="0" smtClean="0"/>
              <a:t>: A function to be invoked when there is a response from server.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2514600"/>
            <a:ext cx="4800599" cy="19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9400"/>
            <a:ext cx="7467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9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3" descr="result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4955"/>
          <a:stretch/>
        </p:blipFill>
        <p:spPr bwMode="auto">
          <a:xfrm>
            <a:off x="28699" y="2133600"/>
            <a:ext cx="911530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/>
              <a:t>Demo – </a:t>
            </a:r>
            <a:r>
              <a:rPr lang="en-US" sz="4400" dirty="0"/>
              <a:t>Client Side</a:t>
            </a:r>
            <a:endParaRPr lang="en-US" sz="4400" dirty="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algn="ctr" eaLnBrk="1" hangingPunct="1">
              <a:buFont typeface="Times New Roman" pitchFamily="18" charset="0"/>
              <a:buNone/>
            </a:pPr>
            <a:r>
              <a:rPr lang="en-US" sz="2800" dirty="0" smtClean="0"/>
              <a:t>Logs coming from </a:t>
            </a:r>
            <a:r>
              <a:rPr lang="en-US" sz="2800" b="1" dirty="0" err="1" smtClean="0"/>
              <a:t>addCallback</a:t>
            </a:r>
            <a:r>
              <a:rPr lang="en-US" sz="2800" dirty="0" smtClean="0"/>
              <a:t> handler</a:t>
            </a:r>
          </a:p>
          <a:p>
            <a:pPr marL="0" indent="0" eaLnBrk="1" hangingPunct="1">
              <a:buFont typeface="Times New Roman" pitchFamily="18" charset="0"/>
              <a:buNone/>
            </a:pP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7264783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Conclusion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b="1" dirty="0" smtClean="0"/>
              <a:t>Write once, Run Anywhere.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b="1" dirty="0" smtClean="0"/>
              <a:t>Transport free.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z="2800" b="1" dirty="0" smtClean="0"/>
              <a:t>Browser nightmare free.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References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z="2800" b="1" i="1" smtClean="0">
                <a:solidFill>
                  <a:srgbClr val="002060"/>
                </a:solidFill>
                <a:hlinkClick r:id="rId3"/>
              </a:rPr>
              <a:t>https://github.com/Atmosphere/atmosphere/wiki/Atmosphere-Framework-Concepts</a:t>
            </a:r>
            <a:endParaRPr lang="en-US" sz="2800" b="1" i="1" smtClean="0">
              <a:solidFill>
                <a:srgbClr val="002060"/>
              </a:solidFill>
            </a:endParaRP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z="2800" b="1" i="1" smtClean="0">
                <a:solidFill>
                  <a:srgbClr val="002060"/>
                </a:solidFill>
                <a:hlinkClick r:id="rId4"/>
              </a:rPr>
              <a:t>https://github.com/Atmosphere/atmosphere/wiki/Getting-Started-with-Atmosphere-1.1</a:t>
            </a:r>
            <a:endParaRPr lang="en-US" sz="2800" b="1" i="1" smtClean="0">
              <a:solidFill>
                <a:srgbClr val="002060"/>
              </a:solidFill>
            </a:endParaRP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z="2800" b="1" i="1" smtClean="0">
                <a:solidFill>
                  <a:srgbClr val="002060"/>
                </a:solidFill>
                <a:hlinkClick r:id="rId5"/>
              </a:rPr>
              <a:t>https://github.com/Atmosphere/atmosphere/wiki/Supported-WebServers-and-Browsers</a:t>
            </a:r>
            <a:endParaRPr lang="en-US" sz="2800" b="1" i="1" smtClean="0">
              <a:solidFill>
                <a:srgbClr val="002060"/>
              </a:solidFill>
            </a:endParaRP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r>
              <a:rPr lang="en-US" sz="2800" b="1" i="1" smtClean="0">
                <a:solidFill>
                  <a:srgbClr val="002060"/>
                </a:solidFill>
                <a:hlinkClick r:id="rId6"/>
              </a:rPr>
              <a:t>https://github.com/Atmosphere/atmosphere/wiki/Atmosphere-PlugIns-and-Extensions</a:t>
            </a:r>
            <a:endParaRPr lang="en-US" sz="2800" b="1" i="1" smtClean="0">
              <a:solidFill>
                <a:srgbClr val="002060"/>
              </a:solidFill>
            </a:endParaRPr>
          </a:p>
          <a:p>
            <a:pPr marL="514350" indent="-514350" eaLnBrk="1" hangingPunct="1">
              <a:buFont typeface="Wingdings" pitchFamily="2" charset="2"/>
              <a:buNone/>
            </a:pPr>
            <a:endParaRPr lang="en-US" sz="2800" b="1" i="1" smtClean="0">
              <a:solidFill>
                <a:srgbClr val="002060"/>
              </a:solidFill>
            </a:endParaRPr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endParaRPr lang="en-US" sz="2800" b="1" i="1" smtClean="0"/>
          </a:p>
          <a:p>
            <a:pPr marL="514350" indent="-514350" eaLnBrk="1" hangingPunct="1">
              <a:buFont typeface="Times New Roman" pitchFamily="18" charset="0"/>
              <a:buAutoNum type="arabicPeriod"/>
            </a:pPr>
            <a:endParaRPr lang="en-US" sz="2800" b="1" i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References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5.	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“Reverse Ajax, Part 4: Atmosphere and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CometD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”, Mathieu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Carbou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, 06 Sep 2011.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6. “Building Powerful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WebSocket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, Comet, and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RESTful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Applications Using Atmosphere”,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Jeanfrancois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Arcand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and Paul Sandoz, 2011</a:t>
            </a:r>
          </a:p>
          <a:p>
            <a:pPr marL="514350" indent="-514350" eaLnBrk="1" hangingPunct="1">
              <a:buFont typeface="Wingdings" pitchFamily="2" charset="2"/>
              <a:buNone/>
              <a:defRPr/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7. “</a:t>
            </a:r>
            <a:r>
              <a:rPr lang="en-US" sz="2800" b="1" dirty="0" smtClean="0">
                <a:latin typeface="+mj-lt"/>
                <a:ea typeface="+mj-ea"/>
                <a:cs typeface="+mj-cs"/>
                <a:sym typeface="MetaPro-Medium" charset="0"/>
              </a:rPr>
              <a:t>Building </a:t>
            </a:r>
            <a:r>
              <a:rPr lang="en-US" sz="2800" b="1" dirty="0" err="1" smtClean="0">
                <a:latin typeface="+mj-lt"/>
                <a:ea typeface="+mj-ea"/>
                <a:cs typeface="+mj-cs"/>
                <a:sym typeface="MetaPro-Medium" charset="0"/>
              </a:rPr>
              <a:t>WebSocket</a:t>
            </a:r>
            <a:r>
              <a:rPr lang="en-US" sz="2800" b="1" dirty="0" smtClean="0">
                <a:latin typeface="+mj-lt"/>
                <a:ea typeface="+mj-ea"/>
                <a:cs typeface="+mj-cs"/>
                <a:sym typeface="MetaPro-Medium" charset="0"/>
              </a:rPr>
              <a:t> and Server Side Events application using Atmosphere”,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Jeanfrancois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 smtClean="0">
                <a:latin typeface="+mj-lt"/>
                <a:ea typeface="+mj-ea"/>
                <a:cs typeface="+mj-cs"/>
              </a:rPr>
              <a:t>Arcand</a:t>
            </a:r>
            <a:r>
              <a:rPr lang="en-US" sz="2800" b="1" dirty="0" smtClean="0">
                <a:latin typeface="+mj-lt"/>
                <a:ea typeface="+mj-ea"/>
                <a:cs typeface="+mj-cs"/>
              </a:rPr>
              <a:t>, 2012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–Relation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200" b="1" i="1" dirty="0" smtClean="0"/>
          </a:p>
          <a:p>
            <a:pPr marL="741363" lvl="1" indent="-284163" eaLnBrk="1" hangingPunct="1">
              <a:spcBef>
                <a:spcPts val="5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>
              <a:solidFill>
                <a:srgbClr val="0055A6"/>
              </a:solidFill>
              <a:ea typeface="+mn-ea"/>
              <a:cs typeface="+mn-cs"/>
            </a:endParaRPr>
          </a:p>
          <a:p>
            <a:pPr marL="457200" lvl="1" indent="0" algn="ctr"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 smtClean="0"/>
          </a:p>
          <a:p>
            <a:pPr marL="457200" lvl="1" indent="0" algn="ctr" eaLnBrk="1" hangingPunct="1">
              <a:spcBef>
                <a:spcPts val="500"/>
              </a:spcBef>
              <a:buFont typeface="Times New Roman" pitchFamily="16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400" dirty="0"/>
          </a:p>
        </p:txBody>
      </p:sp>
      <p:pic>
        <p:nvPicPr>
          <p:cNvPr id="2150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371600"/>
            <a:ext cx="88677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Server Modules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 New Roman" pitchFamily="16" charset="0"/>
              <a:buNone/>
              <a:defRPr/>
            </a:pPr>
            <a:r>
              <a:rPr lang="en-US" sz="2800" b="1" i="1" dirty="0" smtClean="0"/>
              <a:t>Atmosphere runtime:</a:t>
            </a:r>
            <a:endParaRPr lang="en-US" sz="2800" b="1" i="1" dirty="0"/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The core module.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All other modules are built on top of this one.</a:t>
            </a:r>
          </a:p>
          <a:p>
            <a:pPr marL="457200" indent="-457200" eaLnBrk="1" hangingPunct="1">
              <a:buFont typeface="Arial" charset="0"/>
              <a:buChar char="•"/>
              <a:defRPr/>
            </a:pPr>
            <a:r>
              <a:rPr lang="en-US" sz="2400" dirty="0" smtClean="0"/>
              <a:t>Exposes two simple APIs for building applications</a:t>
            </a:r>
          </a:p>
          <a:p>
            <a:pPr marL="841375" lvl="1" indent="-457200" eaLnBrk="1" hangingPunct="1">
              <a:buFont typeface="Wingdings" pitchFamily="2" charset="2"/>
              <a:buChar char="ü"/>
              <a:defRPr/>
            </a:pPr>
            <a:r>
              <a:rPr lang="en-US" sz="2400" b="1" i="1" dirty="0" err="1" smtClean="0">
                <a:solidFill>
                  <a:srgbClr val="0055A6"/>
                </a:solidFill>
                <a:ea typeface="+mn-ea"/>
                <a:cs typeface="+mn-cs"/>
              </a:rPr>
              <a:t>AtmosphereHandler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 : simple interface to implements</a:t>
            </a:r>
          </a:p>
          <a:p>
            <a:pPr marL="841375" lvl="1" indent="-457200" eaLnBrk="1" hangingPunct="1">
              <a:buFont typeface="Wingdings" pitchFamily="2" charset="2"/>
              <a:buChar char="ü"/>
              <a:defRPr/>
            </a:pPr>
            <a:r>
              <a:rPr lang="en-US" sz="2400" b="1" i="1" dirty="0" smtClean="0">
                <a:solidFill>
                  <a:srgbClr val="0055A6"/>
                </a:solidFill>
                <a:ea typeface="+mn-ea"/>
                <a:cs typeface="+mn-cs"/>
              </a:rPr>
              <a:t>Meteor API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: a class that can be retrieved or injected in </a:t>
            </a:r>
            <a:r>
              <a:rPr lang="en-US" sz="2400" dirty="0">
                <a:solidFill>
                  <a:srgbClr val="0055A6"/>
                </a:solidFill>
                <a:ea typeface="+mn-ea"/>
                <a:cs typeface="+mn-cs"/>
              </a:rPr>
              <a:t>s</a:t>
            </a: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ervlet based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Server Modules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Annotations: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Defines the set of annotations that can be implemented to support Atmosphere concepts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smtClean="0"/>
              <a:t>Introduction – Server Modules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 eaLnBrk="1" hangingPunct="1">
              <a:spcBef>
                <a:spcPts val="500"/>
              </a:spcBef>
              <a:buFont typeface="Wingdings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i="1" dirty="0" smtClean="0"/>
              <a:t>Atmosphere Jersey: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An extension to the Jersey REST framework</a:t>
            </a:r>
          </a:p>
          <a:p>
            <a:pPr marL="800100" lvl="1" indent="-342900" eaLnBrk="1" hangingPunct="1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smtClean="0">
                <a:solidFill>
                  <a:srgbClr val="0055A6"/>
                </a:solidFill>
                <a:ea typeface="+mn-ea"/>
                <a:cs typeface="+mn-cs"/>
              </a:rPr>
              <a:t>Exposes a new set of annotations, thus exposing the Atmosphere’s runtime functionality.</a:t>
            </a:r>
            <a:endParaRPr lang="en-US" sz="2400" dirty="0">
              <a:solidFill>
                <a:srgbClr val="0055A6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heme1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-L_Blu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FuturaA Bk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4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FuturaA Bk BT" pitchFamily="34" charset="0"/>
          </a:defRPr>
        </a:defPPr>
      </a:lstStyle>
    </a:lnDef>
  </a:objectDefaults>
  <a:extraClrSchemeLst>
    <a:extraClrScheme>
      <a:clrScheme name="A-L_Blue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-L_Blue 2">
        <a:dk1>
          <a:srgbClr val="000000"/>
        </a:dk1>
        <a:lt1>
          <a:srgbClr val="FFFFFF"/>
        </a:lt1>
        <a:dk2>
          <a:srgbClr val="000000"/>
        </a:dk2>
        <a:lt2>
          <a:srgbClr val="BCB8A5"/>
        </a:lt2>
        <a:accent1>
          <a:srgbClr val="E1197D"/>
        </a:accent1>
        <a:accent2>
          <a:srgbClr val="3B95CC"/>
        </a:accent2>
        <a:accent3>
          <a:srgbClr val="FFFFFF"/>
        </a:accent3>
        <a:accent4>
          <a:srgbClr val="000000"/>
        </a:accent4>
        <a:accent5>
          <a:srgbClr val="EEABBF"/>
        </a:accent5>
        <a:accent6>
          <a:srgbClr val="3587B9"/>
        </a:accent6>
        <a:hlink>
          <a:srgbClr val="FFCC00"/>
        </a:hlink>
        <a:folHlink>
          <a:srgbClr val="72B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946</TotalTime>
  <Words>1499</Words>
  <Application>Microsoft Office PowerPoint</Application>
  <PresentationFormat>On-screen Show (4:3)</PresentationFormat>
  <Paragraphs>466</Paragraphs>
  <Slides>56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Theme1</vt:lpstr>
      <vt:lpstr>Origin</vt:lpstr>
      <vt:lpstr>Atmosphere Framework</vt:lpstr>
      <vt:lpstr> Outline </vt:lpstr>
      <vt:lpstr>Introduction- What Atmosphere is?</vt:lpstr>
      <vt:lpstr>Introduction – Stack</vt:lpstr>
      <vt:lpstr>Introduction - Architecture</vt:lpstr>
      <vt:lpstr>Introduction –Relation</vt:lpstr>
      <vt:lpstr>Introduction – Server Modules</vt:lpstr>
      <vt:lpstr>Introduction – Server Modules</vt:lpstr>
      <vt:lpstr>Introduction – Server Modules</vt:lpstr>
      <vt:lpstr>Introduction – Server Modules</vt:lpstr>
      <vt:lpstr>Introduction – Server Modules</vt:lpstr>
      <vt:lpstr>Introduction – Server Modules</vt:lpstr>
      <vt:lpstr>Introduction – Server Modules</vt:lpstr>
      <vt:lpstr>Introduction – Client Module</vt:lpstr>
      <vt:lpstr>Introduction – Client Module</vt:lpstr>
      <vt:lpstr>Introduction – Main Concepts</vt:lpstr>
      <vt:lpstr>Introduction – Main Concepts</vt:lpstr>
      <vt:lpstr>Introduction – Main Concepts</vt:lpstr>
      <vt:lpstr>Introduction – Main Concepts</vt:lpstr>
      <vt:lpstr>Introduction – Main Concepts</vt:lpstr>
      <vt:lpstr>Introduction – Main Concepts</vt:lpstr>
      <vt:lpstr>Introduction – Main Concepts</vt:lpstr>
      <vt:lpstr>Plug-ins and Extensions</vt:lpstr>
      <vt:lpstr>Plug-ins and Extensions</vt:lpstr>
      <vt:lpstr>Plug-ins and Extensions</vt:lpstr>
      <vt:lpstr>Plug-ins and Extensions</vt:lpstr>
      <vt:lpstr>Communication Channel and Atmosphere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Atmosphere -WebSockets</vt:lpstr>
      <vt:lpstr>  Atmosphere - HTML5 Server Side Events</vt:lpstr>
      <vt:lpstr>  Atmosphere Long-Polling/HTTP Streaming</vt:lpstr>
      <vt:lpstr>  Atmosphere Framework</vt:lpstr>
      <vt:lpstr>  Supported  </vt:lpstr>
      <vt:lpstr>PowerPoint Presentation</vt:lpstr>
      <vt:lpstr>  Supported  </vt:lpstr>
      <vt:lpstr>Demo</vt:lpstr>
      <vt:lpstr>Demo - config</vt:lpstr>
      <vt:lpstr>Demo - config</vt:lpstr>
      <vt:lpstr>Demo – Server Side</vt:lpstr>
      <vt:lpstr>Demo – Server Side</vt:lpstr>
      <vt:lpstr>Demo – Server Side</vt:lpstr>
      <vt:lpstr>Demo – Server Side</vt:lpstr>
      <vt:lpstr>Demo – Client Side</vt:lpstr>
      <vt:lpstr>Demo – Client Side</vt:lpstr>
      <vt:lpstr>Demo – Client Side</vt:lpstr>
      <vt:lpstr>Demo – Client Side</vt:lpstr>
      <vt:lpstr>Demo – Client Side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Manager Excercise</dc:title>
  <dc:creator>NQ</dc:creator>
  <cp:lastModifiedBy>Pham Thanh Chuong</cp:lastModifiedBy>
  <cp:revision>345</cp:revision>
  <cp:lastPrinted>1601-01-01T00:00:00Z</cp:lastPrinted>
  <dcterms:created xsi:type="dcterms:W3CDTF">2013-06-23T14:36:50Z</dcterms:created>
  <dcterms:modified xsi:type="dcterms:W3CDTF">2013-07-29T09:23:19Z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1033-9.1.0.4058</vt:lpwstr>
  </property>
</Properties>
</file>