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1564-987A-E52F-074F-0E2E1F494B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CD4773-DA70-91D2-A05B-7AD2988AD3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F9FF2B-EEB6-F51D-E32D-F7B8927A6A30}"/>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5" name="Footer Placeholder 4">
            <a:extLst>
              <a:ext uri="{FF2B5EF4-FFF2-40B4-BE49-F238E27FC236}">
                <a16:creationId xmlns:a16="http://schemas.microsoft.com/office/drawing/2014/main" id="{87186DFE-0473-D3E6-90F2-9CA7929F79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DF41D4-ACBE-0FFA-EAEB-6460743D4802}"/>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235993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8CB8-E5A4-4230-42C1-4F589B952C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A9EA39-CAEF-3D3A-A262-C32DFFC87B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21B04-4302-96E5-0CCF-F436F4AF9FC2}"/>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5" name="Footer Placeholder 4">
            <a:extLst>
              <a:ext uri="{FF2B5EF4-FFF2-40B4-BE49-F238E27FC236}">
                <a16:creationId xmlns:a16="http://schemas.microsoft.com/office/drawing/2014/main" id="{5B529E7A-AAAD-3516-106F-865EBF771E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78144-7F20-0A09-61CC-3B8B507F387D}"/>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408242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2F8772-0B29-D6B2-7D53-CC1B0C9ABD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9741B9-D604-454C-3A65-CE692BBD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5EF05-572C-C066-157E-3041252BA642}"/>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5" name="Footer Placeholder 4">
            <a:extLst>
              <a:ext uri="{FF2B5EF4-FFF2-40B4-BE49-F238E27FC236}">
                <a16:creationId xmlns:a16="http://schemas.microsoft.com/office/drawing/2014/main" id="{72E84BF9-6E3B-6195-2F47-7CC926A512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FFA42-B444-D3E9-4389-88A2D1A44BC8}"/>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208365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2D68-94EF-1A65-4D0C-610914ACA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4FF715-48D0-5590-93C5-9B22193E8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12E18-E35A-1A59-B38C-A2CA3EB4BA4E}"/>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5" name="Footer Placeholder 4">
            <a:extLst>
              <a:ext uri="{FF2B5EF4-FFF2-40B4-BE49-F238E27FC236}">
                <a16:creationId xmlns:a16="http://schemas.microsoft.com/office/drawing/2014/main" id="{ECA9FCA7-D18F-6669-07D0-EFE820E22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6C508-E6C6-0E34-0665-77F1DA1D779C}"/>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54685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B9B57-F4F7-6BC9-0D05-E571571BB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8881D1-C572-F137-645A-007B64686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F011C-54D1-9328-2277-0E7195DF2EF5}"/>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5" name="Footer Placeholder 4">
            <a:extLst>
              <a:ext uri="{FF2B5EF4-FFF2-40B4-BE49-F238E27FC236}">
                <a16:creationId xmlns:a16="http://schemas.microsoft.com/office/drawing/2014/main" id="{DCE51EDF-CA6C-258B-25D3-6EBEEA97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C8D9B-4193-1A72-BFDA-F95CC1C5566B}"/>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183451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ED1B-B316-214A-5745-419730926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24DB82-178C-16BB-253B-6165E52B2E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35EDF7-1920-3F85-F412-81CC8122F9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99AF9C-8777-5FB8-B824-183593D82A52}"/>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6" name="Footer Placeholder 5">
            <a:extLst>
              <a:ext uri="{FF2B5EF4-FFF2-40B4-BE49-F238E27FC236}">
                <a16:creationId xmlns:a16="http://schemas.microsoft.com/office/drawing/2014/main" id="{695EC896-6F9F-283E-F2AE-C2CA4C132B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B4D2EF-E7DB-D4EB-160D-D12C429BF5F8}"/>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312468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0A2C-A789-04DE-CAC7-0AEE3BC616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1AC2F-6234-148D-6080-7C30BD42D5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B04972-68CB-48C6-B486-D332DE6DD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4E284B-6204-5FC6-C696-95840D7B3F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7899F-B382-828C-ED2D-EBB3A0FA0B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47353E-0AB3-4689-00E2-F52C56D6C56F}"/>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8" name="Footer Placeholder 7">
            <a:extLst>
              <a:ext uri="{FF2B5EF4-FFF2-40B4-BE49-F238E27FC236}">
                <a16:creationId xmlns:a16="http://schemas.microsoft.com/office/drawing/2014/main" id="{C7CC9414-24C6-A97C-F960-59A522D57D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96DA07-72D6-919C-DEEC-408FA489E764}"/>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3940252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4484-0E19-2871-53A2-F03CAE16CF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9F3FFC-7D15-F7C0-5F6E-7E2561398571}"/>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4" name="Footer Placeholder 3">
            <a:extLst>
              <a:ext uri="{FF2B5EF4-FFF2-40B4-BE49-F238E27FC236}">
                <a16:creationId xmlns:a16="http://schemas.microsoft.com/office/drawing/2014/main" id="{1A358C86-C2BB-B2D2-19BF-FD3DE29A64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84A15-F3CF-9E2A-46DC-7CAA66D956B3}"/>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149220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987D63-8F5A-6CAC-36C2-A798CDEC12AC}"/>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3" name="Footer Placeholder 2">
            <a:extLst>
              <a:ext uri="{FF2B5EF4-FFF2-40B4-BE49-F238E27FC236}">
                <a16:creationId xmlns:a16="http://schemas.microsoft.com/office/drawing/2014/main" id="{1909ACF8-A69C-E2B2-C1E0-AA4F111D50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5846D-4AE8-4698-6A03-730D64D55ACA}"/>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307736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47FD-7439-A48D-427C-830E9F33A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9CB23D-370A-AB51-68FE-7E87D64F27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85E26A-DC06-826A-8CA1-8D08EEB00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2217DC-02DC-CA96-58DE-A051076A8690}"/>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6" name="Footer Placeholder 5">
            <a:extLst>
              <a:ext uri="{FF2B5EF4-FFF2-40B4-BE49-F238E27FC236}">
                <a16:creationId xmlns:a16="http://schemas.microsoft.com/office/drawing/2014/main" id="{B7E35732-1FD6-DD60-E94A-85942D196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DEDEB-B8AB-C00F-9735-8CC1B829BBF1}"/>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3174088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27EE-C358-1E5B-20AA-D73473B20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D76863-B2FE-28F3-2EFA-FA19EF81D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964125-4493-3FA8-9F05-9477F5BEF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45DC1-8E90-0080-7BAF-4FCBFEECFC38}"/>
              </a:ext>
            </a:extLst>
          </p:cNvPr>
          <p:cNvSpPr>
            <a:spLocks noGrp="1"/>
          </p:cNvSpPr>
          <p:nvPr>
            <p:ph type="dt" sz="half" idx="10"/>
          </p:nvPr>
        </p:nvSpPr>
        <p:spPr/>
        <p:txBody>
          <a:bodyPr/>
          <a:lstStyle/>
          <a:p>
            <a:fld id="{0D48685E-5189-41F4-B035-E8E1926A2969}" type="datetimeFigureOut">
              <a:rPr lang="en-US" smtClean="0"/>
              <a:t>10/2/2025</a:t>
            </a:fld>
            <a:endParaRPr lang="en-US"/>
          </a:p>
        </p:txBody>
      </p:sp>
      <p:sp>
        <p:nvSpPr>
          <p:cNvPr id="6" name="Footer Placeholder 5">
            <a:extLst>
              <a:ext uri="{FF2B5EF4-FFF2-40B4-BE49-F238E27FC236}">
                <a16:creationId xmlns:a16="http://schemas.microsoft.com/office/drawing/2014/main" id="{A2B0CB78-6D3E-A505-481D-C7BD192C9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4D519-0D3C-248D-132B-046CDAF23C66}"/>
              </a:ext>
            </a:extLst>
          </p:cNvPr>
          <p:cNvSpPr>
            <a:spLocks noGrp="1"/>
          </p:cNvSpPr>
          <p:nvPr>
            <p:ph type="sldNum" sz="quarter" idx="12"/>
          </p:nvPr>
        </p:nvSpPr>
        <p:spPr/>
        <p:txBody>
          <a:bodyPr/>
          <a:lstStyle/>
          <a:p>
            <a:fld id="{9EE16AA5-0861-44A1-920E-0EFC7BDBDFEA}" type="slidenum">
              <a:rPr lang="en-US" smtClean="0"/>
              <a:t>‹#›</a:t>
            </a:fld>
            <a:endParaRPr lang="en-US"/>
          </a:p>
        </p:txBody>
      </p:sp>
    </p:spTree>
    <p:extLst>
      <p:ext uri="{BB962C8B-B14F-4D97-AF65-F5344CB8AC3E}">
        <p14:creationId xmlns:p14="http://schemas.microsoft.com/office/powerpoint/2010/main" val="4176729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1000">
              <a:srgbClr val="FB6A6C"/>
            </a:gs>
            <a:gs pos="100000">
              <a:srgbClr val="FF0000"/>
            </a:gs>
            <a:gs pos="9000">
              <a:schemeClr val="accent1">
                <a:lumMod val="5000"/>
                <a:lumOff val="9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0876D3-9A7E-A743-39BB-BEE4DE396F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7F55AE-176D-6F93-53EF-97D3E28E3B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B7BA9-A130-DA09-9C29-0F87C12817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8685E-5189-41F4-B035-E8E1926A2969}" type="datetimeFigureOut">
              <a:rPr lang="en-US" smtClean="0"/>
              <a:t>10/2/2025</a:t>
            </a:fld>
            <a:endParaRPr lang="en-US"/>
          </a:p>
        </p:txBody>
      </p:sp>
      <p:sp>
        <p:nvSpPr>
          <p:cNvPr id="5" name="Footer Placeholder 4">
            <a:extLst>
              <a:ext uri="{FF2B5EF4-FFF2-40B4-BE49-F238E27FC236}">
                <a16:creationId xmlns:a16="http://schemas.microsoft.com/office/drawing/2014/main" id="{F4B94211-B04E-1728-1FD3-1985CB5254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C0BD42-D4C1-1B6F-542B-C96F0A7889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E16AA5-0861-44A1-920E-0EFC7BDBDFEA}" type="slidenum">
              <a:rPr lang="en-US" smtClean="0"/>
              <a:t>‹#›</a:t>
            </a:fld>
            <a:endParaRPr lang="en-US"/>
          </a:p>
        </p:txBody>
      </p:sp>
    </p:spTree>
    <p:extLst>
      <p:ext uri="{BB962C8B-B14F-4D97-AF65-F5344CB8AC3E}">
        <p14:creationId xmlns:p14="http://schemas.microsoft.com/office/powerpoint/2010/main" val="2256723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701090-865A-C257-B1D8-CC507E210252}"/>
              </a:ext>
            </a:extLst>
          </p:cNvPr>
          <p:cNvSpPr txBox="1"/>
          <p:nvPr/>
        </p:nvSpPr>
        <p:spPr>
          <a:xfrm>
            <a:off x="577516" y="184302"/>
            <a:ext cx="7042484" cy="1323439"/>
          </a:xfrm>
          <a:prstGeom prst="rect">
            <a:avLst/>
          </a:prstGeom>
          <a:noFill/>
        </p:spPr>
        <p:txBody>
          <a:bodyPr wrap="square">
            <a:spAutoFit/>
          </a:bodyPr>
          <a:lstStyle/>
          <a:p>
            <a:r>
              <a:rPr lang="en-US" sz="4000">
                <a:latin typeface="Rockstone" panose="00000400000000000000" pitchFamily="2" charset="0"/>
              </a:rPr>
              <a:t>TỔNG KẾT KHẢO SÁT CNTT 2025</a:t>
            </a:r>
          </a:p>
        </p:txBody>
      </p:sp>
      <p:pic>
        <p:nvPicPr>
          <p:cNvPr id="6" name="Picture 5">
            <a:extLst>
              <a:ext uri="{FF2B5EF4-FFF2-40B4-BE49-F238E27FC236}">
                <a16:creationId xmlns:a16="http://schemas.microsoft.com/office/drawing/2014/main" id="{53C72183-5A47-DB17-CFB5-6A5CA3ED16CB}"/>
              </a:ext>
            </a:extLst>
          </p:cNvPr>
          <p:cNvPicPr>
            <a:picLocks noChangeAspect="1"/>
          </p:cNvPicPr>
          <p:nvPr/>
        </p:nvPicPr>
        <p:blipFill>
          <a:blip r:embed="rId2"/>
          <a:stretch>
            <a:fillRect/>
          </a:stretch>
        </p:blipFill>
        <p:spPr>
          <a:xfrm>
            <a:off x="10010273" y="0"/>
            <a:ext cx="2181727" cy="2018097"/>
          </a:xfrm>
          <a:prstGeom prst="rect">
            <a:avLst/>
          </a:prstGeom>
        </p:spPr>
      </p:pic>
      <p:pic>
        <p:nvPicPr>
          <p:cNvPr id="7" name="Picture 6">
            <a:extLst>
              <a:ext uri="{FF2B5EF4-FFF2-40B4-BE49-F238E27FC236}">
                <a16:creationId xmlns:a16="http://schemas.microsoft.com/office/drawing/2014/main" id="{B05E3C2F-32F8-E83E-4B8E-784F0EE0F666}"/>
              </a:ext>
            </a:extLst>
          </p:cNvPr>
          <p:cNvPicPr>
            <a:picLocks noChangeAspect="1"/>
          </p:cNvPicPr>
          <p:nvPr/>
        </p:nvPicPr>
        <p:blipFill>
          <a:blip r:embed="rId3"/>
          <a:stretch>
            <a:fillRect/>
          </a:stretch>
        </p:blipFill>
        <p:spPr>
          <a:xfrm>
            <a:off x="224590" y="1825592"/>
            <a:ext cx="9326270" cy="4655601"/>
          </a:xfrm>
          <a:prstGeom prst="rect">
            <a:avLst/>
          </a:prstGeom>
          <a:effectLst>
            <a:softEdge rad="635000"/>
          </a:effectLst>
        </p:spPr>
      </p:pic>
    </p:spTree>
    <p:extLst>
      <p:ext uri="{BB962C8B-B14F-4D97-AF65-F5344CB8AC3E}">
        <p14:creationId xmlns:p14="http://schemas.microsoft.com/office/powerpoint/2010/main" val="33807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2D3E-0E6E-8EFC-2F9D-2AA24B731294}"/>
              </a:ext>
            </a:extLst>
          </p:cNvPr>
          <p:cNvSpPr>
            <a:spLocks noGrp="1"/>
          </p:cNvSpPr>
          <p:nvPr>
            <p:ph type="title"/>
          </p:nvPr>
        </p:nvSpPr>
        <p:spPr/>
        <p:txBody>
          <a:bodyPr/>
          <a:lstStyle/>
          <a:p>
            <a:r>
              <a:rPr lang="en-US"/>
              <a:t>Mục tiêu khảo sát </a:t>
            </a:r>
          </a:p>
        </p:txBody>
      </p:sp>
      <p:sp>
        <p:nvSpPr>
          <p:cNvPr id="3" name="Content Placeholder 2">
            <a:extLst>
              <a:ext uri="{FF2B5EF4-FFF2-40B4-BE49-F238E27FC236}">
                <a16:creationId xmlns:a16="http://schemas.microsoft.com/office/drawing/2014/main" id="{8513A908-FC26-9FFD-2328-4C845344A208}"/>
              </a:ext>
            </a:extLst>
          </p:cNvPr>
          <p:cNvSpPr>
            <a:spLocks noGrp="1"/>
          </p:cNvSpPr>
          <p:nvPr>
            <p:ph idx="1"/>
          </p:nvPr>
        </p:nvSpPr>
        <p:spPr/>
        <p:txBody>
          <a:bodyPr>
            <a:normAutofit lnSpcReduction="10000"/>
          </a:bodyPr>
          <a:lstStyle/>
          <a:p>
            <a:r>
              <a:rPr lang="vi-VN" sz="2600"/>
              <a:t>Khảo sát này được tiến hành nhằm đánh giá một cách tổng quan mức độ thành thạo trong việc sử dụng các công cụ tin học văn phòng của sinh viên , bao gồm ba công cụ chính là Microsoft Word , Excel , Powerpoint . Đây là những kỹ năng thiết yếu trong môi trường học tập cũng như công việc hiện tại , đặc biệt trong bối cảnh chuyển đổi số ngày càng diễn ra mạnh mẽ .</a:t>
            </a:r>
          </a:p>
          <a:p>
            <a:r>
              <a:rPr lang="vi-VN" sz="2600"/>
              <a:t>Bên cạnh việc đánh giá năng lực hiệnt tại, khảo sát giúp xác định những mảng kiến thức còn yếu đểu nhà trường có thể xây dựng chương trình hỗ trợ phù hợp . Ngoài ra , việc khapor sát cũng khuyến khích sinh viên tự ý thức hơn về kỹ năng công nghệ thông tin như một yếu tố không thể thiếu trong hồ sơ nghề nghiệp tương lai .</a:t>
            </a:r>
          </a:p>
          <a:p>
            <a:endParaRPr lang="en-US"/>
          </a:p>
        </p:txBody>
      </p:sp>
    </p:spTree>
    <p:extLst>
      <p:ext uri="{BB962C8B-B14F-4D97-AF65-F5344CB8AC3E}">
        <p14:creationId xmlns:p14="http://schemas.microsoft.com/office/powerpoint/2010/main" val="3935794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625C-8753-F851-6250-27E85EFBBC55}"/>
              </a:ext>
            </a:extLst>
          </p:cNvPr>
          <p:cNvSpPr>
            <a:spLocks noGrp="1"/>
          </p:cNvSpPr>
          <p:nvPr>
            <p:ph type="title"/>
          </p:nvPr>
        </p:nvSpPr>
        <p:spPr/>
        <p:txBody>
          <a:bodyPr/>
          <a:lstStyle/>
          <a:p>
            <a:r>
              <a:rPr lang="en-US"/>
              <a:t>Phương pháp khảo sát </a:t>
            </a:r>
          </a:p>
        </p:txBody>
      </p:sp>
      <p:sp>
        <p:nvSpPr>
          <p:cNvPr id="3" name="Content Placeholder 2">
            <a:extLst>
              <a:ext uri="{FF2B5EF4-FFF2-40B4-BE49-F238E27FC236}">
                <a16:creationId xmlns:a16="http://schemas.microsoft.com/office/drawing/2014/main" id="{9C26195B-D593-DF8D-A47D-3B2746572357}"/>
              </a:ext>
            </a:extLst>
          </p:cNvPr>
          <p:cNvSpPr>
            <a:spLocks noGrp="1"/>
          </p:cNvSpPr>
          <p:nvPr>
            <p:ph idx="1"/>
          </p:nvPr>
        </p:nvSpPr>
        <p:spPr/>
        <p:txBody>
          <a:bodyPr>
            <a:normAutofit fontScale="92500"/>
          </a:bodyPr>
          <a:lstStyle/>
          <a:p>
            <a:r>
              <a:rPr lang="vi-VN"/>
              <a:t>Khảo sát đ</a:t>
            </a:r>
            <a:r>
              <a:rPr lang="en-US">
                <a:latin typeface="Times New Roman" panose="02020603050405020304" pitchFamily="18" charset="0"/>
                <a:cs typeface="Times New Roman" panose="02020603050405020304" pitchFamily="18" charset="0"/>
              </a:rPr>
              <a:t>ược</a:t>
            </a:r>
            <a:r>
              <a:rPr lang="vi-VN"/>
              <a:t> thực hiên dưới dạng trực tuyến thông qua biểu  mẫu googleform . Phiếu khảo sát bao gồm 3 mục chính : kỹ năng Word , kỹ năng Excel và kỹ năng Powerpoint , trong đó sinh viên tự đánh giá theo thang điểm từ 1 đến 10, ngoài ra , khảo sát cũng có phần  mở để sinh viên phản hồi cảm nghĩ cá nhân về việc học tin học tại trường , các đề xuất ải  thiện chương trình học và mong muốn phát triển kỹ năng CNTT ngoaì lớp học.</a:t>
            </a:r>
          </a:p>
          <a:p>
            <a:r>
              <a:rPr lang="vi-VN"/>
              <a:t>Sau khi thu thập dữ liệu , nhóm thực hiện tiến hành xử lý và phân tích dữ liệu bằng excel. Các công cụ như SUM , AVERAGE , MAX , MIN , IF , CONCAT, và cả hàm chuỗi khác được áp dụng để thống kê và trích xuất thông tin mọt cách rõ ràng và chính xác .</a:t>
            </a:r>
          </a:p>
          <a:p>
            <a:endParaRPr lang="en-US"/>
          </a:p>
        </p:txBody>
      </p:sp>
    </p:spTree>
    <p:extLst>
      <p:ext uri="{BB962C8B-B14F-4D97-AF65-F5344CB8AC3E}">
        <p14:creationId xmlns:p14="http://schemas.microsoft.com/office/powerpoint/2010/main" val="223672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591E-5560-B8B4-FFA9-6939EF453143}"/>
              </a:ext>
            </a:extLst>
          </p:cNvPr>
          <p:cNvSpPr>
            <a:spLocks noGrp="1"/>
          </p:cNvSpPr>
          <p:nvPr>
            <p:ph type="title"/>
          </p:nvPr>
        </p:nvSpPr>
        <p:spPr/>
        <p:txBody>
          <a:bodyPr/>
          <a:lstStyle/>
          <a:p>
            <a:r>
              <a:rPr lang="en-US"/>
              <a:t>Thống kê kĩ năng </a:t>
            </a:r>
          </a:p>
        </p:txBody>
      </p:sp>
      <p:sp>
        <p:nvSpPr>
          <p:cNvPr id="3" name="Content Placeholder 2">
            <a:extLst>
              <a:ext uri="{FF2B5EF4-FFF2-40B4-BE49-F238E27FC236}">
                <a16:creationId xmlns:a16="http://schemas.microsoft.com/office/drawing/2014/main" id="{16EA19ED-9EBA-FB85-0787-3E3945D674B2}"/>
              </a:ext>
            </a:extLst>
          </p:cNvPr>
          <p:cNvSpPr>
            <a:spLocks noGrp="1"/>
          </p:cNvSpPr>
          <p:nvPr>
            <p:ph sz="half" idx="1"/>
          </p:nvPr>
        </p:nvSpPr>
        <p:spPr/>
        <p:txBody>
          <a:bodyPr>
            <a:normAutofit fontScale="70000" lnSpcReduction="20000"/>
          </a:bodyPr>
          <a:lstStyle/>
          <a:p>
            <a:r>
              <a:rPr lang="vi-VN"/>
              <a:t>Kết quả tổng hợp cho thấy mức độ sử dụng microsoft word của sinh viên ở mức khá , với điểm trung bình là 7.3. các thao tác cơ bản như định dạng văn bản , tạo bảng , sử dụng styles đều được phần lớp sinh viên nắm được , tuy nhiên , các chức năng nâng cao như toạ mục lục tự động , liên kết nội dung hoặc định dạng heading vẫn còn yếu .</a:t>
            </a:r>
          </a:p>
          <a:p>
            <a:r>
              <a:rPr lang="vi-VN"/>
              <a:t>Với Microsoft Excel , điểm trung bình chỉ đạt khoảng 6.2. nhiều sinh viên gặp khó khăn khi khảo thí thao tác với công thức , định dạng số và biểu đồ . Đây là một điểm cần lưu ý tăng cường đào tạo . Kỹ năng Powerpoint có điểm trung bình cao nhất đạt 7.8. Sinh viên thể hiện khả năng trình bày nội dung rõ ràng , sử dụng hiệu ứng và biết lòng nghép hình ảnh/video minh hoạ vào bài thuyết trình .</a:t>
            </a:r>
          </a:p>
          <a:p>
            <a:endParaRPr lang="en-US"/>
          </a:p>
        </p:txBody>
      </p:sp>
      <p:sp>
        <p:nvSpPr>
          <p:cNvPr id="6" name="Content Placeholder 5">
            <a:extLst>
              <a:ext uri="{FF2B5EF4-FFF2-40B4-BE49-F238E27FC236}">
                <a16:creationId xmlns:a16="http://schemas.microsoft.com/office/drawing/2014/main" id="{FEFD6BF2-1ECA-D7C6-1AC6-0A6DFD4A8CBD}"/>
              </a:ext>
            </a:extLst>
          </p:cNvPr>
          <p:cNvSpPr>
            <a:spLocks noGrp="1"/>
          </p:cNvSpPr>
          <p:nvPr>
            <p:ph sz="half" idx="2"/>
          </p:nvPr>
        </p:nvSpPr>
        <p:spPr/>
        <p:txBody>
          <a:bodyPr>
            <a:normAutofit fontScale="70000" lnSpcReduction="20000"/>
          </a:bodyPr>
          <a:lstStyle/>
          <a:p>
            <a:endParaRPr lang="en-US"/>
          </a:p>
        </p:txBody>
      </p:sp>
      <p:pic>
        <p:nvPicPr>
          <p:cNvPr id="5" name="Picture 4">
            <a:extLst>
              <a:ext uri="{FF2B5EF4-FFF2-40B4-BE49-F238E27FC236}">
                <a16:creationId xmlns:a16="http://schemas.microsoft.com/office/drawing/2014/main" id="{9F2F4696-6D28-EB23-B8A8-903292DF7403}"/>
              </a:ext>
            </a:extLst>
          </p:cNvPr>
          <p:cNvPicPr>
            <a:picLocks noChangeAspect="1"/>
          </p:cNvPicPr>
          <p:nvPr/>
        </p:nvPicPr>
        <p:blipFill>
          <a:blip r:embed="rId2"/>
          <a:stretch>
            <a:fillRect/>
          </a:stretch>
        </p:blipFill>
        <p:spPr>
          <a:xfrm>
            <a:off x="6199170" y="1825625"/>
            <a:ext cx="5127659" cy="4351338"/>
          </a:xfrm>
          <a:prstGeom prst="rect">
            <a:avLst/>
          </a:prstGeom>
        </p:spPr>
      </p:pic>
    </p:spTree>
    <p:extLst>
      <p:ext uri="{BB962C8B-B14F-4D97-AF65-F5344CB8AC3E}">
        <p14:creationId xmlns:p14="http://schemas.microsoft.com/office/powerpoint/2010/main" val="283436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203C3-8B56-4ABB-C5A1-56AAF9A4DB2E}"/>
              </a:ext>
            </a:extLst>
          </p:cNvPr>
          <p:cNvSpPr>
            <a:spLocks noGrp="1"/>
          </p:cNvSpPr>
          <p:nvPr>
            <p:ph type="title"/>
          </p:nvPr>
        </p:nvSpPr>
        <p:spPr/>
        <p:txBody>
          <a:bodyPr/>
          <a:lstStyle/>
          <a:p>
            <a:r>
              <a:rPr lang="en-US"/>
              <a:t>Kết luận </a:t>
            </a:r>
          </a:p>
        </p:txBody>
      </p:sp>
      <p:sp>
        <p:nvSpPr>
          <p:cNvPr id="6" name="Content Placeholder 5">
            <a:extLst>
              <a:ext uri="{FF2B5EF4-FFF2-40B4-BE49-F238E27FC236}">
                <a16:creationId xmlns:a16="http://schemas.microsoft.com/office/drawing/2014/main" id="{FAA8BC8C-A9B2-F9A8-0EF2-98B2297A2F9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57577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Words>
  <Application>Microsoft Office PowerPoint</Application>
  <PresentationFormat>Widescreen</PresentationFormat>
  <Paragraphs>11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Rockstone</vt:lpstr>
      <vt:lpstr>Times New Roman</vt:lpstr>
      <vt:lpstr>Office Theme</vt:lpstr>
      <vt:lpstr>PowerPoint Presentation</vt:lpstr>
      <vt:lpstr>Mục tiêu khảo sát </vt:lpstr>
      <vt:lpstr>Phương pháp khảo sát </vt:lpstr>
      <vt:lpstr>Thống kê kĩ năng </vt:lpstr>
      <vt:lpstr>Kết luận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cp:revision>
  <dcterms:created xsi:type="dcterms:W3CDTF">2025-10-02T03:07:37Z</dcterms:created>
  <dcterms:modified xsi:type="dcterms:W3CDTF">2025-10-02T03:07:58Z</dcterms:modified>
</cp:coreProperties>
</file>