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64" r:id="rId4"/>
    <p:sldId id="259" r:id="rId5"/>
    <p:sldId id="265" r:id="rId6"/>
    <p:sldId id="266" r:id="rId7"/>
    <p:sldId id="267" r:id="rId8"/>
    <p:sldId id="268" r:id="rId9"/>
    <p:sldId id="272" r:id="rId10"/>
    <p:sldId id="273" r:id="rId11"/>
    <p:sldId id="271" r:id="rId12"/>
    <p:sldId id="269" r:id="rId13"/>
    <p:sldId id="274" r:id="rId14"/>
    <p:sldId id="270" r:id="rId15"/>
    <p:sldId id="275" r:id="rId16"/>
    <p:sldId id="258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>
    <a:srgbClr val="0000CC"/>
    <a:srgbClr val="008000"/>
    <a:srgbClr val="FF0066"/>
    <a:srgbClr val="FFCC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68C81-B445-4B6F-98EC-B83CF844BEBB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5721C-1FE6-4607-823F-1B0923B0E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4903-D8D0-474E-BFE8-AA8491582626}" type="datetime1">
              <a:rPr lang="en-US" smtClean="0"/>
              <a:t>1/6/2022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Ôn tập lập trình text file</a:t>
            </a:r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B9CF-35BD-4C1A-992C-D3A35BF5D636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Ôn tập lập trình text file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AAC0-218A-41D1-AD0D-711CA924A0A3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Ôn tập lập trình text file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F899-C8B4-40C7-88A2-D05F2B7B0FB2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Ôn tập lập trình text file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168F-0E82-47AB-8D7E-803AC762A89A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Ôn tập lập trình text file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A5DA-0B21-492F-ABA1-08DBD8163A26}" type="datetime1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Ôn tập lập trình text file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7D2A-6784-4350-BEAD-CA11E3DD046B}" type="datetime1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Ôn tập lập trình text file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FBCF-19EE-408B-95B0-494FA751E7B2}" type="datetime1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Ôn tập lập trình text file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DF99-3355-426B-99ED-48BB2D15F8DD}" type="datetime1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Ôn tập lập trình text file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8C0E-9353-49B0-9D1D-87F9ED682907}" type="datetime1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Ôn tập lập trình text file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AC9D-D6C1-48F0-82F2-E5FE7ECE83B1}" type="datetime1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Ôn tập lập trình text file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914400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58B2A85-B670-44A5-9B15-C9B4EAA8E433}" type="datetime1">
              <a:rPr lang="en-US" smtClean="0"/>
              <a:t>1/6/2022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553200"/>
            <a:ext cx="4495800" cy="24447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Ôn tập lập trình text file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458200" y="6553200"/>
            <a:ext cx="533400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42AED99-7FB4-404E-8A97-64753DCE42E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b="1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b="1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r" rtl="0" eaLnBrk="1" latinLnBrk="0" hangingPunct="1">
        <a:spcBef>
          <a:spcPct val="0"/>
        </a:spcBef>
        <a:buNone/>
        <a:defRPr kumimoji="0" sz="3600" b="1" kern="1200">
          <a:ln>
            <a:noFill/>
          </a:ln>
          <a:solidFill>
            <a:schemeClr val="bg1"/>
          </a:solidFill>
          <a:effectLst/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Ôn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tập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err="1" smtClean="0">
                <a:solidFill>
                  <a:schemeClr val="tx1"/>
                </a:solidFill>
              </a:rPr>
              <a:t>Lập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trình</a:t>
            </a:r>
            <a:r>
              <a:rPr lang="en-US" dirty="0" smtClean="0">
                <a:solidFill>
                  <a:schemeClr val="tx1"/>
                </a:solidFill>
              </a:rPr>
              <a:t> Text 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Lecturer: Thân Văn Sử</a:t>
            </a:r>
          </a:p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(sutv@fpt.edu.vn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Ôn tập lập trình text file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File: </a:t>
            </a:r>
            <a:r>
              <a:rPr lang="en-US" dirty="0" err="1" smtClean="0"/>
              <a:t>Đọc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Ôn tập lập trình text file</a:t>
            </a:r>
            <a:endParaRPr kumimoji="0" lang="en-US" dirty="0"/>
          </a:p>
        </p:txBody>
      </p:sp>
      <p:grpSp>
        <p:nvGrpSpPr>
          <p:cNvPr id="3" name="Group 18"/>
          <p:cNvGrpSpPr/>
          <p:nvPr/>
        </p:nvGrpSpPr>
        <p:grpSpPr>
          <a:xfrm>
            <a:off x="304800" y="1143000"/>
            <a:ext cx="8686800" cy="3693319"/>
            <a:chOff x="304800" y="1231880"/>
            <a:chExt cx="8686800" cy="3693319"/>
          </a:xfrm>
        </p:grpSpPr>
        <p:sp>
          <p:nvSpPr>
            <p:cNvPr id="7" name="TextBox 6"/>
            <p:cNvSpPr txBox="1"/>
            <p:nvPr/>
          </p:nvSpPr>
          <p:spPr>
            <a:xfrm>
              <a:off x="304800" y="1231880"/>
              <a:ext cx="4876800" cy="369331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u="sng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User Program</a:t>
              </a:r>
              <a:endPara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endParaRPr lang="en-US" b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String filename;</a:t>
              </a:r>
            </a:p>
            <a:p>
              <a:r>
                <a:rPr lang="en-US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Char  c = ‘A’;</a:t>
              </a:r>
            </a:p>
            <a:p>
              <a:r>
                <a:rPr lang="en-US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String S = “Hello”;</a:t>
              </a:r>
            </a:p>
            <a:p>
              <a:r>
                <a:rPr lang="en-US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Integer n =100;</a:t>
              </a:r>
            </a:p>
            <a:p>
              <a:r>
                <a:rPr lang="en-US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Double = 1.234;</a:t>
              </a:r>
            </a:p>
            <a:p>
              <a:r>
                <a:rPr lang="en-US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Object </a:t>
              </a:r>
              <a:r>
                <a:rPr lang="en-US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obj</a:t>
              </a:r>
              <a:r>
                <a:rPr lang="en-US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;</a:t>
              </a:r>
            </a:p>
            <a:p>
              <a:endParaRPr lang="en-US" b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endParaRPr lang="en-US" b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endParaRPr lang="en-US" b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endParaRPr lang="en-US" b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endParaRPr lang="en-US" b="1" u="sn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Can 7"/>
            <p:cNvSpPr/>
            <p:nvPr/>
          </p:nvSpPr>
          <p:spPr>
            <a:xfrm>
              <a:off x="8229600" y="2222480"/>
              <a:ext cx="762000" cy="14478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67400" y="1666756"/>
              <a:ext cx="1752600" cy="258532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u="sng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OS</a:t>
              </a:r>
              <a:endPara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endParaRPr lang="en-US" b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Byte[] </a:t>
              </a:r>
              <a:r>
                <a:rPr lang="en-US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fileBuffer</a:t>
              </a:r>
              <a:r>
                <a:rPr lang="en-US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;</a:t>
              </a:r>
              <a:endParaRPr lang="en-US" b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endParaRPr lang="en-US" b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endParaRPr lang="en-US" b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endParaRPr lang="en-US" b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endParaRPr lang="en-US" b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endParaRPr lang="en-US" b="1" u="sn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" name="Straight Arrow Connector 10"/>
            <p:cNvCxnSpPr>
              <a:stCxn id="9" idx="3"/>
              <a:endCxn id="8" idx="2"/>
            </p:cNvCxnSpPr>
            <p:nvPr/>
          </p:nvCxnSpPr>
          <p:spPr>
            <a:xfrm flipV="1">
              <a:off x="7620000" y="2946380"/>
              <a:ext cx="609600" cy="13038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590800" y="1384280"/>
              <a:ext cx="2438400" cy="3139321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u="sng" dirty="0" smtClean="0">
                  <a:solidFill>
                    <a:schemeClr val="bg1"/>
                  </a:solidFill>
                </a:rPr>
                <a:t>Library Objects</a:t>
              </a:r>
            </a:p>
            <a:p>
              <a:pPr>
                <a:buFontTx/>
                <a:buChar char="-"/>
              </a:pPr>
              <a:r>
                <a:rPr lang="en-US" dirty="0" err="1" smtClean="0">
                  <a:solidFill>
                    <a:schemeClr val="bg1"/>
                  </a:solidFill>
                </a:rPr>
                <a:t>Kiểm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tra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có</a:t>
              </a:r>
              <a:r>
                <a:rPr lang="en-US" dirty="0" smtClean="0">
                  <a:solidFill>
                    <a:schemeClr val="bg1"/>
                  </a:solidFill>
                </a:rPr>
                <a:t> file </a:t>
              </a:r>
              <a:r>
                <a:rPr lang="en-US" dirty="0" err="1" smtClean="0">
                  <a:solidFill>
                    <a:schemeClr val="bg1"/>
                  </a:solidFill>
                </a:rPr>
                <a:t>chưa</a:t>
              </a:r>
              <a:r>
                <a:rPr lang="en-US" dirty="0" smtClean="0">
                  <a:solidFill>
                    <a:schemeClr val="bg1"/>
                  </a:solidFill>
                </a:rPr>
                <a:t>?</a:t>
              </a:r>
            </a:p>
            <a:p>
              <a:pPr>
                <a:buFontTx/>
                <a:buChar char="-"/>
              </a:pPr>
              <a:r>
                <a:rPr lang="en-US" dirty="0" err="1" smtClean="0">
                  <a:solidFill>
                    <a:schemeClr val="bg1"/>
                  </a:solidFill>
                </a:rPr>
                <a:t>Mở</a:t>
              </a:r>
              <a:r>
                <a:rPr lang="en-US" dirty="0" smtClean="0">
                  <a:solidFill>
                    <a:schemeClr val="bg1"/>
                  </a:solidFill>
                </a:rPr>
                <a:t> file</a:t>
              </a:r>
            </a:p>
            <a:p>
              <a:pPr>
                <a:buFontTx/>
                <a:buChar char="-"/>
              </a:pPr>
              <a:r>
                <a:rPr lang="en-US" dirty="0" err="1" smtClean="0">
                  <a:solidFill>
                    <a:schemeClr val="bg1"/>
                  </a:solidFill>
                </a:rPr>
                <a:t>Đọc</a:t>
              </a:r>
              <a:r>
                <a:rPr lang="en-US" dirty="0" smtClean="0">
                  <a:solidFill>
                    <a:schemeClr val="bg1"/>
                  </a:solidFill>
                </a:rPr>
                <a:t> 1 </a:t>
              </a:r>
              <a:r>
                <a:rPr lang="en-US" dirty="0" err="1" smtClean="0">
                  <a:solidFill>
                    <a:schemeClr val="bg1"/>
                  </a:solidFill>
                </a:rPr>
                <a:t>ký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tự</a:t>
              </a:r>
              <a:endParaRPr lang="en-US" dirty="0" smtClean="0">
                <a:solidFill>
                  <a:schemeClr val="bg1"/>
                </a:solidFill>
              </a:endParaRPr>
            </a:p>
            <a:p>
              <a:pPr>
                <a:buFontTx/>
                <a:buChar char="-"/>
              </a:pPr>
              <a:r>
                <a:rPr lang="en-US" dirty="0" err="1" smtClean="0">
                  <a:solidFill>
                    <a:schemeClr val="bg1"/>
                  </a:solidFill>
                </a:rPr>
                <a:t>Đọc</a:t>
              </a:r>
              <a:r>
                <a:rPr lang="en-US" dirty="0" smtClean="0">
                  <a:solidFill>
                    <a:schemeClr val="bg1"/>
                  </a:solidFill>
                </a:rPr>
                <a:t> 1 </a:t>
              </a:r>
              <a:r>
                <a:rPr lang="en-US" dirty="0" err="1" smtClean="0">
                  <a:solidFill>
                    <a:schemeClr val="bg1"/>
                  </a:solidFill>
                </a:rPr>
                <a:t>chuỗi</a:t>
              </a:r>
              <a:endParaRPr lang="en-US" dirty="0" smtClean="0">
                <a:solidFill>
                  <a:schemeClr val="bg1"/>
                </a:solidFill>
              </a:endParaRPr>
            </a:p>
            <a:p>
              <a:pPr>
                <a:buFontTx/>
                <a:buChar char="-"/>
              </a:pPr>
              <a:r>
                <a:rPr lang="en-US" dirty="0" err="1" smtClean="0">
                  <a:solidFill>
                    <a:schemeClr val="bg1"/>
                  </a:solidFill>
                </a:rPr>
                <a:t>Đọc</a:t>
              </a:r>
              <a:r>
                <a:rPr lang="en-US" dirty="0" smtClean="0">
                  <a:solidFill>
                    <a:schemeClr val="bg1"/>
                  </a:solidFill>
                </a:rPr>
                <a:t> 1 </a:t>
              </a:r>
              <a:r>
                <a:rPr lang="en-US" dirty="0" err="1" smtClean="0">
                  <a:solidFill>
                    <a:schemeClr val="bg1"/>
                  </a:solidFill>
                </a:rPr>
                <a:t>số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nguyên</a:t>
              </a:r>
              <a:endParaRPr lang="en-US" dirty="0" smtClean="0">
                <a:solidFill>
                  <a:schemeClr val="bg1"/>
                </a:solidFill>
              </a:endParaRPr>
            </a:p>
            <a:p>
              <a:pPr>
                <a:buFontTx/>
                <a:buChar char="-"/>
              </a:pPr>
              <a:r>
                <a:rPr lang="en-US" dirty="0" err="1" smtClean="0">
                  <a:solidFill>
                    <a:schemeClr val="bg1"/>
                  </a:solidFill>
                </a:rPr>
                <a:t>Đọc</a:t>
              </a:r>
              <a:r>
                <a:rPr lang="en-US" dirty="0" smtClean="0">
                  <a:solidFill>
                    <a:schemeClr val="bg1"/>
                  </a:solidFill>
                </a:rPr>
                <a:t> 1 </a:t>
              </a:r>
              <a:r>
                <a:rPr lang="en-US" dirty="0" err="1" smtClean="0">
                  <a:solidFill>
                    <a:schemeClr val="bg1"/>
                  </a:solidFill>
                </a:rPr>
                <a:t>số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thực</a:t>
              </a:r>
              <a:endParaRPr lang="en-US" dirty="0" smtClean="0">
                <a:solidFill>
                  <a:schemeClr val="bg1"/>
                </a:solidFill>
              </a:endParaRPr>
            </a:p>
            <a:p>
              <a:pPr>
                <a:buFontTx/>
                <a:buChar char="-"/>
              </a:pPr>
              <a:r>
                <a:rPr lang="en-US" dirty="0" err="1" smtClean="0">
                  <a:solidFill>
                    <a:schemeClr val="bg1"/>
                  </a:solidFill>
                </a:rPr>
                <a:t>Đọc</a:t>
              </a:r>
              <a:r>
                <a:rPr lang="en-US" dirty="0" smtClean="0">
                  <a:solidFill>
                    <a:schemeClr val="bg1"/>
                  </a:solidFill>
                </a:rPr>
                <a:t> 1 object;</a:t>
              </a:r>
              <a:endParaRPr lang="en-US" dirty="0" smtClean="0">
                <a:solidFill>
                  <a:schemeClr val="bg1"/>
                </a:solidFill>
              </a:endParaRPr>
            </a:p>
            <a:p>
              <a:pPr>
                <a:buFontTx/>
                <a:buChar char="-"/>
              </a:pPr>
              <a:r>
                <a:rPr lang="en-US" dirty="0" err="1" smtClean="0">
                  <a:solidFill>
                    <a:schemeClr val="bg1"/>
                  </a:solidFill>
                </a:rPr>
                <a:t>Đóng</a:t>
              </a:r>
              <a:r>
                <a:rPr lang="en-US" dirty="0" smtClean="0">
                  <a:solidFill>
                    <a:schemeClr val="bg1"/>
                  </a:solidFill>
                </a:rPr>
                <a:t> file</a:t>
              </a:r>
            </a:p>
            <a:p>
              <a:pPr>
                <a:buFontTx/>
                <a:buChar char="-"/>
              </a:pPr>
              <a:r>
                <a:rPr lang="en-US" dirty="0" smtClean="0">
                  <a:solidFill>
                    <a:schemeClr val="bg1"/>
                  </a:solidFill>
                </a:rPr>
                <a:t>…..</a:t>
              </a:r>
            </a:p>
            <a:p>
              <a:pPr>
                <a:buFontTx/>
                <a:buChar char="-"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3"/>
              <a:endCxn id="9" idx="1"/>
            </p:cNvCxnSpPr>
            <p:nvPr/>
          </p:nvCxnSpPr>
          <p:spPr>
            <a:xfrm>
              <a:off x="5029200" y="2953941"/>
              <a:ext cx="838200" cy="5477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533400" y="4953000"/>
            <a:ext cx="845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b="1" dirty="0" err="1" smtClean="0">
                <a:solidFill>
                  <a:srgbClr val="FFFF00"/>
                </a:solidFill>
              </a:rPr>
              <a:t>Đọc</a:t>
            </a:r>
            <a:r>
              <a:rPr lang="en-US" b="1" dirty="0" smtClean="0">
                <a:solidFill>
                  <a:srgbClr val="FFFF00"/>
                </a:solidFill>
              </a:rPr>
              <a:t> 1 </a:t>
            </a:r>
            <a:r>
              <a:rPr lang="en-US" b="1" dirty="0" err="1" smtClean="0">
                <a:solidFill>
                  <a:srgbClr val="FFFF00"/>
                </a:solidFill>
              </a:rPr>
              <a:t>ký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tự</a:t>
            </a:r>
            <a:r>
              <a:rPr lang="en-US" b="1" dirty="0" smtClean="0">
                <a:solidFill>
                  <a:srgbClr val="FFFF00"/>
                </a:solidFill>
              </a:rPr>
              <a:t>: </a:t>
            </a:r>
            <a:r>
              <a:rPr lang="en-US" b="1" dirty="0" err="1" smtClean="0">
                <a:solidFill>
                  <a:srgbClr val="FFFF00"/>
                </a:solidFill>
              </a:rPr>
              <a:t>Đọc</a:t>
            </a:r>
            <a:r>
              <a:rPr lang="en-US" b="1" dirty="0" smtClean="0">
                <a:solidFill>
                  <a:srgbClr val="FFFF00"/>
                </a:solidFill>
              </a:rPr>
              <a:t> 1 byte </a:t>
            </a:r>
            <a:r>
              <a:rPr lang="en-US" b="1" dirty="0" err="1" smtClean="0">
                <a:solidFill>
                  <a:srgbClr val="FFFF00"/>
                </a:solidFill>
              </a:rPr>
              <a:t>rồi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chuyển</a:t>
            </a:r>
            <a:r>
              <a:rPr lang="en-US" b="1" dirty="0" smtClean="0">
                <a:solidFill>
                  <a:srgbClr val="FFFF00"/>
                </a:solidFill>
              </a:rPr>
              <a:t> sang </a:t>
            </a:r>
            <a:r>
              <a:rPr lang="en-US" b="1" dirty="0" err="1" smtClean="0">
                <a:solidFill>
                  <a:srgbClr val="FFFF00"/>
                </a:solidFill>
              </a:rPr>
              <a:t>dạng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ký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tự</a:t>
            </a:r>
            <a:r>
              <a:rPr lang="en-US" b="1" dirty="0" smtClean="0">
                <a:solidFill>
                  <a:srgbClr val="FFFF00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en-US" b="1" dirty="0" err="1" smtClean="0">
                <a:solidFill>
                  <a:srgbClr val="FFFF00"/>
                </a:solidFill>
              </a:rPr>
              <a:t>Đọc</a:t>
            </a:r>
            <a:r>
              <a:rPr lang="en-US" b="1" dirty="0" smtClean="0">
                <a:solidFill>
                  <a:srgbClr val="FFFF00"/>
                </a:solidFill>
              </a:rPr>
              <a:t> 1 </a:t>
            </a:r>
            <a:r>
              <a:rPr lang="en-US" b="1" dirty="0" err="1" smtClean="0">
                <a:solidFill>
                  <a:srgbClr val="FFFF00"/>
                </a:solidFill>
              </a:rPr>
              <a:t>chuỗi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là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đọc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nhiều</a:t>
            </a:r>
            <a:r>
              <a:rPr lang="en-US" b="1" dirty="0" smtClean="0">
                <a:solidFill>
                  <a:srgbClr val="FFFF00"/>
                </a:solidFill>
              </a:rPr>
              <a:t> bytes </a:t>
            </a:r>
            <a:r>
              <a:rPr lang="en-US" b="1" dirty="0" err="1" smtClean="0">
                <a:solidFill>
                  <a:srgbClr val="FFFF00"/>
                </a:solidFill>
              </a:rPr>
              <a:t>liên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tiếp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dựa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trên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ký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tự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phân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cách</a:t>
            </a:r>
            <a:r>
              <a:rPr lang="en-US" b="1" dirty="0" smtClean="0">
                <a:solidFill>
                  <a:srgbClr val="FFFF00"/>
                </a:solidFill>
              </a:rPr>
              <a:t>. </a:t>
            </a:r>
            <a:r>
              <a:rPr lang="en-US" b="1" dirty="0" err="1" smtClean="0">
                <a:solidFill>
                  <a:srgbClr val="FFFF00"/>
                </a:solidFill>
              </a:rPr>
              <a:t>Nếu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ký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tự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phân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cách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là</a:t>
            </a:r>
            <a:r>
              <a:rPr lang="en-US" b="1" dirty="0" smtClean="0">
                <a:solidFill>
                  <a:srgbClr val="FFFF00"/>
                </a:solidFill>
              </a:rPr>
              <a:t> ‘\n’ </a:t>
            </a:r>
            <a:r>
              <a:rPr lang="en-US" b="1" dirty="0" err="1" smtClean="0">
                <a:solidFill>
                  <a:srgbClr val="FFFF00"/>
                </a:solidFill>
              </a:rPr>
              <a:t>tức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là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đọc</a:t>
            </a:r>
            <a:r>
              <a:rPr lang="en-US" b="1" dirty="0" smtClean="0">
                <a:solidFill>
                  <a:srgbClr val="FFFF00"/>
                </a:solidFill>
              </a:rPr>
              <a:t> 1 </a:t>
            </a:r>
            <a:r>
              <a:rPr lang="en-US" b="1" dirty="0" err="1" smtClean="0">
                <a:solidFill>
                  <a:srgbClr val="FFFF00"/>
                </a:solidFill>
              </a:rPr>
              <a:t>dòng</a:t>
            </a:r>
            <a:r>
              <a:rPr lang="en-US" b="1" dirty="0" smtClean="0">
                <a:solidFill>
                  <a:srgbClr val="FFFF00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en-US" b="1" dirty="0" err="1" smtClean="0">
                <a:solidFill>
                  <a:srgbClr val="FFFF00"/>
                </a:solidFill>
              </a:rPr>
              <a:t>Nếu</a:t>
            </a:r>
            <a:r>
              <a:rPr lang="en-US" b="1" dirty="0" smtClean="0">
                <a:solidFill>
                  <a:srgbClr val="FFFF00"/>
                </a:solidFill>
              </a:rPr>
              <a:t> text file </a:t>
            </a:r>
            <a:r>
              <a:rPr lang="en-US" b="1" dirty="0" err="1" smtClean="0">
                <a:solidFill>
                  <a:srgbClr val="FFFF00"/>
                </a:solidFill>
              </a:rPr>
              <a:t>được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dùng</a:t>
            </a:r>
            <a:r>
              <a:rPr lang="en-US" b="1" dirty="0" smtClean="0">
                <a:solidFill>
                  <a:srgbClr val="FFFF00"/>
                </a:solidFill>
              </a:rPr>
              <a:t>, </a:t>
            </a:r>
            <a:r>
              <a:rPr lang="en-US" b="1" dirty="0" err="1" smtClean="0">
                <a:solidFill>
                  <a:srgbClr val="FFFF00"/>
                </a:solidFill>
              </a:rPr>
              <a:t>đọc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số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tức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là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đọc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chuỗi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số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rồi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chuyển</a:t>
            </a:r>
            <a:r>
              <a:rPr lang="en-US" b="1" dirty="0" smtClean="0">
                <a:solidFill>
                  <a:srgbClr val="FFFF00"/>
                </a:solidFill>
              </a:rPr>
              <a:t> sang </a:t>
            </a:r>
            <a:r>
              <a:rPr lang="en-US" b="1" dirty="0" err="1" smtClean="0">
                <a:solidFill>
                  <a:srgbClr val="FFFF00"/>
                </a:solidFill>
              </a:rPr>
              <a:t>kiểu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số</a:t>
            </a:r>
            <a:r>
              <a:rPr lang="en-US" b="1" dirty="0" smtClean="0">
                <a:solidFill>
                  <a:srgbClr val="FFFF00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Đọc</a:t>
            </a:r>
            <a:r>
              <a:rPr lang="en-US" b="1" dirty="0" smtClean="0">
                <a:solidFill>
                  <a:srgbClr val="FFFF00"/>
                </a:solidFill>
              </a:rPr>
              <a:t> 1 object </a:t>
            </a:r>
            <a:r>
              <a:rPr lang="en-US" b="1" dirty="0" err="1" smtClean="0">
                <a:solidFill>
                  <a:srgbClr val="FFFF00"/>
                </a:solidFill>
              </a:rPr>
              <a:t>tức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là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đọc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nhị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phân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nhiều</a:t>
            </a:r>
            <a:r>
              <a:rPr lang="en-US" b="1" dirty="0" smtClean="0">
                <a:solidFill>
                  <a:srgbClr val="FFFF00"/>
                </a:solidFill>
              </a:rPr>
              <a:t> field </a:t>
            </a:r>
            <a:r>
              <a:rPr lang="en-US" b="1" dirty="0" err="1" smtClean="0">
                <a:solidFill>
                  <a:srgbClr val="FFFF00"/>
                </a:solidFill>
              </a:rPr>
              <a:t>liền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kề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theo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định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nghĩa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của</a:t>
            </a:r>
            <a:r>
              <a:rPr lang="en-US" b="1" dirty="0" smtClean="0">
                <a:solidFill>
                  <a:srgbClr val="FFFF00"/>
                </a:solidFill>
              </a:rPr>
              <a:t> object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en-US" b="1" dirty="0" err="1" smtClean="0">
                <a:solidFill>
                  <a:srgbClr val="FFFF00"/>
                </a:solidFill>
                <a:sym typeface="Wingdings" pitchFamily="2" charset="2"/>
              </a:rPr>
              <a:t>Trong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 file </a:t>
            </a:r>
            <a:r>
              <a:rPr lang="en-US" b="1" dirty="0" err="1" smtClean="0">
                <a:solidFill>
                  <a:srgbClr val="FFFF00"/>
                </a:solidFill>
                <a:sym typeface="Wingdings" pitchFamily="2" charset="2"/>
              </a:rPr>
              <a:t>phải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sym typeface="Wingdings" pitchFamily="2" charset="2"/>
              </a:rPr>
              <a:t>có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sym typeface="Wingdings" pitchFamily="2" charset="2"/>
              </a:rPr>
              <a:t>cấu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sym typeface="Wingdings" pitchFamily="2" charset="2"/>
              </a:rPr>
              <a:t>trúc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sym typeface="Wingdings" pitchFamily="2" charset="2"/>
              </a:rPr>
              <a:t>của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 class.</a:t>
            </a:r>
            <a:endParaRPr lang="en-US" b="1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7</a:t>
            </a:r>
            <a:r>
              <a:rPr lang="en-US" dirty="0" smtClean="0"/>
              <a:t>-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Java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Text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Ôn tập lập trình text file</a:t>
            </a:r>
            <a:endParaRPr kumimoji="0"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19200"/>
            <a:ext cx="607218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988" y="3962400"/>
            <a:ext cx="825341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smtClean="0"/>
              <a:t>ĐỌC </a:t>
            </a:r>
            <a:r>
              <a:rPr lang="en-US" dirty="0" smtClean="0"/>
              <a:t>Text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Ôn tập lập trình text file</a:t>
            </a:r>
            <a:endParaRPr kumimoji="0" lang="en-US" dirty="0"/>
          </a:p>
        </p:txBody>
      </p:sp>
      <p:pic>
        <p:nvPicPr>
          <p:cNvPr id="7" name="Picture 4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62725" y="3733800"/>
            <a:ext cx="25812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858000" y="24384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char  c;</a:t>
            </a:r>
          </a:p>
        </p:txBody>
      </p:sp>
      <p:sp>
        <p:nvSpPr>
          <p:cNvPr id="9" name="Rectangle 8"/>
          <p:cNvSpPr/>
          <p:nvPr/>
        </p:nvSpPr>
        <p:spPr>
          <a:xfrm>
            <a:off x="2057400" y="1752600"/>
            <a:ext cx="2057400" cy="5334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smtClean="0"/>
              <a:t>File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057400" y="2895600"/>
            <a:ext cx="2057400" cy="533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smtClean="0"/>
              <a:t>FileReader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6858000" y="32004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String S;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57400" y="4191000"/>
            <a:ext cx="2057400" cy="5334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smtClean="0">
                <a:solidFill>
                  <a:schemeClr val="tx1"/>
                </a:solidFill>
              </a:rPr>
              <a:t>BufferedReader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8000" y="4648200"/>
            <a:ext cx="1371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ClassA  obj;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…………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57400" y="5410200"/>
            <a:ext cx="2057400" cy="5334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LineNumberReader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29400" y="5943600"/>
            <a:ext cx="2286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int  lineCurrentNo;</a:t>
            </a:r>
          </a:p>
        </p:txBody>
      </p:sp>
      <p:sp>
        <p:nvSpPr>
          <p:cNvPr id="16" name="Oval 15"/>
          <p:cNvSpPr/>
          <p:nvPr/>
        </p:nvSpPr>
        <p:spPr>
          <a:xfrm>
            <a:off x="4876800" y="2438400"/>
            <a:ext cx="1030111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read()</a:t>
            </a:r>
          </a:p>
        </p:txBody>
      </p:sp>
      <p:sp>
        <p:nvSpPr>
          <p:cNvPr id="17" name="Flowchart: Magnetic Disk 16"/>
          <p:cNvSpPr/>
          <p:nvPr/>
        </p:nvSpPr>
        <p:spPr>
          <a:xfrm>
            <a:off x="228600" y="3048000"/>
            <a:ext cx="1219200" cy="1524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TextFile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(filename)</a:t>
            </a:r>
          </a:p>
        </p:txBody>
      </p:sp>
      <p:sp>
        <p:nvSpPr>
          <p:cNvPr id="18" name="Oval 17"/>
          <p:cNvSpPr/>
          <p:nvPr/>
        </p:nvSpPr>
        <p:spPr>
          <a:xfrm>
            <a:off x="4648200" y="3276600"/>
            <a:ext cx="15240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readLine()</a:t>
            </a:r>
          </a:p>
        </p:txBody>
      </p:sp>
      <p:cxnSp>
        <p:nvCxnSpPr>
          <p:cNvPr id="19" name="Straight Arrow Connector 18"/>
          <p:cNvCxnSpPr>
            <a:stCxn id="17" idx="1"/>
          </p:cNvCxnSpPr>
          <p:nvPr/>
        </p:nvCxnSpPr>
        <p:spPr>
          <a:xfrm rot="5400000" flipH="1" flipV="1">
            <a:off x="1028700" y="2095500"/>
            <a:ext cx="762000" cy="1143000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1"/>
          </p:cNvCxnSpPr>
          <p:nvPr/>
        </p:nvCxnSpPr>
        <p:spPr>
          <a:xfrm flipV="1">
            <a:off x="1447800" y="3162300"/>
            <a:ext cx="609600" cy="114300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0" idx="0"/>
          </p:cNvCxnSpPr>
          <p:nvPr/>
        </p:nvCxnSpPr>
        <p:spPr>
          <a:xfrm rot="5400000">
            <a:off x="2781301" y="2590800"/>
            <a:ext cx="609600" cy="3175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2057401" y="3810000"/>
            <a:ext cx="762000" cy="3175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1219201" y="4419600"/>
            <a:ext cx="1981200" cy="3175"/>
          </a:xfrm>
          <a:prstGeom prst="straightConnector1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16" idx="2"/>
          </p:cNvCxnSpPr>
          <p:nvPr/>
        </p:nvCxnSpPr>
        <p:spPr>
          <a:xfrm flipV="1">
            <a:off x="4114800" y="2781300"/>
            <a:ext cx="762000" cy="3810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3"/>
          </p:cNvCxnSpPr>
          <p:nvPr/>
        </p:nvCxnSpPr>
        <p:spPr>
          <a:xfrm flipV="1">
            <a:off x="4114800" y="2971800"/>
            <a:ext cx="762000" cy="14859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</p:cNvCxnSpPr>
          <p:nvPr/>
        </p:nvCxnSpPr>
        <p:spPr>
          <a:xfrm flipV="1">
            <a:off x="4114800" y="3733800"/>
            <a:ext cx="609600" cy="7239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3"/>
            <a:endCxn id="18" idx="3"/>
          </p:cNvCxnSpPr>
          <p:nvPr/>
        </p:nvCxnSpPr>
        <p:spPr>
          <a:xfrm flipV="1">
            <a:off x="4114800" y="3861967"/>
            <a:ext cx="756585" cy="181493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3"/>
            <a:endCxn id="16" idx="3"/>
          </p:cNvCxnSpPr>
          <p:nvPr/>
        </p:nvCxnSpPr>
        <p:spPr>
          <a:xfrm flipV="1">
            <a:off x="4114800" y="3023767"/>
            <a:ext cx="912856" cy="265313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6"/>
            <a:endCxn id="8" idx="1"/>
          </p:cNvCxnSpPr>
          <p:nvPr/>
        </p:nvCxnSpPr>
        <p:spPr>
          <a:xfrm flipV="1">
            <a:off x="5906911" y="2705100"/>
            <a:ext cx="951089" cy="76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6"/>
            <a:endCxn id="11" idx="1"/>
          </p:cNvCxnSpPr>
          <p:nvPr/>
        </p:nvCxnSpPr>
        <p:spPr>
          <a:xfrm flipV="1">
            <a:off x="6172200" y="3467100"/>
            <a:ext cx="685800" cy="152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6"/>
          </p:cNvCxnSpPr>
          <p:nvPr/>
        </p:nvCxnSpPr>
        <p:spPr>
          <a:xfrm>
            <a:off x="6172200" y="3619500"/>
            <a:ext cx="838200" cy="13335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6"/>
          </p:cNvCxnSpPr>
          <p:nvPr/>
        </p:nvCxnSpPr>
        <p:spPr>
          <a:xfrm>
            <a:off x="6172200" y="3619500"/>
            <a:ext cx="762000" cy="17145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038600" y="5943600"/>
            <a:ext cx="23622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getLineNumber()</a:t>
            </a:r>
          </a:p>
        </p:txBody>
      </p:sp>
      <p:cxnSp>
        <p:nvCxnSpPr>
          <p:cNvPr id="34" name="Straight Arrow Connector 33"/>
          <p:cNvCxnSpPr>
            <a:stCxn id="14" idx="3"/>
          </p:cNvCxnSpPr>
          <p:nvPr/>
        </p:nvCxnSpPr>
        <p:spPr>
          <a:xfrm>
            <a:off x="4114800" y="5676900"/>
            <a:ext cx="609600" cy="2667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3" idx="6"/>
            <a:endCxn id="15" idx="1"/>
          </p:cNvCxnSpPr>
          <p:nvPr/>
        </p:nvCxnSpPr>
        <p:spPr>
          <a:xfrm>
            <a:off x="6400800" y="6172200"/>
            <a:ext cx="228600" cy="381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3" idx="3"/>
          </p:cNvCxnSpPr>
          <p:nvPr/>
        </p:nvCxnSpPr>
        <p:spPr>
          <a:xfrm rot="10800000">
            <a:off x="8229600" y="5257800"/>
            <a:ext cx="457200" cy="1588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7812088" y="4381500"/>
            <a:ext cx="1751012" cy="1588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1" idx="3"/>
          </p:cNvCxnSpPr>
          <p:nvPr/>
        </p:nvCxnSpPr>
        <p:spPr>
          <a:xfrm>
            <a:off x="8229600" y="3467100"/>
            <a:ext cx="457200" cy="381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382000" y="3581400"/>
            <a:ext cx="762000" cy="457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split</a:t>
            </a:r>
          </a:p>
        </p:txBody>
      </p:sp>
      <p:sp>
        <p:nvSpPr>
          <p:cNvPr id="40" name="Oval 39"/>
          <p:cNvSpPr/>
          <p:nvPr/>
        </p:nvSpPr>
        <p:spPr>
          <a:xfrm>
            <a:off x="5257800" y="3810000"/>
            <a:ext cx="8382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null?</a:t>
            </a:r>
          </a:p>
        </p:txBody>
      </p:sp>
      <p:sp>
        <p:nvSpPr>
          <p:cNvPr id="41" name="Oval 40"/>
          <p:cNvSpPr/>
          <p:nvPr/>
        </p:nvSpPr>
        <p:spPr>
          <a:xfrm>
            <a:off x="5638800" y="2743200"/>
            <a:ext cx="6858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-1?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228600" y="4724400"/>
            <a:ext cx="1600200" cy="18288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C00000"/>
                </a:solidFill>
              </a:rPr>
              <a:t>We must know data format in the file.</a:t>
            </a:r>
          </a:p>
        </p:txBody>
      </p:sp>
      <p:sp>
        <p:nvSpPr>
          <p:cNvPr id="43" name="Oval 42"/>
          <p:cNvSpPr/>
          <p:nvPr/>
        </p:nvSpPr>
        <p:spPr>
          <a:xfrm>
            <a:off x="1371600" y="28194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44" name="Oval 43"/>
          <p:cNvSpPr/>
          <p:nvPr/>
        </p:nvSpPr>
        <p:spPr>
          <a:xfrm>
            <a:off x="2514600" y="23622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2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5500" y="0"/>
            <a:ext cx="32385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GHI</a:t>
            </a:r>
            <a:r>
              <a:rPr lang="en-US" dirty="0" smtClean="0"/>
              <a:t> </a:t>
            </a:r>
            <a:r>
              <a:rPr lang="en-US" dirty="0" smtClean="0"/>
              <a:t>Text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13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Ôn tập lập trình text file</a:t>
            </a:r>
            <a:endParaRPr kumimoji="0"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7375" y="190500"/>
            <a:ext cx="294322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457200" y="22860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char  c;</a:t>
            </a:r>
          </a:p>
        </p:txBody>
      </p:sp>
      <p:sp>
        <p:nvSpPr>
          <p:cNvPr id="9" name="Rectangle 8"/>
          <p:cNvSpPr/>
          <p:nvPr/>
        </p:nvSpPr>
        <p:spPr>
          <a:xfrm>
            <a:off x="2438400" y="16002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File class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38400" y="30480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FileWriter class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30480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String S;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38400" y="47244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PrintWriter class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4648200"/>
            <a:ext cx="1371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ClassA  obj;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 field2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…………</a:t>
            </a:r>
          </a:p>
        </p:txBody>
      </p:sp>
      <p:sp>
        <p:nvSpPr>
          <p:cNvPr id="14" name="Oval 13"/>
          <p:cNvSpPr/>
          <p:nvPr/>
        </p:nvSpPr>
        <p:spPr>
          <a:xfrm>
            <a:off x="5257800" y="3429000"/>
            <a:ext cx="12954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write()</a:t>
            </a:r>
          </a:p>
        </p:txBody>
      </p:sp>
      <p:sp>
        <p:nvSpPr>
          <p:cNvPr id="15" name="Flowchart: Magnetic Disk 14"/>
          <p:cNvSpPr/>
          <p:nvPr/>
        </p:nvSpPr>
        <p:spPr>
          <a:xfrm>
            <a:off x="7696200" y="2895600"/>
            <a:ext cx="1219200" cy="1524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TextFile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(filename)</a:t>
            </a:r>
          </a:p>
        </p:txBody>
      </p:sp>
      <p:sp>
        <p:nvSpPr>
          <p:cNvPr id="16" name="Oval 15"/>
          <p:cNvSpPr/>
          <p:nvPr/>
        </p:nvSpPr>
        <p:spPr>
          <a:xfrm>
            <a:off x="5257800" y="4191000"/>
            <a:ext cx="13716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print()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println()</a:t>
            </a:r>
          </a:p>
        </p:txBody>
      </p:sp>
      <p:cxnSp>
        <p:nvCxnSpPr>
          <p:cNvPr id="17" name="Straight Arrow Connector 16"/>
          <p:cNvCxnSpPr>
            <a:endCxn id="9" idx="3"/>
          </p:cNvCxnSpPr>
          <p:nvPr/>
        </p:nvCxnSpPr>
        <p:spPr>
          <a:xfrm rot="10800000">
            <a:off x="4495800" y="1866900"/>
            <a:ext cx="3200400" cy="1333500"/>
          </a:xfrm>
          <a:prstGeom prst="straightConnector1">
            <a:avLst/>
          </a:prstGeom>
          <a:ln w="28575">
            <a:solidFill>
              <a:schemeClr val="bg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H="1" flipV="1">
            <a:off x="2211388" y="4114800"/>
            <a:ext cx="1065212" cy="1588"/>
          </a:xfrm>
          <a:prstGeom prst="straightConnector1">
            <a:avLst/>
          </a:prstGeom>
          <a:ln w="28575">
            <a:solidFill>
              <a:schemeClr val="bg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</p:cNvCxnSpPr>
          <p:nvPr/>
        </p:nvCxnSpPr>
        <p:spPr>
          <a:xfrm>
            <a:off x="4495800" y="3314700"/>
            <a:ext cx="3200400" cy="38100"/>
          </a:xfrm>
          <a:prstGeom prst="straightConnector1">
            <a:avLst/>
          </a:prstGeom>
          <a:ln w="28575">
            <a:solidFill>
              <a:schemeClr val="bg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3"/>
            <a:endCxn id="10" idx="1"/>
          </p:cNvCxnSpPr>
          <p:nvPr/>
        </p:nvCxnSpPr>
        <p:spPr>
          <a:xfrm>
            <a:off x="1828800" y="3314700"/>
            <a:ext cx="609600" cy="1588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</p:cNvCxnSpPr>
          <p:nvPr/>
        </p:nvCxnSpPr>
        <p:spPr>
          <a:xfrm>
            <a:off x="1828800" y="2552700"/>
            <a:ext cx="762000" cy="4953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6"/>
            <a:endCxn id="15" idx="2"/>
          </p:cNvCxnSpPr>
          <p:nvPr/>
        </p:nvCxnSpPr>
        <p:spPr>
          <a:xfrm flipV="1">
            <a:off x="6553200" y="3657600"/>
            <a:ext cx="1143000" cy="114300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1181100" y="4000500"/>
            <a:ext cx="1752600" cy="7620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3"/>
            <a:endCxn id="12" idx="1"/>
          </p:cNvCxnSpPr>
          <p:nvPr/>
        </p:nvCxnSpPr>
        <p:spPr>
          <a:xfrm>
            <a:off x="1828800" y="3314700"/>
            <a:ext cx="609600" cy="16764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</p:cNvCxnSpPr>
          <p:nvPr/>
        </p:nvCxnSpPr>
        <p:spPr>
          <a:xfrm>
            <a:off x="1828800" y="2552700"/>
            <a:ext cx="609600" cy="21717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676400" y="5181600"/>
            <a:ext cx="762000" cy="762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629400" y="3962400"/>
            <a:ext cx="990600" cy="419100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52400" y="3275013"/>
            <a:ext cx="342900" cy="1587"/>
          </a:xfrm>
          <a:prstGeom prst="straightConnector1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-836612" y="4267200"/>
            <a:ext cx="1979612" cy="1588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3" idx="1"/>
          </p:cNvCxnSpPr>
          <p:nvPr/>
        </p:nvCxnSpPr>
        <p:spPr>
          <a:xfrm rot="10800000">
            <a:off x="152400" y="5257800"/>
            <a:ext cx="304800" cy="1588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0" y="3962400"/>
            <a:ext cx="16002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concatenate</a:t>
            </a:r>
            <a:endParaRPr lang="en-US" sz="1400" dirty="0"/>
          </a:p>
        </p:txBody>
      </p:sp>
      <p:cxnSp>
        <p:nvCxnSpPr>
          <p:cNvPr id="32" name="Straight Arrow Connector 31"/>
          <p:cNvCxnSpPr/>
          <p:nvPr/>
        </p:nvCxnSpPr>
        <p:spPr>
          <a:xfrm rot="5400000" flipH="1" flipV="1">
            <a:off x="2439988" y="2590800"/>
            <a:ext cx="912812" cy="1588"/>
          </a:xfrm>
          <a:prstGeom prst="straightConnector1">
            <a:avLst/>
          </a:prstGeom>
          <a:ln w="28575">
            <a:solidFill>
              <a:schemeClr val="bg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4" idx="1"/>
          </p:cNvCxnSpPr>
          <p:nvPr/>
        </p:nvCxnSpPr>
        <p:spPr>
          <a:xfrm>
            <a:off x="4495800" y="3429000"/>
            <a:ext cx="951707" cy="100433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3"/>
            <a:endCxn id="16" idx="2"/>
          </p:cNvCxnSpPr>
          <p:nvPr/>
        </p:nvCxnSpPr>
        <p:spPr>
          <a:xfrm flipV="1">
            <a:off x="4495800" y="4533900"/>
            <a:ext cx="762000" cy="457200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2971800" y="5410200"/>
            <a:ext cx="1981200" cy="11430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We must design the data format in the file.</a:t>
            </a:r>
          </a:p>
        </p:txBody>
      </p:sp>
      <p:sp>
        <p:nvSpPr>
          <p:cNvPr id="36" name="Oval 35"/>
          <p:cNvSpPr/>
          <p:nvPr/>
        </p:nvSpPr>
        <p:spPr>
          <a:xfrm>
            <a:off x="4953000" y="28956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7" name="Oval 36"/>
          <p:cNvSpPr/>
          <p:nvPr/>
        </p:nvSpPr>
        <p:spPr>
          <a:xfrm>
            <a:off x="2971800" y="2438400"/>
            <a:ext cx="4572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C00000"/>
                </a:solidFill>
              </a:rPr>
              <a:t>2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5181600" y="4890135"/>
          <a:ext cx="3886200" cy="1663065"/>
        </p:xfrm>
        <a:graphic>
          <a:graphicData uri="http://schemas.openxmlformats.org/drawingml/2006/table">
            <a:tbl>
              <a:tblPr/>
              <a:tblGrid>
                <a:gridCol w="3886200"/>
              </a:tblGrid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  <a:hlinkClick r:id=""/>
                        </a:rPr>
                        <a:t>File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file)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  <a:hlinkClick r:id=""/>
                        </a:rPr>
                        <a:t>File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file, boolean 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append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FileDescriptor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fdObj)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String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name)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326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FileWriter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000" u="sng" dirty="0" smtClean="0">
                          <a:solidFill>
                            <a:srgbClr val="0000FF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String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 name, boolean 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append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latin typeface="Courier New"/>
                          <a:ea typeface="Times New Roman"/>
                          <a:cs typeface="Times New Roman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39" name="Picture 4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25" y="5943600"/>
            <a:ext cx="25812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r>
              <a:rPr lang="en-US" dirty="0" smtClean="0"/>
              <a:t>- A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200" b="1" u="sng" dirty="0" smtClean="0">
                <a:latin typeface="Arial" charset="0"/>
                <a:cs typeface="Arial" charset="0"/>
              </a:rPr>
              <a:t>Problem</a:t>
            </a:r>
          </a:p>
          <a:p>
            <a:r>
              <a:rPr lang="en-US" sz="2200" dirty="0" smtClean="0">
                <a:latin typeface="Arial" charset="0"/>
                <a:cs typeface="Arial" charset="0"/>
              </a:rPr>
              <a:t>Each employee details include: code, name, salary</a:t>
            </a:r>
          </a:p>
          <a:p>
            <a:r>
              <a:rPr lang="en-US" sz="2200" dirty="0" smtClean="0">
                <a:latin typeface="Arial" charset="0"/>
                <a:cs typeface="Arial" charset="0"/>
              </a:rPr>
              <a:t>The text file, named employees.txt contains some initial employee details in the following line-by-line format</a:t>
            </a:r>
          </a:p>
          <a:p>
            <a:pPr>
              <a:buFont typeface="Arial" charset="0"/>
              <a:buNone/>
            </a:pPr>
            <a:r>
              <a:rPr lang="en-US" sz="2200" dirty="0" smtClean="0">
                <a:latin typeface="Arial" charset="0"/>
                <a:cs typeface="Arial" charset="0"/>
              </a:rPr>
              <a:t>	code, </a:t>
            </a:r>
            <a:r>
              <a:rPr lang="en-US" sz="2200" dirty="0" err="1" smtClean="0">
                <a:latin typeface="Arial" charset="0"/>
                <a:cs typeface="Arial" charset="0"/>
              </a:rPr>
              <a:t>name,salary</a:t>
            </a:r>
            <a:endParaRPr lang="en-US" sz="2200" dirty="0" smtClean="0">
              <a:latin typeface="Arial" charset="0"/>
              <a:cs typeface="Arial" charset="0"/>
            </a:endParaRPr>
          </a:p>
          <a:p>
            <a:r>
              <a:rPr lang="en-US" sz="2200" dirty="0" smtClean="0">
                <a:latin typeface="Arial" charset="0"/>
                <a:cs typeface="Arial" charset="0"/>
              </a:rPr>
              <a:t>Write a Java program having a simple menu that allows users managing a list of employees. Functions are supported:</a:t>
            </a:r>
          </a:p>
          <a:p>
            <a:pPr lvl="1"/>
            <a:r>
              <a:rPr lang="en-US" sz="1800" dirty="0" smtClean="0">
                <a:latin typeface="Arial" charset="0"/>
                <a:cs typeface="Arial" charset="0"/>
              </a:rPr>
              <a:t>Adding new employee</a:t>
            </a:r>
          </a:p>
          <a:p>
            <a:pPr lvl="1"/>
            <a:r>
              <a:rPr lang="en-US" sz="1800" dirty="0" smtClean="0">
                <a:latin typeface="Arial" charset="0"/>
                <a:cs typeface="Arial" charset="0"/>
              </a:rPr>
              <a:t>Removing employee.</a:t>
            </a:r>
          </a:p>
          <a:p>
            <a:pPr lvl="1"/>
            <a:r>
              <a:rPr lang="en-US" sz="1800" dirty="0" smtClean="0">
                <a:latin typeface="Arial" charset="0"/>
                <a:cs typeface="Arial" charset="0"/>
              </a:rPr>
              <a:t>Promoting the salary of an employee.</a:t>
            </a:r>
          </a:p>
          <a:p>
            <a:pPr lvl="1"/>
            <a:r>
              <a:rPr lang="en-US" sz="1800" dirty="0" smtClean="0">
                <a:latin typeface="Arial" charset="0"/>
                <a:cs typeface="Arial" charset="0"/>
              </a:rPr>
              <a:t>Listing employee details.</a:t>
            </a:r>
          </a:p>
          <a:p>
            <a:pPr lvl="1"/>
            <a:r>
              <a:rPr lang="en-US" sz="1800" dirty="0" smtClean="0">
                <a:latin typeface="Arial" charset="0"/>
                <a:cs typeface="Arial" charset="0"/>
              </a:rPr>
              <a:t>Save the list to file</a:t>
            </a:r>
          </a:p>
          <a:p>
            <a:pPr lvl="1"/>
            <a:r>
              <a:rPr lang="en-US" sz="1800" dirty="0" smtClean="0">
                <a:latin typeface="Arial" charset="0"/>
                <a:cs typeface="Arial" charset="0"/>
              </a:rPr>
              <a:t>Quit</a:t>
            </a:r>
            <a:endParaRPr lang="en-US" sz="1800" dirty="0" smtClean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14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Ôn tập lập trình text file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Sample</a:t>
            </a:r>
            <a:r>
              <a:rPr lang="en-US" dirty="0" smtClean="0"/>
              <a:t>: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200" b="1" u="sng" dirty="0" smtClean="0">
                <a:latin typeface="Arial" charset="0"/>
                <a:cs typeface="Arial" charset="0"/>
              </a:rPr>
              <a:t>Problem</a:t>
            </a:r>
          </a:p>
          <a:p>
            <a:r>
              <a:rPr lang="en-US" sz="2200" dirty="0" smtClean="0">
                <a:latin typeface="Arial" charset="0"/>
                <a:cs typeface="Arial" charset="0"/>
              </a:rPr>
              <a:t>Each </a:t>
            </a:r>
            <a:r>
              <a:rPr lang="en-US" sz="2200" b="1" dirty="0" smtClean="0">
                <a:solidFill>
                  <a:srgbClr val="FFFF00"/>
                </a:solidFill>
                <a:latin typeface="Arial" charset="0"/>
                <a:cs typeface="Arial" charset="0"/>
              </a:rPr>
              <a:t>employee</a:t>
            </a:r>
            <a:r>
              <a:rPr lang="en-US" sz="2200" dirty="0" smtClean="0">
                <a:latin typeface="Arial" charset="0"/>
                <a:cs typeface="Arial" charset="0"/>
              </a:rPr>
              <a:t> details include: </a:t>
            </a:r>
            <a:r>
              <a:rPr lang="en-US" sz="2200" b="1" u="sng" dirty="0" smtClean="0">
                <a:latin typeface="Arial" charset="0"/>
                <a:cs typeface="Arial" charset="0"/>
              </a:rPr>
              <a:t>code, name, salary</a:t>
            </a:r>
          </a:p>
          <a:p>
            <a:r>
              <a:rPr lang="en-US" sz="2200" dirty="0" smtClean="0">
                <a:latin typeface="Arial" charset="0"/>
                <a:cs typeface="Arial" charset="0"/>
              </a:rPr>
              <a:t>The </a:t>
            </a:r>
            <a:r>
              <a:rPr lang="en-US" sz="2200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text file, named employees.txt </a:t>
            </a:r>
            <a:r>
              <a:rPr lang="en-US" sz="2200" dirty="0" smtClean="0">
                <a:latin typeface="Arial" charset="0"/>
                <a:cs typeface="Arial" charset="0"/>
              </a:rPr>
              <a:t>contains some initial employee details in the following line-by-line format</a:t>
            </a:r>
          </a:p>
          <a:p>
            <a:pPr>
              <a:buFont typeface="Arial" charset="0"/>
              <a:buNone/>
            </a:pPr>
            <a:r>
              <a:rPr lang="en-US" sz="2200" dirty="0" smtClean="0">
                <a:latin typeface="Arial" charset="0"/>
                <a:cs typeface="Arial" charset="0"/>
              </a:rPr>
              <a:t>	code, </a:t>
            </a:r>
            <a:r>
              <a:rPr lang="en-US" sz="2200" dirty="0" err="1" smtClean="0">
                <a:latin typeface="Arial" charset="0"/>
                <a:cs typeface="Arial" charset="0"/>
              </a:rPr>
              <a:t>name,salary</a:t>
            </a:r>
            <a:endParaRPr lang="en-US" sz="2200" dirty="0" smtClean="0">
              <a:latin typeface="Arial" charset="0"/>
              <a:cs typeface="Arial" charset="0"/>
            </a:endParaRPr>
          </a:p>
          <a:p>
            <a:r>
              <a:rPr lang="en-US" sz="2200" dirty="0" smtClean="0">
                <a:latin typeface="Arial" charset="0"/>
                <a:cs typeface="Arial" charset="0"/>
              </a:rPr>
              <a:t>Write a </a:t>
            </a:r>
            <a:r>
              <a:rPr lang="en-US" sz="2200" dirty="0" smtClean="0">
                <a:solidFill>
                  <a:srgbClr val="FFFF00"/>
                </a:solidFill>
                <a:latin typeface="Arial" charset="0"/>
                <a:cs typeface="Arial" charset="0"/>
              </a:rPr>
              <a:t>Java program </a:t>
            </a:r>
            <a:r>
              <a:rPr lang="en-US" sz="2200" dirty="0" smtClean="0">
                <a:latin typeface="Arial" charset="0"/>
                <a:cs typeface="Arial" charset="0"/>
              </a:rPr>
              <a:t>having a simple </a:t>
            </a:r>
            <a:r>
              <a:rPr lang="en-US" sz="2200" dirty="0" smtClean="0">
                <a:solidFill>
                  <a:srgbClr val="FFFF00"/>
                </a:solidFill>
                <a:latin typeface="Arial" charset="0"/>
                <a:cs typeface="Arial" charset="0"/>
              </a:rPr>
              <a:t>menu</a:t>
            </a:r>
            <a:r>
              <a:rPr lang="en-US" sz="2200" dirty="0" smtClean="0">
                <a:latin typeface="Arial" charset="0"/>
                <a:cs typeface="Arial" charset="0"/>
              </a:rPr>
              <a:t> that allows users managing a </a:t>
            </a:r>
            <a:r>
              <a:rPr lang="en-US" sz="2200" dirty="0" smtClean="0">
                <a:solidFill>
                  <a:srgbClr val="FFFF00"/>
                </a:solidFill>
                <a:latin typeface="Arial" charset="0"/>
                <a:cs typeface="Arial" charset="0"/>
              </a:rPr>
              <a:t>list of employees</a:t>
            </a:r>
            <a:r>
              <a:rPr lang="en-US" sz="2200" dirty="0" smtClean="0">
                <a:latin typeface="Arial" charset="0"/>
                <a:cs typeface="Arial" charset="0"/>
              </a:rPr>
              <a:t>. Functions are supported</a:t>
            </a:r>
            <a:r>
              <a:rPr lang="en-US" sz="2200" dirty="0" smtClean="0">
                <a:latin typeface="Arial" charset="0"/>
                <a:cs typeface="Arial" charset="0"/>
              </a:rPr>
              <a:t>:</a:t>
            </a:r>
          </a:p>
          <a:p>
            <a:pPr>
              <a:buFont typeface="Wingdings"/>
              <a:buChar char="è"/>
            </a:pPr>
            <a:r>
              <a:rPr lang="en-US" sz="2200" u="sng" dirty="0" smtClean="0">
                <a:solidFill>
                  <a:srgbClr val="FFFF00"/>
                </a:solidFill>
                <a:latin typeface="Arial" charset="0"/>
                <a:cs typeface="Arial" charset="0"/>
                <a:sym typeface="Wingdings" pitchFamily="2" charset="2"/>
              </a:rPr>
              <a:t>4 classes</a:t>
            </a:r>
          </a:p>
          <a:p>
            <a:pPr>
              <a:buFont typeface="Wingdings"/>
              <a:buChar char="è"/>
            </a:pPr>
            <a:r>
              <a:rPr lang="en-US" sz="2200" u="sng" dirty="0" smtClean="0">
                <a:solidFill>
                  <a:srgbClr val="00B0F0"/>
                </a:solidFill>
                <a:latin typeface="Arial" charset="0"/>
                <a:cs typeface="Arial" charset="0"/>
                <a:sym typeface="Wingdings" pitchFamily="2" charset="2"/>
              </a:rPr>
              <a:t>1 file</a:t>
            </a:r>
            <a:endParaRPr lang="en-US" sz="2200" u="sng" dirty="0" smtClean="0">
              <a:solidFill>
                <a:srgbClr val="00B0F0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15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Ôn tập lập trình text file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Sample: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Ôn tập lập trình text file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16</a:t>
            </a:fld>
            <a:endParaRPr kumimoji="0"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4700" y="1033046"/>
            <a:ext cx="26289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0275" y="1033046"/>
            <a:ext cx="31337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609600"/>
            <a:ext cx="20193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2590800"/>
            <a:ext cx="219075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71800" y="2590800"/>
            <a:ext cx="19145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95600" y="5334000"/>
            <a:ext cx="15240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86400" y="2514600"/>
            <a:ext cx="3048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791200" y="2099846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File design and initial data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2133600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Project structure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248525" y="3276600"/>
            <a:ext cx="17430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152400" y="5334000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Class for an employee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43200" y="4766846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Class for a employee list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62200" y="6096000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Class for the program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62800" y="5867400"/>
            <a:ext cx="198120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Class for the menu</a:t>
            </a:r>
            <a:endParaRPr lang="en-US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Sample: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Ôn tập lập trình text file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17</a:t>
            </a:fld>
            <a:endParaRPr kumimoji="0"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5250" y="2133600"/>
            <a:ext cx="516255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5" y="1143000"/>
            <a:ext cx="35337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04800" y="3352800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/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Hành</a:t>
            </a:r>
            <a:r>
              <a:rPr lang="en-US" dirty="0" smtClean="0">
                <a:solidFill>
                  <a:schemeClr val="bg1"/>
                </a:solidFill>
              </a:rPr>
              <a:t> vi </a:t>
            </a:r>
            <a:r>
              <a:rPr lang="en-US" dirty="0" err="1" smtClean="0">
                <a:solidFill>
                  <a:schemeClr val="bg1"/>
                </a:solidFill>
              </a:rPr>
              <a:t>addMenuItem</a:t>
            </a:r>
            <a:r>
              <a:rPr lang="en-US" dirty="0" smtClean="0">
                <a:solidFill>
                  <a:schemeClr val="bg1"/>
                </a:solidFill>
              </a:rPr>
              <a:t>(…) </a:t>
            </a:r>
            <a:r>
              <a:rPr lang="en-US" dirty="0" err="1" smtClean="0">
                <a:solidFill>
                  <a:schemeClr val="bg1"/>
                </a:solidFill>
              </a:rPr>
              <a:t>không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cần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thực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231775" indent="-231775"/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Hành</a:t>
            </a:r>
            <a:r>
              <a:rPr lang="en-US" dirty="0" smtClean="0">
                <a:solidFill>
                  <a:schemeClr val="bg1"/>
                </a:solidFill>
              </a:rPr>
              <a:t> vi </a:t>
            </a:r>
            <a:r>
              <a:rPr lang="en-US" dirty="0" err="1" smtClean="0">
                <a:solidFill>
                  <a:schemeClr val="bg1"/>
                </a:solidFill>
              </a:rPr>
              <a:t>getUserChoice</a:t>
            </a:r>
            <a:r>
              <a:rPr lang="en-US" dirty="0" smtClean="0">
                <a:solidFill>
                  <a:schemeClr val="bg1"/>
                </a:solidFill>
              </a:rPr>
              <a:t>() </a:t>
            </a:r>
            <a:r>
              <a:rPr lang="en-US" dirty="0" err="1" smtClean="0">
                <a:solidFill>
                  <a:schemeClr val="bg1"/>
                </a:solidFill>
              </a:rPr>
              <a:t>tự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viết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nhé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6200" y="990600"/>
            <a:ext cx="5029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/>
            <a:r>
              <a:rPr lang="en-US" sz="1400" dirty="0" smtClean="0">
                <a:solidFill>
                  <a:schemeClr val="bg1"/>
                </a:solidFill>
              </a:rPr>
              <a:t>-  </a:t>
            </a:r>
            <a:r>
              <a:rPr lang="en-US" sz="1400" dirty="0" err="1" smtClean="0">
                <a:solidFill>
                  <a:schemeClr val="bg1"/>
                </a:solidFill>
              </a:rPr>
              <a:t>Dòng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có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răng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cưa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vàng</a:t>
            </a:r>
            <a:r>
              <a:rPr lang="en-US" sz="1400" dirty="0" smtClean="0">
                <a:solidFill>
                  <a:schemeClr val="bg1"/>
                </a:solidFill>
              </a:rPr>
              <a:t>: </a:t>
            </a:r>
            <a:r>
              <a:rPr lang="en-US" sz="1400" dirty="0" err="1" smtClean="0">
                <a:solidFill>
                  <a:schemeClr val="bg1"/>
                </a:solidFill>
              </a:rPr>
              <a:t>thừa</a:t>
            </a:r>
            <a:r>
              <a:rPr lang="en-US" sz="1400" dirty="0" smtClean="0">
                <a:solidFill>
                  <a:schemeClr val="bg1"/>
                </a:solidFill>
              </a:rPr>
              <a:t>, </a:t>
            </a:r>
            <a:r>
              <a:rPr lang="en-US" sz="1400" dirty="0" err="1" smtClean="0">
                <a:solidFill>
                  <a:schemeClr val="bg1"/>
                </a:solidFill>
              </a:rPr>
              <a:t>có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thể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bỏ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đi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231775" indent="-231775">
              <a:buFontTx/>
              <a:buChar char="-"/>
            </a:pPr>
            <a:r>
              <a:rPr lang="en-US" sz="1400" dirty="0" smtClean="0">
                <a:solidFill>
                  <a:schemeClr val="bg1"/>
                </a:solidFill>
              </a:rPr>
              <a:t>Implement interface Comparable </a:t>
            </a:r>
            <a:r>
              <a:rPr lang="en-US" sz="1400" dirty="0" err="1" smtClean="0">
                <a:solidFill>
                  <a:schemeClr val="bg1"/>
                </a:solidFill>
              </a:rPr>
              <a:t>để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giúp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xuất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danh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sách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tăng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dần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theo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code.</a:t>
            </a:r>
          </a:p>
          <a:p>
            <a:pPr marL="231775" indent="-231775">
              <a:buFontTx/>
              <a:buChar char="-"/>
            </a:pPr>
            <a:r>
              <a:rPr lang="en-US" sz="1400" dirty="0" err="1" smtClean="0">
                <a:solidFill>
                  <a:schemeClr val="bg1"/>
                </a:solidFill>
              </a:rPr>
              <a:t>Hành</a:t>
            </a:r>
            <a:r>
              <a:rPr lang="en-US" sz="1400" dirty="0" smtClean="0">
                <a:solidFill>
                  <a:schemeClr val="bg1"/>
                </a:solidFill>
              </a:rPr>
              <a:t> vi 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c</a:t>
            </a:r>
            <a:r>
              <a:rPr lang="en-US" sz="1400" b="1" dirty="0" err="1" smtClean="0">
                <a:solidFill>
                  <a:schemeClr val="bg1"/>
                </a:solidFill>
              </a:rPr>
              <a:t>ompareTo</a:t>
            </a:r>
            <a:r>
              <a:rPr lang="en-US" sz="1400" b="1" dirty="0" smtClean="0">
                <a:solidFill>
                  <a:schemeClr val="bg1"/>
                </a:solidFill>
              </a:rPr>
              <a:t>(…)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được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 overridden </a:t>
            </a:r>
            <a:r>
              <a:rPr lang="en-US" sz="1400" b="1" dirty="0" err="1" smtClean="0">
                <a:solidFill>
                  <a:schemeClr val="bg1"/>
                </a:solidFill>
              </a:rPr>
              <a:t>giúp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sao</a:t>
            </a:r>
            <a:r>
              <a:rPr lang="en-US" sz="1400" b="1" dirty="0" smtClean="0">
                <a:solidFill>
                  <a:schemeClr val="bg1"/>
                </a:solidFill>
              </a:rPr>
              <a:t> </a:t>
            </a:r>
            <a:r>
              <a:rPr lang="en-US" sz="1400" b="1" dirty="0" err="1" smtClean="0">
                <a:solidFill>
                  <a:schemeClr val="bg1"/>
                </a:solidFill>
              </a:rPr>
              <a:t>sánh</a:t>
            </a:r>
            <a:r>
              <a:rPr lang="en-US" sz="1400" b="1" dirty="0" smtClean="0">
                <a:solidFill>
                  <a:schemeClr val="bg1"/>
                </a:solidFill>
              </a:rPr>
              <a:t> 2 employee </a:t>
            </a:r>
            <a:r>
              <a:rPr lang="en-US" sz="1400" b="1" dirty="0" err="1" smtClean="0">
                <a:solidFill>
                  <a:schemeClr val="bg1"/>
                </a:solidFill>
              </a:rPr>
              <a:t>theo</a:t>
            </a:r>
            <a:r>
              <a:rPr lang="en-US" sz="1400" b="1" dirty="0" smtClean="0">
                <a:solidFill>
                  <a:schemeClr val="bg1"/>
                </a:solidFill>
              </a:rPr>
              <a:t> code</a:t>
            </a:r>
          </a:p>
          <a:p>
            <a:pPr marL="231775" indent="-231775">
              <a:buFontTx/>
              <a:buChar char="-"/>
            </a:pP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Sample: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Ôn tập lập trình text file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18</a:t>
            </a:fld>
            <a:endParaRPr kumimoji="0"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05050"/>
            <a:ext cx="579120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685800"/>
            <a:ext cx="501967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4419600"/>
            <a:ext cx="31337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Sample: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Ôn tập lập trình text file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19</a:t>
            </a:fld>
            <a:endParaRPr kumimoji="0"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219200"/>
            <a:ext cx="667702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4800600"/>
            <a:ext cx="535305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3581400"/>
            <a:ext cx="31337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1-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File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2- Text file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Binary file</a:t>
            </a:r>
          </a:p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3-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File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đĩa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cứng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File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cứng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File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6-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File</a:t>
            </a:r>
          </a:p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7-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Java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giúp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Text file</a:t>
            </a:r>
          </a:p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8-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text file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9-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mẫu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Ôn tập lập trình text file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Sample: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Ôn tập lập trình text file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20</a:t>
            </a:fld>
            <a:endParaRPr kumimoji="0"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1" y="803242"/>
            <a:ext cx="7924800" cy="5251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781800" y="914400"/>
            <a:ext cx="18288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Stop Vietnamese mode of the VN keyboard software</a:t>
            </a:r>
            <a:endParaRPr lang="en-US" sz="1600" dirty="0"/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 rot="5400000">
            <a:off x="6172200" y="1676400"/>
            <a:ext cx="9906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Sample: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Ôn tập lập trình text file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21</a:t>
            </a:fld>
            <a:endParaRPr kumimoji="0"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2" y="1999333"/>
            <a:ext cx="8229598" cy="2859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Sample: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Ôn tập lập trình text file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22</a:t>
            </a:fld>
            <a:endParaRPr kumimoji="0" lang="en-US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656272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7475" y="4267200"/>
            <a:ext cx="52673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Sample: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Ôn tập lập trình text file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23</a:t>
            </a:fld>
            <a:endParaRPr kumimoji="0"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2" y="979607"/>
            <a:ext cx="7924798" cy="571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324600" y="4572000"/>
            <a:ext cx="2590800" cy="17543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When a program connecting with a file, data in file should be loaded to memory before user  can choose  an operation.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867400" y="5943600"/>
            <a:ext cx="533400" cy="533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Sample: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Ôn tập lập trình text file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24</a:t>
            </a:fld>
            <a:endParaRPr kumimoji="0"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116724"/>
            <a:ext cx="7772400" cy="5360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629400" y="5181600"/>
            <a:ext cx="17526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Run the program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 File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?.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362200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Char char="-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File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ngoài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file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 text, code, image, sound… </a:t>
            </a:r>
          </a:p>
          <a:p>
            <a:pPr>
              <a:buFontTx/>
              <a:buChar char="-"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(OS)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file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Path + filename</a:t>
            </a:r>
          </a:p>
          <a:p>
            <a:pPr>
              <a:buFontTx/>
              <a:buChar char="-"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Vai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trò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File: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Ôn tập lập trình text file</a:t>
            </a:r>
            <a:endParaRPr kumimoji="0"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3657600"/>
            <a:ext cx="1524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File (input)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5000" y="3657600"/>
            <a:ext cx="1524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File (output)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505200" y="3581400"/>
            <a:ext cx="1447800" cy="533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7" idx="3"/>
            <a:endCxn id="9" idx="2"/>
          </p:cNvCxnSpPr>
          <p:nvPr/>
        </p:nvCxnSpPr>
        <p:spPr>
          <a:xfrm>
            <a:off x="2667000" y="3842266"/>
            <a:ext cx="838200" cy="583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6"/>
            <a:endCxn id="8" idx="1"/>
          </p:cNvCxnSpPr>
          <p:nvPr/>
        </p:nvCxnSpPr>
        <p:spPr>
          <a:xfrm flipV="1">
            <a:off x="4953000" y="3842266"/>
            <a:ext cx="762000" cy="583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800" y="5029200"/>
            <a:ext cx="762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File 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352800" y="5029200"/>
            <a:ext cx="762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File 2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447800" y="4953000"/>
            <a:ext cx="1447800" cy="533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P1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>
            <a:stCxn id="24" idx="3"/>
            <a:endCxn id="26" idx="2"/>
          </p:cNvCxnSpPr>
          <p:nvPr/>
        </p:nvCxnSpPr>
        <p:spPr>
          <a:xfrm>
            <a:off x="1066800" y="5213866"/>
            <a:ext cx="381000" cy="583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6"/>
            <a:endCxn id="25" idx="1"/>
          </p:cNvCxnSpPr>
          <p:nvPr/>
        </p:nvCxnSpPr>
        <p:spPr>
          <a:xfrm flipV="1">
            <a:off x="2895600" y="5213866"/>
            <a:ext cx="457200" cy="583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00800" y="5029200"/>
            <a:ext cx="762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File 3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4495800" y="4953000"/>
            <a:ext cx="1447800" cy="533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P2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/>
          <p:cNvCxnSpPr>
            <a:endCxn id="35" idx="2"/>
          </p:cNvCxnSpPr>
          <p:nvPr/>
        </p:nvCxnSpPr>
        <p:spPr>
          <a:xfrm>
            <a:off x="4114800" y="5213866"/>
            <a:ext cx="381000" cy="583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5" idx="6"/>
            <a:endCxn id="34" idx="1"/>
          </p:cNvCxnSpPr>
          <p:nvPr/>
        </p:nvCxnSpPr>
        <p:spPr>
          <a:xfrm flipV="1">
            <a:off x="5943600" y="5213866"/>
            <a:ext cx="457200" cy="583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543800" y="4953000"/>
            <a:ext cx="1447800" cy="533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…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/>
          <p:cNvCxnSpPr>
            <a:endCxn id="38" idx="2"/>
          </p:cNvCxnSpPr>
          <p:nvPr/>
        </p:nvCxnSpPr>
        <p:spPr>
          <a:xfrm>
            <a:off x="7162800" y="5213866"/>
            <a:ext cx="381000" cy="583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295400" y="4248090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lvl="1" algn="ctr">
              <a:buNone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File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nơi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input/ output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(P/ program)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447800" y="5695890"/>
            <a:ext cx="64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lvl="1" algn="ctr">
              <a:buNone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File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nơi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huyển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2- Text File </a:t>
            </a:r>
            <a:r>
              <a:rPr lang="en-US" dirty="0" err="1" smtClean="0"/>
              <a:t>và</a:t>
            </a:r>
            <a:r>
              <a:rPr lang="en-US" dirty="0" smtClean="0"/>
              <a:t> Binary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981200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Char char="-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file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bit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Một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đơn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vị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dữ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liệu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nhỏ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nhất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trong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file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là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1 byte (8 bit).</a:t>
            </a:r>
          </a:p>
          <a:p>
            <a:pPr>
              <a:buFontTx/>
              <a:buChar char="-"/>
            </a:pPr>
            <a:r>
              <a:rPr lang="en-US" sz="3200" b="1" u="sng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Text file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Mọi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byte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trong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file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đều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là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mã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của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ký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tự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ký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số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.</a:t>
            </a:r>
          </a:p>
          <a:p>
            <a:pPr>
              <a:buFontTx/>
              <a:buChar char="-"/>
            </a:pPr>
            <a:r>
              <a:rPr lang="en-US" sz="3200" b="1" u="sng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Binary file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Mọi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byte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trong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file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đều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là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mã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nhị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phân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của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dữ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liệu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.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Ôn tập lập trình text file</a:t>
            </a:r>
            <a:endParaRPr kumimoji="0"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3581400"/>
            <a:ext cx="12954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001000001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3581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4038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57400" y="4038600"/>
            <a:ext cx="1295400" cy="3810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00001100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4038600"/>
            <a:ext cx="1295400" cy="3810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00000000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24400" y="4050268"/>
            <a:ext cx="12954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001000001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15200" y="4038600"/>
            <a:ext cx="1295400" cy="3810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00110010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19800" y="4038600"/>
            <a:ext cx="1295400" cy="3810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00110001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05400" y="3657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‘A’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72200" y="3657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‘1’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72400" y="3657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‘2’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4400" y="3048000"/>
            <a:ext cx="1371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62800" y="3059668"/>
            <a:ext cx="1371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Text File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276600" y="4419600"/>
            <a:ext cx="1676400" cy="76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Change type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>
            <a:endCxn id="22" idx="2"/>
          </p:cNvCxnSpPr>
          <p:nvPr/>
        </p:nvCxnSpPr>
        <p:spPr>
          <a:xfrm>
            <a:off x="2514600" y="4495800"/>
            <a:ext cx="762000" cy="304800"/>
          </a:xfrm>
          <a:prstGeom prst="straightConnector1">
            <a:avLst/>
          </a:prstGeom>
          <a:ln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2" idx="6"/>
          </p:cNvCxnSpPr>
          <p:nvPr/>
        </p:nvCxnSpPr>
        <p:spPr>
          <a:xfrm flipH="1">
            <a:off x="4953000" y="4495800"/>
            <a:ext cx="1295400" cy="304800"/>
          </a:xfrm>
          <a:prstGeom prst="straightConnector1">
            <a:avLst/>
          </a:prstGeom>
          <a:ln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724400" y="5955268"/>
            <a:ext cx="12954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001000001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15200" y="5943600"/>
            <a:ext cx="1295400" cy="3810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00001100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19800" y="5943600"/>
            <a:ext cx="1295400" cy="3810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00000000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05400" y="5562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‘A’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72200" y="5562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Binary of 12 in 2 bytes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62800" y="5181600"/>
            <a:ext cx="1371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Binary File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62000" y="5562600"/>
            <a:ext cx="12954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001000001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1000" y="5562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1000" y="6019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057400" y="6019800"/>
            <a:ext cx="1295400" cy="3810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00001100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2000" y="6019800"/>
            <a:ext cx="1295400" cy="3810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00000000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4800" y="4495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2-byte integer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File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Đĩa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HDD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 Disk/ track/ sector.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sector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512/1024/2048 bytes. </a:t>
            </a:r>
          </a:p>
          <a:p>
            <a:pPr>
              <a:buFontTx/>
              <a:buChar char="-"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track/disk,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sector/track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HDD.</a:t>
            </a:r>
          </a:p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sector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Một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file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có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thể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được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lưu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trên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nhiều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sector/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nhiều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track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Ôn tập lập trình text file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4-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File </a:t>
            </a:r>
            <a:r>
              <a:rPr lang="en-US" dirty="0" err="1" smtClean="0"/>
              <a:t>mức</a:t>
            </a:r>
            <a:r>
              <a:rPr lang="en-US" dirty="0" smtClean="0"/>
              <a:t> HDD </a:t>
            </a:r>
            <a:r>
              <a:rPr lang="en-US" dirty="0" err="1" smtClean="0"/>
              <a:t>và</a:t>
            </a:r>
            <a:r>
              <a:rPr lang="en-US" dirty="0" smtClean="0"/>
              <a:t>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981200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Char char="-"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file ở HDD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1 sector.</a:t>
            </a:r>
          </a:p>
          <a:p>
            <a:pPr>
              <a:buFontTx/>
              <a:buChar char="-"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file ở OS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cluster (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cụm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sector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liền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kề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FontTx/>
              <a:buChar char="-"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Windows, 1 cluster = 4 KB, default).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1 sector = 1KB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1 cluster = 4 sector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liền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kề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Ôn tập lập trình text file</a:t>
            </a:r>
            <a:endParaRPr kumimoji="0"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457200" y="3124200"/>
            <a:ext cx="8229600" cy="3124200"/>
            <a:chOff x="152400" y="3124200"/>
            <a:chExt cx="8229600" cy="3124200"/>
          </a:xfrm>
        </p:grpSpPr>
        <p:sp>
          <p:nvSpPr>
            <p:cNvPr id="6" name="TextBox 5"/>
            <p:cNvSpPr txBox="1"/>
            <p:nvPr/>
          </p:nvSpPr>
          <p:spPr>
            <a:xfrm>
              <a:off x="381000" y="4114800"/>
              <a:ext cx="990600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Sector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71600" y="4114800"/>
              <a:ext cx="990600" cy="381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Sector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62200" y="4114800"/>
              <a:ext cx="990600" cy="381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Sector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52800" y="4114800"/>
              <a:ext cx="990600" cy="381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Sector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95400" y="4876800"/>
              <a:ext cx="2209800" cy="114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HDD</a:t>
              </a:r>
            </a:p>
            <a:p>
              <a:r>
                <a:rPr lang="en-US" dirty="0" smtClean="0"/>
                <a:t>Circuit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86000" y="5029200"/>
              <a:ext cx="990600" cy="9144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Buffer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(</a:t>
              </a:r>
              <a:r>
                <a:rPr lang="en-US" dirty="0" err="1" smtClean="0">
                  <a:solidFill>
                    <a:schemeClr val="bg1"/>
                  </a:solidFill>
                </a:rPr>
                <a:t>Mem</a:t>
              </a:r>
              <a:r>
                <a:rPr lang="en-US" dirty="0" smtClean="0">
                  <a:solidFill>
                    <a:schemeClr val="bg1"/>
                  </a:solidFill>
                </a:rPr>
                <a:t>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257800" y="4343400"/>
              <a:ext cx="3124200" cy="1905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b="1" dirty="0" smtClean="0"/>
                <a:t>OS</a:t>
              </a:r>
              <a:endParaRPr lang="en-US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38800" y="4953000"/>
              <a:ext cx="990600" cy="914400"/>
            </a:xfrm>
            <a:prstGeom prst="rect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Buffer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(</a:t>
              </a:r>
              <a:r>
                <a:rPr lang="en-US" dirty="0" err="1" smtClean="0">
                  <a:solidFill>
                    <a:schemeClr val="bg1"/>
                  </a:solidFill>
                </a:rPr>
                <a:t>Mem</a:t>
              </a:r>
              <a:r>
                <a:rPr lang="en-US" dirty="0" smtClean="0">
                  <a:solidFill>
                    <a:schemeClr val="bg1"/>
                  </a:solidFill>
                </a:rPr>
                <a:t>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3581400" y="5181600"/>
              <a:ext cx="1676400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886200" y="4876800"/>
              <a:ext cx="1066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Control/get state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3276600" y="5638800"/>
              <a:ext cx="2362200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505200" y="5602069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Read/Write data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2743200" y="4572000"/>
              <a:ext cx="0" cy="45720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838200" y="4495800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Read/Write data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24000" y="3276600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DISK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52400" y="3124200"/>
              <a:ext cx="4495800" cy="3124200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5-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File </a:t>
            </a:r>
            <a:r>
              <a:rPr lang="en-US" dirty="0" err="1" smtClean="0"/>
              <a:t>trong</a:t>
            </a:r>
            <a:r>
              <a:rPr lang="en-US" dirty="0" smtClean="0"/>
              <a:t> CT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Ôn tập lập trình text file</a:t>
            </a:r>
            <a:endParaRPr kumimoji="0"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57200" y="990600"/>
            <a:ext cx="8458200" cy="5486400"/>
            <a:chOff x="457200" y="990600"/>
            <a:chExt cx="8458200" cy="5486400"/>
          </a:xfrm>
        </p:grpSpPr>
        <p:grpSp>
          <p:nvGrpSpPr>
            <p:cNvPr id="6" name="Group 5"/>
            <p:cNvGrpSpPr/>
            <p:nvPr/>
          </p:nvGrpSpPr>
          <p:grpSpPr>
            <a:xfrm>
              <a:off x="457200" y="3124200"/>
              <a:ext cx="8229600" cy="3124200"/>
              <a:chOff x="152400" y="3124200"/>
              <a:chExt cx="8229600" cy="312420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381000" y="4114800"/>
                <a:ext cx="990600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Sector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371600" y="4114800"/>
                <a:ext cx="990600" cy="3810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Sector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362200" y="4114800"/>
                <a:ext cx="990600" cy="3810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Sector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352800" y="4114800"/>
                <a:ext cx="990600" cy="3810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Sector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295400" y="4876800"/>
                <a:ext cx="2209800" cy="1143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HDD</a:t>
                </a:r>
              </a:p>
              <a:p>
                <a:r>
                  <a:rPr lang="en-US" dirty="0" smtClean="0"/>
                  <a:t>Circuit</a:t>
                </a:r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286000" y="5029200"/>
                <a:ext cx="990600" cy="914400"/>
              </a:xfrm>
              <a:prstGeom prst="rect">
                <a:avLst/>
              </a:prstGeom>
              <a:solidFill>
                <a:srgbClr val="0000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Buffer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dirty="0" err="1" smtClean="0">
                    <a:solidFill>
                      <a:schemeClr val="bg1"/>
                    </a:solidFill>
                  </a:rPr>
                  <a:t>Mem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)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257800" y="4343400"/>
                <a:ext cx="3124200" cy="1905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b="1" dirty="0" smtClean="0"/>
                  <a:t>OS</a:t>
                </a:r>
                <a:endParaRPr lang="en-US" b="1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638800" y="4953000"/>
                <a:ext cx="990600" cy="914400"/>
              </a:xfrm>
              <a:prstGeom prst="rect">
                <a:avLst/>
              </a:prstGeom>
              <a:solidFill>
                <a:srgbClr val="0000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Buffer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dirty="0" err="1" smtClean="0">
                    <a:solidFill>
                      <a:schemeClr val="bg1"/>
                    </a:solidFill>
                  </a:rPr>
                  <a:t>Mem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)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flipH="1">
                <a:off x="3581400" y="5181600"/>
                <a:ext cx="1676400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3886200" y="4876800"/>
                <a:ext cx="1066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Control/get state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 flipH="1">
                <a:off x="3276600" y="5638800"/>
                <a:ext cx="2362200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3505200" y="5602069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Read/Write data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2743200" y="4572000"/>
                <a:ext cx="0" cy="45720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838200" y="4495800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Read/Write data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524000" y="3276600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DISK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52400" y="3124200"/>
                <a:ext cx="4495800" cy="312420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5943600" y="1295400"/>
              <a:ext cx="2362200" cy="167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u="sng" dirty="0" smtClean="0"/>
                <a:t>User Program</a:t>
              </a:r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Path</a:t>
              </a:r>
            </a:p>
            <a:p>
              <a:pPr algn="ctr"/>
              <a:r>
                <a:rPr lang="en-US" dirty="0" smtClean="0"/>
                <a:t>Filename</a:t>
              </a:r>
            </a:p>
            <a:p>
              <a:pPr algn="ctr"/>
              <a:r>
                <a:rPr lang="en-US" dirty="0" smtClean="0"/>
                <a:t>- Access a file</a:t>
              </a:r>
              <a:endParaRPr lang="en-US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6705600" y="2971800"/>
              <a:ext cx="0" cy="1371600"/>
            </a:xfrm>
            <a:prstGeom prst="straightConnector1">
              <a:avLst/>
            </a:prstGeom>
            <a:ln w="762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86400" y="3124200"/>
              <a:ext cx="1371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Path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Filename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Request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239000" y="344066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Result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7543800" y="2971800"/>
              <a:ext cx="0" cy="1371600"/>
            </a:xfrm>
            <a:prstGeom prst="straightConnector1">
              <a:avLst/>
            </a:prstGeom>
            <a:ln w="76200">
              <a:solidFill>
                <a:schemeClr val="bg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5334000" y="990600"/>
              <a:ext cx="3581400" cy="5486400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334000" y="4038600"/>
              <a:ext cx="3581400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6934200" y="4343400"/>
              <a:ext cx="609600" cy="609600"/>
            </a:xfrm>
            <a:prstGeom prst="straightConnector1">
              <a:avLst/>
            </a:prstGeom>
            <a:ln w="76200">
              <a:solidFill>
                <a:schemeClr val="bg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6-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file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thấp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PHẢI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giúp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truy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file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dàng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Ôn tập lập trình text file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File: </a:t>
            </a:r>
            <a:r>
              <a:rPr lang="en-US" dirty="0" err="1" smtClean="0"/>
              <a:t>Ghi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Ôn tập lập trình text file</a:t>
            </a:r>
            <a:endParaRPr kumimoji="0"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04800" y="990600"/>
            <a:ext cx="8686800" cy="3693319"/>
            <a:chOff x="304800" y="1155680"/>
            <a:chExt cx="8686800" cy="3693319"/>
          </a:xfrm>
        </p:grpSpPr>
        <p:sp>
          <p:nvSpPr>
            <p:cNvPr id="7" name="TextBox 6"/>
            <p:cNvSpPr txBox="1"/>
            <p:nvPr/>
          </p:nvSpPr>
          <p:spPr>
            <a:xfrm>
              <a:off x="304800" y="1155680"/>
              <a:ext cx="4876800" cy="369331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u="sng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User Program</a:t>
              </a:r>
              <a:endPara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endParaRPr lang="en-US" b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String filename;</a:t>
              </a:r>
            </a:p>
            <a:p>
              <a:r>
                <a:rPr lang="en-US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Char  c = ‘A’;</a:t>
              </a:r>
            </a:p>
            <a:p>
              <a:r>
                <a:rPr lang="en-US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String S = “Hello”;</a:t>
              </a:r>
            </a:p>
            <a:p>
              <a:r>
                <a:rPr lang="en-US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Integer n =100;</a:t>
              </a:r>
            </a:p>
            <a:p>
              <a:r>
                <a:rPr lang="en-US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Double = 1.234;</a:t>
              </a:r>
            </a:p>
            <a:p>
              <a:r>
                <a:rPr lang="en-US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Object </a:t>
              </a:r>
              <a:r>
                <a:rPr lang="en-US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obj</a:t>
              </a:r>
              <a:r>
                <a:rPr lang="en-US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;</a:t>
              </a:r>
            </a:p>
            <a:p>
              <a:endParaRPr lang="en-US" b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endParaRPr lang="en-US" b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endParaRPr lang="en-US" b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endParaRPr lang="en-US" b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endParaRPr lang="en-US" b="1" u="sn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Can 7"/>
            <p:cNvSpPr/>
            <p:nvPr/>
          </p:nvSpPr>
          <p:spPr>
            <a:xfrm>
              <a:off x="8229600" y="2222480"/>
              <a:ext cx="762000" cy="14478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67400" y="1666756"/>
              <a:ext cx="1752600" cy="258532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u="sng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OS</a:t>
              </a:r>
              <a:endPara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endParaRPr lang="en-US" b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Byte[] </a:t>
              </a:r>
              <a:r>
                <a:rPr lang="en-US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fileBuffer</a:t>
              </a:r>
              <a:r>
                <a:rPr lang="en-US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;</a:t>
              </a:r>
              <a:endParaRPr lang="en-US" b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endParaRPr lang="en-US" b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endParaRPr lang="en-US" b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endParaRPr lang="en-US" b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endParaRPr lang="en-US" b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endParaRPr lang="en-US" b="1" u="sn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" name="Straight Arrow Connector 10"/>
            <p:cNvCxnSpPr>
              <a:stCxn id="9" idx="3"/>
              <a:endCxn id="8" idx="2"/>
            </p:cNvCxnSpPr>
            <p:nvPr/>
          </p:nvCxnSpPr>
          <p:spPr>
            <a:xfrm flipV="1">
              <a:off x="7620000" y="2946380"/>
              <a:ext cx="609600" cy="13038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590800" y="1384280"/>
              <a:ext cx="2438400" cy="3139321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u="sng" dirty="0" smtClean="0">
                  <a:solidFill>
                    <a:schemeClr val="bg1"/>
                  </a:solidFill>
                </a:rPr>
                <a:t>Library Objects</a:t>
              </a:r>
            </a:p>
            <a:p>
              <a:pPr>
                <a:buFontTx/>
                <a:buChar char="-"/>
              </a:pPr>
              <a:r>
                <a:rPr lang="en-US" dirty="0" err="1" smtClean="0">
                  <a:solidFill>
                    <a:schemeClr val="bg1"/>
                  </a:solidFill>
                </a:rPr>
                <a:t>Kiểm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tra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có</a:t>
              </a:r>
              <a:r>
                <a:rPr lang="en-US" dirty="0" smtClean="0">
                  <a:solidFill>
                    <a:schemeClr val="bg1"/>
                  </a:solidFill>
                </a:rPr>
                <a:t> file </a:t>
              </a:r>
              <a:r>
                <a:rPr lang="en-US" dirty="0" err="1" smtClean="0">
                  <a:solidFill>
                    <a:schemeClr val="bg1"/>
                  </a:solidFill>
                </a:rPr>
                <a:t>chưa</a:t>
              </a:r>
              <a:r>
                <a:rPr lang="en-US" dirty="0" smtClean="0">
                  <a:solidFill>
                    <a:schemeClr val="bg1"/>
                  </a:solidFill>
                </a:rPr>
                <a:t>?</a:t>
              </a:r>
            </a:p>
            <a:p>
              <a:pPr>
                <a:buFontTx/>
                <a:buChar char="-"/>
              </a:pPr>
              <a:r>
                <a:rPr lang="en-US" dirty="0" err="1" smtClean="0">
                  <a:solidFill>
                    <a:schemeClr val="bg1"/>
                  </a:solidFill>
                </a:rPr>
                <a:t>Mở</a:t>
              </a:r>
              <a:r>
                <a:rPr lang="en-US" dirty="0" smtClean="0">
                  <a:solidFill>
                    <a:schemeClr val="bg1"/>
                  </a:solidFill>
                </a:rPr>
                <a:t> file</a:t>
              </a:r>
            </a:p>
            <a:p>
              <a:pPr>
                <a:buFontTx/>
                <a:buChar char="-"/>
              </a:pPr>
              <a:r>
                <a:rPr lang="en-US" dirty="0" err="1" smtClean="0">
                  <a:solidFill>
                    <a:schemeClr val="bg1"/>
                  </a:solidFill>
                </a:rPr>
                <a:t>Ghi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ký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tự</a:t>
              </a:r>
              <a:endParaRPr lang="en-US" dirty="0" smtClean="0">
                <a:solidFill>
                  <a:schemeClr val="bg1"/>
                </a:solidFill>
              </a:endParaRPr>
            </a:p>
            <a:p>
              <a:pPr>
                <a:buFontTx/>
                <a:buChar char="-"/>
              </a:pPr>
              <a:r>
                <a:rPr lang="en-US" dirty="0" err="1" smtClean="0">
                  <a:solidFill>
                    <a:schemeClr val="bg1"/>
                  </a:solidFill>
                </a:rPr>
                <a:t>Ghi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chuỗi</a:t>
              </a:r>
              <a:endParaRPr lang="en-US" dirty="0" smtClean="0">
                <a:solidFill>
                  <a:schemeClr val="bg1"/>
                </a:solidFill>
              </a:endParaRPr>
            </a:p>
            <a:p>
              <a:pPr>
                <a:buFontTx/>
                <a:buChar char="-"/>
              </a:pPr>
              <a:r>
                <a:rPr lang="en-US" dirty="0" err="1" smtClean="0">
                  <a:solidFill>
                    <a:schemeClr val="bg1"/>
                  </a:solidFill>
                </a:rPr>
                <a:t>Ghi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số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nguyên</a:t>
              </a:r>
              <a:endParaRPr lang="en-US" dirty="0" smtClean="0">
                <a:solidFill>
                  <a:schemeClr val="bg1"/>
                </a:solidFill>
              </a:endParaRPr>
            </a:p>
            <a:p>
              <a:pPr>
                <a:buFontTx/>
                <a:buChar char="-"/>
              </a:pPr>
              <a:r>
                <a:rPr lang="en-US" dirty="0" err="1" smtClean="0">
                  <a:solidFill>
                    <a:schemeClr val="bg1"/>
                  </a:solidFill>
                </a:rPr>
                <a:t>Ghi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số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err="1" smtClean="0">
                  <a:solidFill>
                    <a:schemeClr val="bg1"/>
                  </a:solidFill>
                </a:rPr>
                <a:t>thực</a:t>
              </a:r>
              <a:endParaRPr lang="en-US" dirty="0" smtClean="0">
                <a:solidFill>
                  <a:schemeClr val="bg1"/>
                </a:solidFill>
              </a:endParaRPr>
            </a:p>
            <a:p>
              <a:pPr>
                <a:buFontTx/>
                <a:buChar char="-"/>
              </a:pPr>
              <a:r>
                <a:rPr lang="en-US" dirty="0" err="1" smtClean="0">
                  <a:solidFill>
                    <a:schemeClr val="bg1"/>
                  </a:solidFill>
                </a:rPr>
                <a:t>Ghi</a:t>
              </a:r>
              <a:r>
                <a:rPr lang="en-US" dirty="0" smtClean="0">
                  <a:solidFill>
                    <a:schemeClr val="bg1"/>
                  </a:solidFill>
                </a:rPr>
                <a:t> object;</a:t>
              </a:r>
              <a:endParaRPr lang="en-US" dirty="0" smtClean="0">
                <a:solidFill>
                  <a:schemeClr val="bg1"/>
                </a:solidFill>
              </a:endParaRPr>
            </a:p>
            <a:p>
              <a:pPr>
                <a:buFontTx/>
                <a:buChar char="-"/>
              </a:pPr>
              <a:r>
                <a:rPr lang="en-US" dirty="0" err="1" smtClean="0">
                  <a:solidFill>
                    <a:schemeClr val="bg1"/>
                  </a:solidFill>
                </a:rPr>
                <a:t>Đóng</a:t>
              </a:r>
              <a:r>
                <a:rPr lang="en-US" dirty="0" smtClean="0">
                  <a:solidFill>
                    <a:schemeClr val="bg1"/>
                  </a:solidFill>
                </a:rPr>
                <a:t> file</a:t>
              </a:r>
            </a:p>
            <a:p>
              <a:pPr>
                <a:buFontTx/>
                <a:buChar char="-"/>
              </a:pPr>
              <a:r>
                <a:rPr lang="en-US" dirty="0" smtClean="0">
                  <a:solidFill>
                    <a:schemeClr val="bg1"/>
                  </a:solidFill>
                </a:rPr>
                <a:t>…..</a:t>
              </a:r>
            </a:p>
            <a:p>
              <a:pPr>
                <a:buFontTx/>
                <a:buChar char="-"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3"/>
              <a:endCxn id="9" idx="1"/>
            </p:cNvCxnSpPr>
            <p:nvPr/>
          </p:nvCxnSpPr>
          <p:spPr>
            <a:xfrm>
              <a:off x="5029200" y="2953941"/>
              <a:ext cx="838200" cy="5477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28600" y="4648200"/>
            <a:ext cx="8763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- </a:t>
            </a:r>
            <a:r>
              <a:rPr lang="en-US" b="1" dirty="0" err="1" smtClean="0">
                <a:solidFill>
                  <a:srgbClr val="FFFF00"/>
                </a:solidFill>
              </a:rPr>
              <a:t>Ghi</a:t>
            </a:r>
            <a:r>
              <a:rPr lang="en-US" b="1" dirty="0" smtClean="0">
                <a:solidFill>
                  <a:srgbClr val="FFFF00"/>
                </a:solidFill>
              </a:rPr>
              <a:t> 1 </a:t>
            </a:r>
            <a:r>
              <a:rPr lang="en-US" b="1" dirty="0" err="1" smtClean="0">
                <a:solidFill>
                  <a:srgbClr val="FFFF00"/>
                </a:solidFill>
              </a:rPr>
              <a:t>chuỗi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là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lặp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ghi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từng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ký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tự</a:t>
            </a:r>
            <a:r>
              <a:rPr lang="en-US" b="1" dirty="0" smtClean="0">
                <a:solidFill>
                  <a:srgbClr val="FFFF00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en-US" b="1" dirty="0" err="1" smtClean="0">
                <a:solidFill>
                  <a:srgbClr val="FFFF00"/>
                </a:solidFill>
              </a:rPr>
              <a:t>Nếu</a:t>
            </a:r>
            <a:r>
              <a:rPr lang="en-US" b="1" dirty="0" smtClean="0">
                <a:solidFill>
                  <a:srgbClr val="FFFF00"/>
                </a:solidFill>
              </a:rPr>
              <a:t> text file </a:t>
            </a:r>
            <a:r>
              <a:rPr lang="en-US" b="1" dirty="0" err="1" smtClean="0">
                <a:solidFill>
                  <a:srgbClr val="FFFF00"/>
                </a:solidFill>
              </a:rPr>
              <a:t>được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dùng</a:t>
            </a:r>
            <a:r>
              <a:rPr lang="en-US" b="1" dirty="0" smtClean="0">
                <a:solidFill>
                  <a:srgbClr val="FFFF00"/>
                </a:solidFill>
              </a:rPr>
              <a:t>, </a:t>
            </a:r>
            <a:r>
              <a:rPr lang="en-US" b="1" dirty="0" err="1" smtClean="0">
                <a:solidFill>
                  <a:srgbClr val="FFFF00"/>
                </a:solidFill>
              </a:rPr>
              <a:t>trước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khi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ghi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dữ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liệu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số</a:t>
            </a:r>
            <a:r>
              <a:rPr lang="en-US" b="1" dirty="0" smtClean="0">
                <a:solidFill>
                  <a:srgbClr val="FFFF00"/>
                </a:solidFill>
              </a:rPr>
              <a:t>, </a:t>
            </a:r>
            <a:r>
              <a:rPr lang="en-US" b="1" dirty="0" err="1" smtClean="0">
                <a:solidFill>
                  <a:srgbClr val="FFFF00"/>
                </a:solidFill>
              </a:rPr>
              <a:t>số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sẽ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được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đổi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thành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chuỗi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số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rồi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chuỗi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số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được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ghi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lên</a:t>
            </a:r>
            <a:r>
              <a:rPr lang="en-US" b="1" dirty="0" smtClean="0">
                <a:solidFill>
                  <a:srgbClr val="FFFF00"/>
                </a:solidFill>
              </a:rPr>
              <a:t> file</a:t>
            </a:r>
          </a:p>
          <a:p>
            <a:pPr>
              <a:buFontTx/>
              <a:buChar char="-"/>
            </a:pPr>
            <a:r>
              <a:rPr lang="en-US" b="1" dirty="0" err="1" smtClean="0">
                <a:solidFill>
                  <a:srgbClr val="FFFF00"/>
                </a:solidFill>
              </a:rPr>
              <a:t>Nếu</a:t>
            </a:r>
            <a:r>
              <a:rPr lang="en-US" b="1" dirty="0" smtClean="0">
                <a:solidFill>
                  <a:srgbClr val="FFFF00"/>
                </a:solidFill>
              </a:rPr>
              <a:t> binary file </a:t>
            </a:r>
            <a:r>
              <a:rPr lang="en-US" b="1" dirty="0" err="1" smtClean="0">
                <a:solidFill>
                  <a:srgbClr val="FFFF00"/>
                </a:solidFill>
              </a:rPr>
              <a:t>được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dùng</a:t>
            </a:r>
            <a:r>
              <a:rPr lang="en-US" b="1" dirty="0" smtClean="0">
                <a:solidFill>
                  <a:srgbClr val="FFFF00"/>
                </a:solidFill>
              </a:rPr>
              <a:t>, </a:t>
            </a:r>
            <a:r>
              <a:rPr lang="en-US" b="1" dirty="0" err="1" smtClean="0">
                <a:solidFill>
                  <a:srgbClr val="FFFF00"/>
                </a:solidFill>
              </a:rPr>
              <a:t>ghi</a:t>
            </a:r>
            <a:r>
              <a:rPr lang="en-US" b="1" dirty="0" smtClean="0">
                <a:solidFill>
                  <a:srgbClr val="FFFF00"/>
                </a:solidFill>
              </a:rPr>
              <a:t> 1 </a:t>
            </a:r>
            <a:r>
              <a:rPr lang="en-US" b="1" dirty="0" err="1" smtClean="0">
                <a:solidFill>
                  <a:srgbClr val="FFFF00"/>
                </a:solidFill>
              </a:rPr>
              <a:t>số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int</a:t>
            </a:r>
            <a:r>
              <a:rPr lang="en-US" b="1" dirty="0" smtClean="0">
                <a:solidFill>
                  <a:srgbClr val="FFFF00"/>
                </a:solidFill>
              </a:rPr>
              <a:t> (4 bytes)  </a:t>
            </a:r>
            <a:r>
              <a:rPr lang="en-US" b="1" dirty="0" err="1" smtClean="0">
                <a:solidFill>
                  <a:srgbClr val="FFFF00"/>
                </a:solidFill>
              </a:rPr>
              <a:t>tức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là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ghi</a:t>
            </a:r>
            <a:r>
              <a:rPr lang="en-US" b="1" dirty="0" smtClean="0">
                <a:solidFill>
                  <a:srgbClr val="FFFF00"/>
                </a:solidFill>
              </a:rPr>
              <a:t> 4 byte </a:t>
            </a:r>
            <a:r>
              <a:rPr lang="en-US" b="1" dirty="0" err="1" smtClean="0">
                <a:solidFill>
                  <a:srgbClr val="FFFF00"/>
                </a:solidFill>
              </a:rPr>
              <a:t>nhị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phân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của</a:t>
            </a:r>
            <a:r>
              <a:rPr lang="en-US" b="1" dirty="0" smtClean="0">
                <a:solidFill>
                  <a:srgbClr val="FFFF00"/>
                </a:solidFill>
              </a:rPr>
              <a:t>  </a:t>
            </a:r>
            <a:r>
              <a:rPr lang="en-US" b="1" dirty="0" err="1" smtClean="0">
                <a:solidFill>
                  <a:srgbClr val="FFFF00"/>
                </a:solidFill>
              </a:rPr>
              <a:t>số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này</a:t>
            </a:r>
            <a:r>
              <a:rPr lang="en-US" b="1" dirty="0" smtClean="0">
                <a:solidFill>
                  <a:srgbClr val="FFFF00"/>
                </a:solidFill>
              </a:rPr>
              <a:t>. </a:t>
            </a:r>
            <a:r>
              <a:rPr lang="en-US" b="1" dirty="0" err="1" smtClean="0">
                <a:solidFill>
                  <a:srgbClr val="FFFF00"/>
                </a:solidFill>
              </a:rPr>
              <a:t>Tương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tự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cho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các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kiều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số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khác</a:t>
            </a:r>
            <a:r>
              <a:rPr lang="en-US" b="1" dirty="0" smtClean="0">
                <a:solidFill>
                  <a:srgbClr val="FFFF00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en-US" b="1" dirty="0" err="1" smtClean="0">
                <a:solidFill>
                  <a:srgbClr val="FFFF00"/>
                </a:solidFill>
              </a:rPr>
              <a:t>Ghi</a:t>
            </a:r>
            <a:r>
              <a:rPr lang="en-US" b="1" dirty="0" smtClean="0">
                <a:solidFill>
                  <a:srgbClr val="FFFF00"/>
                </a:solidFill>
              </a:rPr>
              <a:t> 1 object </a:t>
            </a:r>
            <a:r>
              <a:rPr lang="en-US" b="1" dirty="0" err="1" smtClean="0">
                <a:solidFill>
                  <a:srgbClr val="FFFF00"/>
                </a:solidFill>
              </a:rPr>
              <a:t>là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ghi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dữ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liệu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nhị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phân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của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từng</a:t>
            </a:r>
            <a:r>
              <a:rPr lang="en-US" b="1" dirty="0" smtClean="0">
                <a:solidFill>
                  <a:srgbClr val="FFFF00"/>
                </a:solidFill>
              </a:rPr>
              <a:t> field </a:t>
            </a:r>
            <a:r>
              <a:rPr lang="en-US" b="1" dirty="0" err="1" smtClean="0">
                <a:solidFill>
                  <a:srgbClr val="FFFF00"/>
                </a:solidFill>
              </a:rPr>
              <a:t>trong</a:t>
            </a:r>
            <a:r>
              <a:rPr lang="en-US" b="1" dirty="0" smtClean="0">
                <a:solidFill>
                  <a:srgbClr val="FFFF00"/>
                </a:solidFill>
              </a:rPr>
              <a:t> object </a:t>
            </a:r>
            <a:r>
              <a:rPr lang="en-US" b="1" dirty="0" err="1" smtClean="0">
                <a:solidFill>
                  <a:srgbClr val="FFFF00"/>
                </a:solidFill>
              </a:rPr>
              <a:t>lên</a:t>
            </a:r>
            <a:r>
              <a:rPr lang="en-US" b="1" dirty="0" smtClean="0">
                <a:solidFill>
                  <a:srgbClr val="FFFF00"/>
                </a:solidFill>
              </a:rPr>
              <a:t> file. </a:t>
            </a:r>
            <a:r>
              <a:rPr lang="en-US" b="1" dirty="0" err="1" smtClean="0">
                <a:solidFill>
                  <a:srgbClr val="FFFF00"/>
                </a:solidFill>
              </a:rPr>
              <a:t>Để</a:t>
            </a:r>
            <a:r>
              <a:rPr lang="en-US" b="1" dirty="0" smtClean="0">
                <a:solidFill>
                  <a:srgbClr val="FFFF00"/>
                </a:solidFill>
              </a:rPr>
              <a:t>  </a:t>
            </a:r>
            <a:r>
              <a:rPr lang="en-US" b="1" dirty="0" err="1" smtClean="0">
                <a:solidFill>
                  <a:srgbClr val="FFFF00"/>
                </a:solidFill>
              </a:rPr>
              <a:t>sau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này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có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thể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đọc</a:t>
            </a:r>
            <a:r>
              <a:rPr lang="en-US" b="1" dirty="0" smtClean="0">
                <a:solidFill>
                  <a:srgbClr val="FFFF00"/>
                </a:solidFill>
              </a:rPr>
              <a:t> object </a:t>
            </a:r>
            <a:r>
              <a:rPr lang="en-US" b="1" dirty="0" err="1" smtClean="0">
                <a:solidFill>
                  <a:srgbClr val="FFFF00"/>
                </a:solidFill>
              </a:rPr>
              <a:t>từ</a:t>
            </a:r>
            <a:r>
              <a:rPr lang="en-US" b="1" dirty="0" smtClean="0">
                <a:solidFill>
                  <a:srgbClr val="FFFF00"/>
                </a:solidFill>
              </a:rPr>
              <a:t> file, </a:t>
            </a:r>
            <a:r>
              <a:rPr lang="en-US" b="1" dirty="0" err="1" smtClean="0">
                <a:solidFill>
                  <a:srgbClr val="FFFF00"/>
                </a:solidFill>
              </a:rPr>
              <a:t>t</a:t>
            </a:r>
            <a:r>
              <a:rPr lang="en-US" b="1" dirty="0" err="1" smtClean="0">
                <a:solidFill>
                  <a:srgbClr val="FFFF00"/>
                </a:solidFill>
                <a:sym typeface="Wingdings" pitchFamily="2" charset="2"/>
              </a:rPr>
              <a:t>rong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file </a:t>
            </a:r>
            <a:r>
              <a:rPr lang="en-US" b="1" dirty="0" err="1" smtClean="0">
                <a:solidFill>
                  <a:srgbClr val="FFFF00"/>
                </a:solidFill>
                <a:sym typeface="Wingdings" pitchFamily="2" charset="2"/>
              </a:rPr>
              <a:t>phải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sym typeface="Wingdings" pitchFamily="2" charset="2"/>
              </a:rPr>
              <a:t>có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sym typeface="Wingdings" pitchFamily="2" charset="2"/>
              </a:rPr>
              <a:t>định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sym typeface="Wingdings" pitchFamily="2" charset="2"/>
              </a:rPr>
              <a:t>nghĩa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sym typeface="Wingdings" pitchFamily="2" charset="2"/>
              </a:rPr>
              <a:t>cấu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sym typeface="Wingdings" pitchFamily="2" charset="2"/>
              </a:rPr>
              <a:t>trúc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sym typeface="Wingdings" pitchFamily="2" charset="2"/>
              </a:rPr>
              <a:t>của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 class.</a:t>
            </a:r>
            <a:endParaRPr lang="en-US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545</TotalTime>
  <Words>1372</Words>
  <Application>Microsoft Office PowerPoint</Application>
  <PresentationFormat>On-screen Show (4:3)</PresentationFormat>
  <Paragraphs>312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Flow</vt:lpstr>
      <vt:lpstr>Ôn tập Lập trình Text File</vt:lpstr>
      <vt:lpstr>Nội Dung</vt:lpstr>
      <vt:lpstr>1- File là gì? Vai trò?.</vt:lpstr>
      <vt:lpstr>2- Text File và Binary File</vt:lpstr>
      <vt:lpstr>3- Tổ chức File trên Đĩa cứng</vt:lpstr>
      <vt:lpstr>4- Truy xuất File mức HDD và OS</vt:lpstr>
      <vt:lpstr>5- Truy xuất File trong CT Người dùng</vt:lpstr>
      <vt:lpstr>6- Thư viện truy xuất File</vt:lpstr>
      <vt:lpstr>Thư viện truy xuất File: Ghi File</vt:lpstr>
      <vt:lpstr>Thư viện truy xuất File: Đọc File</vt:lpstr>
      <vt:lpstr>7- Phân cấp các lớp Java về truy xuất Text File</vt:lpstr>
      <vt:lpstr>Mô hình ĐỌC Text File</vt:lpstr>
      <vt:lpstr>Mô hình GHI Text File</vt:lpstr>
      <vt:lpstr>9- A Sample</vt:lpstr>
      <vt:lpstr>A Sample: Analysis </vt:lpstr>
      <vt:lpstr>A Sample: Design</vt:lpstr>
      <vt:lpstr>A Sample: Implementation</vt:lpstr>
      <vt:lpstr>A Sample: Implementation</vt:lpstr>
      <vt:lpstr>A Sample: Implementation</vt:lpstr>
      <vt:lpstr>A Sample: Implementation</vt:lpstr>
      <vt:lpstr>A Sample: Implementation</vt:lpstr>
      <vt:lpstr>A Sample: Implementation</vt:lpstr>
      <vt:lpstr>A Sample: Implementation</vt:lpstr>
      <vt:lpstr>A Sample: Implementation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Azure</dc:creator>
  <cp:lastModifiedBy>Azure</cp:lastModifiedBy>
  <cp:revision>58</cp:revision>
  <dcterms:created xsi:type="dcterms:W3CDTF">2021-11-26T02:00:25Z</dcterms:created>
  <dcterms:modified xsi:type="dcterms:W3CDTF">2022-01-06T02:46:31Z</dcterms:modified>
</cp:coreProperties>
</file>