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63" r:id="rId5"/>
    <p:sldId id="260" r:id="rId6"/>
    <p:sldId id="261" r:id="rId7"/>
    <p:sldId id="262" r:id="rId8"/>
    <p:sldId id="259" r:id="rId9"/>
    <p:sldId id="272" r:id="rId10"/>
    <p:sldId id="266" r:id="rId11"/>
    <p:sldId id="264" r:id="rId12"/>
    <p:sldId id="267" r:id="rId13"/>
    <p:sldId id="268" r:id="rId14"/>
    <p:sldId id="265"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3A4034-EF71-495A-98F6-76F668BFC211}" type="datetimeFigureOut">
              <a:rPr lang="en-US" smtClean="0"/>
              <a:t>16/01/2018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1113887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3A4034-EF71-495A-98F6-76F668BFC211}" type="datetimeFigureOut">
              <a:rPr lang="en-US" smtClean="0"/>
              <a:t>16/01/2018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2957646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3A4034-EF71-495A-98F6-76F668BFC211}" type="datetimeFigureOut">
              <a:rPr lang="en-US" smtClean="0"/>
              <a:t>16/01/2018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1151488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3A4034-EF71-495A-98F6-76F668BFC211}" type="datetimeFigureOut">
              <a:rPr lang="en-US" smtClean="0"/>
              <a:t>16/01/2018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1388-3AD4-435A-9303-1C3CF9661A5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3529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3A4034-EF71-495A-98F6-76F668BFC211}" type="datetimeFigureOut">
              <a:rPr lang="en-US" smtClean="0"/>
              <a:t>16/01/2018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3257917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3A4034-EF71-495A-98F6-76F668BFC211}" type="datetimeFigureOut">
              <a:rPr lang="en-US" smtClean="0"/>
              <a:t>16/01/2018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3867777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3A4034-EF71-495A-98F6-76F668BFC211}" type="datetimeFigureOut">
              <a:rPr lang="en-US" smtClean="0"/>
              <a:t>16/01/2018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2017233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3A4034-EF71-495A-98F6-76F668BFC211}" type="datetimeFigureOut">
              <a:rPr lang="en-US" smtClean="0"/>
              <a:t>16/01/2018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450426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3A4034-EF71-495A-98F6-76F668BFC211}" type="datetimeFigureOut">
              <a:rPr lang="en-US" smtClean="0"/>
              <a:t>16/01/2018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3663806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A3A4034-EF71-495A-98F6-76F668BFC211}" type="datetimeFigureOut">
              <a:rPr lang="en-US" smtClean="0"/>
              <a:t>16/01/2018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424916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3A4034-EF71-495A-98F6-76F668BFC211}" type="datetimeFigureOut">
              <a:rPr lang="en-US" smtClean="0"/>
              <a:t>16/01/2018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101333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3A4034-EF71-495A-98F6-76F668BFC211}" type="datetimeFigureOut">
              <a:rPr lang="en-US" smtClean="0"/>
              <a:t>16/01/2018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593636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3A4034-EF71-495A-98F6-76F668BFC211}" type="datetimeFigureOut">
              <a:rPr lang="en-US" smtClean="0"/>
              <a:t>16/01/2018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42685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A3A4034-EF71-495A-98F6-76F668BFC211}" type="datetimeFigureOut">
              <a:rPr lang="en-US" smtClean="0"/>
              <a:t>16/01/2018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341081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3A4034-EF71-495A-98F6-76F668BFC211}" type="datetimeFigureOut">
              <a:rPr lang="en-US" smtClean="0"/>
              <a:t>16/01/2018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3516955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A3A4034-EF71-495A-98F6-76F668BFC211}" type="datetimeFigureOut">
              <a:rPr lang="en-US" smtClean="0"/>
              <a:t>16/01/2018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127248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3A4034-EF71-495A-98F6-76F668BFC211}" type="datetimeFigureOut">
              <a:rPr lang="en-US" smtClean="0"/>
              <a:t>16/01/2018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B1388-3AD4-435A-9303-1C3CF9661A5F}" type="slidenum">
              <a:rPr lang="en-US" smtClean="0"/>
              <a:t>‹#›</a:t>
            </a:fld>
            <a:endParaRPr lang="en-US"/>
          </a:p>
        </p:txBody>
      </p:sp>
    </p:spTree>
    <p:extLst>
      <p:ext uri="{BB962C8B-B14F-4D97-AF65-F5344CB8AC3E}">
        <p14:creationId xmlns:p14="http://schemas.microsoft.com/office/powerpoint/2010/main" val="427631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3A4034-EF71-495A-98F6-76F668BFC211}" type="datetimeFigureOut">
              <a:rPr lang="en-US" smtClean="0"/>
              <a:t>16/01/2018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DBB1388-3AD4-435A-9303-1C3CF9661A5F}" type="slidenum">
              <a:rPr lang="en-US" smtClean="0"/>
              <a:t>‹#›</a:t>
            </a:fld>
            <a:endParaRPr lang="en-US"/>
          </a:p>
        </p:txBody>
      </p:sp>
    </p:spTree>
    <p:extLst>
      <p:ext uri="{BB962C8B-B14F-4D97-AF65-F5344CB8AC3E}">
        <p14:creationId xmlns:p14="http://schemas.microsoft.com/office/powerpoint/2010/main" val="418512541"/>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wiki/Origin_serv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5778"/>
            <a:ext cx="10515600" cy="1446663"/>
          </a:xfrm>
        </p:spPr>
        <p:txBody>
          <a:bodyPr/>
          <a:lstStyle/>
          <a:p>
            <a:pPr algn="ctr"/>
            <a:r>
              <a:rPr lang="en-US" sz="5400" dirty="0" smtClean="0"/>
              <a:t>NGINX</a:t>
            </a:r>
            <a:endParaRPr lang="en-US" sz="5400" dirty="0"/>
          </a:p>
        </p:txBody>
      </p:sp>
      <p:sp>
        <p:nvSpPr>
          <p:cNvPr id="4" name="Content Placeholder 3"/>
          <p:cNvSpPr>
            <a:spLocks noGrp="1"/>
          </p:cNvSpPr>
          <p:nvPr>
            <p:ph idx="1"/>
          </p:nvPr>
        </p:nvSpPr>
        <p:spPr>
          <a:xfrm>
            <a:off x="8330822" y="5827594"/>
            <a:ext cx="1918648" cy="382137"/>
          </a:xfrm>
        </p:spPr>
        <p:txBody>
          <a:bodyPr>
            <a:normAutofit/>
          </a:bodyPr>
          <a:lstStyle/>
          <a:p>
            <a:pPr marL="0" indent="0">
              <a:buNone/>
            </a:pPr>
            <a:r>
              <a:rPr lang="en-US" sz="1200" dirty="0" smtClean="0"/>
              <a:t>CREATED BY NGHIA VU</a:t>
            </a:r>
            <a:endParaRPr lang="en-US" sz="12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816" y="128515"/>
            <a:ext cx="1524003" cy="1524003"/>
          </a:xfrm>
          <a:prstGeom prst="rect">
            <a:avLst/>
          </a:prstGeom>
        </p:spPr>
      </p:pic>
    </p:spTree>
    <p:extLst>
      <p:ext uri="{BB962C8B-B14F-4D97-AF65-F5344CB8AC3E}">
        <p14:creationId xmlns:p14="http://schemas.microsoft.com/office/powerpoint/2010/main" val="3554481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BALANCER</a:t>
            </a:r>
            <a:endParaRPr lang="en-US" dirty="0"/>
          </a:p>
        </p:txBody>
      </p:sp>
      <p:sp>
        <p:nvSpPr>
          <p:cNvPr id="3" name="Content Placeholder 2"/>
          <p:cNvSpPr>
            <a:spLocks noGrp="1"/>
          </p:cNvSpPr>
          <p:nvPr>
            <p:ph idx="1"/>
          </p:nvPr>
        </p:nvSpPr>
        <p:spPr>
          <a:xfrm>
            <a:off x="6573671" y="1531611"/>
            <a:ext cx="4822760" cy="2619048"/>
          </a:xfrm>
        </p:spPr>
        <p:txBody>
          <a:bodyPr/>
          <a:lstStyle/>
          <a:p>
            <a:r>
              <a:rPr lang="en-US" dirty="0" smtClean="0"/>
              <a:t>Both backend1 &amp; backend2 contain the source code and connect to the same database</a:t>
            </a:r>
          </a:p>
          <a:p>
            <a:r>
              <a:rPr lang="en-US" dirty="0" smtClean="0"/>
              <a:t>Algorithm :  round-robin, </a:t>
            </a:r>
            <a:r>
              <a:rPr lang="en-US" dirty="0" err="1" smtClean="0"/>
              <a:t>least_conn</a:t>
            </a:r>
            <a:r>
              <a:rPr lang="en-US" dirty="0" smtClean="0"/>
              <a:t>, </a:t>
            </a:r>
            <a:r>
              <a:rPr lang="en-US" dirty="0" err="1" smtClean="0"/>
              <a:t>least_time</a:t>
            </a:r>
            <a:r>
              <a:rPr lang="en-US" dirty="0" smtClean="0"/>
              <a:t>, </a:t>
            </a:r>
            <a:r>
              <a:rPr lang="en-US" dirty="0" err="1" smtClean="0"/>
              <a:t>ip_hash</a:t>
            </a:r>
            <a:r>
              <a:rPr lang="en-US" dirty="0" smtClean="0"/>
              <a:t>,…</a:t>
            </a:r>
            <a:r>
              <a:rPr lang="en-US" dirty="0"/>
              <a:t>o</a:t>
            </a:r>
            <a:r>
              <a:rPr lang="en-US" dirty="0" smtClean="0"/>
              <a:t>r weight </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78" y="1531610"/>
            <a:ext cx="3276190" cy="261904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078" y="4394026"/>
            <a:ext cx="3276190" cy="1400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3671" y="4705742"/>
            <a:ext cx="3276190" cy="1047619"/>
          </a:xfrm>
          <a:prstGeom prst="rect">
            <a:avLst/>
          </a:prstGeom>
        </p:spPr>
      </p:pic>
    </p:spTree>
    <p:extLst>
      <p:ext uri="{BB962C8B-B14F-4D97-AF65-F5344CB8AC3E}">
        <p14:creationId xmlns:p14="http://schemas.microsoft.com/office/powerpoint/2010/main" val="1456898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626660"/>
          </a:xfrm>
        </p:spPr>
        <p:txBody>
          <a:bodyPr/>
          <a:lstStyle/>
          <a:p>
            <a:pPr algn="ctr"/>
            <a:r>
              <a:rPr lang="en-US" sz="4200" dirty="0" smtClean="0"/>
              <a:t>CACHE</a:t>
            </a:r>
            <a:endParaRPr lang="en-US" sz="4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724" y="1323833"/>
            <a:ext cx="7170715" cy="4858603"/>
          </a:xfrm>
        </p:spPr>
      </p:pic>
      <p:sp>
        <p:nvSpPr>
          <p:cNvPr id="6" name="Text Placeholder 5"/>
          <p:cNvSpPr>
            <a:spLocks noGrp="1"/>
          </p:cNvSpPr>
          <p:nvPr>
            <p:ph type="body" sz="half" idx="2"/>
          </p:nvPr>
        </p:nvSpPr>
        <p:spPr/>
        <p:txBody>
          <a:bodyPr>
            <a:normAutofit/>
          </a:bodyPr>
          <a:lstStyle/>
          <a:p>
            <a:pPr marL="285750" indent="-285750">
              <a:buFont typeface="Arial" panose="020B0604020202020204" pitchFamily="34" charset="0"/>
              <a:buChar char="•"/>
            </a:pPr>
            <a:r>
              <a:rPr lang="en-US" sz="2000" b="1" dirty="0" smtClean="0"/>
              <a:t>Browser cache</a:t>
            </a:r>
          </a:p>
          <a:p>
            <a:pPr marL="285750" indent="-285750">
              <a:buFont typeface="Arial" panose="020B0604020202020204" pitchFamily="34" charset="0"/>
              <a:buChar char="•"/>
            </a:pPr>
            <a:r>
              <a:rPr lang="en-US" sz="2000" b="1" dirty="0" smtClean="0"/>
              <a:t>Proxy cache</a:t>
            </a:r>
          </a:p>
          <a:p>
            <a:pPr marL="285750" indent="-285750">
              <a:buFont typeface="Arial" panose="020B0604020202020204" pitchFamily="34" charset="0"/>
              <a:buChar char="•"/>
            </a:pPr>
            <a:r>
              <a:rPr lang="en-US" sz="2000" b="1" dirty="0"/>
              <a:t>Reverse Proxy Cache</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86764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6111" y="452718"/>
            <a:ext cx="9404723" cy="789228"/>
          </a:xfrm>
        </p:spPr>
        <p:txBody>
          <a:bodyPr/>
          <a:lstStyle/>
          <a:p>
            <a:r>
              <a:rPr lang="en-US" dirty="0" smtClean="0"/>
              <a:t>PROXY CACHE</a:t>
            </a:r>
            <a:endParaRPr lang="en-US" dirty="0"/>
          </a:p>
        </p:txBody>
      </p:sp>
      <p:sp>
        <p:nvSpPr>
          <p:cNvPr id="6" name="Content Placeholder 5"/>
          <p:cNvSpPr>
            <a:spLocks noGrp="1"/>
          </p:cNvSpPr>
          <p:nvPr>
            <p:ph idx="1"/>
          </p:nvPr>
        </p:nvSpPr>
        <p:spPr>
          <a:xfrm>
            <a:off x="1064526" y="1853248"/>
            <a:ext cx="4162567" cy="4195481"/>
          </a:xfrm>
        </p:spPr>
        <p:txBody>
          <a:bodyPr/>
          <a:lstStyle/>
          <a:p>
            <a:r>
              <a:rPr lang="en-US" dirty="0"/>
              <a:t>Web proxy caching stores copies of frequently accessed Web objects (such as documents, images, and articles) close to users and serves this information to them. Internet users get their information faster, and Internet bandwidth is freed for other tasks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991" y="1853247"/>
            <a:ext cx="6141493" cy="3892459"/>
          </a:xfrm>
          <a:prstGeom prst="rect">
            <a:avLst/>
          </a:prstGeom>
        </p:spPr>
      </p:pic>
    </p:spTree>
    <p:extLst>
      <p:ext uri="{BB962C8B-B14F-4D97-AF65-F5344CB8AC3E}">
        <p14:creationId xmlns:p14="http://schemas.microsoft.com/office/powerpoint/2010/main" val="2313495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8285"/>
          </a:xfrm>
        </p:spPr>
        <p:txBody>
          <a:bodyPr/>
          <a:lstStyle/>
          <a:p>
            <a:r>
              <a:rPr lang="en-US" dirty="0" smtClean="0"/>
              <a:t>REVERSE PROXY CACHE</a:t>
            </a:r>
            <a:endParaRPr lang="en-US" dirty="0"/>
          </a:p>
        </p:txBody>
      </p:sp>
      <p:sp>
        <p:nvSpPr>
          <p:cNvPr id="3" name="Content Placeholder 2"/>
          <p:cNvSpPr>
            <a:spLocks noGrp="1"/>
          </p:cNvSpPr>
          <p:nvPr>
            <p:ph idx="1"/>
          </p:nvPr>
        </p:nvSpPr>
        <p:spPr>
          <a:xfrm>
            <a:off x="1127195" y="1676399"/>
            <a:ext cx="3796234" cy="4195481"/>
          </a:xfrm>
        </p:spPr>
        <p:txBody>
          <a:bodyPr/>
          <a:lstStyle/>
          <a:p>
            <a:r>
              <a:rPr lang="en-US" dirty="0"/>
              <a:t>H</a:t>
            </a:r>
            <a:r>
              <a:rPr lang="en-US" dirty="0" smtClean="0"/>
              <a:t>ide </a:t>
            </a:r>
            <a:r>
              <a:rPr lang="en-US" dirty="0"/>
              <a:t>the existence and characteristics of an </a:t>
            </a:r>
            <a:r>
              <a:rPr lang="en-US" dirty="0">
                <a:hlinkClick r:id="rId2" tooltip="Origin server"/>
              </a:rPr>
              <a:t>origin server</a:t>
            </a:r>
            <a:r>
              <a:rPr lang="en-US" dirty="0"/>
              <a:t> or servers.</a:t>
            </a:r>
          </a:p>
          <a:p>
            <a:r>
              <a:rPr lang="en-US" dirty="0"/>
              <a:t>Load </a:t>
            </a:r>
            <a:r>
              <a:rPr lang="en-US" dirty="0" smtClean="0"/>
              <a:t>balancing</a:t>
            </a:r>
          </a:p>
          <a:p>
            <a:r>
              <a:rPr lang="en-US" dirty="0" smtClean="0"/>
              <a:t>Control all requests sent by clients to protected servers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024" y="1676399"/>
            <a:ext cx="7014381" cy="3878240"/>
          </a:xfrm>
          <a:prstGeom prst="rect">
            <a:avLst/>
          </a:prstGeom>
        </p:spPr>
      </p:pic>
    </p:spTree>
    <p:extLst>
      <p:ext uri="{BB962C8B-B14F-4D97-AF65-F5344CB8AC3E}">
        <p14:creationId xmlns:p14="http://schemas.microsoft.com/office/powerpoint/2010/main" val="637982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HEADERS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125" y="1853248"/>
            <a:ext cx="6512114" cy="3810037"/>
          </a:xfrm>
        </p:spPr>
      </p:pic>
    </p:spTree>
    <p:extLst>
      <p:ext uri="{BB962C8B-B14F-4D97-AF65-F5344CB8AC3E}">
        <p14:creationId xmlns:p14="http://schemas.microsoft.com/office/powerpoint/2010/main" val="2472073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2876"/>
          </a:xfrm>
        </p:spPr>
        <p:txBody>
          <a:bodyPr/>
          <a:lstStyle/>
          <a:p>
            <a:r>
              <a:rPr lang="en-US" dirty="0" smtClean="0"/>
              <a:t>ETAGS</a:t>
            </a:r>
            <a:endParaRPr lang="en-US" dirty="0"/>
          </a:p>
        </p:txBody>
      </p:sp>
      <p:sp>
        <p:nvSpPr>
          <p:cNvPr id="3" name="Content Placeholder 2"/>
          <p:cNvSpPr>
            <a:spLocks noGrp="1"/>
          </p:cNvSpPr>
          <p:nvPr>
            <p:ph idx="1"/>
          </p:nvPr>
        </p:nvSpPr>
        <p:spPr/>
        <p:txBody>
          <a:bodyPr/>
          <a:lstStyle/>
          <a:p>
            <a:r>
              <a:rPr lang="en-US" dirty="0"/>
              <a:t>The server </a:t>
            </a:r>
            <a:r>
              <a:rPr lang="en-US" dirty="0" smtClean="0"/>
              <a:t>uses </a:t>
            </a:r>
            <a:r>
              <a:rPr lang="en-US" dirty="0"/>
              <a:t>the </a:t>
            </a:r>
            <a:r>
              <a:rPr lang="en-US" dirty="0" err="1"/>
              <a:t>ETag</a:t>
            </a:r>
            <a:r>
              <a:rPr lang="en-US" dirty="0"/>
              <a:t> HTTP header to return a validation </a:t>
            </a:r>
            <a:r>
              <a:rPr lang="en-US" dirty="0" smtClean="0"/>
              <a:t>token</a:t>
            </a:r>
          </a:p>
          <a:p>
            <a:r>
              <a:rPr lang="en-US" dirty="0"/>
              <a:t>The validation token </a:t>
            </a:r>
            <a:r>
              <a:rPr lang="en-US" dirty="0" smtClean="0"/>
              <a:t>allows </a:t>
            </a:r>
            <a:r>
              <a:rPr lang="en-US" dirty="0"/>
              <a:t>for optimal resource monitoring: no need to reload the data if there is nothing to change the server side.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582" y="3701599"/>
            <a:ext cx="4514850" cy="2047875"/>
          </a:xfrm>
          <a:prstGeom prst="rect">
            <a:avLst/>
          </a:prstGeom>
        </p:spPr>
      </p:pic>
    </p:spTree>
    <p:extLst>
      <p:ext uri="{BB962C8B-B14F-4D97-AF65-F5344CB8AC3E}">
        <p14:creationId xmlns:p14="http://schemas.microsoft.com/office/powerpoint/2010/main" val="1005895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25455"/>
          </a:xfrm>
        </p:spPr>
        <p:txBody>
          <a:bodyPr/>
          <a:lstStyle/>
          <a:p>
            <a:r>
              <a:rPr lang="en-US" dirty="0" smtClean="0"/>
              <a:t>CACHE-CONTROL</a:t>
            </a:r>
            <a:endParaRPr lang="en-US" dirty="0"/>
          </a:p>
        </p:txBody>
      </p:sp>
      <p:sp>
        <p:nvSpPr>
          <p:cNvPr id="3" name="Content Placeholder 2"/>
          <p:cNvSpPr>
            <a:spLocks noGrp="1"/>
          </p:cNvSpPr>
          <p:nvPr>
            <p:ph idx="1"/>
          </p:nvPr>
        </p:nvSpPr>
        <p:spPr>
          <a:xfrm>
            <a:off x="875201" y="1466065"/>
            <a:ext cx="8946541" cy="4195481"/>
          </a:xfrm>
        </p:spPr>
        <p:txBody>
          <a:bodyPr/>
          <a:lstStyle/>
          <a:p>
            <a:r>
              <a:rPr lang="en-US" dirty="0"/>
              <a:t>Cache-Control directives control who can cache the response, under which conditions, and for how long.</a:t>
            </a:r>
          </a:p>
          <a:p>
            <a:pPr lvl="1"/>
            <a:r>
              <a:rPr lang="en-US" b="1" dirty="0" smtClean="0"/>
              <a:t>no-cache</a:t>
            </a:r>
            <a:r>
              <a:rPr lang="en-US" dirty="0" smtClean="0"/>
              <a:t> : notice </a:t>
            </a:r>
            <a:r>
              <a:rPr lang="en-US" dirty="0"/>
              <a:t>that the response </a:t>
            </a:r>
            <a:r>
              <a:rPr lang="en-US" dirty="0" smtClean="0"/>
              <a:t>returned can </a:t>
            </a:r>
            <a:r>
              <a:rPr lang="en-US" dirty="0"/>
              <a:t>not be used for the next request to the same URL if the server does not check whether the response has changed.</a:t>
            </a:r>
            <a:endParaRPr lang="en-US" dirty="0"/>
          </a:p>
          <a:p>
            <a:pPr lvl="1"/>
            <a:r>
              <a:rPr lang="en-US" b="1" dirty="0" smtClean="0"/>
              <a:t>no-store</a:t>
            </a:r>
            <a:r>
              <a:rPr lang="en-US" dirty="0" smtClean="0"/>
              <a:t> </a:t>
            </a:r>
            <a:r>
              <a:rPr lang="en-US" dirty="0"/>
              <a:t>: </a:t>
            </a:r>
            <a:r>
              <a:rPr lang="en-US" dirty="0" smtClean="0"/>
              <a:t> notice </a:t>
            </a:r>
            <a:r>
              <a:rPr lang="en-US" dirty="0"/>
              <a:t>that the server does not allow the browser to keep any version of the response returned</a:t>
            </a:r>
            <a:endParaRPr lang="en-US" dirty="0" smtClean="0"/>
          </a:p>
          <a:p>
            <a:pPr lvl="1"/>
            <a:r>
              <a:rPr lang="en-US" b="1" dirty="0"/>
              <a:t>p</a:t>
            </a:r>
            <a:r>
              <a:rPr lang="en-US" b="1" dirty="0" smtClean="0"/>
              <a:t>ublic </a:t>
            </a:r>
            <a:r>
              <a:rPr lang="en-US" dirty="0" smtClean="0"/>
              <a:t>&amp; </a:t>
            </a:r>
            <a:r>
              <a:rPr lang="en-US" b="1" dirty="0" smtClean="0"/>
              <a:t>private</a:t>
            </a:r>
          </a:p>
          <a:p>
            <a:pPr lvl="1"/>
            <a:r>
              <a:rPr lang="en-US" b="1" dirty="0"/>
              <a:t>max-age</a:t>
            </a:r>
          </a:p>
          <a:p>
            <a:pPr lvl="1"/>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6585" y="3563805"/>
            <a:ext cx="4421875" cy="2809699"/>
          </a:xfrm>
          <a:prstGeom prst="rect">
            <a:avLst/>
          </a:prstGeom>
        </p:spPr>
      </p:pic>
    </p:spTree>
    <p:extLst>
      <p:ext uri="{BB962C8B-B14F-4D97-AF65-F5344CB8AC3E}">
        <p14:creationId xmlns:p14="http://schemas.microsoft.com/office/powerpoint/2010/main" val="1957191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02876"/>
          </a:xfrm>
        </p:spPr>
        <p:txBody>
          <a:bodyPr/>
          <a:lstStyle/>
          <a:p>
            <a:r>
              <a:rPr lang="en-US" dirty="0" smtClean="0"/>
              <a:t>OPTIMAN CACHE-CONTROL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6722" y="1255594"/>
            <a:ext cx="6851176" cy="5254388"/>
          </a:xfrm>
        </p:spPr>
      </p:pic>
    </p:spTree>
    <p:extLst>
      <p:ext uri="{BB962C8B-B14F-4D97-AF65-F5344CB8AC3E}">
        <p14:creationId xmlns:p14="http://schemas.microsoft.com/office/powerpoint/2010/main" val="3466356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Introduction</a:t>
            </a:r>
          </a:p>
          <a:p>
            <a:r>
              <a:rPr lang="en-US" dirty="0"/>
              <a:t>Architecture</a:t>
            </a:r>
          </a:p>
          <a:p>
            <a:r>
              <a:rPr lang="en-US" dirty="0"/>
              <a:t>Install and Use</a:t>
            </a:r>
          </a:p>
          <a:p>
            <a:r>
              <a:rPr lang="en-US" dirty="0" smtClean="0"/>
              <a:t>Configuration</a:t>
            </a:r>
          </a:p>
          <a:p>
            <a:r>
              <a:rPr lang="en-US" dirty="0" smtClean="0"/>
              <a:t>Cache</a:t>
            </a:r>
            <a:endParaRPr lang="en-US" dirty="0"/>
          </a:p>
          <a:p>
            <a:endParaRPr lang="en-US" dirty="0"/>
          </a:p>
        </p:txBody>
      </p:sp>
    </p:spTree>
    <p:extLst>
      <p:ext uri="{BB962C8B-B14F-4D97-AF65-F5344CB8AC3E}">
        <p14:creationId xmlns:p14="http://schemas.microsoft.com/office/powerpoint/2010/main" val="3491547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WHAT?</a:t>
            </a:r>
          </a:p>
          <a:p>
            <a:pPr marL="457200" lvl="1" indent="0">
              <a:buNone/>
            </a:pPr>
            <a:r>
              <a:rPr lang="en-US" dirty="0" smtClean="0"/>
              <a:t>NGINX is </a:t>
            </a:r>
            <a:r>
              <a:rPr lang="en-US" dirty="0"/>
              <a:t>an </a:t>
            </a:r>
            <a:r>
              <a:rPr lang="en-US" dirty="0" smtClean="0"/>
              <a:t>HTTP </a:t>
            </a:r>
            <a:r>
              <a:rPr lang="en-US" dirty="0"/>
              <a:t>and reverse proxy server, as well as a mail proxy </a:t>
            </a:r>
            <a:r>
              <a:rPr lang="en-US" dirty="0" smtClean="0"/>
              <a:t>server</a:t>
            </a:r>
          </a:p>
          <a:p>
            <a:pPr indent="-285750">
              <a:buFont typeface="Wingdings" panose="05000000000000000000" pitchFamily="2" charset="2"/>
              <a:buChar char="Ø"/>
            </a:pPr>
            <a:r>
              <a:rPr lang="en-US" dirty="0" smtClean="0"/>
              <a:t>WHY?</a:t>
            </a:r>
          </a:p>
          <a:p>
            <a:pPr marL="457200" lvl="1" indent="0">
              <a:buNone/>
            </a:pPr>
            <a:r>
              <a:rPr lang="en-US" dirty="0"/>
              <a:t>Performance, Scalability, Availability, Easy</a:t>
            </a:r>
            <a:endParaRPr lang="en-US" dirty="0" smtClean="0"/>
          </a:p>
          <a:p>
            <a:pPr marL="57150" indent="0">
              <a:buNone/>
            </a:pPr>
            <a:endParaRPr lang="en-US" dirty="0"/>
          </a:p>
        </p:txBody>
      </p:sp>
    </p:spTree>
    <p:extLst>
      <p:ext uri="{BB962C8B-B14F-4D97-AF65-F5344CB8AC3E}">
        <p14:creationId xmlns:p14="http://schemas.microsoft.com/office/powerpoint/2010/main" val="39431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7731" y="1487606"/>
            <a:ext cx="8413103" cy="5063320"/>
          </a:xfrm>
        </p:spPr>
      </p:pic>
    </p:spTree>
    <p:extLst>
      <p:ext uri="{BB962C8B-B14F-4D97-AF65-F5344CB8AC3E}">
        <p14:creationId xmlns:p14="http://schemas.microsoft.com/office/powerpoint/2010/main" val="357486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&amp; USE</a:t>
            </a:r>
            <a:endParaRPr lang="en-US" dirty="0"/>
          </a:p>
        </p:txBody>
      </p:sp>
      <p:sp>
        <p:nvSpPr>
          <p:cNvPr id="3" name="Content Placeholder 2"/>
          <p:cNvSpPr>
            <a:spLocks noGrp="1"/>
          </p:cNvSpPr>
          <p:nvPr>
            <p:ph idx="1"/>
          </p:nvPr>
        </p:nvSpPr>
        <p:spPr/>
        <p:txBody>
          <a:bodyPr/>
          <a:lstStyle/>
          <a:p>
            <a:r>
              <a:rPr lang="en-US" dirty="0" smtClean="0"/>
              <a:t>Install</a:t>
            </a:r>
          </a:p>
          <a:p>
            <a:pPr lvl="1"/>
            <a:r>
              <a:rPr lang="en-US" dirty="0" err="1"/>
              <a:t>sudo</a:t>
            </a:r>
            <a:r>
              <a:rPr lang="en-US" dirty="0"/>
              <a:t> apt-get </a:t>
            </a:r>
            <a:r>
              <a:rPr lang="en-US" dirty="0" smtClean="0"/>
              <a:t>update</a:t>
            </a:r>
          </a:p>
          <a:p>
            <a:pPr lvl="1"/>
            <a:r>
              <a:rPr lang="en-US" dirty="0" err="1"/>
              <a:t>sudo</a:t>
            </a:r>
            <a:r>
              <a:rPr lang="en-US" dirty="0"/>
              <a:t> apt-get install </a:t>
            </a:r>
            <a:r>
              <a:rPr lang="en-US" dirty="0" err="1" smtClean="0"/>
              <a:t>nginx</a:t>
            </a:r>
            <a:endParaRPr lang="en-US" dirty="0" smtClean="0"/>
          </a:p>
          <a:p>
            <a:r>
              <a:rPr lang="en-US" dirty="0" smtClean="0"/>
              <a:t>Check that NGINX is running</a:t>
            </a:r>
          </a:p>
          <a:p>
            <a:pPr lvl="1"/>
            <a:r>
              <a:rPr lang="en-US" dirty="0" err="1"/>
              <a:t>s</a:t>
            </a:r>
            <a:r>
              <a:rPr lang="en-US" dirty="0" err="1" smtClean="0"/>
              <a:t>udo</a:t>
            </a:r>
            <a:r>
              <a:rPr lang="en-US" dirty="0" smtClean="0"/>
              <a:t> service </a:t>
            </a:r>
            <a:r>
              <a:rPr lang="en-US" dirty="0" err="1" smtClean="0"/>
              <a:t>nginx</a:t>
            </a:r>
            <a:r>
              <a:rPr lang="en-US" dirty="0" smtClean="0"/>
              <a:t> status</a:t>
            </a:r>
          </a:p>
          <a:p>
            <a:r>
              <a:rPr lang="en-US" dirty="0" smtClean="0"/>
              <a:t>Starting, stopping and restarting NGINX</a:t>
            </a:r>
          </a:p>
          <a:p>
            <a:pPr lvl="1"/>
            <a:r>
              <a:rPr lang="en-US" dirty="0" err="1"/>
              <a:t>s</a:t>
            </a:r>
            <a:r>
              <a:rPr lang="en-US" dirty="0" err="1" smtClean="0"/>
              <a:t>udo</a:t>
            </a:r>
            <a:r>
              <a:rPr lang="en-US" dirty="0" smtClean="0"/>
              <a:t> service </a:t>
            </a:r>
            <a:r>
              <a:rPr lang="en-US" dirty="0" err="1" smtClean="0"/>
              <a:t>nginx</a:t>
            </a:r>
            <a:r>
              <a:rPr lang="en-US" dirty="0" smtClean="0"/>
              <a:t> start</a:t>
            </a:r>
          </a:p>
          <a:p>
            <a:pPr lvl="1"/>
            <a:r>
              <a:rPr lang="en-US" dirty="0" err="1"/>
              <a:t>sudo</a:t>
            </a:r>
            <a:r>
              <a:rPr lang="en-US" dirty="0"/>
              <a:t> service </a:t>
            </a:r>
            <a:r>
              <a:rPr lang="en-US" dirty="0" err="1"/>
              <a:t>nginx</a:t>
            </a:r>
            <a:r>
              <a:rPr lang="en-US" dirty="0"/>
              <a:t> </a:t>
            </a:r>
            <a:r>
              <a:rPr lang="en-US" dirty="0" smtClean="0"/>
              <a:t>stop</a:t>
            </a:r>
          </a:p>
          <a:p>
            <a:pPr lvl="1"/>
            <a:r>
              <a:rPr lang="en-US" dirty="0" err="1"/>
              <a:t>sudo</a:t>
            </a:r>
            <a:r>
              <a:rPr lang="en-US" dirty="0"/>
              <a:t> service </a:t>
            </a:r>
            <a:r>
              <a:rPr lang="en-US" dirty="0" err="1"/>
              <a:t>nginx</a:t>
            </a:r>
            <a:r>
              <a:rPr lang="en-US" dirty="0"/>
              <a:t> </a:t>
            </a:r>
            <a:r>
              <a:rPr lang="en-US" dirty="0" smtClean="0"/>
              <a:t>restart</a:t>
            </a:r>
            <a:endParaRPr lang="en-US" dirty="0"/>
          </a:p>
        </p:txBody>
      </p:sp>
    </p:spTree>
    <p:extLst>
      <p:ext uri="{BB962C8B-B14F-4D97-AF65-F5344CB8AC3E}">
        <p14:creationId xmlns:p14="http://schemas.microsoft.com/office/powerpoint/2010/main" val="308152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NGINX CONF</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6853" y="2052638"/>
            <a:ext cx="7560070" cy="4195762"/>
          </a:xfrm>
        </p:spPr>
      </p:pic>
    </p:spTree>
    <p:extLst>
      <p:ext uri="{BB962C8B-B14F-4D97-AF65-F5344CB8AC3E}">
        <p14:creationId xmlns:p14="http://schemas.microsoft.com/office/powerpoint/2010/main" val="102680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CONFIGURATION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9360" y="2052638"/>
            <a:ext cx="7075055" cy="4195762"/>
          </a:xfrm>
        </p:spPr>
      </p:pic>
    </p:spTree>
    <p:extLst>
      <p:ext uri="{BB962C8B-B14F-4D97-AF65-F5344CB8AC3E}">
        <p14:creationId xmlns:p14="http://schemas.microsoft.com/office/powerpoint/2010/main" val="2671467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NGINX as PROXY SERVER</a:t>
            </a:r>
            <a:endParaRPr lang="en-US" dirty="0"/>
          </a:p>
        </p:txBody>
      </p:sp>
      <p:sp>
        <p:nvSpPr>
          <p:cNvPr id="3" name="Content Placeholder 2"/>
          <p:cNvSpPr>
            <a:spLocks noGrp="1"/>
          </p:cNvSpPr>
          <p:nvPr>
            <p:ph idx="1"/>
          </p:nvPr>
        </p:nvSpPr>
        <p:spPr>
          <a:xfrm>
            <a:off x="6073254" y="1853248"/>
            <a:ext cx="4713578" cy="4195481"/>
          </a:xfrm>
        </p:spPr>
        <p:txBody>
          <a:bodyPr>
            <a:normAutofit lnSpcReduction="10000"/>
          </a:bodyPr>
          <a:lstStyle/>
          <a:p>
            <a:pPr>
              <a:buFont typeface="Arial" panose="020B0604020202020204" pitchFamily="34" charset="0"/>
              <a:buChar char="•"/>
            </a:pPr>
            <a:r>
              <a:rPr lang="en-US" dirty="0" smtClean="0"/>
              <a:t>As a proxy server, </a:t>
            </a:r>
            <a:r>
              <a:rPr lang="en-US" dirty="0" err="1" smtClean="0"/>
              <a:t>nginx</a:t>
            </a:r>
            <a:r>
              <a:rPr lang="en-US" dirty="0" smtClean="0"/>
              <a:t> receives requests, sends them off to another server. Retrieves responses and sends them to client.</a:t>
            </a:r>
          </a:p>
          <a:p>
            <a:pPr>
              <a:buFont typeface="Arial" panose="020B0604020202020204" pitchFamily="34" charset="0"/>
              <a:buChar char="•"/>
            </a:pPr>
            <a:r>
              <a:rPr lang="en-US" dirty="0" err="1"/>
              <a:t>p</a:t>
            </a:r>
            <a:r>
              <a:rPr lang="en-US" dirty="0" err="1" smtClean="0"/>
              <a:t>roxy_pass</a:t>
            </a:r>
            <a:r>
              <a:rPr lang="en-US" dirty="0" smtClean="0"/>
              <a:t> directive defines the background server via the protocol, domain and port.</a:t>
            </a:r>
          </a:p>
          <a:p>
            <a:pPr>
              <a:buFont typeface="Arial" panose="020B0604020202020204" pitchFamily="34" charset="0"/>
              <a:buChar char="•"/>
            </a:pPr>
            <a:r>
              <a:rPr lang="en-US" dirty="0" smtClean="0"/>
              <a:t>In the code snippet, server block handles all requests to images locally &amp; acts as a proxy and sends any other request to the background server.</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33" y="2414714"/>
            <a:ext cx="4212934" cy="2457537"/>
          </a:xfrm>
          <a:prstGeom prst="rect">
            <a:avLst/>
          </a:prstGeom>
        </p:spPr>
      </p:pic>
    </p:spTree>
    <p:extLst>
      <p:ext uri="{BB962C8B-B14F-4D97-AF65-F5344CB8AC3E}">
        <p14:creationId xmlns:p14="http://schemas.microsoft.com/office/powerpoint/2010/main" val="2855076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29888"/>
            <a:ext cx="9404723" cy="734637"/>
          </a:xfrm>
        </p:spPr>
        <p:txBody>
          <a:bodyPr/>
          <a:lstStyle/>
          <a:p>
            <a:r>
              <a:rPr lang="en-US" dirty="0"/>
              <a:t>LOAD BALANCER</a:t>
            </a:r>
          </a:p>
        </p:txBody>
      </p:sp>
      <p:sp>
        <p:nvSpPr>
          <p:cNvPr id="3" name="Content Placeholder 2"/>
          <p:cNvSpPr>
            <a:spLocks noGrp="1"/>
          </p:cNvSpPr>
          <p:nvPr>
            <p:ph idx="1"/>
          </p:nvPr>
        </p:nvSpPr>
        <p:spPr>
          <a:xfrm>
            <a:off x="1103312" y="1364776"/>
            <a:ext cx="8946541" cy="4883623"/>
          </a:xfrm>
        </p:spPr>
        <p:txBody>
          <a:bodyPr/>
          <a:lstStyle/>
          <a:p>
            <a:r>
              <a:rPr lang="en-US" b="1" dirty="0"/>
              <a:t>Load balancer</a:t>
            </a:r>
            <a:r>
              <a:rPr lang="en-US" dirty="0"/>
              <a:t> is a reverse proxy that divides requests to multiple backend servers to </a:t>
            </a:r>
            <a:endParaRPr lang="en-US" dirty="0" smtClean="0"/>
          </a:p>
          <a:p>
            <a:pPr lvl="1"/>
            <a:r>
              <a:rPr lang="en-US" dirty="0" smtClean="0"/>
              <a:t>increase bandwidth</a:t>
            </a:r>
          </a:p>
          <a:p>
            <a:pPr lvl="1"/>
            <a:r>
              <a:rPr lang="en-US" dirty="0" smtClean="0"/>
              <a:t>reduce </a:t>
            </a:r>
            <a:r>
              <a:rPr lang="en-US" dirty="0"/>
              <a:t>processing </a:t>
            </a:r>
            <a:r>
              <a:rPr lang="en-US" dirty="0" smtClean="0"/>
              <a:t>latency</a:t>
            </a:r>
            <a:endParaRPr lang="en-US" dirty="0"/>
          </a:p>
          <a:p>
            <a:pPr lvl="1"/>
            <a:r>
              <a:rPr lang="en-US" dirty="0" smtClean="0"/>
              <a:t>reduce </a:t>
            </a:r>
            <a:r>
              <a:rPr lang="en-US" dirty="0"/>
              <a:t>the load on each backend </a:t>
            </a:r>
            <a:r>
              <a:rPr lang="en-US" dirty="0" smtClean="0"/>
              <a:t>server</a:t>
            </a:r>
          </a:p>
          <a:p>
            <a:pPr lvl="1"/>
            <a:r>
              <a:rPr lang="en-US" dirty="0" smtClean="0"/>
              <a:t>ensuring </a:t>
            </a:r>
            <a:r>
              <a:rPr lang="en-US" dirty="0"/>
              <a:t>fault-tolerance.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5653" y="2563219"/>
            <a:ext cx="5127081" cy="3837581"/>
          </a:xfrm>
          <a:prstGeom prst="rect">
            <a:avLst/>
          </a:prstGeom>
        </p:spPr>
      </p:pic>
    </p:spTree>
    <p:extLst>
      <p:ext uri="{BB962C8B-B14F-4D97-AF65-F5344CB8AC3E}">
        <p14:creationId xmlns:p14="http://schemas.microsoft.com/office/powerpoint/2010/main" val="26876538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938</TotalTime>
  <Words>393</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Ion</vt:lpstr>
      <vt:lpstr>NGINX</vt:lpstr>
      <vt:lpstr>AGENDA</vt:lpstr>
      <vt:lpstr>INTRODUCTION</vt:lpstr>
      <vt:lpstr>ARCHITECTURE</vt:lpstr>
      <vt:lpstr>INSTALL &amp; USE</vt:lpstr>
      <vt:lpstr>NGINX CONF</vt:lpstr>
      <vt:lpstr>SERVER CONFIGURATION</vt:lpstr>
      <vt:lpstr>NGINX as PROXY SERVER</vt:lpstr>
      <vt:lpstr>LOAD BALANCER</vt:lpstr>
      <vt:lpstr>LOAD BALANCER</vt:lpstr>
      <vt:lpstr>CACHE</vt:lpstr>
      <vt:lpstr>PROXY CACHE</vt:lpstr>
      <vt:lpstr>REVERSE PROXY CACHE</vt:lpstr>
      <vt:lpstr>CACHING HEADERS</vt:lpstr>
      <vt:lpstr>ETAGS</vt:lpstr>
      <vt:lpstr>CACHE-CONTROL</vt:lpstr>
      <vt:lpstr>OPTIMAN CACHE-CONTROL</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 Duc Nghia</dc:creator>
  <cp:lastModifiedBy>Vu Duc Nghia</cp:lastModifiedBy>
  <cp:revision>24</cp:revision>
  <dcterms:created xsi:type="dcterms:W3CDTF">2018-01-10T20:10:01Z</dcterms:created>
  <dcterms:modified xsi:type="dcterms:W3CDTF">2018-01-15T21:08:30Z</dcterms:modified>
</cp:coreProperties>
</file>