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6" r:id="rId19"/>
    <p:sldId id="274" r:id="rId20"/>
    <p:sldId id="275" r:id="rId21"/>
    <p:sldId id="273" r:id="rId22"/>
    <p:sldId id="277"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1" d="100"/>
          <a:sy n="91" d="100"/>
        </p:scale>
        <p:origin x="76" y="2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C794E2-69E1-286E-DAA9-B13E32153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3357B87-D323-5D6D-0C01-0BAADF6602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D710BC-7DD1-4354-94F7-FD5F0F018981}" type="datetimeFigureOut">
              <a:rPr lang="en-US" smtClean="0"/>
              <a:t>3/13/2024</a:t>
            </a:fld>
            <a:endParaRPr lang="en-US"/>
          </a:p>
        </p:txBody>
      </p:sp>
      <p:sp>
        <p:nvSpPr>
          <p:cNvPr id="4" name="Footer Placeholder 3">
            <a:extLst>
              <a:ext uri="{FF2B5EF4-FFF2-40B4-BE49-F238E27FC236}">
                <a16:creationId xmlns:a16="http://schemas.microsoft.com/office/drawing/2014/main" id="{59E4510A-C320-95C7-1903-B0B366E3A8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5563059-2924-A22F-47D4-96734708F7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C197FF-880F-4EB0-9E5A-E4D6150F9717}" type="slidenum">
              <a:rPr lang="en-US" smtClean="0"/>
              <a:t>‹#›</a:t>
            </a:fld>
            <a:endParaRPr lang="en-US"/>
          </a:p>
        </p:txBody>
      </p:sp>
    </p:spTree>
    <p:extLst>
      <p:ext uri="{BB962C8B-B14F-4D97-AF65-F5344CB8AC3E}">
        <p14:creationId xmlns:p14="http://schemas.microsoft.com/office/powerpoint/2010/main" val="41309014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5AA6FE-6BED-480B-8EEF-936597201DF9}" type="datetimeFigureOut">
              <a:rPr lang="en-US" smtClean="0"/>
              <a:t>3/13/2024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33194-EFFB-47AF-9C3E-C881186833C4}" type="slidenum">
              <a:rPr lang="en-US" smtClean="0"/>
              <a:t>‹#›</a:t>
            </a:fld>
            <a:endParaRPr lang="en-US"/>
          </a:p>
        </p:txBody>
      </p:sp>
    </p:spTree>
    <p:extLst>
      <p:ext uri="{BB962C8B-B14F-4D97-AF65-F5344CB8AC3E}">
        <p14:creationId xmlns:p14="http://schemas.microsoft.com/office/powerpoint/2010/main" val="18914779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FCCBBFB0-07B5-4E4B-8C82-966038F03842}" type="datetime1">
              <a:rPr lang="en-US" smtClean="0"/>
              <a:t>3/13/2024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85471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247F4DF7-420E-4B72-877C-CB766D266832}" type="datetime1">
              <a:rPr lang="en-US" smtClean="0"/>
              <a:t>3/13/2024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0863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9866C812-DF5D-4BA8-A038-9DA0DDB22273}" type="datetime1">
              <a:rPr lang="en-US" smtClean="0"/>
              <a:t>3/13/2024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4049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A31F04A-B222-4CD0-A074-F7775F5BBF68}" type="datetime1">
              <a:rPr lang="en-US" smtClean="0"/>
              <a:t>3/13/2024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7084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97B6CE89-FD9E-4FC6-B9E9-10ED3061FD2E}" type="datetime1">
              <a:rPr lang="en-US" smtClean="0"/>
              <a:t>3/13/2024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9106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7FAB5DBB-FDB3-40AF-8781-6A8646724F74}" type="datetime1">
              <a:rPr lang="en-US" smtClean="0"/>
              <a:t>3/13/2024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9343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97E0DF21-50B2-4129-8576-BC9717DB8D54}" type="datetime1">
              <a:rPr lang="en-US" smtClean="0"/>
              <a:t>3/13/2024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77590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9F9798B9-A877-4C20-8F28-1987855DC480}" type="datetime1">
              <a:rPr lang="en-US" smtClean="0"/>
              <a:t>3/13/2024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8400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41832650-5047-4240-A5D4-14BE7EC5309D}" type="datetime1">
              <a:rPr lang="en-US" smtClean="0"/>
              <a:t>3/13/2024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744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AD7B8A7E-B7E4-4D69-913D-9A1D36534EEE}" type="datetime1">
              <a:rPr lang="en-US" smtClean="0"/>
              <a:t>3/13/2024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4223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186566BB-C2AF-4CE8-98E1-0F31F599D5CD}" type="datetime1">
              <a:rPr lang="en-US" smtClean="0"/>
              <a:t>3/13/2024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9614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C5DF5719-EA31-49EF-9315-1B6E8A9283D3}" type="datetime1">
              <a:rPr lang="en-US" smtClean="0"/>
              <a:t>3/13/2024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7936787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hdr="0" ftr="0" dt="0"/>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vuduong789"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vuduong789/IBM_Data_Science_Professional_Certification/blob/main/EDA%20with%20Visualization.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uduong789/IBM_Data_Science_Professional_Certification/blob/main/EDA%20with%20SQL.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uduong789/IBM_Data_Science_Professional_Certification/blob/main/Interactive%20Visual%20Analytics%20with%20Folium.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vuduong789/IBM_Data_Science_Professional_Certification/blob/main/Machine%20Learning%20Prediction.ipynb"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vuduong789/IBM_Data_Science_Professional_Certification/blob/main/Data%20Collection%20Api%20.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vuduong789/IBM_Data_Science_Professional_Certification/blob/main/Data%20Collection%20with%20Web%20Scraping.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uduong789/IBM_Data_Science_Professional_Certification/blob/main/Data%20wrangling%20.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5A02194C-5C32-4FF0-898E-D9B65F71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081992-8DC9-8D28-5F5F-9AAF2E8F3D70}"/>
              </a:ext>
            </a:extLst>
          </p:cNvPr>
          <p:cNvSpPr>
            <a:spLocks noGrp="1"/>
          </p:cNvSpPr>
          <p:nvPr>
            <p:ph type="ctrTitle"/>
          </p:nvPr>
        </p:nvSpPr>
        <p:spPr>
          <a:xfrm>
            <a:off x="1084728" y="1597961"/>
            <a:ext cx="3176721" cy="3162300"/>
          </a:xfrm>
        </p:spPr>
        <p:txBody>
          <a:bodyPr anchor="t">
            <a:normAutofit/>
          </a:bodyPr>
          <a:lstStyle/>
          <a:p>
            <a:r>
              <a:rPr lang="en-US" dirty="0"/>
              <a:t>Data Science Capstone  Project</a:t>
            </a:r>
            <a:br>
              <a:rPr lang="en-US" dirty="0"/>
            </a:br>
            <a:endParaRPr lang="en-US" dirty="0"/>
          </a:p>
        </p:txBody>
      </p:sp>
      <p:sp>
        <p:nvSpPr>
          <p:cNvPr id="3" name="Subtitle 2">
            <a:extLst>
              <a:ext uri="{FF2B5EF4-FFF2-40B4-BE49-F238E27FC236}">
                <a16:creationId xmlns:a16="http://schemas.microsoft.com/office/drawing/2014/main" id="{13A259FC-BDB2-3963-88FA-B609DD2FBFCD}"/>
              </a:ext>
            </a:extLst>
          </p:cNvPr>
          <p:cNvSpPr>
            <a:spLocks noGrp="1"/>
          </p:cNvSpPr>
          <p:nvPr>
            <p:ph type="subTitle" idx="1"/>
          </p:nvPr>
        </p:nvSpPr>
        <p:spPr>
          <a:xfrm>
            <a:off x="1084728" y="4902489"/>
            <a:ext cx="3176721" cy="985075"/>
          </a:xfrm>
        </p:spPr>
        <p:txBody>
          <a:bodyPr anchor="b">
            <a:normAutofit fontScale="70000" lnSpcReduction="20000"/>
          </a:bodyPr>
          <a:lstStyle/>
          <a:p>
            <a:r>
              <a:rPr lang="fr-FR" dirty="0"/>
              <a:t>Vu Thi Thuy Duong</a:t>
            </a:r>
          </a:p>
          <a:p>
            <a:r>
              <a:rPr lang="fr-FR" dirty="0">
                <a:hlinkClick r:id="rId2"/>
              </a:rPr>
              <a:t>https://github.com/vuduong789</a:t>
            </a:r>
            <a:r>
              <a:rPr lang="fr-FR" dirty="0"/>
              <a:t> </a:t>
            </a:r>
          </a:p>
          <a:p>
            <a:r>
              <a:rPr lang="fr-FR" dirty="0"/>
              <a:t>13/03/2024</a:t>
            </a:r>
            <a:endParaRPr lang="en-US" dirty="0"/>
          </a:p>
        </p:txBody>
      </p:sp>
      <p:sp>
        <p:nvSpPr>
          <p:cNvPr id="14" name="Freeform: Shape 10">
            <a:extLst>
              <a:ext uri="{FF2B5EF4-FFF2-40B4-BE49-F238E27FC236}">
                <a16:creationId xmlns:a16="http://schemas.microsoft.com/office/drawing/2014/main" id="{71776ED6-F0C9-44DC-8CB5-8EC765E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097" y="0"/>
            <a:ext cx="6967702" cy="6858000"/>
          </a:xfrm>
          <a:custGeom>
            <a:avLst/>
            <a:gdLst>
              <a:gd name="connsiteX0" fmla="*/ 0 w 6967702"/>
              <a:gd name="connsiteY0" fmla="*/ 0 h 6858000"/>
              <a:gd name="connsiteX1" fmla="*/ 6967702 w 6967702"/>
              <a:gd name="connsiteY1" fmla="*/ 0 h 6858000"/>
              <a:gd name="connsiteX2" fmla="*/ 6609336 w 6967702"/>
              <a:gd name="connsiteY2" fmla="*/ 8919 h 6858000"/>
              <a:gd name="connsiteX3" fmla="*/ 0 w 69677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67702" h="6858000">
                <a:moveTo>
                  <a:pt x="0" y="0"/>
                </a:moveTo>
                <a:lnTo>
                  <a:pt x="6967702" y="0"/>
                </a:lnTo>
                <a:lnTo>
                  <a:pt x="6609336" y="8919"/>
                </a:lnTo>
                <a:cubicBezTo>
                  <a:pt x="2927707" y="192598"/>
                  <a:pt x="0" y="3188792"/>
                  <a:pt x="0" y="685800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3" descr="A colorful wave of paint&#10;&#10;Description automatically generated">
            <a:extLst>
              <a:ext uri="{FF2B5EF4-FFF2-40B4-BE49-F238E27FC236}">
                <a16:creationId xmlns:a16="http://schemas.microsoft.com/office/drawing/2014/main" id="{4314DE60-E3B5-0B4F-17F3-36D41B32FEF6}"/>
              </a:ext>
            </a:extLst>
          </p:cNvPr>
          <p:cNvPicPr>
            <a:picLocks noChangeAspect="1"/>
          </p:cNvPicPr>
          <p:nvPr/>
        </p:nvPicPr>
        <p:blipFill rotWithShape="1">
          <a:blip r:embed="rId3"/>
          <a:srcRect l="20132" r="4682"/>
          <a:stretch/>
        </p:blipFill>
        <p:spPr>
          <a:xfrm>
            <a:off x="5224099" y="2"/>
            <a:ext cx="6967903" cy="6858005"/>
          </a:xfrm>
          <a:custGeom>
            <a:avLst/>
            <a:gdLst/>
            <a:ahLst/>
            <a:cxnLst/>
            <a:rect l="l" t="t" r="r" b="b"/>
            <a:pathLst>
              <a:path w="6967903" h="6858005">
                <a:moveTo>
                  <a:pt x="6967903" y="0"/>
                </a:moveTo>
                <a:lnTo>
                  <a:pt x="6967903" y="6858005"/>
                </a:lnTo>
                <a:lnTo>
                  <a:pt x="0" y="6858005"/>
                </a:lnTo>
                <a:cubicBezTo>
                  <a:pt x="0" y="3070435"/>
                  <a:pt x="3119637" y="0"/>
                  <a:pt x="6967903" y="0"/>
                </a:cubicBezTo>
                <a:close/>
              </a:path>
            </a:pathLst>
          </a:custGeom>
        </p:spPr>
      </p:pic>
      <p:sp>
        <p:nvSpPr>
          <p:cNvPr id="5" name="Slide Number Placeholder 4">
            <a:extLst>
              <a:ext uri="{FF2B5EF4-FFF2-40B4-BE49-F238E27FC236}">
                <a16:creationId xmlns:a16="http://schemas.microsoft.com/office/drawing/2014/main" id="{C516CF1C-D74E-82E2-01BC-8989953ED201}"/>
              </a:ext>
            </a:extLst>
          </p:cNvPr>
          <p:cNvSpPr>
            <a:spLocks noGrp="1"/>
          </p:cNvSpPr>
          <p:nvPr>
            <p:ph type="sldNum" sz="quarter" idx="12"/>
          </p:nvPr>
        </p:nvSpPr>
        <p:spPr/>
        <p:txBody>
          <a:bodyPr/>
          <a:lstStyle/>
          <a:p>
            <a:fld id="{5DEF7F31-0B8A-474A-B86C-91F381754329}" type="slidenum">
              <a:rPr lang="en-US" smtClean="0"/>
              <a:t>1</a:t>
            </a:fld>
            <a:endParaRPr lang="en-US" dirty="0"/>
          </a:p>
        </p:txBody>
      </p:sp>
    </p:spTree>
    <p:extLst>
      <p:ext uri="{BB962C8B-B14F-4D97-AF65-F5344CB8AC3E}">
        <p14:creationId xmlns:p14="http://schemas.microsoft.com/office/powerpoint/2010/main" val="257990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299-A489-75D9-7A8B-9434F55583AD}"/>
              </a:ext>
            </a:extLst>
          </p:cNvPr>
          <p:cNvSpPr>
            <a:spLocks noGrp="1"/>
          </p:cNvSpPr>
          <p:nvPr>
            <p:ph type="title"/>
          </p:nvPr>
        </p:nvSpPr>
        <p:spPr>
          <a:xfrm>
            <a:off x="1120948" y="-62821"/>
            <a:ext cx="9950103" cy="979991"/>
          </a:xfrm>
        </p:spPr>
        <p:txBody>
          <a:bodyPr>
            <a:normAutofit fontScale="90000"/>
          </a:bodyPr>
          <a:lstStyle/>
          <a:p>
            <a:br>
              <a:rPr lang="en-US" dirty="0"/>
            </a:br>
            <a:r>
              <a:rPr lang="en-US" dirty="0"/>
              <a:t>Methodology: </a:t>
            </a:r>
            <a:r>
              <a:rPr lang="en-US" b="0" dirty="0"/>
              <a:t>EDA with Data Visualization</a:t>
            </a:r>
            <a:endParaRPr lang="en-US" dirty="0"/>
          </a:p>
        </p:txBody>
      </p:sp>
      <p:sp>
        <p:nvSpPr>
          <p:cNvPr id="3" name="Content Placeholder 2">
            <a:extLst>
              <a:ext uri="{FF2B5EF4-FFF2-40B4-BE49-F238E27FC236}">
                <a16:creationId xmlns:a16="http://schemas.microsoft.com/office/drawing/2014/main" id="{7361BB51-0C9E-4B44-523E-6AA62775841B}"/>
              </a:ext>
            </a:extLst>
          </p:cNvPr>
          <p:cNvSpPr>
            <a:spLocks noGrp="1"/>
          </p:cNvSpPr>
          <p:nvPr>
            <p:ph idx="1"/>
          </p:nvPr>
        </p:nvSpPr>
        <p:spPr>
          <a:xfrm>
            <a:off x="1077362" y="1123805"/>
            <a:ext cx="9950103" cy="4817025"/>
          </a:xfrm>
        </p:spPr>
        <p:txBody>
          <a:bodyPr>
            <a:normAutofit fontScale="92500" lnSpcReduction="10000"/>
          </a:bodyPr>
          <a:lstStyle/>
          <a:p>
            <a:pPr algn="just"/>
            <a:r>
              <a:rPr lang="en-US" sz="2400" b="1" dirty="0"/>
              <a:t>Exploratory Data Analysis performed on variables Flight Number, Payload Mass, Launch Site,  Orbit, Class and Year.</a:t>
            </a:r>
          </a:p>
          <a:p>
            <a:pPr algn="just"/>
            <a:r>
              <a:rPr lang="en-US" sz="2400" b="1" dirty="0"/>
              <a:t>Plots Used:</a:t>
            </a:r>
          </a:p>
          <a:p>
            <a:pPr marL="515938" indent="0" algn="just">
              <a:buNone/>
            </a:pPr>
            <a:r>
              <a:rPr lang="en-US" sz="2400" b="1" dirty="0"/>
              <a:t>Flight Number vs. Payload Mass, Flight Number vs. Launch Site, Payload Mass vs. Launch Site,  Orbit vs. Success Rate, Flight Number vs. Orbit, Payload vs Orbit, and Success Yearly Trend</a:t>
            </a:r>
          </a:p>
          <a:p>
            <a:pPr marL="515938" indent="0" algn="just">
              <a:buNone/>
            </a:pPr>
            <a:r>
              <a:rPr lang="en-US" sz="2400" b="1" dirty="0"/>
              <a:t>Scatter plots, line charts, and bar plots were used to compare relationships between variables to decide if a relationship exists so that they could be used in training the machine learning model</a:t>
            </a:r>
          </a:p>
          <a:p>
            <a:pPr marL="0" indent="0" algn="just">
              <a:buNone/>
            </a:pPr>
            <a:r>
              <a:rPr lang="en-US" sz="2400" b="1" dirty="0">
                <a:hlinkClick r:id="rId2"/>
              </a:rPr>
              <a:t>https://github.com/vuduong789/IBM_Data_Science_Professional_Certification/blob/main/EDA%20with%20Visualization.ipynb</a:t>
            </a:r>
            <a:r>
              <a:rPr lang="en-US" sz="2400" b="1" dirty="0"/>
              <a:t> </a:t>
            </a:r>
          </a:p>
          <a:p>
            <a:pPr marL="285750" indent="-285750" algn="just">
              <a:buNone/>
            </a:pPr>
            <a:endParaRPr lang="en-US" sz="2400" b="1" dirty="0"/>
          </a:p>
          <a:p>
            <a:pPr marL="615950" lvl="1" indent="12700" algn="just">
              <a:buFont typeface="Arial" panose="020B0604020202020204" pitchFamily="34" charset="0"/>
              <a:buChar char="•"/>
            </a:pPr>
            <a:endParaRPr lang="en-US" sz="2200" b="1" dirty="0"/>
          </a:p>
          <a:p>
            <a:pPr lvl="2" algn="just"/>
            <a:endParaRPr lang="en-US" sz="2000" dirty="0"/>
          </a:p>
          <a:p>
            <a:pPr algn="just"/>
            <a:endParaRPr lang="en-US" sz="2400" dirty="0"/>
          </a:p>
          <a:p>
            <a:pPr algn="just"/>
            <a:endParaRPr lang="en-US" sz="2400" dirty="0"/>
          </a:p>
          <a:p>
            <a:pPr algn="just"/>
            <a:endParaRPr lang="en-US" sz="2400" dirty="0"/>
          </a:p>
        </p:txBody>
      </p:sp>
      <p:sp>
        <p:nvSpPr>
          <p:cNvPr id="4" name="Slide Number Placeholder 3">
            <a:extLst>
              <a:ext uri="{FF2B5EF4-FFF2-40B4-BE49-F238E27FC236}">
                <a16:creationId xmlns:a16="http://schemas.microsoft.com/office/drawing/2014/main" id="{A57BB756-CB99-06E7-E08D-39D22048C569}"/>
              </a:ext>
            </a:extLst>
          </p:cNvPr>
          <p:cNvSpPr>
            <a:spLocks noGrp="1"/>
          </p:cNvSpPr>
          <p:nvPr>
            <p:ph type="sldNum" sz="quarter" idx="12"/>
          </p:nvPr>
        </p:nvSpPr>
        <p:spPr/>
        <p:txBody>
          <a:bodyPr/>
          <a:lstStyle/>
          <a:p>
            <a:fld id="{5DEF7F31-0B8A-474A-B86C-91F381754329}" type="slidenum">
              <a:rPr lang="en-US" smtClean="0"/>
              <a:t>10</a:t>
            </a:fld>
            <a:endParaRPr lang="en-US"/>
          </a:p>
        </p:txBody>
      </p:sp>
    </p:spTree>
    <p:extLst>
      <p:ext uri="{BB962C8B-B14F-4D97-AF65-F5344CB8AC3E}">
        <p14:creationId xmlns:p14="http://schemas.microsoft.com/office/powerpoint/2010/main" val="209161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299-A489-75D9-7A8B-9434F55583AD}"/>
              </a:ext>
            </a:extLst>
          </p:cNvPr>
          <p:cNvSpPr>
            <a:spLocks noGrp="1"/>
          </p:cNvSpPr>
          <p:nvPr>
            <p:ph type="title"/>
          </p:nvPr>
        </p:nvSpPr>
        <p:spPr>
          <a:xfrm>
            <a:off x="1120948" y="-62821"/>
            <a:ext cx="9950103" cy="979991"/>
          </a:xfrm>
        </p:spPr>
        <p:txBody>
          <a:bodyPr>
            <a:normAutofit fontScale="90000"/>
          </a:bodyPr>
          <a:lstStyle/>
          <a:p>
            <a:br>
              <a:rPr lang="en-US" dirty="0"/>
            </a:br>
            <a:r>
              <a:rPr lang="en-US" dirty="0"/>
              <a:t>Methodology: </a:t>
            </a:r>
            <a:r>
              <a:rPr lang="en-US" b="0" dirty="0"/>
              <a:t>EDA with SQL</a:t>
            </a:r>
            <a:endParaRPr lang="en-US" dirty="0"/>
          </a:p>
        </p:txBody>
      </p:sp>
      <p:sp>
        <p:nvSpPr>
          <p:cNvPr id="3" name="Content Placeholder 2">
            <a:extLst>
              <a:ext uri="{FF2B5EF4-FFF2-40B4-BE49-F238E27FC236}">
                <a16:creationId xmlns:a16="http://schemas.microsoft.com/office/drawing/2014/main" id="{7361BB51-0C9E-4B44-523E-6AA62775841B}"/>
              </a:ext>
            </a:extLst>
          </p:cNvPr>
          <p:cNvSpPr>
            <a:spLocks noGrp="1"/>
          </p:cNvSpPr>
          <p:nvPr>
            <p:ph idx="1"/>
          </p:nvPr>
        </p:nvSpPr>
        <p:spPr>
          <a:xfrm>
            <a:off x="1077362" y="1123805"/>
            <a:ext cx="9950103" cy="4817025"/>
          </a:xfrm>
        </p:spPr>
        <p:txBody>
          <a:bodyPr>
            <a:normAutofit/>
          </a:bodyPr>
          <a:lstStyle/>
          <a:p>
            <a:pPr algn="just"/>
            <a:r>
              <a:rPr lang="en-US" sz="2400" b="1" dirty="0"/>
              <a:t>Loaded data set into IBM DB2 Database.</a:t>
            </a:r>
          </a:p>
          <a:p>
            <a:pPr algn="just"/>
            <a:r>
              <a:rPr lang="en-US" sz="2400" b="1" dirty="0"/>
              <a:t>Queried using SQL Python integration.</a:t>
            </a:r>
          </a:p>
          <a:p>
            <a:pPr algn="just"/>
            <a:r>
              <a:rPr lang="en-US" sz="2400" b="1" dirty="0"/>
              <a:t>Queries were made to get a better understanding of the dataset.</a:t>
            </a:r>
          </a:p>
          <a:p>
            <a:pPr algn="just"/>
            <a:r>
              <a:rPr lang="en-US" sz="2400" b="1" dirty="0"/>
              <a:t>Queried information about launch site names, mission outcomes, various pay load sizes of  customers and booster versions, and landing outcomes</a:t>
            </a:r>
          </a:p>
          <a:p>
            <a:pPr marL="0" indent="0" algn="just">
              <a:buNone/>
            </a:pPr>
            <a:r>
              <a:rPr lang="en-US" sz="2400" b="1" dirty="0">
                <a:hlinkClick r:id="rId2"/>
              </a:rPr>
              <a:t>https://github.com/vuduong789/IBM_Data_Science_Professional_Certification/blob/main/EDA%20with%20SQL.ipynb</a:t>
            </a:r>
            <a:endParaRPr lang="en-US" sz="2400" b="1" dirty="0"/>
          </a:p>
          <a:p>
            <a:pPr marL="285750" indent="-285750" algn="just">
              <a:buNone/>
            </a:pPr>
            <a:endParaRPr lang="en-US" sz="2400" b="1" dirty="0"/>
          </a:p>
          <a:p>
            <a:pPr marL="615950" lvl="1" indent="12700" algn="just">
              <a:buFont typeface="Arial" panose="020B0604020202020204" pitchFamily="34" charset="0"/>
              <a:buChar char="•"/>
            </a:pPr>
            <a:endParaRPr lang="en-US" sz="2200" b="1" dirty="0"/>
          </a:p>
          <a:p>
            <a:pPr lvl="2" algn="just"/>
            <a:endParaRPr lang="en-US" sz="2000" dirty="0"/>
          </a:p>
          <a:p>
            <a:pPr algn="just"/>
            <a:endParaRPr lang="en-US" sz="2400" dirty="0"/>
          </a:p>
          <a:p>
            <a:pPr algn="just"/>
            <a:endParaRPr lang="en-US" sz="2400" dirty="0"/>
          </a:p>
          <a:p>
            <a:pPr algn="just"/>
            <a:endParaRPr lang="en-US" sz="2400" dirty="0"/>
          </a:p>
        </p:txBody>
      </p:sp>
      <p:sp>
        <p:nvSpPr>
          <p:cNvPr id="4" name="Slide Number Placeholder 3">
            <a:extLst>
              <a:ext uri="{FF2B5EF4-FFF2-40B4-BE49-F238E27FC236}">
                <a16:creationId xmlns:a16="http://schemas.microsoft.com/office/drawing/2014/main" id="{60A3F7E9-6480-53B8-6898-05447B1F9631}"/>
              </a:ext>
            </a:extLst>
          </p:cNvPr>
          <p:cNvSpPr>
            <a:spLocks noGrp="1"/>
          </p:cNvSpPr>
          <p:nvPr>
            <p:ph type="sldNum" sz="quarter" idx="12"/>
          </p:nvPr>
        </p:nvSpPr>
        <p:spPr/>
        <p:txBody>
          <a:bodyPr/>
          <a:lstStyle/>
          <a:p>
            <a:fld id="{5DEF7F31-0B8A-474A-B86C-91F381754329}" type="slidenum">
              <a:rPr lang="en-US" smtClean="0"/>
              <a:t>11</a:t>
            </a:fld>
            <a:endParaRPr lang="en-US"/>
          </a:p>
        </p:txBody>
      </p:sp>
    </p:spTree>
    <p:extLst>
      <p:ext uri="{BB962C8B-B14F-4D97-AF65-F5344CB8AC3E}">
        <p14:creationId xmlns:p14="http://schemas.microsoft.com/office/powerpoint/2010/main" val="320204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299-A489-75D9-7A8B-9434F55583AD}"/>
              </a:ext>
            </a:extLst>
          </p:cNvPr>
          <p:cNvSpPr>
            <a:spLocks noGrp="1"/>
          </p:cNvSpPr>
          <p:nvPr>
            <p:ph type="title"/>
          </p:nvPr>
        </p:nvSpPr>
        <p:spPr>
          <a:xfrm>
            <a:off x="1120948" y="-62821"/>
            <a:ext cx="9950103" cy="979991"/>
          </a:xfrm>
        </p:spPr>
        <p:txBody>
          <a:bodyPr>
            <a:noAutofit/>
          </a:bodyPr>
          <a:lstStyle/>
          <a:p>
            <a:br>
              <a:rPr lang="en-US" dirty="0"/>
            </a:br>
            <a:r>
              <a:rPr lang="en-US" dirty="0"/>
              <a:t>Methodology: </a:t>
            </a:r>
            <a:r>
              <a:rPr lang="en-US" b="0" dirty="0"/>
              <a:t>Build an interactive map with Folium</a:t>
            </a:r>
            <a:endParaRPr lang="en-US" dirty="0"/>
          </a:p>
        </p:txBody>
      </p:sp>
      <p:sp>
        <p:nvSpPr>
          <p:cNvPr id="3" name="Content Placeholder 2">
            <a:extLst>
              <a:ext uri="{FF2B5EF4-FFF2-40B4-BE49-F238E27FC236}">
                <a16:creationId xmlns:a16="http://schemas.microsoft.com/office/drawing/2014/main" id="{7361BB51-0C9E-4B44-523E-6AA62775841B}"/>
              </a:ext>
            </a:extLst>
          </p:cNvPr>
          <p:cNvSpPr>
            <a:spLocks noGrp="1"/>
          </p:cNvSpPr>
          <p:nvPr>
            <p:ph idx="1"/>
          </p:nvPr>
        </p:nvSpPr>
        <p:spPr>
          <a:xfrm>
            <a:off x="1077362" y="1123805"/>
            <a:ext cx="9950103" cy="4817025"/>
          </a:xfrm>
        </p:spPr>
        <p:txBody>
          <a:bodyPr>
            <a:normAutofit/>
          </a:bodyPr>
          <a:lstStyle/>
          <a:p>
            <a:pPr algn="just"/>
            <a:r>
              <a:rPr lang="en-US" sz="2400" b="1" dirty="0"/>
              <a:t>Folium maps mark Launch Sites, successful and unsuccessful landings, and a proximity example  to key locations: Railway, Highway, Coast, and City.</a:t>
            </a:r>
          </a:p>
          <a:p>
            <a:pPr algn="just"/>
            <a:r>
              <a:rPr lang="en-US" sz="2400" b="1" dirty="0"/>
              <a:t>This allows us to understand why launch sites may be located where they are. Also visualizes  successful landings relative to location.</a:t>
            </a:r>
          </a:p>
          <a:p>
            <a:pPr marL="0" indent="0" algn="just">
              <a:buNone/>
            </a:pPr>
            <a:r>
              <a:rPr lang="en-US" sz="2400" b="1" dirty="0">
                <a:hlinkClick r:id="rId2"/>
              </a:rPr>
              <a:t>https://github.com/vuduong789/IBM_Data_Science_Professional_Certification/blob/main/Interactive%20Visual%20Analytics%20with%20Folium.ipynb</a:t>
            </a:r>
            <a:r>
              <a:rPr lang="en-US" sz="2400" b="1" dirty="0"/>
              <a:t> </a:t>
            </a:r>
          </a:p>
          <a:p>
            <a:pPr marL="0" indent="0" algn="just">
              <a:buNone/>
            </a:pPr>
            <a:endParaRPr lang="en-US" sz="2400" b="1" dirty="0"/>
          </a:p>
          <a:p>
            <a:pPr marL="285750" indent="-285750" algn="just">
              <a:buNone/>
            </a:pPr>
            <a:endParaRPr lang="en-US" sz="2400" b="1" dirty="0"/>
          </a:p>
          <a:p>
            <a:pPr marL="615950" lvl="1" indent="12700" algn="just">
              <a:buFont typeface="Arial" panose="020B0604020202020204" pitchFamily="34" charset="0"/>
              <a:buChar char="•"/>
            </a:pPr>
            <a:endParaRPr lang="en-US" sz="2200" b="1" dirty="0"/>
          </a:p>
          <a:p>
            <a:pPr lvl="2" algn="just"/>
            <a:endParaRPr lang="en-US" sz="2000" dirty="0"/>
          </a:p>
          <a:p>
            <a:pPr algn="just"/>
            <a:endParaRPr lang="en-US" sz="2400" dirty="0"/>
          </a:p>
          <a:p>
            <a:pPr algn="just"/>
            <a:endParaRPr lang="en-US" sz="2400" dirty="0"/>
          </a:p>
          <a:p>
            <a:pPr algn="just"/>
            <a:endParaRPr lang="en-US" sz="2400" dirty="0"/>
          </a:p>
        </p:txBody>
      </p:sp>
      <p:sp>
        <p:nvSpPr>
          <p:cNvPr id="4" name="Slide Number Placeholder 3">
            <a:extLst>
              <a:ext uri="{FF2B5EF4-FFF2-40B4-BE49-F238E27FC236}">
                <a16:creationId xmlns:a16="http://schemas.microsoft.com/office/drawing/2014/main" id="{DDE0E163-0707-6AFA-4B53-8640B4EC12AC}"/>
              </a:ext>
            </a:extLst>
          </p:cNvPr>
          <p:cNvSpPr>
            <a:spLocks noGrp="1"/>
          </p:cNvSpPr>
          <p:nvPr>
            <p:ph type="sldNum" sz="quarter" idx="12"/>
          </p:nvPr>
        </p:nvSpPr>
        <p:spPr/>
        <p:txBody>
          <a:bodyPr/>
          <a:lstStyle/>
          <a:p>
            <a:fld id="{5DEF7F31-0B8A-474A-B86C-91F381754329}" type="slidenum">
              <a:rPr lang="en-US" smtClean="0"/>
              <a:t>12</a:t>
            </a:fld>
            <a:endParaRPr lang="en-US"/>
          </a:p>
        </p:txBody>
      </p:sp>
    </p:spTree>
    <p:extLst>
      <p:ext uri="{BB962C8B-B14F-4D97-AF65-F5344CB8AC3E}">
        <p14:creationId xmlns:p14="http://schemas.microsoft.com/office/powerpoint/2010/main" val="3364894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299-A489-75D9-7A8B-9434F55583AD}"/>
              </a:ext>
            </a:extLst>
          </p:cNvPr>
          <p:cNvSpPr>
            <a:spLocks noGrp="1"/>
          </p:cNvSpPr>
          <p:nvPr>
            <p:ph type="title"/>
          </p:nvPr>
        </p:nvSpPr>
        <p:spPr>
          <a:xfrm>
            <a:off x="1120948" y="-62821"/>
            <a:ext cx="9950103" cy="979991"/>
          </a:xfrm>
        </p:spPr>
        <p:txBody>
          <a:bodyPr>
            <a:noAutofit/>
          </a:bodyPr>
          <a:lstStyle/>
          <a:p>
            <a:br>
              <a:rPr lang="en-US" dirty="0"/>
            </a:br>
            <a:r>
              <a:rPr lang="en-US" dirty="0"/>
              <a:t>Methodology: </a:t>
            </a:r>
            <a:r>
              <a:rPr lang="en-US" b="0" dirty="0"/>
              <a:t>Predictive analysis (Classification)</a:t>
            </a:r>
            <a:endParaRPr lang="en-US" dirty="0"/>
          </a:p>
        </p:txBody>
      </p:sp>
      <p:sp>
        <p:nvSpPr>
          <p:cNvPr id="3" name="Content Placeholder 2">
            <a:extLst>
              <a:ext uri="{FF2B5EF4-FFF2-40B4-BE49-F238E27FC236}">
                <a16:creationId xmlns:a16="http://schemas.microsoft.com/office/drawing/2014/main" id="{7361BB51-0C9E-4B44-523E-6AA62775841B}"/>
              </a:ext>
            </a:extLst>
          </p:cNvPr>
          <p:cNvSpPr>
            <a:spLocks noGrp="1"/>
          </p:cNvSpPr>
          <p:nvPr>
            <p:ph idx="1"/>
          </p:nvPr>
        </p:nvSpPr>
        <p:spPr>
          <a:xfrm>
            <a:off x="1077362" y="1123805"/>
            <a:ext cx="9950103" cy="4817025"/>
          </a:xfrm>
        </p:spPr>
        <p:txBody>
          <a:bodyPr>
            <a:normAutofit/>
          </a:bodyPr>
          <a:lstStyle/>
          <a:p>
            <a:pPr algn="just"/>
            <a:endParaRPr lang="en-US" sz="2400" b="1" dirty="0"/>
          </a:p>
          <a:p>
            <a:pPr marL="0" indent="0" algn="just">
              <a:buNone/>
            </a:pPr>
            <a:endParaRPr lang="en-US" sz="2400" b="1" dirty="0"/>
          </a:p>
          <a:p>
            <a:pPr marL="0" indent="0" algn="just">
              <a:buNone/>
            </a:pPr>
            <a:endParaRPr lang="en-US" sz="2400" b="1" dirty="0"/>
          </a:p>
          <a:p>
            <a:pPr marL="285750" indent="-285750" algn="just">
              <a:buNone/>
            </a:pPr>
            <a:endParaRPr lang="en-US" sz="2400" b="1" dirty="0"/>
          </a:p>
          <a:p>
            <a:pPr marL="615950" lvl="1" indent="12700" algn="just">
              <a:buFont typeface="Arial" panose="020B0604020202020204" pitchFamily="34" charset="0"/>
              <a:buChar char="•"/>
            </a:pPr>
            <a:endParaRPr lang="en-US" sz="2200" b="1" dirty="0"/>
          </a:p>
          <a:p>
            <a:pPr lvl="2" algn="just"/>
            <a:endParaRPr lang="en-US" sz="2000" dirty="0"/>
          </a:p>
          <a:p>
            <a:pPr algn="just"/>
            <a:endParaRPr lang="en-US" sz="2400" dirty="0"/>
          </a:p>
          <a:p>
            <a:pPr algn="just"/>
            <a:endParaRPr lang="en-US" sz="2400" dirty="0"/>
          </a:p>
          <a:p>
            <a:pPr algn="just"/>
            <a:endParaRPr lang="en-US" sz="2400" dirty="0"/>
          </a:p>
        </p:txBody>
      </p:sp>
      <p:pic>
        <p:nvPicPr>
          <p:cNvPr id="4" name="Picture 3">
            <a:extLst>
              <a:ext uri="{FF2B5EF4-FFF2-40B4-BE49-F238E27FC236}">
                <a16:creationId xmlns:a16="http://schemas.microsoft.com/office/drawing/2014/main" id="{20E8337A-61A7-3044-882C-A2FE422D493B}"/>
              </a:ext>
            </a:extLst>
          </p:cNvPr>
          <p:cNvPicPr>
            <a:picLocks noChangeAspect="1"/>
          </p:cNvPicPr>
          <p:nvPr/>
        </p:nvPicPr>
        <p:blipFill>
          <a:blip r:embed="rId2"/>
          <a:stretch>
            <a:fillRect/>
          </a:stretch>
        </p:blipFill>
        <p:spPr>
          <a:xfrm>
            <a:off x="1852511" y="1115496"/>
            <a:ext cx="7770459" cy="4408114"/>
          </a:xfrm>
          <a:prstGeom prst="rect">
            <a:avLst/>
          </a:prstGeom>
        </p:spPr>
      </p:pic>
      <p:sp>
        <p:nvSpPr>
          <p:cNvPr id="7" name="object 4">
            <a:extLst>
              <a:ext uri="{FF2B5EF4-FFF2-40B4-BE49-F238E27FC236}">
                <a16:creationId xmlns:a16="http://schemas.microsoft.com/office/drawing/2014/main" id="{755F9E82-2572-36BE-B8B3-6AE79EBD5284}"/>
              </a:ext>
            </a:extLst>
          </p:cNvPr>
          <p:cNvSpPr txBox="1"/>
          <p:nvPr/>
        </p:nvSpPr>
        <p:spPr>
          <a:xfrm>
            <a:off x="1120948" y="5721936"/>
            <a:ext cx="9950102" cy="629018"/>
          </a:xfrm>
          <a:prstGeom prst="rect">
            <a:avLst/>
          </a:prstGeom>
          <a:solidFill>
            <a:srgbClr val="F9CBF1"/>
          </a:solidFill>
        </p:spPr>
        <p:txBody>
          <a:bodyPr vert="horz" wrap="square" lIns="0" tIns="13335" rIns="0" bIns="0" rtlCol="0">
            <a:spAutoFit/>
          </a:bodyPr>
          <a:lstStyle/>
          <a:p>
            <a:pPr marL="12700">
              <a:lnSpc>
                <a:spcPct val="100000"/>
              </a:lnSpc>
              <a:spcBef>
                <a:spcPts val="105"/>
              </a:spcBef>
            </a:pPr>
            <a:r>
              <a:rPr lang="en-IN" sz="2000" dirty="0">
                <a:latin typeface="Carlito"/>
                <a:cs typeface="Carlito"/>
                <a:hlinkClick r:id="rId3">
                  <a:extLst>
                    <a:ext uri="{A12FA001-AC4F-418D-AE19-62706E023703}">
                      <ahyp:hlinkClr xmlns:ahyp="http://schemas.microsoft.com/office/drawing/2018/hyperlinkcolor" val="tx"/>
                    </a:ext>
                  </a:extLst>
                </a:hlinkClick>
              </a:rPr>
              <a:t>https://github.com/vuduong789/IBM_Data_Science_Professional_Certification/blob/main/Machine%20Learning%20Prediction.ipynb</a:t>
            </a:r>
            <a:endParaRPr sz="2000" dirty="0">
              <a:latin typeface="Carlito"/>
              <a:cs typeface="Carlito"/>
            </a:endParaRPr>
          </a:p>
        </p:txBody>
      </p:sp>
      <p:sp>
        <p:nvSpPr>
          <p:cNvPr id="8" name="Slide Number Placeholder 7">
            <a:extLst>
              <a:ext uri="{FF2B5EF4-FFF2-40B4-BE49-F238E27FC236}">
                <a16:creationId xmlns:a16="http://schemas.microsoft.com/office/drawing/2014/main" id="{9F507873-62BF-CCEC-1F9C-7CCEFAC5EBBD}"/>
              </a:ext>
            </a:extLst>
          </p:cNvPr>
          <p:cNvSpPr>
            <a:spLocks noGrp="1"/>
          </p:cNvSpPr>
          <p:nvPr>
            <p:ph type="sldNum" sz="quarter" idx="12"/>
          </p:nvPr>
        </p:nvSpPr>
        <p:spPr/>
        <p:txBody>
          <a:bodyPr/>
          <a:lstStyle/>
          <a:p>
            <a:fld id="{5DEF7F31-0B8A-474A-B86C-91F381754329}" type="slidenum">
              <a:rPr lang="en-US" smtClean="0"/>
              <a:t>13</a:t>
            </a:fld>
            <a:endParaRPr lang="en-US"/>
          </a:p>
        </p:txBody>
      </p:sp>
    </p:spTree>
    <p:extLst>
      <p:ext uri="{BB962C8B-B14F-4D97-AF65-F5344CB8AC3E}">
        <p14:creationId xmlns:p14="http://schemas.microsoft.com/office/powerpoint/2010/main" val="132531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299-A489-75D9-7A8B-9434F55583AD}"/>
              </a:ext>
            </a:extLst>
          </p:cNvPr>
          <p:cNvSpPr>
            <a:spLocks noGrp="1"/>
          </p:cNvSpPr>
          <p:nvPr>
            <p:ph type="title"/>
          </p:nvPr>
        </p:nvSpPr>
        <p:spPr>
          <a:xfrm>
            <a:off x="1120948" y="-62821"/>
            <a:ext cx="9950103" cy="979991"/>
          </a:xfrm>
        </p:spPr>
        <p:txBody>
          <a:bodyPr>
            <a:noAutofit/>
          </a:bodyPr>
          <a:lstStyle/>
          <a:p>
            <a:br>
              <a:rPr lang="en-US" dirty="0"/>
            </a:br>
            <a:r>
              <a:rPr lang="en-US" dirty="0"/>
              <a:t>Results</a:t>
            </a:r>
          </a:p>
        </p:txBody>
      </p:sp>
      <p:sp>
        <p:nvSpPr>
          <p:cNvPr id="3" name="Content Placeholder 2">
            <a:extLst>
              <a:ext uri="{FF2B5EF4-FFF2-40B4-BE49-F238E27FC236}">
                <a16:creationId xmlns:a16="http://schemas.microsoft.com/office/drawing/2014/main" id="{7361BB51-0C9E-4B44-523E-6AA62775841B}"/>
              </a:ext>
            </a:extLst>
          </p:cNvPr>
          <p:cNvSpPr>
            <a:spLocks noGrp="1"/>
          </p:cNvSpPr>
          <p:nvPr>
            <p:ph idx="1"/>
          </p:nvPr>
        </p:nvSpPr>
        <p:spPr>
          <a:xfrm>
            <a:off x="528724" y="1498273"/>
            <a:ext cx="2423482" cy="4817025"/>
          </a:xfrm>
        </p:spPr>
        <p:txBody>
          <a:bodyPr>
            <a:normAutofit fontScale="85000" lnSpcReduction="20000"/>
          </a:bodyPr>
          <a:lstStyle/>
          <a:p>
            <a:pPr algn="just"/>
            <a:r>
              <a:rPr lang="en-US" sz="2400" b="1" dirty="0"/>
              <a:t>This is a preview of the </a:t>
            </a:r>
            <a:r>
              <a:rPr lang="en-US" sz="2400" b="1" dirty="0" err="1"/>
              <a:t>Plotly</a:t>
            </a:r>
            <a:r>
              <a:rPr lang="en-US" sz="2400" b="1" dirty="0"/>
              <a:t> dashboard. The following sides will show the results of EDA with  visualization, EDA with SQL, Interactive Map with Folium, and finally the results of our model with  about 83% accuracy.</a:t>
            </a:r>
          </a:p>
          <a:p>
            <a:pPr algn="just"/>
            <a:endParaRPr lang="en-US" sz="2400" b="1" dirty="0"/>
          </a:p>
          <a:p>
            <a:pPr marL="0" indent="0" algn="just">
              <a:buNone/>
            </a:pPr>
            <a:endParaRPr lang="en-US" sz="2400" b="1" dirty="0"/>
          </a:p>
          <a:p>
            <a:pPr marL="0" indent="0" algn="just">
              <a:buNone/>
            </a:pPr>
            <a:endParaRPr lang="en-US" sz="2400" b="1" dirty="0"/>
          </a:p>
          <a:p>
            <a:pPr marL="285750" indent="-285750" algn="just">
              <a:buNone/>
            </a:pPr>
            <a:endParaRPr lang="en-US" sz="2400" b="1" dirty="0"/>
          </a:p>
          <a:p>
            <a:pPr marL="615950" lvl="1" indent="12700" algn="just">
              <a:buFont typeface="Arial" panose="020B0604020202020204" pitchFamily="34" charset="0"/>
              <a:buChar char="•"/>
            </a:pPr>
            <a:endParaRPr lang="en-US" sz="2200" b="1" dirty="0"/>
          </a:p>
          <a:p>
            <a:pPr lvl="2" algn="just"/>
            <a:endParaRPr lang="en-US" sz="2000" dirty="0"/>
          </a:p>
          <a:p>
            <a:pPr algn="just"/>
            <a:endParaRPr lang="en-US" sz="2400" dirty="0"/>
          </a:p>
          <a:p>
            <a:pPr algn="just"/>
            <a:endParaRPr lang="en-US" sz="2400" dirty="0"/>
          </a:p>
          <a:p>
            <a:pPr algn="just"/>
            <a:endParaRPr lang="en-US" sz="2400" dirty="0"/>
          </a:p>
        </p:txBody>
      </p:sp>
      <p:pic>
        <p:nvPicPr>
          <p:cNvPr id="4" name="Picture 3">
            <a:extLst>
              <a:ext uri="{FF2B5EF4-FFF2-40B4-BE49-F238E27FC236}">
                <a16:creationId xmlns:a16="http://schemas.microsoft.com/office/drawing/2014/main" id="{6EB6BD6F-3CA4-B311-0267-B5933EF52B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79" y="1183180"/>
            <a:ext cx="8700121" cy="4893818"/>
          </a:xfrm>
          <a:prstGeom prst="rect">
            <a:avLst/>
          </a:prstGeom>
          <a:ln w="3175">
            <a:solidFill>
              <a:schemeClr val="tx1"/>
            </a:solidFill>
          </a:ln>
        </p:spPr>
      </p:pic>
      <p:sp>
        <p:nvSpPr>
          <p:cNvPr id="5" name="Rectangle 4">
            <a:extLst>
              <a:ext uri="{FF2B5EF4-FFF2-40B4-BE49-F238E27FC236}">
                <a16:creationId xmlns:a16="http://schemas.microsoft.com/office/drawing/2014/main" id="{A6E15CBB-823E-5394-6FC5-9FFC6901CE2D}"/>
              </a:ext>
            </a:extLst>
          </p:cNvPr>
          <p:cNvSpPr/>
          <p:nvPr/>
        </p:nvSpPr>
        <p:spPr>
          <a:xfrm>
            <a:off x="2547756" y="642872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25C4E5F-69BB-F98F-F568-97796FAFCADA}"/>
              </a:ext>
            </a:extLst>
          </p:cNvPr>
          <p:cNvSpPr>
            <a:spLocks noGrp="1"/>
          </p:cNvSpPr>
          <p:nvPr>
            <p:ph type="sldNum" sz="quarter" idx="12"/>
          </p:nvPr>
        </p:nvSpPr>
        <p:spPr/>
        <p:txBody>
          <a:bodyPr/>
          <a:lstStyle/>
          <a:p>
            <a:fld id="{5DEF7F31-0B8A-474A-B86C-91F381754329}" type="slidenum">
              <a:rPr lang="en-US" smtClean="0"/>
              <a:t>14</a:t>
            </a:fld>
            <a:endParaRPr lang="en-US"/>
          </a:p>
        </p:txBody>
      </p:sp>
    </p:spTree>
    <p:extLst>
      <p:ext uri="{BB962C8B-B14F-4D97-AF65-F5344CB8AC3E}">
        <p14:creationId xmlns:p14="http://schemas.microsoft.com/office/powerpoint/2010/main" val="2916127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CF5D-2D26-809C-08E8-BDF4F8445E8E}"/>
              </a:ext>
            </a:extLst>
          </p:cNvPr>
          <p:cNvSpPr>
            <a:spLocks noGrp="1"/>
          </p:cNvSpPr>
          <p:nvPr>
            <p:ph type="title"/>
          </p:nvPr>
        </p:nvSpPr>
        <p:spPr/>
        <p:txBody>
          <a:bodyPr/>
          <a:lstStyle/>
          <a:p>
            <a:r>
              <a:rPr lang="en-US" dirty="0"/>
              <a:t>E   D  A    with Visualization</a:t>
            </a:r>
            <a:br>
              <a:rPr lang="en-US" dirty="0"/>
            </a:br>
            <a:endParaRPr lang="en-US" dirty="0"/>
          </a:p>
        </p:txBody>
      </p:sp>
      <p:sp>
        <p:nvSpPr>
          <p:cNvPr id="3" name="Text Placeholder 2">
            <a:extLst>
              <a:ext uri="{FF2B5EF4-FFF2-40B4-BE49-F238E27FC236}">
                <a16:creationId xmlns:a16="http://schemas.microsoft.com/office/drawing/2014/main" id="{C8E73316-1EFC-68F8-DACC-BD0AEE581B78}"/>
              </a:ext>
            </a:extLst>
          </p:cNvPr>
          <p:cNvSpPr>
            <a:spLocks noGrp="1"/>
          </p:cNvSpPr>
          <p:nvPr>
            <p:ph type="body" idx="1"/>
          </p:nvPr>
        </p:nvSpPr>
        <p:spPr>
          <a:xfrm>
            <a:off x="1084726" y="4902488"/>
            <a:ext cx="9741491" cy="985075"/>
          </a:xfrm>
        </p:spPr>
        <p:txBody>
          <a:bodyPr/>
          <a:lstStyle/>
          <a:p>
            <a:r>
              <a:rPr lang="en-US" dirty="0"/>
              <a:t>EXPLORATORY	DATA   ANALYSIS	WITH	SEABORN	PLOTS</a:t>
            </a:r>
          </a:p>
          <a:p>
            <a:endParaRPr lang="en-US" dirty="0"/>
          </a:p>
        </p:txBody>
      </p:sp>
      <p:sp>
        <p:nvSpPr>
          <p:cNvPr id="4" name="Slide Number Placeholder 3">
            <a:extLst>
              <a:ext uri="{FF2B5EF4-FFF2-40B4-BE49-F238E27FC236}">
                <a16:creationId xmlns:a16="http://schemas.microsoft.com/office/drawing/2014/main" id="{7A3CC0DE-F7E0-47FC-9A09-B63AABA3A165}"/>
              </a:ext>
            </a:extLst>
          </p:cNvPr>
          <p:cNvSpPr>
            <a:spLocks noGrp="1"/>
          </p:cNvSpPr>
          <p:nvPr>
            <p:ph type="sldNum" sz="quarter" idx="12"/>
          </p:nvPr>
        </p:nvSpPr>
        <p:spPr/>
        <p:txBody>
          <a:bodyPr/>
          <a:lstStyle/>
          <a:p>
            <a:fld id="{5DEF7F31-0B8A-474A-B86C-91F381754329}" type="slidenum">
              <a:rPr lang="en-US" smtClean="0"/>
              <a:t>15</a:t>
            </a:fld>
            <a:endParaRPr lang="en-US"/>
          </a:p>
        </p:txBody>
      </p:sp>
    </p:spTree>
    <p:extLst>
      <p:ext uri="{BB962C8B-B14F-4D97-AF65-F5344CB8AC3E}">
        <p14:creationId xmlns:p14="http://schemas.microsoft.com/office/powerpoint/2010/main" val="3327947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C3470-291B-86A9-F67C-C0DF56BAAFF2}"/>
              </a:ext>
            </a:extLst>
          </p:cNvPr>
          <p:cNvSpPr>
            <a:spLocks noGrp="1"/>
          </p:cNvSpPr>
          <p:nvPr>
            <p:ph type="title"/>
          </p:nvPr>
        </p:nvSpPr>
        <p:spPr>
          <a:xfrm>
            <a:off x="1077362" y="720434"/>
            <a:ext cx="9950103" cy="626735"/>
          </a:xfrm>
        </p:spPr>
        <p:txBody>
          <a:bodyPr/>
          <a:lstStyle/>
          <a:p>
            <a:r>
              <a:rPr lang="en-US" dirty="0"/>
              <a:t>Flight Number vs. Launch Site</a:t>
            </a:r>
          </a:p>
        </p:txBody>
      </p:sp>
      <p:sp>
        <p:nvSpPr>
          <p:cNvPr id="4" name="object 7">
            <a:extLst>
              <a:ext uri="{FF2B5EF4-FFF2-40B4-BE49-F238E27FC236}">
                <a16:creationId xmlns:a16="http://schemas.microsoft.com/office/drawing/2014/main" id="{D168AFE8-0A21-D613-CAE1-08EDB9D3C28C}"/>
              </a:ext>
            </a:extLst>
          </p:cNvPr>
          <p:cNvSpPr>
            <a:spLocks noGrp="1"/>
          </p:cNvSpPr>
          <p:nvPr>
            <p:ph idx="1"/>
          </p:nvPr>
        </p:nvSpPr>
        <p:spPr>
          <a:xfrm>
            <a:off x="736510" y="1605435"/>
            <a:ext cx="9950103" cy="2301183"/>
          </a:xfrm>
          <a:prstGeom prst="rect">
            <a:avLst/>
          </a:prstGeom>
          <a:blipFill>
            <a:blip r:embed="rId2" cstate="print"/>
            <a:stretch>
              <a:fillRect/>
            </a:stretch>
          </a:blip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98C872CD-19C7-CD43-0690-FA5A84A4F729}"/>
              </a:ext>
            </a:extLst>
          </p:cNvPr>
          <p:cNvSpPr txBox="1"/>
          <p:nvPr/>
        </p:nvSpPr>
        <p:spPr>
          <a:xfrm>
            <a:off x="1675237" y="4098762"/>
            <a:ext cx="7903277" cy="369332"/>
          </a:xfrm>
          <a:prstGeom prst="rect">
            <a:avLst/>
          </a:prstGeom>
          <a:noFill/>
        </p:spPr>
        <p:txBody>
          <a:bodyPr wrap="square">
            <a:spAutoFit/>
          </a:bodyPr>
          <a:lstStyle/>
          <a:p>
            <a:r>
              <a:rPr lang="en-US" dirty="0"/>
              <a:t>Green indicates successful launch; Purple indicates unsuccessful launch.</a:t>
            </a:r>
          </a:p>
        </p:txBody>
      </p:sp>
      <p:sp>
        <p:nvSpPr>
          <p:cNvPr id="8" name="TextBox 7">
            <a:extLst>
              <a:ext uri="{FF2B5EF4-FFF2-40B4-BE49-F238E27FC236}">
                <a16:creationId xmlns:a16="http://schemas.microsoft.com/office/drawing/2014/main" id="{A85AE299-4B53-3A91-A6DE-4314BD696D13}"/>
              </a:ext>
            </a:extLst>
          </p:cNvPr>
          <p:cNvSpPr txBox="1"/>
          <p:nvPr/>
        </p:nvSpPr>
        <p:spPr>
          <a:xfrm>
            <a:off x="1675236" y="4660238"/>
            <a:ext cx="7761929" cy="1200329"/>
          </a:xfrm>
          <a:prstGeom prst="rect">
            <a:avLst/>
          </a:prstGeom>
          <a:noFill/>
        </p:spPr>
        <p:txBody>
          <a:bodyPr wrap="square">
            <a:spAutoFit/>
          </a:bodyPr>
          <a:lstStyle/>
          <a:p>
            <a:pPr algn="just"/>
            <a:r>
              <a:rPr lang="en-US" dirty="0"/>
              <a:t>Graphic suggests an increase in success rate over time (indicated in Flight Number).  Likely a big breakthrough around flight 20 which significantly increased success rate.  CCAFS appears to be the main launch site as it has the most volume.</a:t>
            </a:r>
          </a:p>
        </p:txBody>
      </p:sp>
      <p:sp>
        <p:nvSpPr>
          <p:cNvPr id="9" name="Slide Number Placeholder 8">
            <a:extLst>
              <a:ext uri="{FF2B5EF4-FFF2-40B4-BE49-F238E27FC236}">
                <a16:creationId xmlns:a16="http://schemas.microsoft.com/office/drawing/2014/main" id="{5E6AA7AD-AFB1-B2F5-52C6-0CB148CA34A0}"/>
              </a:ext>
            </a:extLst>
          </p:cNvPr>
          <p:cNvSpPr>
            <a:spLocks noGrp="1"/>
          </p:cNvSpPr>
          <p:nvPr>
            <p:ph type="sldNum" sz="quarter" idx="12"/>
          </p:nvPr>
        </p:nvSpPr>
        <p:spPr/>
        <p:txBody>
          <a:bodyPr/>
          <a:lstStyle/>
          <a:p>
            <a:fld id="{5DEF7F31-0B8A-474A-B86C-91F381754329}" type="slidenum">
              <a:rPr lang="en-US" smtClean="0"/>
              <a:t>16</a:t>
            </a:fld>
            <a:endParaRPr lang="en-US"/>
          </a:p>
        </p:txBody>
      </p:sp>
    </p:spTree>
    <p:extLst>
      <p:ext uri="{BB962C8B-B14F-4D97-AF65-F5344CB8AC3E}">
        <p14:creationId xmlns:p14="http://schemas.microsoft.com/office/powerpoint/2010/main" val="135286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C3470-291B-86A9-F67C-C0DF56BAAFF2}"/>
              </a:ext>
            </a:extLst>
          </p:cNvPr>
          <p:cNvSpPr>
            <a:spLocks noGrp="1"/>
          </p:cNvSpPr>
          <p:nvPr>
            <p:ph type="title"/>
          </p:nvPr>
        </p:nvSpPr>
        <p:spPr>
          <a:xfrm>
            <a:off x="1077362" y="720434"/>
            <a:ext cx="9950103" cy="626735"/>
          </a:xfrm>
        </p:spPr>
        <p:txBody>
          <a:bodyPr/>
          <a:lstStyle/>
          <a:p>
            <a:r>
              <a:rPr lang="en-US" dirty="0"/>
              <a:t>Payload vs. Launch Site</a:t>
            </a:r>
          </a:p>
        </p:txBody>
      </p:sp>
      <p:sp>
        <p:nvSpPr>
          <p:cNvPr id="6" name="TextBox 5">
            <a:extLst>
              <a:ext uri="{FF2B5EF4-FFF2-40B4-BE49-F238E27FC236}">
                <a16:creationId xmlns:a16="http://schemas.microsoft.com/office/drawing/2014/main" id="{98C872CD-19C7-CD43-0690-FA5A84A4F729}"/>
              </a:ext>
            </a:extLst>
          </p:cNvPr>
          <p:cNvSpPr txBox="1"/>
          <p:nvPr/>
        </p:nvSpPr>
        <p:spPr>
          <a:xfrm>
            <a:off x="1675237" y="4098762"/>
            <a:ext cx="7903277" cy="369332"/>
          </a:xfrm>
          <a:prstGeom prst="rect">
            <a:avLst/>
          </a:prstGeom>
          <a:noFill/>
        </p:spPr>
        <p:txBody>
          <a:bodyPr wrap="square">
            <a:spAutoFit/>
          </a:bodyPr>
          <a:lstStyle/>
          <a:p>
            <a:r>
              <a:rPr lang="en-US" dirty="0"/>
              <a:t>Green indicates successful launch; Purple indicates unsuccessful launch.</a:t>
            </a:r>
          </a:p>
        </p:txBody>
      </p:sp>
      <p:sp>
        <p:nvSpPr>
          <p:cNvPr id="8" name="TextBox 7">
            <a:extLst>
              <a:ext uri="{FF2B5EF4-FFF2-40B4-BE49-F238E27FC236}">
                <a16:creationId xmlns:a16="http://schemas.microsoft.com/office/drawing/2014/main" id="{A85AE299-4B53-3A91-A6DE-4314BD696D13}"/>
              </a:ext>
            </a:extLst>
          </p:cNvPr>
          <p:cNvSpPr txBox="1"/>
          <p:nvPr/>
        </p:nvSpPr>
        <p:spPr>
          <a:xfrm>
            <a:off x="1675236" y="4660238"/>
            <a:ext cx="7761929" cy="646331"/>
          </a:xfrm>
          <a:prstGeom prst="rect">
            <a:avLst/>
          </a:prstGeom>
          <a:noFill/>
        </p:spPr>
        <p:txBody>
          <a:bodyPr wrap="square">
            <a:spAutoFit/>
          </a:bodyPr>
          <a:lstStyle/>
          <a:p>
            <a:pPr algn="just"/>
            <a:r>
              <a:rPr lang="en-US" dirty="0"/>
              <a:t>Payload mass appears to fall mostly between 0-6000 kg.  Different launch sites also seem to use different payload mass.</a:t>
            </a:r>
          </a:p>
        </p:txBody>
      </p:sp>
      <p:sp>
        <p:nvSpPr>
          <p:cNvPr id="5" name="Content Placeholder 4">
            <a:extLst>
              <a:ext uri="{FF2B5EF4-FFF2-40B4-BE49-F238E27FC236}">
                <a16:creationId xmlns:a16="http://schemas.microsoft.com/office/drawing/2014/main" id="{0BC99485-BE23-005C-34E8-0425C041B4AD}"/>
              </a:ext>
            </a:extLst>
          </p:cNvPr>
          <p:cNvSpPr>
            <a:spLocks noGrp="1"/>
          </p:cNvSpPr>
          <p:nvPr>
            <p:ph idx="1"/>
          </p:nvPr>
        </p:nvSpPr>
        <p:spPr>
          <a:xfrm>
            <a:off x="1077362" y="2427316"/>
            <a:ext cx="9950103" cy="818455"/>
          </a:xfrm>
        </p:spPr>
        <p:txBody>
          <a:bodyPr/>
          <a:lstStyle/>
          <a:p>
            <a:endParaRPr lang="en-US" dirty="0"/>
          </a:p>
        </p:txBody>
      </p:sp>
      <p:sp>
        <p:nvSpPr>
          <p:cNvPr id="7" name="object 7">
            <a:extLst>
              <a:ext uri="{FF2B5EF4-FFF2-40B4-BE49-F238E27FC236}">
                <a16:creationId xmlns:a16="http://schemas.microsoft.com/office/drawing/2014/main" id="{07BEA9D1-0310-14CB-DDF1-366813889B9D}"/>
              </a:ext>
            </a:extLst>
          </p:cNvPr>
          <p:cNvSpPr/>
          <p:nvPr/>
        </p:nvSpPr>
        <p:spPr>
          <a:xfrm>
            <a:off x="819659" y="1577403"/>
            <a:ext cx="10465507" cy="2178565"/>
          </a:xfrm>
          <a:prstGeom prst="rect">
            <a:avLst/>
          </a:prstGeom>
          <a:blipFill>
            <a:blip r:embed="rId2" cstate="print"/>
            <a:stretch>
              <a:fillRect/>
            </a:stretch>
          </a:blipFill>
        </p:spPr>
        <p:txBody>
          <a:bodyPr wrap="square" lIns="0" tIns="0" rIns="0" bIns="0" rtlCol="0"/>
          <a:lstStyle/>
          <a:p>
            <a:endParaRPr/>
          </a:p>
        </p:txBody>
      </p:sp>
      <p:sp>
        <p:nvSpPr>
          <p:cNvPr id="9" name="Slide Number Placeholder 8">
            <a:extLst>
              <a:ext uri="{FF2B5EF4-FFF2-40B4-BE49-F238E27FC236}">
                <a16:creationId xmlns:a16="http://schemas.microsoft.com/office/drawing/2014/main" id="{E2DC1FF8-82DE-496B-7C7C-67054E8DB150}"/>
              </a:ext>
            </a:extLst>
          </p:cNvPr>
          <p:cNvSpPr>
            <a:spLocks noGrp="1"/>
          </p:cNvSpPr>
          <p:nvPr>
            <p:ph type="sldNum" sz="quarter" idx="12"/>
          </p:nvPr>
        </p:nvSpPr>
        <p:spPr/>
        <p:txBody>
          <a:bodyPr/>
          <a:lstStyle/>
          <a:p>
            <a:fld id="{5DEF7F31-0B8A-474A-B86C-91F381754329}" type="slidenum">
              <a:rPr lang="en-US" smtClean="0"/>
              <a:t>17</a:t>
            </a:fld>
            <a:endParaRPr lang="en-US"/>
          </a:p>
        </p:txBody>
      </p:sp>
    </p:spTree>
    <p:extLst>
      <p:ext uri="{BB962C8B-B14F-4D97-AF65-F5344CB8AC3E}">
        <p14:creationId xmlns:p14="http://schemas.microsoft.com/office/powerpoint/2010/main" val="80464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C3470-291B-86A9-F67C-C0DF56BAAFF2}"/>
              </a:ext>
            </a:extLst>
          </p:cNvPr>
          <p:cNvSpPr>
            <a:spLocks noGrp="1"/>
          </p:cNvSpPr>
          <p:nvPr>
            <p:ph type="title"/>
          </p:nvPr>
        </p:nvSpPr>
        <p:spPr>
          <a:xfrm>
            <a:off x="1077362" y="720434"/>
            <a:ext cx="9950103" cy="626735"/>
          </a:xfrm>
        </p:spPr>
        <p:txBody>
          <a:bodyPr/>
          <a:lstStyle/>
          <a:p>
            <a:r>
              <a:rPr lang="en-US" dirty="0"/>
              <a:t>Success rate vs. Orbit type</a:t>
            </a:r>
          </a:p>
        </p:txBody>
      </p:sp>
      <p:sp>
        <p:nvSpPr>
          <p:cNvPr id="8" name="TextBox 7">
            <a:extLst>
              <a:ext uri="{FF2B5EF4-FFF2-40B4-BE49-F238E27FC236}">
                <a16:creationId xmlns:a16="http://schemas.microsoft.com/office/drawing/2014/main" id="{A85AE299-4B53-3A91-A6DE-4314BD696D13}"/>
              </a:ext>
            </a:extLst>
          </p:cNvPr>
          <p:cNvSpPr txBox="1"/>
          <p:nvPr/>
        </p:nvSpPr>
        <p:spPr>
          <a:xfrm>
            <a:off x="1599328" y="4968182"/>
            <a:ext cx="7761929" cy="1477328"/>
          </a:xfrm>
          <a:prstGeom prst="rect">
            <a:avLst/>
          </a:prstGeom>
          <a:noFill/>
        </p:spPr>
        <p:txBody>
          <a:bodyPr wrap="square">
            <a:spAutoFit/>
          </a:bodyPr>
          <a:lstStyle/>
          <a:p>
            <a:pPr algn="just"/>
            <a:r>
              <a:rPr lang="en-US" dirty="0"/>
              <a:t>ES-L1 (1), GEO (1), HEO (1) have 100% success rate (sample sizes in parenthesis)  SSO (5) has 100% success rate</a:t>
            </a:r>
          </a:p>
          <a:p>
            <a:pPr algn="just"/>
            <a:r>
              <a:rPr lang="en-US" dirty="0"/>
              <a:t>VLEO (14) has decent success rate and attempts</a:t>
            </a:r>
          </a:p>
          <a:p>
            <a:pPr algn="just"/>
            <a:r>
              <a:rPr lang="en-US" dirty="0"/>
              <a:t>SO (1) has 0% success rate</a:t>
            </a:r>
          </a:p>
          <a:p>
            <a:pPr algn="just"/>
            <a:r>
              <a:rPr lang="en-US" dirty="0"/>
              <a:t>GTO (27) has the around 50% success rate but largest sample</a:t>
            </a:r>
          </a:p>
        </p:txBody>
      </p:sp>
      <p:sp>
        <p:nvSpPr>
          <p:cNvPr id="5" name="Content Placeholder 4">
            <a:extLst>
              <a:ext uri="{FF2B5EF4-FFF2-40B4-BE49-F238E27FC236}">
                <a16:creationId xmlns:a16="http://schemas.microsoft.com/office/drawing/2014/main" id="{0BC99485-BE23-005C-34E8-0425C041B4AD}"/>
              </a:ext>
            </a:extLst>
          </p:cNvPr>
          <p:cNvSpPr>
            <a:spLocks noGrp="1"/>
          </p:cNvSpPr>
          <p:nvPr>
            <p:ph idx="1"/>
          </p:nvPr>
        </p:nvSpPr>
        <p:spPr>
          <a:xfrm>
            <a:off x="1077362" y="2427316"/>
            <a:ext cx="9950103" cy="818455"/>
          </a:xfrm>
        </p:spPr>
        <p:txBody>
          <a:bodyPr/>
          <a:lstStyle/>
          <a:p>
            <a:endParaRPr lang="en-US" dirty="0"/>
          </a:p>
        </p:txBody>
      </p:sp>
      <p:sp>
        <p:nvSpPr>
          <p:cNvPr id="3" name="object 7">
            <a:extLst>
              <a:ext uri="{FF2B5EF4-FFF2-40B4-BE49-F238E27FC236}">
                <a16:creationId xmlns:a16="http://schemas.microsoft.com/office/drawing/2014/main" id="{03329BB3-4D4E-682D-9165-CFAEF5756B4E}"/>
              </a:ext>
            </a:extLst>
          </p:cNvPr>
          <p:cNvSpPr/>
          <p:nvPr/>
        </p:nvSpPr>
        <p:spPr>
          <a:xfrm>
            <a:off x="2355952" y="1359272"/>
            <a:ext cx="5430011" cy="3514344"/>
          </a:xfrm>
          <a:prstGeom prst="rect">
            <a:avLst/>
          </a:prstGeom>
          <a:blipFill>
            <a:blip r:embed="rId2" cstate="print"/>
            <a:stretch>
              <a:fillRect/>
            </a:stretch>
          </a:blipFill>
        </p:spPr>
        <p:txBody>
          <a:bodyPr wrap="square" lIns="0" tIns="0" rIns="0" bIns="0" rtlCol="0"/>
          <a:lstStyle/>
          <a:p>
            <a:endParaRPr/>
          </a:p>
        </p:txBody>
      </p:sp>
      <p:sp>
        <p:nvSpPr>
          <p:cNvPr id="9" name="TextBox 8">
            <a:extLst>
              <a:ext uri="{FF2B5EF4-FFF2-40B4-BE49-F238E27FC236}">
                <a16:creationId xmlns:a16="http://schemas.microsoft.com/office/drawing/2014/main" id="{089FD79E-BFF8-FBF4-B523-93D1FC694E46}"/>
              </a:ext>
            </a:extLst>
          </p:cNvPr>
          <p:cNvSpPr txBox="1"/>
          <p:nvPr/>
        </p:nvSpPr>
        <p:spPr>
          <a:xfrm>
            <a:off x="8066057" y="2291071"/>
            <a:ext cx="6097162" cy="1213153"/>
          </a:xfrm>
          <a:prstGeom prst="rect">
            <a:avLst/>
          </a:prstGeom>
          <a:noFill/>
        </p:spPr>
        <p:txBody>
          <a:bodyPr wrap="square">
            <a:spAutoFit/>
          </a:bodyPr>
          <a:lstStyle/>
          <a:p>
            <a:pPr marL="12700" marR="5080">
              <a:lnSpc>
                <a:spcPct val="100000"/>
              </a:lnSpc>
              <a:spcBef>
                <a:spcPts val="100"/>
              </a:spcBef>
            </a:pPr>
            <a:r>
              <a:rPr lang="en-US" sz="1800" spc="-5" dirty="0">
                <a:latin typeface="Carlito"/>
                <a:cs typeface="Carlito"/>
              </a:rPr>
              <a:t>Success </a:t>
            </a:r>
            <a:r>
              <a:rPr lang="en-US" sz="1800" spc="-25" dirty="0">
                <a:latin typeface="Carlito"/>
                <a:cs typeface="Carlito"/>
              </a:rPr>
              <a:t>Rate </a:t>
            </a:r>
            <a:r>
              <a:rPr lang="en-US" sz="1800" spc="-20" dirty="0">
                <a:latin typeface="Carlito"/>
                <a:cs typeface="Carlito"/>
              </a:rPr>
              <a:t>Scale</a:t>
            </a:r>
            <a:r>
              <a:rPr lang="en-US" sz="1800" spc="-65" dirty="0">
                <a:latin typeface="Carlito"/>
                <a:cs typeface="Carlito"/>
              </a:rPr>
              <a:t> </a:t>
            </a:r>
            <a:r>
              <a:rPr lang="en-US" sz="1800" spc="-5" dirty="0">
                <a:latin typeface="Carlito"/>
                <a:cs typeface="Carlito"/>
              </a:rPr>
              <a:t>with  </a:t>
            </a:r>
          </a:p>
          <a:p>
            <a:pPr marL="12700" marR="5080">
              <a:lnSpc>
                <a:spcPct val="100000"/>
              </a:lnSpc>
              <a:spcBef>
                <a:spcPts val="100"/>
              </a:spcBef>
            </a:pPr>
            <a:r>
              <a:rPr lang="en-US" sz="1800" dirty="0">
                <a:latin typeface="Carlito"/>
                <a:cs typeface="Carlito"/>
              </a:rPr>
              <a:t>0 as</a:t>
            </a:r>
            <a:r>
              <a:rPr lang="en-US" sz="1800" spc="-70" dirty="0">
                <a:latin typeface="Carlito"/>
                <a:cs typeface="Carlito"/>
              </a:rPr>
              <a:t> </a:t>
            </a:r>
            <a:r>
              <a:rPr lang="en-US" sz="1800" spc="-5" dirty="0">
                <a:latin typeface="Carlito"/>
                <a:cs typeface="Carlito"/>
              </a:rPr>
              <a:t>0%</a:t>
            </a:r>
            <a:endParaRPr lang="en-US" sz="1800" dirty="0">
              <a:latin typeface="Carlito"/>
              <a:cs typeface="Carlito"/>
            </a:endParaRPr>
          </a:p>
          <a:p>
            <a:pPr marL="12700" marR="1182370">
              <a:lnSpc>
                <a:spcPct val="100000"/>
              </a:lnSpc>
            </a:pPr>
            <a:r>
              <a:rPr lang="en-US" sz="1800" dirty="0">
                <a:latin typeface="Carlito"/>
                <a:cs typeface="Carlito"/>
              </a:rPr>
              <a:t>0.6 as</a:t>
            </a:r>
            <a:r>
              <a:rPr lang="en-US" sz="1800" spc="-195" dirty="0">
                <a:latin typeface="Carlito"/>
                <a:cs typeface="Carlito"/>
              </a:rPr>
              <a:t> </a:t>
            </a:r>
            <a:r>
              <a:rPr lang="en-US" sz="1800" dirty="0">
                <a:latin typeface="Carlito"/>
                <a:cs typeface="Carlito"/>
              </a:rPr>
              <a:t>60%  </a:t>
            </a:r>
          </a:p>
          <a:p>
            <a:pPr marL="12700" marR="1182370">
              <a:lnSpc>
                <a:spcPct val="100000"/>
              </a:lnSpc>
            </a:pPr>
            <a:r>
              <a:rPr lang="en-US" sz="1800" dirty="0">
                <a:latin typeface="Carlito"/>
                <a:cs typeface="Carlito"/>
              </a:rPr>
              <a:t>1 as</a:t>
            </a:r>
            <a:r>
              <a:rPr lang="en-US" sz="1800" spc="-125" dirty="0">
                <a:latin typeface="Carlito"/>
                <a:cs typeface="Carlito"/>
              </a:rPr>
              <a:t> </a:t>
            </a:r>
            <a:r>
              <a:rPr lang="en-US" sz="1800" spc="-5" dirty="0">
                <a:latin typeface="Carlito"/>
                <a:cs typeface="Carlito"/>
              </a:rPr>
              <a:t>100%</a:t>
            </a:r>
            <a:endParaRPr lang="en-US" sz="1800" dirty="0">
              <a:latin typeface="Carlito"/>
              <a:cs typeface="Carlito"/>
            </a:endParaRPr>
          </a:p>
        </p:txBody>
      </p:sp>
      <p:sp>
        <p:nvSpPr>
          <p:cNvPr id="4" name="Slide Number Placeholder 3">
            <a:extLst>
              <a:ext uri="{FF2B5EF4-FFF2-40B4-BE49-F238E27FC236}">
                <a16:creationId xmlns:a16="http://schemas.microsoft.com/office/drawing/2014/main" id="{28B24713-DA54-4A88-230F-19DAF35CC805}"/>
              </a:ext>
            </a:extLst>
          </p:cNvPr>
          <p:cNvSpPr>
            <a:spLocks noGrp="1"/>
          </p:cNvSpPr>
          <p:nvPr>
            <p:ph type="sldNum" sz="quarter" idx="12"/>
          </p:nvPr>
        </p:nvSpPr>
        <p:spPr/>
        <p:txBody>
          <a:bodyPr/>
          <a:lstStyle/>
          <a:p>
            <a:fld id="{5DEF7F31-0B8A-474A-B86C-91F381754329}" type="slidenum">
              <a:rPr lang="en-US" smtClean="0"/>
              <a:t>18</a:t>
            </a:fld>
            <a:endParaRPr lang="en-US"/>
          </a:p>
        </p:txBody>
      </p:sp>
    </p:spTree>
    <p:extLst>
      <p:ext uri="{BB962C8B-B14F-4D97-AF65-F5344CB8AC3E}">
        <p14:creationId xmlns:p14="http://schemas.microsoft.com/office/powerpoint/2010/main" val="478996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C3470-291B-86A9-F67C-C0DF56BAAFF2}"/>
              </a:ext>
            </a:extLst>
          </p:cNvPr>
          <p:cNvSpPr>
            <a:spLocks noGrp="1"/>
          </p:cNvSpPr>
          <p:nvPr>
            <p:ph type="title"/>
          </p:nvPr>
        </p:nvSpPr>
        <p:spPr>
          <a:xfrm>
            <a:off x="1077362" y="720434"/>
            <a:ext cx="9950103" cy="626735"/>
          </a:xfrm>
        </p:spPr>
        <p:txBody>
          <a:bodyPr/>
          <a:lstStyle/>
          <a:p>
            <a:r>
              <a:rPr lang="en-US" dirty="0"/>
              <a:t>Flight Number vs. Orbit type</a:t>
            </a:r>
          </a:p>
        </p:txBody>
      </p:sp>
      <p:sp>
        <p:nvSpPr>
          <p:cNvPr id="8" name="TextBox 7">
            <a:extLst>
              <a:ext uri="{FF2B5EF4-FFF2-40B4-BE49-F238E27FC236}">
                <a16:creationId xmlns:a16="http://schemas.microsoft.com/office/drawing/2014/main" id="{A85AE299-4B53-3A91-A6DE-4314BD696D13}"/>
              </a:ext>
            </a:extLst>
          </p:cNvPr>
          <p:cNvSpPr txBox="1"/>
          <p:nvPr/>
        </p:nvSpPr>
        <p:spPr>
          <a:xfrm>
            <a:off x="921380" y="4569974"/>
            <a:ext cx="10106085" cy="1754326"/>
          </a:xfrm>
          <a:prstGeom prst="rect">
            <a:avLst/>
          </a:prstGeom>
          <a:noFill/>
        </p:spPr>
        <p:txBody>
          <a:bodyPr wrap="square">
            <a:spAutoFit/>
          </a:bodyPr>
          <a:lstStyle/>
          <a:p>
            <a:pPr marL="285750" indent="-285750" algn="just">
              <a:buFont typeface="Arial" panose="020B0604020202020204" pitchFamily="34" charset="0"/>
              <a:buChar char="•"/>
            </a:pPr>
            <a:r>
              <a:rPr lang="en-US" dirty="0"/>
              <a:t>Green indicates successful launch; Purple indicates unsuccessful launch.</a:t>
            </a:r>
          </a:p>
          <a:p>
            <a:pPr marL="285750" indent="-285750" algn="just">
              <a:buFont typeface="Arial" panose="020B0604020202020204" pitchFamily="34" charset="0"/>
              <a:buChar char="•"/>
            </a:pPr>
            <a:r>
              <a:rPr lang="en-US" dirty="0"/>
              <a:t>Launch Orbit preferences changed over Flight Number.  Launch Outcome seems to correlate with this preference.</a:t>
            </a:r>
          </a:p>
          <a:p>
            <a:pPr marL="285750" indent="-285750" algn="just">
              <a:buFont typeface="Arial" panose="020B0604020202020204" pitchFamily="34" charset="0"/>
              <a:buChar char="•"/>
            </a:pPr>
            <a:r>
              <a:rPr lang="en-US" dirty="0"/>
              <a:t>SpaceX started with LEO orbits which saw moderate success LEO and returned to VLEO in recent launches  SpaceX appears to perform better in lower orbits or Sun-synchronous orbits</a:t>
            </a:r>
          </a:p>
          <a:p>
            <a:pPr algn="just"/>
            <a:endParaRPr lang="en-US" dirty="0"/>
          </a:p>
        </p:txBody>
      </p:sp>
      <p:sp>
        <p:nvSpPr>
          <p:cNvPr id="5" name="Content Placeholder 4">
            <a:extLst>
              <a:ext uri="{FF2B5EF4-FFF2-40B4-BE49-F238E27FC236}">
                <a16:creationId xmlns:a16="http://schemas.microsoft.com/office/drawing/2014/main" id="{0BC99485-BE23-005C-34E8-0425C041B4AD}"/>
              </a:ext>
            </a:extLst>
          </p:cNvPr>
          <p:cNvSpPr>
            <a:spLocks noGrp="1"/>
          </p:cNvSpPr>
          <p:nvPr>
            <p:ph idx="1"/>
          </p:nvPr>
        </p:nvSpPr>
        <p:spPr>
          <a:xfrm>
            <a:off x="1077362" y="2427316"/>
            <a:ext cx="9950103" cy="818455"/>
          </a:xfrm>
        </p:spPr>
        <p:txBody>
          <a:bodyPr/>
          <a:lstStyle/>
          <a:p>
            <a:endParaRPr lang="en-US" dirty="0"/>
          </a:p>
        </p:txBody>
      </p:sp>
      <p:sp>
        <p:nvSpPr>
          <p:cNvPr id="9" name="TextBox 8">
            <a:extLst>
              <a:ext uri="{FF2B5EF4-FFF2-40B4-BE49-F238E27FC236}">
                <a16:creationId xmlns:a16="http://schemas.microsoft.com/office/drawing/2014/main" id="{089FD79E-BFF8-FBF4-B523-93D1FC694E46}"/>
              </a:ext>
            </a:extLst>
          </p:cNvPr>
          <p:cNvSpPr txBox="1"/>
          <p:nvPr/>
        </p:nvSpPr>
        <p:spPr>
          <a:xfrm>
            <a:off x="8066057" y="2291071"/>
            <a:ext cx="6097162" cy="1213153"/>
          </a:xfrm>
          <a:prstGeom prst="rect">
            <a:avLst/>
          </a:prstGeom>
          <a:noFill/>
        </p:spPr>
        <p:txBody>
          <a:bodyPr wrap="square">
            <a:spAutoFit/>
          </a:bodyPr>
          <a:lstStyle/>
          <a:p>
            <a:pPr marL="12700" marR="5080">
              <a:lnSpc>
                <a:spcPct val="100000"/>
              </a:lnSpc>
              <a:spcBef>
                <a:spcPts val="100"/>
              </a:spcBef>
            </a:pPr>
            <a:r>
              <a:rPr lang="en-US" sz="1800" spc="-5" dirty="0">
                <a:latin typeface="Carlito"/>
                <a:cs typeface="Carlito"/>
              </a:rPr>
              <a:t>Success </a:t>
            </a:r>
            <a:r>
              <a:rPr lang="en-US" sz="1800" spc="-25" dirty="0">
                <a:latin typeface="Carlito"/>
                <a:cs typeface="Carlito"/>
              </a:rPr>
              <a:t>Rate </a:t>
            </a:r>
            <a:r>
              <a:rPr lang="en-US" sz="1800" spc="-20" dirty="0">
                <a:latin typeface="Carlito"/>
                <a:cs typeface="Carlito"/>
              </a:rPr>
              <a:t>Scale</a:t>
            </a:r>
            <a:r>
              <a:rPr lang="en-US" sz="1800" spc="-65" dirty="0">
                <a:latin typeface="Carlito"/>
                <a:cs typeface="Carlito"/>
              </a:rPr>
              <a:t> </a:t>
            </a:r>
            <a:r>
              <a:rPr lang="en-US" sz="1800" spc="-5" dirty="0">
                <a:latin typeface="Carlito"/>
                <a:cs typeface="Carlito"/>
              </a:rPr>
              <a:t>with  </a:t>
            </a:r>
          </a:p>
          <a:p>
            <a:pPr marL="12700" marR="5080">
              <a:lnSpc>
                <a:spcPct val="100000"/>
              </a:lnSpc>
              <a:spcBef>
                <a:spcPts val="100"/>
              </a:spcBef>
            </a:pPr>
            <a:r>
              <a:rPr lang="en-US" sz="1800" dirty="0">
                <a:latin typeface="Carlito"/>
                <a:cs typeface="Carlito"/>
              </a:rPr>
              <a:t>0 as</a:t>
            </a:r>
            <a:r>
              <a:rPr lang="en-US" sz="1800" spc="-70" dirty="0">
                <a:latin typeface="Carlito"/>
                <a:cs typeface="Carlito"/>
              </a:rPr>
              <a:t> </a:t>
            </a:r>
            <a:r>
              <a:rPr lang="en-US" sz="1800" spc="-5" dirty="0">
                <a:latin typeface="Carlito"/>
                <a:cs typeface="Carlito"/>
              </a:rPr>
              <a:t>0%</a:t>
            </a:r>
            <a:endParaRPr lang="en-US" sz="1800" dirty="0">
              <a:latin typeface="Carlito"/>
              <a:cs typeface="Carlito"/>
            </a:endParaRPr>
          </a:p>
          <a:p>
            <a:pPr marL="12700" marR="1182370">
              <a:lnSpc>
                <a:spcPct val="100000"/>
              </a:lnSpc>
            </a:pPr>
            <a:r>
              <a:rPr lang="en-US" sz="1800" dirty="0">
                <a:latin typeface="Carlito"/>
                <a:cs typeface="Carlito"/>
              </a:rPr>
              <a:t>0.6 as</a:t>
            </a:r>
            <a:r>
              <a:rPr lang="en-US" sz="1800" spc="-195" dirty="0">
                <a:latin typeface="Carlito"/>
                <a:cs typeface="Carlito"/>
              </a:rPr>
              <a:t> </a:t>
            </a:r>
            <a:r>
              <a:rPr lang="en-US" sz="1800" dirty="0">
                <a:latin typeface="Carlito"/>
                <a:cs typeface="Carlito"/>
              </a:rPr>
              <a:t>60%  </a:t>
            </a:r>
          </a:p>
          <a:p>
            <a:pPr marL="12700" marR="1182370">
              <a:lnSpc>
                <a:spcPct val="100000"/>
              </a:lnSpc>
            </a:pPr>
            <a:r>
              <a:rPr lang="en-US" sz="1800" dirty="0">
                <a:latin typeface="Carlito"/>
                <a:cs typeface="Carlito"/>
              </a:rPr>
              <a:t>1 as</a:t>
            </a:r>
            <a:r>
              <a:rPr lang="en-US" sz="1800" spc="-125" dirty="0">
                <a:latin typeface="Carlito"/>
                <a:cs typeface="Carlito"/>
              </a:rPr>
              <a:t> </a:t>
            </a:r>
            <a:r>
              <a:rPr lang="en-US" sz="1800" spc="-5" dirty="0">
                <a:latin typeface="Carlito"/>
                <a:cs typeface="Carlito"/>
              </a:rPr>
              <a:t>100%</a:t>
            </a:r>
            <a:endParaRPr lang="en-US" sz="1800" dirty="0">
              <a:latin typeface="Carlito"/>
              <a:cs typeface="Carlito"/>
            </a:endParaRPr>
          </a:p>
        </p:txBody>
      </p:sp>
      <p:sp>
        <p:nvSpPr>
          <p:cNvPr id="4" name="object 7">
            <a:extLst>
              <a:ext uri="{FF2B5EF4-FFF2-40B4-BE49-F238E27FC236}">
                <a16:creationId xmlns:a16="http://schemas.microsoft.com/office/drawing/2014/main" id="{4FCDCA72-8D00-A890-1F75-FE2F3269098C}"/>
              </a:ext>
            </a:extLst>
          </p:cNvPr>
          <p:cNvSpPr/>
          <p:nvPr/>
        </p:nvSpPr>
        <p:spPr>
          <a:xfrm>
            <a:off x="97536" y="2057813"/>
            <a:ext cx="12094464" cy="2375916"/>
          </a:xfrm>
          <a:prstGeom prst="rect">
            <a:avLst/>
          </a:prstGeom>
          <a:blipFill>
            <a:blip r:embed="rId2" cstate="print"/>
            <a:stretch>
              <a:fillRect/>
            </a:stretch>
          </a:blipFill>
        </p:spPr>
        <p:txBody>
          <a:bodyPr wrap="square" lIns="0" tIns="0" rIns="0" bIns="0" rtlCol="0"/>
          <a:lstStyle/>
          <a:p>
            <a:endParaRPr lang="en-US"/>
          </a:p>
        </p:txBody>
      </p:sp>
      <p:sp>
        <p:nvSpPr>
          <p:cNvPr id="6" name="Slide Number Placeholder 5">
            <a:extLst>
              <a:ext uri="{FF2B5EF4-FFF2-40B4-BE49-F238E27FC236}">
                <a16:creationId xmlns:a16="http://schemas.microsoft.com/office/drawing/2014/main" id="{294E838F-6893-B8B1-B6F6-B9589D62A175}"/>
              </a:ext>
            </a:extLst>
          </p:cNvPr>
          <p:cNvSpPr>
            <a:spLocks noGrp="1"/>
          </p:cNvSpPr>
          <p:nvPr>
            <p:ph type="sldNum" sz="quarter" idx="12"/>
          </p:nvPr>
        </p:nvSpPr>
        <p:spPr/>
        <p:txBody>
          <a:bodyPr/>
          <a:lstStyle/>
          <a:p>
            <a:fld id="{5DEF7F31-0B8A-474A-B86C-91F381754329}" type="slidenum">
              <a:rPr lang="en-US" smtClean="0"/>
              <a:t>19</a:t>
            </a:fld>
            <a:endParaRPr lang="en-US"/>
          </a:p>
        </p:txBody>
      </p:sp>
    </p:spTree>
    <p:extLst>
      <p:ext uri="{BB962C8B-B14F-4D97-AF65-F5344CB8AC3E}">
        <p14:creationId xmlns:p14="http://schemas.microsoft.com/office/powerpoint/2010/main" val="114262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520D-8DCE-EC2F-B7C5-88773779C662}"/>
              </a:ext>
            </a:extLst>
          </p:cNvPr>
          <p:cNvSpPr>
            <a:spLocks noGrp="1"/>
          </p:cNvSpPr>
          <p:nvPr>
            <p:ph type="ctrTitle"/>
          </p:nvPr>
        </p:nvSpPr>
        <p:spPr>
          <a:xfrm>
            <a:off x="1084727" y="1597961"/>
            <a:ext cx="2286687" cy="1061477"/>
          </a:xfrm>
        </p:spPr>
        <p:txBody>
          <a:bodyPr>
            <a:normAutofit/>
          </a:bodyPr>
          <a:lstStyle/>
          <a:p>
            <a:r>
              <a:rPr lang="en-US" sz="4000" u="sng" dirty="0"/>
              <a:t>Outline</a:t>
            </a:r>
          </a:p>
        </p:txBody>
      </p:sp>
      <p:sp>
        <p:nvSpPr>
          <p:cNvPr id="3" name="Subtitle 2">
            <a:extLst>
              <a:ext uri="{FF2B5EF4-FFF2-40B4-BE49-F238E27FC236}">
                <a16:creationId xmlns:a16="http://schemas.microsoft.com/office/drawing/2014/main" id="{947CE4B3-0CCE-F842-79CF-9A1F7BC40A80}"/>
              </a:ext>
            </a:extLst>
          </p:cNvPr>
          <p:cNvSpPr>
            <a:spLocks noGrp="1"/>
          </p:cNvSpPr>
          <p:nvPr>
            <p:ph type="subTitle" idx="1"/>
          </p:nvPr>
        </p:nvSpPr>
        <p:spPr>
          <a:xfrm>
            <a:off x="4449160" y="1597961"/>
            <a:ext cx="5343994" cy="4140104"/>
          </a:xfrm>
        </p:spPr>
        <p:txBody>
          <a:bodyPr>
            <a:normAutofit/>
          </a:bodyPr>
          <a:lstStyle/>
          <a:p>
            <a:pPr marL="285750" indent="-285750">
              <a:buFont typeface="Arial" panose="020B0604020202020204" pitchFamily="34" charset="0"/>
              <a:buChar char="•"/>
            </a:pPr>
            <a:r>
              <a:rPr lang="en-US" sz="3200" dirty="0"/>
              <a:t>Executive Summary </a:t>
            </a:r>
          </a:p>
          <a:p>
            <a:pPr marL="285750" indent="-285750">
              <a:buFont typeface="Arial" panose="020B0604020202020204" pitchFamily="34" charset="0"/>
              <a:buChar char="•"/>
            </a:pPr>
            <a:r>
              <a:rPr lang="en-US" sz="3200" dirty="0"/>
              <a:t>Introduction </a:t>
            </a:r>
          </a:p>
          <a:p>
            <a:pPr marL="285750" indent="-285750">
              <a:buFont typeface="Arial" panose="020B0604020202020204" pitchFamily="34" charset="0"/>
              <a:buChar char="•"/>
            </a:pPr>
            <a:r>
              <a:rPr lang="en-US" sz="3200" dirty="0"/>
              <a:t>Methodology </a:t>
            </a:r>
          </a:p>
          <a:p>
            <a:pPr marL="285750" indent="-285750">
              <a:buFont typeface="Arial" panose="020B0604020202020204" pitchFamily="34" charset="0"/>
              <a:buChar char="•"/>
            </a:pPr>
            <a:r>
              <a:rPr lang="en-US" sz="3200" dirty="0"/>
              <a:t>Results </a:t>
            </a:r>
          </a:p>
          <a:p>
            <a:pPr marL="285750" indent="-285750">
              <a:buFont typeface="Arial" panose="020B0604020202020204" pitchFamily="34" charset="0"/>
              <a:buChar char="•"/>
            </a:pPr>
            <a:r>
              <a:rPr lang="en-US" sz="3200" dirty="0"/>
              <a:t>Conclusion </a:t>
            </a:r>
          </a:p>
          <a:p>
            <a:endParaRPr lang="en-US" sz="3200" dirty="0"/>
          </a:p>
        </p:txBody>
      </p:sp>
      <p:sp>
        <p:nvSpPr>
          <p:cNvPr id="4" name="Slide Number Placeholder 3">
            <a:extLst>
              <a:ext uri="{FF2B5EF4-FFF2-40B4-BE49-F238E27FC236}">
                <a16:creationId xmlns:a16="http://schemas.microsoft.com/office/drawing/2014/main" id="{9691C103-551F-6D7F-C06C-F38A2751DB45}"/>
              </a:ext>
            </a:extLst>
          </p:cNvPr>
          <p:cNvSpPr>
            <a:spLocks noGrp="1"/>
          </p:cNvSpPr>
          <p:nvPr>
            <p:ph type="sldNum" sz="quarter" idx="12"/>
          </p:nvPr>
        </p:nvSpPr>
        <p:spPr/>
        <p:txBody>
          <a:bodyPr/>
          <a:lstStyle/>
          <a:p>
            <a:fld id="{5DEF7F31-0B8A-474A-B86C-91F381754329}" type="slidenum">
              <a:rPr lang="en-US" smtClean="0"/>
              <a:t>2</a:t>
            </a:fld>
            <a:endParaRPr lang="en-US" dirty="0"/>
          </a:p>
        </p:txBody>
      </p:sp>
    </p:spTree>
    <p:extLst>
      <p:ext uri="{BB962C8B-B14F-4D97-AF65-F5344CB8AC3E}">
        <p14:creationId xmlns:p14="http://schemas.microsoft.com/office/powerpoint/2010/main" val="2457672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C3470-291B-86A9-F67C-C0DF56BAAFF2}"/>
              </a:ext>
            </a:extLst>
          </p:cNvPr>
          <p:cNvSpPr>
            <a:spLocks noGrp="1"/>
          </p:cNvSpPr>
          <p:nvPr>
            <p:ph type="title"/>
          </p:nvPr>
        </p:nvSpPr>
        <p:spPr>
          <a:xfrm>
            <a:off x="1077362" y="720434"/>
            <a:ext cx="9950103" cy="626735"/>
          </a:xfrm>
        </p:spPr>
        <p:txBody>
          <a:bodyPr/>
          <a:lstStyle/>
          <a:p>
            <a:r>
              <a:rPr lang="en-US" dirty="0"/>
              <a:t>Payload vs. Orbit type</a:t>
            </a:r>
          </a:p>
        </p:txBody>
      </p:sp>
      <p:sp>
        <p:nvSpPr>
          <p:cNvPr id="8" name="TextBox 7">
            <a:extLst>
              <a:ext uri="{FF2B5EF4-FFF2-40B4-BE49-F238E27FC236}">
                <a16:creationId xmlns:a16="http://schemas.microsoft.com/office/drawing/2014/main" id="{A85AE299-4B53-3A91-A6DE-4314BD696D13}"/>
              </a:ext>
            </a:extLst>
          </p:cNvPr>
          <p:cNvSpPr txBox="1"/>
          <p:nvPr/>
        </p:nvSpPr>
        <p:spPr>
          <a:xfrm>
            <a:off x="921380" y="4569974"/>
            <a:ext cx="10106085" cy="1754326"/>
          </a:xfrm>
          <a:prstGeom prst="rect">
            <a:avLst/>
          </a:prstGeom>
          <a:noFill/>
        </p:spPr>
        <p:txBody>
          <a:bodyPr wrap="square">
            <a:spAutoFit/>
          </a:bodyPr>
          <a:lstStyle/>
          <a:p>
            <a:pPr marL="285750" indent="-285750" algn="just">
              <a:buFont typeface="Arial" panose="020B0604020202020204" pitchFamily="34" charset="0"/>
              <a:buChar char="•"/>
            </a:pPr>
            <a:r>
              <a:rPr lang="en-US" dirty="0"/>
              <a:t>Green indicates successful launch; Purple indicates unsuccessful launch.</a:t>
            </a:r>
          </a:p>
          <a:p>
            <a:pPr marL="285750" indent="-285750" algn="just">
              <a:buFont typeface="Arial" panose="020B0604020202020204" pitchFamily="34" charset="0"/>
              <a:buChar char="•"/>
            </a:pPr>
            <a:r>
              <a:rPr lang="en-US" dirty="0"/>
              <a:t>Payload mass seems to correlate with orbit</a:t>
            </a:r>
          </a:p>
          <a:p>
            <a:pPr marL="285750" indent="-285750" algn="just">
              <a:buFont typeface="Arial" panose="020B0604020202020204" pitchFamily="34" charset="0"/>
              <a:buChar char="•"/>
            </a:pPr>
            <a:r>
              <a:rPr lang="en-US" dirty="0"/>
              <a:t>LEO and SSO seem to have relatively low payload mass</a:t>
            </a:r>
          </a:p>
          <a:p>
            <a:pPr marL="285750" indent="-285750" algn="just">
              <a:buFont typeface="Arial" panose="020B0604020202020204" pitchFamily="34" charset="0"/>
              <a:buChar char="•"/>
            </a:pPr>
            <a:r>
              <a:rPr lang="en-US" dirty="0"/>
              <a:t>The other most successful orbit VLEO only has payload mass values in the higher end of the range</a:t>
            </a:r>
          </a:p>
          <a:p>
            <a:pPr marL="285750" indent="-285750" algn="just">
              <a:buFont typeface="Arial" panose="020B0604020202020204" pitchFamily="34" charset="0"/>
              <a:buChar char="•"/>
            </a:pPr>
            <a:endParaRPr lang="en-US" dirty="0"/>
          </a:p>
        </p:txBody>
      </p:sp>
      <p:sp>
        <p:nvSpPr>
          <p:cNvPr id="5" name="Content Placeholder 4">
            <a:extLst>
              <a:ext uri="{FF2B5EF4-FFF2-40B4-BE49-F238E27FC236}">
                <a16:creationId xmlns:a16="http://schemas.microsoft.com/office/drawing/2014/main" id="{0BC99485-BE23-005C-34E8-0425C041B4AD}"/>
              </a:ext>
            </a:extLst>
          </p:cNvPr>
          <p:cNvSpPr>
            <a:spLocks noGrp="1"/>
          </p:cNvSpPr>
          <p:nvPr>
            <p:ph idx="1"/>
          </p:nvPr>
        </p:nvSpPr>
        <p:spPr>
          <a:xfrm>
            <a:off x="1077362" y="2427316"/>
            <a:ext cx="9950103" cy="818455"/>
          </a:xfrm>
        </p:spPr>
        <p:txBody>
          <a:bodyPr/>
          <a:lstStyle/>
          <a:p>
            <a:endParaRPr lang="en-US" dirty="0"/>
          </a:p>
        </p:txBody>
      </p:sp>
      <p:sp>
        <p:nvSpPr>
          <p:cNvPr id="9" name="TextBox 8">
            <a:extLst>
              <a:ext uri="{FF2B5EF4-FFF2-40B4-BE49-F238E27FC236}">
                <a16:creationId xmlns:a16="http://schemas.microsoft.com/office/drawing/2014/main" id="{089FD79E-BFF8-FBF4-B523-93D1FC694E46}"/>
              </a:ext>
            </a:extLst>
          </p:cNvPr>
          <p:cNvSpPr txBox="1"/>
          <p:nvPr/>
        </p:nvSpPr>
        <p:spPr>
          <a:xfrm>
            <a:off x="8066057" y="2291071"/>
            <a:ext cx="6097162" cy="1213153"/>
          </a:xfrm>
          <a:prstGeom prst="rect">
            <a:avLst/>
          </a:prstGeom>
          <a:noFill/>
        </p:spPr>
        <p:txBody>
          <a:bodyPr wrap="square">
            <a:spAutoFit/>
          </a:bodyPr>
          <a:lstStyle/>
          <a:p>
            <a:pPr marL="12700" marR="5080">
              <a:lnSpc>
                <a:spcPct val="100000"/>
              </a:lnSpc>
              <a:spcBef>
                <a:spcPts val="100"/>
              </a:spcBef>
            </a:pPr>
            <a:r>
              <a:rPr lang="en-US" sz="1800" spc="-5" dirty="0">
                <a:latin typeface="Carlito"/>
                <a:cs typeface="Carlito"/>
              </a:rPr>
              <a:t>Success </a:t>
            </a:r>
            <a:r>
              <a:rPr lang="en-US" sz="1800" spc="-25" dirty="0">
                <a:latin typeface="Carlito"/>
                <a:cs typeface="Carlito"/>
              </a:rPr>
              <a:t>Rate </a:t>
            </a:r>
            <a:r>
              <a:rPr lang="en-US" sz="1800" spc="-20" dirty="0">
                <a:latin typeface="Carlito"/>
                <a:cs typeface="Carlito"/>
              </a:rPr>
              <a:t>Scale</a:t>
            </a:r>
            <a:r>
              <a:rPr lang="en-US" sz="1800" spc="-65" dirty="0">
                <a:latin typeface="Carlito"/>
                <a:cs typeface="Carlito"/>
              </a:rPr>
              <a:t> </a:t>
            </a:r>
            <a:r>
              <a:rPr lang="en-US" sz="1800" spc="-5" dirty="0">
                <a:latin typeface="Carlito"/>
                <a:cs typeface="Carlito"/>
              </a:rPr>
              <a:t>with  </a:t>
            </a:r>
          </a:p>
          <a:p>
            <a:pPr marL="12700" marR="5080">
              <a:lnSpc>
                <a:spcPct val="100000"/>
              </a:lnSpc>
              <a:spcBef>
                <a:spcPts val="100"/>
              </a:spcBef>
            </a:pPr>
            <a:r>
              <a:rPr lang="en-US" sz="1800" dirty="0">
                <a:latin typeface="Carlito"/>
                <a:cs typeface="Carlito"/>
              </a:rPr>
              <a:t>0 as</a:t>
            </a:r>
            <a:r>
              <a:rPr lang="en-US" sz="1800" spc="-70" dirty="0">
                <a:latin typeface="Carlito"/>
                <a:cs typeface="Carlito"/>
              </a:rPr>
              <a:t> </a:t>
            </a:r>
            <a:r>
              <a:rPr lang="en-US" sz="1800" spc="-5" dirty="0">
                <a:latin typeface="Carlito"/>
                <a:cs typeface="Carlito"/>
              </a:rPr>
              <a:t>0%</a:t>
            </a:r>
            <a:endParaRPr lang="en-US" sz="1800" dirty="0">
              <a:latin typeface="Carlito"/>
              <a:cs typeface="Carlito"/>
            </a:endParaRPr>
          </a:p>
          <a:p>
            <a:pPr marL="12700" marR="1182370">
              <a:lnSpc>
                <a:spcPct val="100000"/>
              </a:lnSpc>
            </a:pPr>
            <a:r>
              <a:rPr lang="en-US" sz="1800" dirty="0">
                <a:latin typeface="Carlito"/>
                <a:cs typeface="Carlito"/>
              </a:rPr>
              <a:t>0.6 as</a:t>
            </a:r>
            <a:r>
              <a:rPr lang="en-US" sz="1800" spc="-195" dirty="0">
                <a:latin typeface="Carlito"/>
                <a:cs typeface="Carlito"/>
              </a:rPr>
              <a:t> </a:t>
            </a:r>
            <a:r>
              <a:rPr lang="en-US" sz="1800" dirty="0">
                <a:latin typeface="Carlito"/>
                <a:cs typeface="Carlito"/>
              </a:rPr>
              <a:t>60%  </a:t>
            </a:r>
          </a:p>
          <a:p>
            <a:pPr marL="12700" marR="1182370">
              <a:lnSpc>
                <a:spcPct val="100000"/>
              </a:lnSpc>
            </a:pPr>
            <a:r>
              <a:rPr lang="en-US" sz="1800" dirty="0">
                <a:latin typeface="Carlito"/>
                <a:cs typeface="Carlito"/>
              </a:rPr>
              <a:t>1 as</a:t>
            </a:r>
            <a:r>
              <a:rPr lang="en-US" sz="1800" spc="-125" dirty="0">
                <a:latin typeface="Carlito"/>
                <a:cs typeface="Carlito"/>
              </a:rPr>
              <a:t> </a:t>
            </a:r>
            <a:r>
              <a:rPr lang="en-US" sz="1800" spc="-5" dirty="0">
                <a:latin typeface="Carlito"/>
                <a:cs typeface="Carlito"/>
              </a:rPr>
              <a:t>100%</a:t>
            </a:r>
            <a:endParaRPr lang="en-US" sz="1800" dirty="0">
              <a:latin typeface="Carlito"/>
              <a:cs typeface="Carlito"/>
            </a:endParaRPr>
          </a:p>
        </p:txBody>
      </p:sp>
      <p:sp>
        <p:nvSpPr>
          <p:cNvPr id="3" name="object 7">
            <a:extLst>
              <a:ext uri="{FF2B5EF4-FFF2-40B4-BE49-F238E27FC236}">
                <a16:creationId xmlns:a16="http://schemas.microsoft.com/office/drawing/2014/main" id="{34C8D978-2110-E5C8-E350-05A19D956FD5}"/>
              </a:ext>
            </a:extLst>
          </p:cNvPr>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a:p>
        </p:txBody>
      </p:sp>
      <p:sp>
        <p:nvSpPr>
          <p:cNvPr id="6" name="Slide Number Placeholder 5">
            <a:extLst>
              <a:ext uri="{FF2B5EF4-FFF2-40B4-BE49-F238E27FC236}">
                <a16:creationId xmlns:a16="http://schemas.microsoft.com/office/drawing/2014/main" id="{F4E66A21-83CA-0324-CF37-63322F089879}"/>
              </a:ext>
            </a:extLst>
          </p:cNvPr>
          <p:cNvSpPr>
            <a:spLocks noGrp="1"/>
          </p:cNvSpPr>
          <p:nvPr>
            <p:ph type="sldNum" sz="quarter" idx="12"/>
          </p:nvPr>
        </p:nvSpPr>
        <p:spPr/>
        <p:txBody>
          <a:bodyPr/>
          <a:lstStyle/>
          <a:p>
            <a:fld id="{5DEF7F31-0B8A-474A-B86C-91F381754329}" type="slidenum">
              <a:rPr lang="en-US" smtClean="0"/>
              <a:t>20</a:t>
            </a:fld>
            <a:endParaRPr lang="en-US"/>
          </a:p>
        </p:txBody>
      </p:sp>
    </p:spTree>
    <p:extLst>
      <p:ext uri="{BB962C8B-B14F-4D97-AF65-F5344CB8AC3E}">
        <p14:creationId xmlns:p14="http://schemas.microsoft.com/office/powerpoint/2010/main" val="1316835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C3470-291B-86A9-F67C-C0DF56BAAFF2}"/>
              </a:ext>
            </a:extLst>
          </p:cNvPr>
          <p:cNvSpPr>
            <a:spLocks noGrp="1"/>
          </p:cNvSpPr>
          <p:nvPr>
            <p:ph type="title"/>
          </p:nvPr>
        </p:nvSpPr>
        <p:spPr>
          <a:xfrm>
            <a:off x="1077362" y="720434"/>
            <a:ext cx="9950103" cy="626735"/>
          </a:xfrm>
        </p:spPr>
        <p:txBody>
          <a:bodyPr/>
          <a:lstStyle/>
          <a:p>
            <a:r>
              <a:rPr lang="en-US" dirty="0"/>
              <a:t>Launch Success Yearly Trend</a:t>
            </a:r>
          </a:p>
        </p:txBody>
      </p:sp>
      <p:sp>
        <p:nvSpPr>
          <p:cNvPr id="8" name="TextBox 7">
            <a:extLst>
              <a:ext uri="{FF2B5EF4-FFF2-40B4-BE49-F238E27FC236}">
                <a16:creationId xmlns:a16="http://schemas.microsoft.com/office/drawing/2014/main" id="{A85AE299-4B53-3A91-A6DE-4314BD696D13}"/>
              </a:ext>
            </a:extLst>
          </p:cNvPr>
          <p:cNvSpPr txBox="1"/>
          <p:nvPr/>
        </p:nvSpPr>
        <p:spPr>
          <a:xfrm>
            <a:off x="1599328" y="4968182"/>
            <a:ext cx="7761929" cy="646331"/>
          </a:xfrm>
          <a:prstGeom prst="rect">
            <a:avLst/>
          </a:prstGeom>
          <a:noFill/>
        </p:spPr>
        <p:txBody>
          <a:bodyPr wrap="square">
            <a:spAutoFit/>
          </a:bodyPr>
          <a:lstStyle/>
          <a:p>
            <a:pPr algn="just"/>
            <a:r>
              <a:rPr lang="en-US" dirty="0"/>
              <a:t>Success generally increases over time since 2013 with a slight dip in 2018</a:t>
            </a:r>
          </a:p>
          <a:p>
            <a:pPr algn="just"/>
            <a:r>
              <a:rPr lang="en-US" dirty="0"/>
              <a:t>Success in recent years at around 80%</a:t>
            </a:r>
          </a:p>
        </p:txBody>
      </p:sp>
      <p:sp>
        <p:nvSpPr>
          <p:cNvPr id="5" name="Content Placeholder 4">
            <a:extLst>
              <a:ext uri="{FF2B5EF4-FFF2-40B4-BE49-F238E27FC236}">
                <a16:creationId xmlns:a16="http://schemas.microsoft.com/office/drawing/2014/main" id="{0BC99485-BE23-005C-34E8-0425C041B4AD}"/>
              </a:ext>
            </a:extLst>
          </p:cNvPr>
          <p:cNvSpPr>
            <a:spLocks noGrp="1"/>
          </p:cNvSpPr>
          <p:nvPr>
            <p:ph idx="1"/>
          </p:nvPr>
        </p:nvSpPr>
        <p:spPr>
          <a:xfrm>
            <a:off x="1077362" y="2427316"/>
            <a:ext cx="9950103" cy="818455"/>
          </a:xfrm>
        </p:spPr>
        <p:txBody>
          <a:bodyPr/>
          <a:lstStyle/>
          <a:p>
            <a:endParaRPr lang="en-US" dirty="0"/>
          </a:p>
        </p:txBody>
      </p:sp>
      <p:sp>
        <p:nvSpPr>
          <p:cNvPr id="9" name="TextBox 8">
            <a:extLst>
              <a:ext uri="{FF2B5EF4-FFF2-40B4-BE49-F238E27FC236}">
                <a16:creationId xmlns:a16="http://schemas.microsoft.com/office/drawing/2014/main" id="{089FD79E-BFF8-FBF4-B523-93D1FC694E46}"/>
              </a:ext>
            </a:extLst>
          </p:cNvPr>
          <p:cNvSpPr txBox="1"/>
          <p:nvPr/>
        </p:nvSpPr>
        <p:spPr>
          <a:xfrm>
            <a:off x="7472745" y="2779948"/>
            <a:ext cx="6097162" cy="659155"/>
          </a:xfrm>
          <a:prstGeom prst="rect">
            <a:avLst/>
          </a:prstGeom>
          <a:noFill/>
        </p:spPr>
        <p:txBody>
          <a:bodyPr wrap="square">
            <a:spAutoFit/>
          </a:bodyPr>
          <a:lstStyle/>
          <a:p>
            <a:pPr marL="12700" marR="5080">
              <a:lnSpc>
                <a:spcPct val="100000"/>
              </a:lnSpc>
              <a:spcBef>
                <a:spcPts val="100"/>
              </a:spcBef>
            </a:pPr>
            <a:r>
              <a:rPr lang="en-US" sz="1800" spc="-5" dirty="0">
                <a:latin typeface="Carlito"/>
                <a:cs typeface="Carlito"/>
              </a:rPr>
              <a:t>95% confidence interval  </a:t>
            </a:r>
          </a:p>
          <a:p>
            <a:pPr marL="12700" marR="5080">
              <a:lnSpc>
                <a:spcPct val="100000"/>
              </a:lnSpc>
              <a:spcBef>
                <a:spcPts val="100"/>
              </a:spcBef>
            </a:pPr>
            <a:r>
              <a:rPr lang="en-US" sz="1800" spc="-5" dirty="0">
                <a:latin typeface="Carlito"/>
                <a:cs typeface="Carlito"/>
              </a:rPr>
              <a:t>(light blue shading)</a:t>
            </a:r>
          </a:p>
        </p:txBody>
      </p:sp>
      <p:sp>
        <p:nvSpPr>
          <p:cNvPr id="10" name="object 7">
            <a:extLst>
              <a:ext uri="{FF2B5EF4-FFF2-40B4-BE49-F238E27FC236}">
                <a16:creationId xmlns:a16="http://schemas.microsoft.com/office/drawing/2014/main" id="{524DE79D-CCBD-995C-7B1A-847F4CC1C556}"/>
              </a:ext>
            </a:extLst>
          </p:cNvPr>
          <p:cNvSpPr/>
          <p:nvPr/>
        </p:nvSpPr>
        <p:spPr>
          <a:xfrm>
            <a:off x="2146083" y="1596057"/>
            <a:ext cx="5120256" cy="3290049"/>
          </a:xfrm>
          <a:prstGeom prst="rect">
            <a:avLst/>
          </a:prstGeom>
          <a:blipFill>
            <a:blip r:embed="rId2" cstate="print"/>
            <a:stretch>
              <a:fillRect/>
            </a:stretch>
          </a:blipFill>
        </p:spPr>
        <p:txBody>
          <a:bodyPr wrap="square" lIns="0" tIns="0" rIns="0" bIns="0" rtlCol="0"/>
          <a:lstStyle/>
          <a:p>
            <a:endParaRPr/>
          </a:p>
        </p:txBody>
      </p:sp>
      <p:sp>
        <p:nvSpPr>
          <p:cNvPr id="11" name="Slide Number Placeholder 10">
            <a:extLst>
              <a:ext uri="{FF2B5EF4-FFF2-40B4-BE49-F238E27FC236}">
                <a16:creationId xmlns:a16="http://schemas.microsoft.com/office/drawing/2014/main" id="{09D39174-B594-9124-2F24-703881B33EA0}"/>
              </a:ext>
            </a:extLst>
          </p:cNvPr>
          <p:cNvSpPr>
            <a:spLocks noGrp="1"/>
          </p:cNvSpPr>
          <p:nvPr>
            <p:ph type="sldNum" sz="quarter" idx="12"/>
          </p:nvPr>
        </p:nvSpPr>
        <p:spPr/>
        <p:txBody>
          <a:bodyPr/>
          <a:lstStyle/>
          <a:p>
            <a:fld id="{5DEF7F31-0B8A-474A-B86C-91F381754329}" type="slidenum">
              <a:rPr lang="en-US" smtClean="0"/>
              <a:t>21</a:t>
            </a:fld>
            <a:endParaRPr lang="en-US"/>
          </a:p>
        </p:txBody>
      </p:sp>
    </p:spTree>
    <p:extLst>
      <p:ext uri="{BB962C8B-B14F-4D97-AF65-F5344CB8AC3E}">
        <p14:creationId xmlns:p14="http://schemas.microsoft.com/office/powerpoint/2010/main" val="414953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CF5D-2D26-809C-08E8-BDF4F8445E8E}"/>
              </a:ext>
            </a:extLst>
          </p:cNvPr>
          <p:cNvSpPr>
            <a:spLocks noGrp="1"/>
          </p:cNvSpPr>
          <p:nvPr>
            <p:ph type="title"/>
          </p:nvPr>
        </p:nvSpPr>
        <p:spPr/>
        <p:txBody>
          <a:bodyPr/>
          <a:lstStyle/>
          <a:p>
            <a:r>
              <a:rPr lang="en-US" dirty="0"/>
              <a:t>EDA with SQL</a:t>
            </a:r>
          </a:p>
        </p:txBody>
      </p:sp>
      <p:sp>
        <p:nvSpPr>
          <p:cNvPr id="3" name="Text Placeholder 2">
            <a:extLst>
              <a:ext uri="{FF2B5EF4-FFF2-40B4-BE49-F238E27FC236}">
                <a16:creationId xmlns:a16="http://schemas.microsoft.com/office/drawing/2014/main" id="{C8E73316-1EFC-68F8-DACC-BD0AEE581B78}"/>
              </a:ext>
            </a:extLst>
          </p:cNvPr>
          <p:cNvSpPr>
            <a:spLocks noGrp="1"/>
          </p:cNvSpPr>
          <p:nvPr>
            <p:ph type="body" idx="1"/>
          </p:nvPr>
        </p:nvSpPr>
        <p:spPr>
          <a:xfrm>
            <a:off x="1084726" y="4902488"/>
            <a:ext cx="9741491" cy="985075"/>
          </a:xfrm>
        </p:spPr>
        <p:txBody>
          <a:bodyPr>
            <a:normAutofit fontScale="92500" lnSpcReduction="10000"/>
          </a:bodyPr>
          <a:lstStyle/>
          <a:p>
            <a:r>
              <a:rPr lang="en-US" dirty="0"/>
              <a:t>EXPLORATORY	DATA  ANALYSIS	WITH	SQL	DB2</a:t>
            </a:r>
          </a:p>
          <a:p>
            <a:r>
              <a:rPr lang="en-US" dirty="0"/>
              <a:t>INTEGRATED	IN	PYTHON	WITH	SQLALCHEMY</a:t>
            </a:r>
          </a:p>
        </p:txBody>
      </p:sp>
      <p:sp>
        <p:nvSpPr>
          <p:cNvPr id="4" name="Slide Number Placeholder 3">
            <a:extLst>
              <a:ext uri="{FF2B5EF4-FFF2-40B4-BE49-F238E27FC236}">
                <a16:creationId xmlns:a16="http://schemas.microsoft.com/office/drawing/2014/main" id="{9BEB7685-4B44-DB15-7094-72B06727DF95}"/>
              </a:ext>
            </a:extLst>
          </p:cNvPr>
          <p:cNvSpPr>
            <a:spLocks noGrp="1"/>
          </p:cNvSpPr>
          <p:nvPr>
            <p:ph type="sldNum" sz="quarter" idx="12"/>
          </p:nvPr>
        </p:nvSpPr>
        <p:spPr/>
        <p:txBody>
          <a:bodyPr/>
          <a:lstStyle/>
          <a:p>
            <a:fld id="{5DEF7F31-0B8A-474A-B86C-91F381754329}" type="slidenum">
              <a:rPr lang="en-US" smtClean="0"/>
              <a:t>22</a:t>
            </a:fld>
            <a:endParaRPr lang="en-US"/>
          </a:p>
        </p:txBody>
      </p:sp>
    </p:spTree>
    <p:extLst>
      <p:ext uri="{BB962C8B-B14F-4D97-AF65-F5344CB8AC3E}">
        <p14:creationId xmlns:p14="http://schemas.microsoft.com/office/powerpoint/2010/main" val="1125406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
        <p:nvSpPr>
          <p:cNvPr id="4" name="object 4"/>
          <p:cNvSpPr txBox="1"/>
          <p:nvPr/>
        </p:nvSpPr>
        <p:spPr>
          <a:xfrm>
            <a:off x="4725415" y="1810867"/>
            <a:ext cx="6174740" cy="2526665"/>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Carlito"/>
                <a:cs typeface="Carlito"/>
              </a:rPr>
              <a:t>Query unique launch </a:t>
            </a:r>
            <a:r>
              <a:rPr sz="2000" spc="-20" dirty="0">
                <a:solidFill>
                  <a:srgbClr val="404040"/>
                </a:solidFill>
                <a:latin typeface="Carlito"/>
                <a:cs typeface="Carlito"/>
              </a:rPr>
              <a:t>site </a:t>
            </a:r>
            <a:r>
              <a:rPr sz="2000" spc="-5" dirty="0">
                <a:solidFill>
                  <a:srgbClr val="404040"/>
                </a:solidFill>
                <a:latin typeface="Carlito"/>
                <a:cs typeface="Carlito"/>
              </a:rPr>
              <a:t>names </a:t>
            </a:r>
            <a:r>
              <a:rPr sz="2000" spc="-20" dirty="0">
                <a:solidFill>
                  <a:srgbClr val="404040"/>
                </a:solidFill>
                <a:latin typeface="Carlito"/>
                <a:cs typeface="Carlito"/>
              </a:rPr>
              <a:t>from</a:t>
            </a:r>
            <a:r>
              <a:rPr sz="2000" spc="-80" dirty="0">
                <a:solidFill>
                  <a:srgbClr val="404040"/>
                </a:solidFill>
                <a:latin typeface="Carlito"/>
                <a:cs typeface="Carlito"/>
              </a:rPr>
              <a:t> </a:t>
            </a:r>
            <a:r>
              <a:rPr sz="2000" spc="-5" dirty="0">
                <a:solidFill>
                  <a:srgbClr val="404040"/>
                </a:solidFill>
                <a:latin typeface="Carlito"/>
                <a:cs typeface="Carlito"/>
              </a:rPr>
              <a:t>database.</a:t>
            </a:r>
            <a:endParaRPr sz="2000">
              <a:latin typeface="Carlito"/>
              <a:cs typeface="Carlito"/>
            </a:endParaRPr>
          </a:p>
          <a:p>
            <a:pPr marL="12700">
              <a:lnSpc>
                <a:spcPts val="2300"/>
              </a:lnSpc>
              <a:spcBef>
                <a:spcPts val="1200"/>
              </a:spcBef>
            </a:pPr>
            <a:r>
              <a:rPr sz="2000" spc="-5" dirty="0">
                <a:solidFill>
                  <a:srgbClr val="404040"/>
                </a:solidFill>
                <a:latin typeface="Carlito"/>
                <a:cs typeface="Carlito"/>
              </a:rPr>
              <a:t>CCAFS SLC-40 </a:t>
            </a:r>
            <a:r>
              <a:rPr sz="2000" dirty="0">
                <a:solidFill>
                  <a:srgbClr val="404040"/>
                </a:solidFill>
                <a:latin typeface="Carlito"/>
                <a:cs typeface="Carlito"/>
              </a:rPr>
              <a:t>and </a:t>
            </a:r>
            <a:r>
              <a:rPr sz="2000" spc="-10" dirty="0">
                <a:solidFill>
                  <a:srgbClr val="404040"/>
                </a:solidFill>
                <a:latin typeface="Carlito"/>
                <a:cs typeface="Carlito"/>
              </a:rPr>
              <a:t>CCAFSSLC-40 </a:t>
            </a:r>
            <a:r>
              <a:rPr sz="2000" spc="-25" dirty="0">
                <a:solidFill>
                  <a:srgbClr val="404040"/>
                </a:solidFill>
                <a:latin typeface="Carlito"/>
                <a:cs typeface="Carlito"/>
              </a:rPr>
              <a:t>likely </a:t>
            </a:r>
            <a:r>
              <a:rPr sz="2000" dirty="0">
                <a:solidFill>
                  <a:srgbClr val="404040"/>
                </a:solidFill>
                <a:latin typeface="Carlito"/>
                <a:cs typeface="Carlito"/>
              </a:rPr>
              <a:t>all </a:t>
            </a:r>
            <a:r>
              <a:rPr sz="2000" spc="-20" dirty="0">
                <a:solidFill>
                  <a:srgbClr val="404040"/>
                </a:solidFill>
                <a:latin typeface="Carlito"/>
                <a:cs typeface="Carlito"/>
              </a:rPr>
              <a:t>represent </a:t>
            </a:r>
            <a:r>
              <a:rPr sz="2000" dirty="0">
                <a:solidFill>
                  <a:srgbClr val="404040"/>
                </a:solidFill>
                <a:latin typeface="Carlito"/>
                <a:cs typeface="Carlito"/>
              </a:rPr>
              <a:t>the</a:t>
            </a:r>
            <a:r>
              <a:rPr sz="2000" spc="-114" dirty="0">
                <a:solidFill>
                  <a:srgbClr val="404040"/>
                </a:solidFill>
                <a:latin typeface="Carlito"/>
                <a:cs typeface="Carlito"/>
              </a:rPr>
              <a:t> </a:t>
            </a:r>
            <a:r>
              <a:rPr sz="2000" spc="-5" dirty="0">
                <a:solidFill>
                  <a:srgbClr val="404040"/>
                </a:solidFill>
                <a:latin typeface="Carlito"/>
                <a:cs typeface="Carlito"/>
              </a:rPr>
              <a:t>same</a:t>
            </a:r>
            <a:endParaRPr sz="2000">
              <a:latin typeface="Carlito"/>
              <a:cs typeface="Carlito"/>
            </a:endParaRPr>
          </a:p>
          <a:p>
            <a:pPr marL="12700">
              <a:lnSpc>
                <a:spcPts val="2300"/>
              </a:lnSpc>
            </a:pP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with </a:t>
            </a:r>
            <a:r>
              <a:rPr sz="2000" spc="-25" dirty="0">
                <a:solidFill>
                  <a:srgbClr val="404040"/>
                </a:solidFill>
                <a:latin typeface="Carlito"/>
                <a:cs typeface="Carlito"/>
              </a:rPr>
              <a:t>data </a:t>
            </a:r>
            <a:r>
              <a:rPr sz="2000" spc="-5" dirty="0">
                <a:solidFill>
                  <a:srgbClr val="404040"/>
                </a:solidFill>
                <a:latin typeface="Carlito"/>
                <a:cs typeface="Carlito"/>
              </a:rPr>
              <a:t>entry</a:t>
            </a:r>
            <a:r>
              <a:rPr sz="2000" spc="-35" dirty="0">
                <a:solidFill>
                  <a:srgbClr val="404040"/>
                </a:solidFill>
                <a:latin typeface="Carlito"/>
                <a:cs typeface="Carlito"/>
              </a:rPr>
              <a:t> </a:t>
            </a:r>
            <a:r>
              <a:rPr sz="2000" spc="-25" dirty="0">
                <a:solidFill>
                  <a:srgbClr val="404040"/>
                </a:solidFill>
                <a:latin typeface="Carlito"/>
                <a:cs typeface="Carlito"/>
              </a:rPr>
              <a:t>errors.</a:t>
            </a:r>
            <a:endParaRPr sz="2000">
              <a:latin typeface="Carlito"/>
              <a:cs typeface="Carlito"/>
            </a:endParaRPr>
          </a:p>
          <a:p>
            <a:pPr marL="12700" marR="2114550">
              <a:lnSpc>
                <a:spcPct val="141500"/>
              </a:lnSpc>
              <a:spcBef>
                <a:spcPts val="110"/>
              </a:spcBef>
            </a:pPr>
            <a:r>
              <a:rPr sz="2000" spc="-5" dirty="0">
                <a:solidFill>
                  <a:srgbClr val="404040"/>
                </a:solidFill>
                <a:latin typeface="Carlito"/>
                <a:cs typeface="Carlito"/>
              </a:rPr>
              <a:t>CCAFS </a:t>
            </a:r>
            <a:r>
              <a:rPr sz="2000" spc="-15" dirty="0">
                <a:solidFill>
                  <a:srgbClr val="404040"/>
                </a:solidFill>
                <a:latin typeface="Carlito"/>
                <a:cs typeface="Carlito"/>
              </a:rPr>
              <a:t>LC-40 </a:t>
            </a:r>
            <a:r>
              <a:rPr sz="2000" spc="-20" dirty="0">
                <a:solidFill>
                  <a:srgbClr val="404040"/>
                </a:solidFill>
                <a:latin typeface="Carlito"/>
                <a:cs typeface="Carlito"/>
              </a:rPr>
              <a:t>was </a:t>
            </a:r>
            <a:r>
              <a:rPr sz="2000" dirty="0">
                <a:solidFill>
                  <a:srgbClr val="404040"/>
                </a:solidFill>
                <a:latin typeface="Carlito"/>
                <a:cs typeface="Carlito"/>
              </a:rPr>
              <a:t>the </a:t>
            </a:r>
            <a:r>
              <a:rPr sz="2000" spc="-20" dirty="0">
                <a:solidFill>
                  <a:srgbClr val="404040"/>
                </a:solidFill>
                <a:latin typeface="Carlito"/>
                <a:cs typeface="Carlito"/>
              </a:rPr>
              <a:t>previous </a:t>
            </a:r>
            <a:r>
              <a:rPr sz="2000" spc="-5" dirty="0">
                <a:solidFill>
                  <a:srgbClr val="404040"/>
                </a:solidFill>
                <a:latin typeface="Carlito"/>
                <a:cs typeface="Carlito"/>
              </a:rPr>
              <a:t>name.  </a:t>
            </a:r>
            <a:r>
              <a:rPr sz="2000" spc="-25" dirty="0">
                <a:solidFill>
                  <a:srgbClr val="404040"/>
                </a:solidFill>
                <a:latin typeface="Carlito"/>
                <a:cs typeface="Carlito"/>
              </a:rPr>
              <a:t>Likely </a:t>
            </a:r>
            <a:r>
              <a:rPr sz="2000" spc="-5" dirty="0">
                <a:solidFill>
                  <a:srgbClr val="404040"/>
                </a:solidFill>
                <a:latin typeface="Carlito"/>
                <a:cs typeface="Carlito"/>
              </a:rPr>
              <a:t>only </a:t>
            </a:r>
            <a:r>
              <a:rPr sz="2000" dirty="0">
                <a:solidFill>
                  <a:srgbClr val="404040"/>
                </a:solidFill>
                <a:latin typeface="Carlito"/>
                <a:cs typeface="Carlito"/>
              </a:rPr>
              <a:t>3 unique </a:t>
            </a:r>
            <a:r>
              <a:rPr sz="2000" spc="-5" dirty="0">
                <a:solidFill>
                  <a:srgbClr val="404040"/>
                </a:solidFill>
                <a:latin typeface="Carlito"/>
                <a:cs typeface="Carlito"/>
              </a:rPr>
              <a:t>launch_site values:  CCAFS SLC-40, KSC LC-39A,</a:t>
            </a:r>
            <a:r>
              <a:rPr sz="2000" spc="-310" dirty="0">
                <a:solidFill>
                  <a:srgbClr val="404040"/>
                </a:solidFill>
                <a:latin typeface="Carlito"/>
                <a:cs typeface="Carlito"/>
              </a:rPr>
              <a:t> </a:t>
            </a:r>
            <a:r>
              <a:rPr sz="2000" spc="-40" dirty="0">
                <a:solidFill>
                  <a:srgbClr val="404040"/>
                </a:solidFill>
                <a:latin typeface="Carlito"/>
                <a:cs typeface="Carlito"/>
              </a:rPr>
              <a:t>VAFB </a:t>
            </a:r>
            <a:r>
              <a:rPr sz="2000" spc="-10" dirty="0">
                <a:solidFill>
                  <a:srgbClr val="404040"/>
                </a:solidFill>
                <a:latin typeface="Carlito"/>
                <a:cs typeface="Carlito"/>
              </a:rPr>
              <a:t>SLC-4E</a:t>
            </a:r>
            <a:endParaRPr sz="2000">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4" name="object 4"/>
          <p:cNvSpPr txBox="1"/>
          <p:nvPr/>
        </p:nvSpPr>
        <p:spPr>
          <a:xfrm>
            <a:off x="9341611" y="2469007"/>
            <a:ext cx="1837689" cy="1428750"/>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404040"/>
                </a:solidFill>
                <a:latin typeface="Carlito"/>
                <a:cs typeface="Carlito"/>
              </a:rPr>
              <a:t>First </a:t>
            </a:r>
            <a:r>
              <a:rPr sz="2000" spc="-20" dirty="0">
                <a:solidFill>
                  <a:srgbClr val="404040"/>
                </a:solidFill>
                <a:latin typeface="Carlito"/>
                <a:cs typeface="Carlito"/>
              </a:rPr>
              <a:t>five </a:t>
            </a:r>
            <a:r>
              <a:rPr sz="2000" spc="-5" dirty="0">
                <a:solidFill>
                  <a:srgbClr val="404040"/>
                </a:solidFill>
                <a:latin typeface="Carlito"/>
                <a:cs typeface="Carlito"/>
              </a:rPr>
              <a:t>entries  </a:t>
            </a:r>
            <a:r>
              <a:rPr sz="2000" dirty="0">
                <a:solidFill>
                  <a:srgbClr val="404040"/>
                </a:solidFill>
                <a:latin typeface="Carlito"/>
                <a:cs typeface="Carlito"/>
              </a:rPr>
              <a:t>in </a:t>
            </a:r>
            <a:r>
              <a:rPr sz="2000" spc="-5" dirty="0">
                <a:solidFill>
                  <a:srgbClr val="404040"/>
                </a:solidFill>
                <a:latin typeface="Carlito"/>
                <a:cs typeface="Carlito"/>
              </a:rPr>
              <a:t>database with  Launch </a:t>
            </a:r>
            <a:r>
              <a:rPr sz="2000" spc="-15" dirty="0">
                <a:solidFill>
                  <a:srgbClr val="404040"/>
                </a:solidFill>
                <a:latin typeface="Carlito"/>
                <a:cs typeface="Carlito"/>
              </a:rPr>
              <a:t>Site</a:t>
            </a:r>
            <a:r>
              <a:rPr sz="2000" spc="-100" dirty="0">
                <a:solidFill>
                  <a:srgbClr val="404040"/>
                </a:solidFill>
                <a:latin typeface="Carlito"/>
                <a:cs typeface="Carlito"/>
              </a:rPr>
              <a:t> </a:t>
            </a:r>
            <a:r>
              <a:rPr sz="2000" spc="-5" dirty="0">
                <a:solidFill>
                  <a:srgbClr val="404040"/>
                </a:solidFill>
                <a:latin typeface="Carlito"/>
                <a:cs typeface="Carlito"/>
              </a:rPr>
              <a:t>name  </a:t>
            </a:r>
            <a:r>
              <a:rPr sz="2000" dirty="0">
                <a:solidFill>
                  <a:srgbClr val="404040"/>
                </a:solidFill>
                <a:latin typeface="Carlito"/>
                <a:cs typeface="Carlito"/>
              </a:rPr>
              <a:t>beginning </a:t>
            </a:r>
            <a:r>
              <a:rPr sz="2000" spc="-5" dirty="0">
                <a:solidFill>
                  <a:srgbClr val="404040"/>
                </a:solidFill>
                <a:latin typeface="Carlito"/>
                <a:cs typeface="Carlito"/>
              </a:rPr>
              <a:t>with  </a:t>
            </a:r>
            <a:r>
              <a:rPr sz="2000" dirty="0">
                <a:solidFill>
                  <a:srgbClr val="404040"/>
                </a:solidFill>
                <a:latin typeface="Carlito"/>
                <a:cs typeface="Carlito"/>
              </a:rPr>
              <a:t>CCA.</a:t>
            </a:r>
            <a:endParaRPr sz="2000">
              <a:latin typeface="Carlito"/>
              <a:cs typeface="Carlito"/>
            </a:endParaRPr>
          </a:p>
        </p:txBody>
      </p:sp>
      <p:sp>
        <p:nvSpPr>
          <p:cNvPr id="5" name="object 5"/>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138034"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425" dirty="0"/>
              <a:t>Payload </a:t>
            </a:r>
            <a:r>
              <a:rPr spc="-434" dirty="0"/>
              <a:t>Mass </a:t>
            </a:r>
            <a:r>
              <a:rPr spc="-135" dirty="0"/>
              <a:t>from</a:t>
            </a:r>
            <a:r>
              <a:rPr spc="-580" dirty="0"/>
              <a:t> </a:t>
            </a:r>
            <a:r>
              <a:rPr spc="-690" dirty="0"/>
              <a:t>NASA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
        <p:nvSpPr>
          <p:cNvPr id="4" name="object 4"/>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sums </a:t>
            </a:r>
            <a:r>
              <a:rPr sz="2000" dirty="0">
                <a:solidFill>
                  <a:srgbClr val="404040"/>
                </a:solidFill>
                <a:latin typeface="Carlito"/>
                <a:cs typeface="Carlito"/>
              </a:rPr>
              <a:t>the </a:t>
            </a:r>
            <a:r>
              <a:rPr sz="2000" spc="-25" dirty="0">
                <a:solidFill>
                  <a:srgbClr val="404040"/>
                </a:solidFill>
                <a:latin typeface="Carlito"/>
                <a:cs typeface="Carlito"/>
              </a:rPr>
              <a:t>total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dirty="0">
                <a:solidFill>
                  <a:srgbClr val="404040"/>
                </a:solidFill>
                <a:latin typeface="Carlito"/>
                <a:cs typeface="Carlito"/>
              </a:rPr>
              <a:t>in kg </a:t>
            </a:r>
            <a:r>
              <a:rPr sz="2000" spc="-15" dirty="0">
                <a:solidFill>
                  <a:srgbClr val="404040"/>
                </a:solidFill>
                <a:latin typeface="Carlito"/>
                <a:cs typeface="Carlito"/>
              </a:rPr>
              <a:t>where </a:t>
            </a:r>
            <a:r>
              <a:rPr sz="2000" dirty="0">
                <a:solidFill>
                  <a:srgbClr val="404040"/>
                </a:solidFill>
                <a:latin typeface="Carlito"/>
                <a:cs typeface="Carlito"/>
              </a:rPr>
              <a:t>NASA </a:t>
            </a:r>
            <a:r>
              <a:rPr sz="2000" spc="-20" dirty="0">
                <a:solidFill>
                  <a:srgbClr val="404040"/>
                </a:solidFill>
                <a:latin typeface="Carlito"/>
                <a:cs typeface="Carlito"/>
              </a:rPr>
              <a:t>was </a:t>
            </a:r>
            <a:r>
              <a:rPr sz="2000" dirty="0">
                <a:solidFill>
                  <a:srgbClr val="404040"/>
                </a:solidFill>
                <a:latin typeface="Carlito"/>
                <a:cs typeface="Carlito"/>
              </a:rPr>
              <a:t>the  </a:t>
            </a:r>
            <a:r>
              <a:rPr sz="2000" spc="-60" dirty="0">
                <a:solidFill>
                  <a:srgbClr val="404040"/>
                </a:solidFill>
                <a:latin typeface="Carlito"/>
                <a:cs typeface="Carlito"/>
              </a:rPr>
              <a:t>customer.</a:t>
            </a:r>
            <a:endParaRPr sz="2000">
              <a:latin typeface="Carlito"/>
              <a:cs typeface="Carlito"/>
            </a:endParaRPr>
          </a:p>
          <a:p>
            <a:pPr marL="12700" marR="5080">
              <a:lnSpc>
                <a:spcPct val="90000"/>
              </a:lnSpc>
              <a:spcBef>
                <a:spcPts val="1370"/>
              </a:spcBef>
            </a:pPr>
            <a:r>
              <a:rPr sz="2000" spc="-15" dirty="0">
                <a:solidFill>
                  <a:srgbClr val="404040"/>
                </a:solidFill>
                <a:latin typeface="Carlito"/>
                <a:cs typeface="Carlito"/>
              </a:rPr>
              <a:t>CRS </a:t>
            </a:r>
            <a:r>
              <a:rPr sz="2000" spc="-20" dirty="0">
                <a:solidFill>
                  <a:srgbClr val="404040"/>
                </a:solidFill>
                <a:latin typeface="Carlito"/>
                <a:cs typeface="Carlito"/>
              </a:rPr>
              <a:t>stands </a:t>
            </a:r>
            <a:r>
              <a:rPr sz="2000" spc="-25" dirty="0">
                <a:solidFill>
                  <a:srgbClr val="404040"/>
                </a:solidFill>
                <a:latin typeface="Carlito"/>
                <a:cs typeface="Carlito"/>
              </a:rPr>
              <a:t>for </a:t>
            </a:r>
            <a:r>
              <a:rPr sz="2000" spc="-10" dirty="0">
                <a:solidFill>
                  <a:srgbClr val="404040"/>
                </a:solidFill>
                <a:latin typeface="Carlito"/>
                <a:cs typeface="Carlito"/>
              </a:rPr>
              <a:t>Commercial  </a:t>
            </a:r>
            <a:r>
              <a:rPr sz="2000" spc="-5" dirty="0">
                <a:solidFill>
                  <a:srgbClr val="404040"/>
                </a:solidFill>
                <a:latin typeface="Carlito"/>
                <a:cs typeface="Carlito"/>
              </a:rPr>
              <a:t>Resupply </a:t>
            </a:r>
            <a:r>
              <a:rPr sz="2000" dirty="0">
                <a:solidFill>
                  <a:srgbClr val="404040"/>
                </a:solidFill>
                <a:latin typeface="Carlito"/>
                <a:cs typeface="Carlito"/>
              </a:rPr>
              <a:t>Services which</a:t>
            </a:r>
            <a:r>
              <a:rPr sz="2000" spc="-90" dirty="0">
                <a:solidFill>
                  <a:srgbClr val="404040"/>
                </a:solidFill>
                <a:latin typeface="Carlito"/>
                <a:cs typeface="Carlito"/>
              </a:rPr>
              <a:t> </a:t>
            </a:r>
            <a:r>
              <a:rPr sz="2000" spc="-20" dirty="0">
                <a:solidFill>
                  <a:srgbClr val="404040"/>
                </a:solidFill>
                <a:latin typeface="Carlito"/>
                <a:cs typeface="Carlito"/>
              </a:rPr>
              <a:t>indicates  </a:t>
            </a:r>
            <a:r>
              <a:rPr sz="2000" spc="-5" dirty="0">
                <a:solidFill>
                  <a:srgbClr val="404040"/>
                </a:solidFill>
                <a:latin typeface="Carlito"/>
                <a:cs typeface="Carlito"/>
              </a:rPr>
              <a:t>that </a:t>
            </a:r>
            <a:r>
              <a:rPr sz="2000" dirty="0">
                <a:solidFill>
                  <a:srgbClr val="404040"/>
                </a:solidFill>
                <a:latin typeface="Carlito"/>
                <a:cs typeface="Carlito"/>
              </a:rPr>
              <a:t>these </a:t>
            </a:r>
            <a:r>
              <a:rPr sz="2000" spc="-10" dirty="0">
                <a:solidFill>
                  <a:srgbClr val="404040"/>
                </a:solidFill>
                <a:latin typeface="Carlito"/>
                <a:cs typeface="Carlito"/>
              </a:rPr>
              <a:t>payloads </a:t>
            </a:r>
            <a:r>
              <a:rPr sz="2000" spc="-20" dirty="0">
                <a:solidFill>
                  <a:srgbClr val="404040"/>
                </a:solidFill>
                <a:latin typeface="Carlito"/>
                <a:cs typeface="Carlito"/>
              </a:rPr>
              <a:t>were sent to  </a:t>
            </a:r>
            <a:r>
              <a:rPr sz="2000" dirty="0">
                <a:solidFill>
                  <a:srgbClr val="404040"/>
                </a:solidFill>
                <a:latin typeface="Carlito"/>
                <a:cs typeface="Carlito"/>
              </a:rPr>
              <a:t>the </a:t>
            </a:r>
            <a:r>
              <a:rPr sz="2000" spc="-10" dirty="0">
                <a:solidFill>
                  <a:srgbClr val="404040"/>
                </a:solidFill>
                <a:latin typeface="Carlito"/>
                <a:cs typeface="Carlito"/>
              </a:rPr>
              <a:t>International </a:t>
            </a:r>
            <a:r>
              <a:rPr sz="2000" dirty="0">
                <a:solidFill>
                  <a:srgbClr val="404040"/>
                </a:solidFill>
                <a:latin typeface="Carlito"/>
                <a:cs typeface="Carlito"/>
              </a:rPr>
              <a:t>Space </a:t>
            </a:r>
            <a:r>
              <a:rPr sz="2000" spc="-20" dirty="0">
                <a:solidFill>
                  <a:srgbClr val="404040"/>
                </a:solidFill>
                <a:latin typeface="Carlito"/>
                <a:cs typeface="Carlito"/>
              </a:rPr>
              <a:t>Station  </a:t>
            </a:r>
            <a:r>
              <a:rPr sz="2000" dirty="0">
                <a:solidFill>
                  <a:srgbClr val="404040"/>
                </a:solidFill>
                <a:latin typeface="Carlito"/>
                <a:cs typeface="Carlito"/>
              </a:rPr>
              <a:t>(ISS).</a:t>
            </a:r>
            <a:endParaRPr sz="2000">
              <a:latin typeface="Carlito"/>
              <a:cs typeface="Carlito"/>
            </a:endParaRPr>
          </a:p>
        </p:txBody>
      </p:sp>
      <p:sp>
        <p:nvSpPr>
          <p:cNvPr id="5" name="object 5"/>
          <p:cNvSpPr/>
          <p:nvPr/>
        </p:nvSpPr>
        <p:spPr>
          <a:xfrm>
            <a:off x="1274063" y="2263139"/>
            <a:ext cx="5687568" cy="25542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spc="-425" dirty="0"/>
              <a:t>Average Payload </a:t>
            </a:r>
            <a:r>
              <a:rPr spc="-434" dirty="0"/>
              <a:t>Mass </a:t>
            </a:r>
            <a:r>
              <a:rPr spc="-285" dirty="0"/>
              <a:t>by </a:t>
            </a:r>
            <a:r>
              <a:rPr spc="-520" dirty="0"/>
              <a:t>F9</a:t>
            </a:r>
            <a:r>
              <a:rPr spc="-645" dirty="0"/>
              <a:t> </a:t>
            </a:r>
            <a:r>
              <a:rPr spc="-290" dirty="0"/>
              <a:t>v1.1</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
        <p:nvSpPr>
          <p:cNvPr id="4" name="object 4"/>
          <p:cNvSpPr txBox="1"/>
          <p:nvPr/>
        </p:nvSpPr>
        <p:spPr>
          <a:xfrm>
            <a:off x="8291830" y="2060575"/>
            <a:ext cx="2723515" cy="2186305"/>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calculates</a:t>
            </a:r>
            <a:r>
              <a:rPr sz="2000" spc="-204" dirty="0">
                <a:solidFill>
                  <a:srgbClr val="404040"/>
                </a:solidFill>
                <a:latin typeface="Carlito"/>
                <a:cs typeface="Carlito"/>
              </a:rPr>
              <a:t> </a:t>
            </a:r>
            <a:r>
              <a:rPr sz="2000" dirty="0">
                <a:solidFill>
                  <a:srgbClr val="404040"/>
                </a:solidFill>
                <a:latin typeface="Carlito"/>
                <a:cs typeface="Carlito"/>
              </a:rPr>
              <a:t>the  </a:t>
            </a: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or  </a:t>
            </a:r>
            <a:r>
              <a:rPr sz="2000" dirty="0">
                <a:solidFill>
                  <a:srgbClr val="404040"/>
                </a:solidFill>
                <a:latin typeface="Carlito"/>
                <a:cs typeface="Carlito"/>
              </a:rPr>
              <a:t>launches which </a:t>
            </a:r>
            <a:r>
              <a:rPr sz="2000" spc="-5" dirty="0">
                <a:solidFill>
                  <a:srgbClr val="404040"/>
                </a:solidFill>
                <a:latin typeface="Carlito"/>
                <a:cs typeface="Carlito"/>
              </a:rPr>
              <a:t>used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dirty="0">
                <a:solidFill>
                  <a:srgbClr val="404040"/>
                </a:solidFill>
                <a:latin typeface="Carlito"/>
                <a:cs typeface="Carlito"/>
              </a:rPr>
              <a:t>F9</a:t>
            </a:r>
            <a:r>
              <a:rPr sz="2000" spc="-35" dirty="0">
                <a:solidFill>
                  <a:srgbClr val="404040"/>
                </a:solidFill>
                <a:latin typeface="Carlito"/>
                <a:cs typeface="Carlito"/>
              </a:rPr>
              <a:t> </a:t>
            </a:r>
            <a:r>
              <a:rPr sz="2000" dirty="0">
                <a:solidFill>
                  <a:srgbClr val="404040"/>
                </a:solidFill>
                <a:latin typeface="Carlito"/>
                <a:cs typeface="Carlito"/>
              </a:rPr>
              <a:t>v1.1</a:t>
            </a:r>
            <a:endParaRPr sz="2000">
              <a:latin typeface="Carlito"/>
              <a:cs typeface="Carlito"/>
            </a:endParaRPr>
          </a:p>
          <a:p>
            <a:pPr marL="12700" marR="5080">
              <a:lnSpc>
                <a:spcPct val="91800"/>
              </a:lnSpc>
              <a:spcBef>
                <a:spcPts val="1400"/>
              </a:spcBef>
            </a:pP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F9 1.1 </a:t>
            </a:r>
            <a:r>
              <a:rPr sz="2000" spc="-5" dirty="0">
                <a:solidFill>
                  <a:srgbClr val="404040"/>
                </a:solidFill>
                <a:latin typeface="Carlito"/>
                <a:cs typeface="Carlito"/>
              </a:rPr>
              <a:t>is on </a:t>
            </a:r>
            <a:r>
              <a:rPr sz="2000" dirty="0">
                <a:solidFill>
                  <a:srgbClr val="404040"/>
                </a:solidFill>
                <a:latin typeface="Carlito"/>
                <a:cs typeface="Carlito"/>
              </a:rPr>
              <a:t>the </a:t>
            </a:r>
            <a:r>
              <a:rPr sz="2000" spc="-5" dirty="0">
                <a:solidFill>
                  <a:srgbClr val="404040"/>
                </a:solidFill>
                <a:latin typeface="Carlito"/>
                <a:cs typeface="Carlito"/>
              </a:rPr>
              <a:t>low </a:t>
            </a:r>
            <a:r>
              <a:rPr sz="2000" dirty="0">
                <a:solidFill>
                  <a:srgbClr val="404040"/>
                </a:solidFill>
                <a:latin typeface="Carlito"/>
                <a:cs typeface="Carlito"/>
              </a:rPr>
              <a:t>end</a:t>
            </a:r>
            <a:r>
              <a:rPr sz="2000" spc="-235" dirty="0">
                <a:solidFill>
                  <a:srgbClr val="404040"/>
                </a:solidFill>
                <a:latin typeface="Carlito"/>
                <a:cs typeface="Carlito"/>
              </a:rPr>
              <a:t> </a:t>
            </a:r>
            <a:r>
              <a:rPr sz="2000" spc="-5" dirty="0">
                <a:solidFill>
                  <a:srgbClr val="404040"/>
                </a:solidFill>
                <a:latin typeface="Carlito"/>
                <a:cs typeface="Carlito"/>
              </a:rPr>
              <a:t>of  our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14" dirty="0">
                <a:solidFill>
                  <a:srgbClr val="404040"/>
                </a:solidFill>
                <a:latin typeface="Carlito"/>
                <a:cs typeface="Carlito"/>
              </a:rPr>
              <a:t> </a:t>
            </a:r>
            <a:r>
              <a:rPr sz="2000" spc="-20" dirty="0">
                <a:solidFill>
                  <a:srgbClr val="404040"/>
                </a:solidFill>
                <a:latin typeface="Carlito"/>
                <a:cs typeface="Carlito"/>
              </a:rPr>
              <a:t>range</a:t>
            </a:r>
            <a:endParaRPr sz="2000">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9655175" cy="756920"/>
          </a:xfrm>
          <a:prstGeom prst="rect">
            <a:avLst/>
          </a:prstGeom>
        </p:spPr>
        <p:txBody>
          <a:bodyPr vert="horz" wrap="square" lIns="0" tIns="12700" rIns="0" bIns="0" rtlCol="0">
            <a:spAutoFit/>
          </a:bodyPr>
          <a:lstStyle/>
          <a:p>
            <a:pPr marL="12700">
              <a:lnSpc>
                <a:spcPct val="100000"/>
              </a:lnSpc>
              <a:spcBef>
                <a:spcPts val="100"/>
              </a:spcBef>
            </a:pPr>
            <a:r>
              <a:rPr spc="-290" dirty="0"/>
              <a:t>First </a:t>
            </a:r>
            <a:r>
              <a:rPr spc="-425" dirty="0"/>
              <a:t>Successful </a:t>
            </a:r>
            <a:r>
              <a:rPr spc="-320" dirty="0"/>
              <a:t>Ground </a:t>
            </a:r>
            <a:r>
              <a:rPr spc="-545" dirty="0"/>
              <a:t>Pad </a:t>
            </a:r>
            <a:r>
              <a:rPr spc="-370" dirty="0"/>
              <a:t>Landing</a:t>
            </a:r>
            <a:r>
              <a:rPr spc="-570" dirty="0"/>
              <a:t> </a:t>
            </a:r>
            <a:r>
              <a:rPr spc="-340" dirty="0"/>
              <a:t>Date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
        <p:nvSpPr>
          <p:cNvPr id="4" name="object 4"/>
          <p:cNvSpPr txBox="1"/>
          <p:nvPr/>
        </p:nvSpPr>
        <p:spPr>
          <a:xfrm>
            <a:off x="7521067" y="2172462"/>
            <a:ext cx="3239770" cy="2364740"/>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35" dirty="0">
                <a:solidFill>
                  <a:srgbClr val="404040"/>
                </a:solidFill>
                <a:latin typeface="Carlito"/>
                <a:cs typeface="Carlito"/>
              </a:rPr>
              <a:t>first  </a:t>
            </a:r>
            <a:r>
              <a:rPr sz="2000" spc="-5" dirty="0">
                <a:solidFill>
                  <a:srgbClr val="404040"/>
                </a:solidFill>
                <a:latin typeface="Carlito"/>
                <a:cs typeface="Carlito"/>
              </a:rPr>
              <a:t>successful </a:t>
            </a:r>
            <a:r>
              <a:rPr sz="2000" spc="-15" dirty="0">
                <a:solidFill>
                  <a:srgbClr val="404040"/>
                </a:solidFill>
                <a:latin typeface="Carlito"/>
                <a:cs typeface="Carlito"/>
              </a:rPr>
              <a:t>ground </a:t>
            </a:r>
            <a:r>
              <a:rPr sz="2000" spc="-5" dirty="0">
                <a:solidFill>
                  <a:srgbClr val="404040"/>
                </a:solidFill>
                <a:latin typeface="Carlito"/>
                <a:cs typeface="Carlito"/>
              </a:rPr>
              <a:t>pad</a:t>
            </a:r>
            <a:r>
              <a:rPr sz="2000" spc="-145" dirty="0">
                <a:solidFill>
                  <a:srgbClr val="404040"/>
                </a:solidFill>
                <a:latin typeface="Carlito"/>
                <a:cs typeface="Carlito"/>
              </a:rPr>
              <a:t> </a:t>
            </a:r>
            <a:r>
              <a:rPr sz="2000" dirty="0">
                <a:solidFill>
                  <a:srgbClr val="404040"/>
                </a:solidFill>
                <a:latin typeface="Carlito"/>
                <a:cs typeface="Carlito"/>
              </a:rPr>
              <a:t>landing  </a:t>
            </a:r>
            <a:r>
              <a:rPr sz="2000" spc="-25" dirty="0">
                <a:solidFill>
                  <a:srgbClr val="404040"/>
                </a:solidFill>
                <a:latin typeface="Carlito"/>
                <a:cs typeface="Carlito"/>
              </a:rPr>
              <a:t>date.</a:t>
            </a:r>
            <a:endParaRPr sz="2000">
              <a:latin typeface="Carlito"/>
              <a:cs typeface="Carlito"/>
            </a:endParaRPr>
          </a:p>
          <a:p>
            <a:pPr marL="12700">
              <a:lnSpc>
                <a:spcPts val="2300"/>
              </a:lnSpc>
              <a:spcBef>
                <a:spcPts val="1200"/>
              </a:spcBef>
            </a:pPr>
            <a:r>
              <a:rPr sz="2000" spc="-35" dirty="0">
                <a:solidFill>
                  <a:srgbClr val="404040"/>
                </a:solidFill>
                <a:latin typeface="Carlito"/>
                <a:cs typeface="Carlito"/>
              </a:rPr>
              <a:t>First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a:t>
            </a:r>
            <a:r>
              <a:rPr sz="2000" spc="-75" dirty="0">
                <a:solidFill>
                  <a:srgbClr val="404040"/>
                </a:solidFill>
                <a:latin typeface="Carlito"/>
                <a:cs typeface="Carlito"/>
              </a:rPr>
              <a:t> </a:t>
            </a:r>
            <a:r>
              <a:rPr sz="2000" spc="-5" dirty="0">
                <a:solidFill>
                  <a:srgbClr val="404040"/>
                </a:solidFill>
                <a:latin typeface="Carlito"/>
                <a:cs typeface="Carlito"/>
              </a:rPr>
              <a:t>wasn’t</a:t>
            </a:r>
            <a:endParaRPr sz="2000">
              <a:latin typeface="Carlito"/>
              <a:cs typeface="Carlito"/>
            </a:endParaRPr>
          </a:p>
          <a:p>
            <a:pPr marL="12700">
              <a:lnSpc>
                <a:spcPts val="2300"/>
              </a:lnSpc>
            </a:pPr>
            <a:r>
              <a:rPr sz="2000" spc="-5" dirty="0">
                <a:solidFill>
                  <a:srgbClr val="404040"/>
                </a:solidFill>
                <a:latin typeface="Carlito"/>
                <a:cs typeface="Carlito"/>
              </a:rPr>
              <a:t>until </a:t>
            </a:r>
            <a:r>
              <a:rPr sz="2000" dirty="0">
                <a:solidFill>
                  <a:srgbClr val="404040"/>
                </a:solidFill>
                <a:latin typeface="Carlito"/>
                <a:cs typeface="Carlito"/>
              </a:rPr>
              <a:t>the end </a:t>
            </a:r>
            <a:r>
              <a:rPr sz="2000" spc="-5" dirty="0">
                <a:solidFill>
                  <a:srgbClr val="404040"/>
                </a:solidFill>
                <a:latin typeface="Carlito"/>
                <a:cs typeface="Carlito"/>
              </a:rPr>
              <a:t>of</a:t>
            </a:r>
            <a:r>
              <a:rPr sz="2000" spc="-105" dirty="0">
                <a:solidFill>
                  <a:srgbClr val="404040"/>
                </a:solidFill>
                <a:latin typeface="Carlito"/>
                <a:cs typeface="Carlito"/>
              </a:rPr>
              <a:t> </a:t>
            </a:r>
            <a:r>
              <a:rPr sz="2000" dirty="0">
                <a:solidFill>
                  <a:srgbClr val="404040"/>
                </a:solidFill>
                <a:latin typeface="Carlito"/>
                <a:cs typeface="Carlito"/>
              </a:rPr>
              <a:t>2015.</a:t>
            </a:r>
            <a:endParaRPr sz="2000">
              <a:latin typeface="Carlito"/>
              <a:cs typeface="Carlito"/>
            </a:endParaRPr>
          </a:p>
          <a:p>
            <a:pPr marL="12700">
              <a:lnSpc>
                <a:spcPts val="2305"/>
              </a:lnSpc>
              <a:spcBef>
                <a:spcPts val="1200"/>
              </a:spcBef>
            </a:pP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70" dirty="0">
                <a:solidFill>
                  <a:srgbClr val="404040"/>
                </a:solidFill>
                <a:latin typeface="Carlito"/>
                <a:cs typeface="Carlito"/>
              </a:rPr>
              <a:t> </a:t>
            </a:r>
            <a:r>
              <a:rPr sz="2000" spc="-20" dirty="0">
                <a:solidFill>
                  <a:srgbClr val="404040"/>
                </a:solidFill>
                <a:latin typeface="Carlito"/>
                <a:cs typeface="Carlito"/>
              </a:rPr>
              <a:t>general</a:t>
            </a:r>
            <a:endParaRPr sz="2000">
              <a:latin typeface="Carlito"/>
              <a:cs typeface="Carlito"/>
            </a:endParaRPr>
          </a:p>
          <a:p>
            <a:pPr marL="12700">
              <a:lnSpc>
                <a:spcPts val="2305"/>
              </a:lnSpc>
            </a:pPr>
            <a:r>
              <a:rPr sz="2000" dirty="0">
                <a:solidFill>
                  <a:srgbClr val="404040"/>
                </a:solidFill>
                <a:latin typeface="Carlito"/>
                <a:cs typeface="Carlito"/>
              </a:rPr>
              <a:t>appear </a:t>
            </a:r>
            <a:r>
              <a:rPr sz="2000" spc="-20" dirty="0">
                <a:solidFill>
                  <a:srgbClr val="404040"/>
                </a:solidFill>
                <a:latin typeface="Carlito"/>
                <a:cs typeface="Carlito"/>
              </a:rPr>
              <a:t>starting</a:t>
            </a:r>
            <a:r>
              <a:rPr sz="2000" spc="-5" dirty="0">
                <a:solidFill>
                  <a:srgbClr val="404040"/>
                </a:solidFill>
                <a:latin typeface="Carlito"/>
                <a:cs typeface="Carlito"/>
              </a:rPr>
              <a:t> </a:t>
            </a:r>
            <a:r>
              <a:rPr sz="2000" dirty="0">
                <a:solidFill>
                  <a:srgbClr val="404040"/>
                </a:solidFill>
                <a:latin typeface="Carlito"/>
                <a:cs typeface="Carlito"/>
              </a:rPr>
              <a:t>2014.</a:t>
            </a:r>
            <a:endParaRPr sz="2000">
              <a:latin typeface="Carlito"/>
              <a:cs typeface="Carlito"/>
            </a:endParaRP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68935"/>
            <a:ext cx="9105265" cy="1239520"/>
          </a:xfrm>
          <a:prstGeom prst="rect">
            <a:avLst/>
          </a:prstGeom>
        </p:spPr>
        <p:txBody>
          <a:bodyPr vert="horz" wrap="square" lIns="0" tIns="111125" rIns="0" bIns="0" rtlCol="0">
            <a:spAutoFit/>
          </a:bodyPr>
          <a:lstStyle/>
          <a:p>
            <a:pPr marL="12700" marR="5080">
              <a:lnSpc>
                <a:spcPts val="4400"/>
              </a:lnSpc>
              <a:spcBef>
                <a:spcPts val="875"/>
              </a:spcBef>
            </a:pPr>
            <a:r>
              <a:rPr sz="4300" spc="-390" dirty="0"/>
              <a:t>Successful </a:t>
            </a:r>
            <a:r>
              <a:rPr sz="4300" spc="-300" dirty="0"/>
              <a:t>Drone </a:t>
            </a:r>
            <a:r>
              <a:rPr sz="4300" spc="-375" dirty="0"/>
              <a:t>Ship </a:t>
            </a:r>
            <a:r>
              <a:rPr sz="4300" spc="-340" dirty="0"/>
              <a:t>Landing </a:t>
            </a:r>
            <a:r>
              <a:rPr sz="4300" spc="-75" dirty="0"/>
              <a:t>with</a:t>
            </a:r>
            <a:r>
              <a:rPr sz="4300" spc="-600" dirty="0"/>
              <a:t> </a:t>
            </a:r>
            <a:r>
              <a:rPr sz="4300" spc="-385" dirty="0"/>
              <a:t>Payload  </a:t>
            </a:r>
            <a:r>
              <a:rPr sz="4300" spc="-290" dirty="0"/>
              <a:t>Between </a:t>
            </a:r>
            <a:r>
              <a:rPr sz="4300" spc="-285" dirty="0"/>
              <a:t>4000 and</a:t>
            </a:r>
            <a:r>
              <a:rPr sz="4300" spc="-705" dirty="0"/>
              <a:t> </a:t>
            </a:r>
            <a:r>
              <a:rPr sz="4300" spc="-285" dirty="0"/>
              <a:t>6000</a:t>
            </a:r>
            <a:endParaRPr sz="43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
        <p:nvSpPr>
          <p:cNvPr id="4" name="object 4"/>
          <p:cNvSpPr txBox="1"/>
          <p:nvPr/>
        </p:nvSpPr>
        <p:spPr>
          <a:xfrm>
            <a:off x="7904226" y="2630170"/>
            <a:ext cx="3121025" cy="1449705"/>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four  booster </a:t>
            </a:r>
            <a:r>
              <a:rPr sz="2000" spc="-25" dirty="0">
                <a:solidFill>
                  <a:srgbClr val="404040"/>
                </a:solidFill>
                <a:latin typeface="Carlito"/>
                <a:cs typeface="Carlito"/>
              </a:rPr>
              <a:t>versions </a:t>
            </a:r>
            <a:r>
              <a:rPr sz="2000" spc="-5" dirty="0">
                <a:solidFill>
                  <a:srgbClr val="404040"/>
                </a:solidFill>
                <a:latin typeface="Carlito"/>
                <a:cs typeface="Carlito"/>
              </a:rPr>
              <a:t>that had  successful </a:t>
            </a:r>
            <a:r>
              <a:rPr sz="2000" spc="-20" dirty="0">
                <a:solidFill>
                  <a:srgbClr val="404040"/>
                </a:solidFill>
                <a:latin typeface="Carlito"/>
                <a:cs typeface="Carlito"/>
              </a:rPr>
              <a:t>drone </a:t>
            </a:r>
            <a:r>
              <a:rPr sz="2000" spc="-5" dirty="0">
                <a:solidFill>
                  <a:srgbClr val="404040"/>
                </a:solidFill>
                <a:latin typeface="Carlito"/>
                <a:cs typeface="Carlito"/>
              </a:rPr>
              <a:t>ship</a:t>
            </a:r>
            <a:r>
              <a:rPr sz="2000" spc="-100" dirty="0">
                <a:solidFill>
                  <a:srgbClr val="404040"/>
                </a:solidFill>
                <a:latin typeface="Carlito"/>
                <a:cs typeface="Carlito"/>
              </a:rPr>
              <a:t> </a:t>
            </a:r>
            <a:r>
              <a:rPr sz="2000" dirty="0">
                <a:solidFill>
                  <a:srgbClr val="404040"/>
                </a:solidFill>
                <a:latin typeface="Carlito"/>
                <a:cs typeface="Carlito"/>
              </a:rPr>
              <a:t>landings  and a </a:t>
            </a:r>
            <a:r>
              <a:rPr sz="2000" spc="-5" dirty="0">
                <a:solidFill>
                  <a:srgbClr val="404040"/>
                </a:solidFill>
                <a:latin typeface="Carlito"/>
                <a:cs typeface="Carlito"/>
              </a:rPr>
              <a:t>payload mass between  </a:t>
            </a:r>
            <a:r>
              <a:rPr sz="2000" dirty="0">
                <a:solidFill>
                  <a:srgbClr val="404040"/>
                </a:solidFill>
                <a:latin typeface="Carlito"/>
                <a:cs typeface="Carlito"/>
              </a:rPr>
              <a:t>4000 and 6000</a:t>
            </a:r>
            <a:r>
              <a:rPr sz="2000" spc="-165" dirty="0">
                <a:solidFill>
                  <a:srgbClr val="404040"/>
                </a:solidFill>
                <a:latin typeface="Carlito"/>
                <a:cs typeface="Carlito"/>
              </a:rPr>
              <a:t> </a:t>
            </a:r>
            <a:r>
              <a:rPr sz="2000" spc="-25" dirty="0">
                <a:solidFill>
                  <a:srgbClr val="404040"/>
                </a:solidFill>
                <a:latin typeface="Carlito"/>
                <a:cs typeface="Carlito"/>
              </a:rPr>
              <a:t>noninclusively.</a:t>
            </a:r>
            <a:endParaRPr sz="200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751459"/>
            <a:ext cx="9310370"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285" dirty="0"/>
              <a:t>Number </a:t>
            </a:r>
            <a:r>
              <a:rPr spc="-75" dirty="0"/>
              <a:t>of </a:t>
            </a:r>
            <a:r>
              <a:rPr spc="-540" dirty="0"/>
              <a:t>Each </a:t>
            </a:r>
            <a:r>
              <a:rPr spc="-275" dirty="0"/>
              <a:t>Mission</a:t>
            </a:r>
            <a:r>
              <a:rPr spc="-894" dirty="0"/>
              <a:t> </a:t>
            </a:r>
            <a:r>
              <a:rPr spc="-320" dirty="0"/>
              <a:t>Outcome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15" dirty="0">
                <a:solidFill>
                  <a:srgbClr val="404040"/>
                </a:solidFill>
                <a:latin typeface="Carlito"/>
                <a:cs typeface="Carlito"/>
              </a:rPr>
              <a:t>count </a:t>
            </a:r>
            <a:r>
              <a:rPr sz="2000" spc="-5" dirty="0">
                <a:solidFill>
                  <a:srgbClr val="404040"/>
                </a:solidFill>
                <a:latin typeface="Carlito"/>
                <a:cs typeface="Carlito"/>
              </a:rPr>
              <a:t>of</a:t>
            </a:r>
            <a:r>
              <a:rPr sz="2000" spc="-140" dirty="0">
                <a:solidFill>
                  <a:srgbClr val="404040"/>
                </a:solidFill>
                <a:latin typeface="Carlito"/>
                <a:cs typeface="Carlito"/>
              </a:rPr>
              <a:t> </a:t>
            </a:r>
            <a:r>
              <a:rPr sz="2000" dirty="0">
                <a:solidFill>
                  <a:srgbClr val="404040"/>
                </a:solidFill>
                <a:latin typeface="Carlito"/>
                <a:cs typeface="Carlito"/>
              </a:rPr>
              <a:t>each</a:t>
            </a:r>
            <a:endParaRPr sz="2000">
              <a:latin typeface="Carlito"/>
              <a:cs typeface="Carlito"/>
            </a:endParaRPr>
          </a:p>
          <a:p>
            <a:pPr marL="12700">
              <a:lnSpc>
                <a:spcPts val="2305"/>
              </a:lnSpc>
            </a:pPr>
            <a:r>
              <a:rPr sz="2000" spc="-5" dirty="0">
                <a:solidFill>
                  <a:srgbClr val="404040"/>
                </a:solidFill>
                <a:latin typeface="Carlito"/>
                <a:cs typeface="Carlito"/>
              </a:rPr>
              <a:t>mission</a:t>
            </a:r>
            <a:r>
              <a:rPr sz="2000" spc="-10" dirty="0">
                <a:solidFill>
                  <a:srgbClr val="404040"/>
                </a:solidFill>
                <a:latin typeface="Carlito"/>
                <a:cs typeface="Carlito"/>
              </a:rPr>
              <a:t> </a:t>
            </a:r>
            <a:r>
              <a:rPr sz="2000" spc="-15" dirty="0">
                <a:solidFill>
                  <a:srgbClr val="404040"/>
                </a:solidFill>
                <a:latin typeface="Carlito"/>
                <a:cs typeface="Carlito"/>
              </a:rPr>
              <a:t>outcome.</a:t>
            </a:r>
            <a:endParaRPr sz="2000">
              <a:latin typeface="Carlito"/>
              <a:cs typeface="Carlito"/>
            </a:endParaRPr>
          </a:p>
          <a:p>
            <a:pPr marL="12700" marR="83820">
              <a:lnSpc>
                <a:spcPts val="2200"/>
              </a:lnSpc>
              <a:spcBef>
                <a:spcPts val="1440"/>
              </a:spcBef>
            </a:pPr>
            <a:r>
              <a:rPr sz="2000" dirty="0">
                <a:solidFill>
                  <a:srgbClr val="404040"/>
                </a:solidFill>
                <a:latin typeface="Carlito"/>
                <a:cs typeface="Carlito"/>
              </a:rPr>
              <a:t>SpaceX </a:t>
            </a:r>
            <a:r>
              <a:rPr sz="2000" spc="-5" dirty="0">
                <a:solidFill>
                  <a:srgbClr val="404040"/>
                </a:solidFill>
                <a:latin typeface="Carlito"/>
                <a:cs typeface="Carlito"/>
              </a:rPr>
              <a:t>appears </a:t>
            </a:r>
            <a:r>
              <a:rPr sz="2000" spc="-20" dirty="0">
                <a:solidFill>
                  <a:srgbClr val="404040"/>
                </a:solidFill>
                <a:latin typeface="Carlito"/>
                <a:cs typeface="Carlito"/>
              </a:rPr>
              <a:t>to </a:t>
            </a:r>
            <a:r>
              <a:rPr sz="2000" spc="-5" dirty="0">
                <a:solidFill>
                  <a:srgbClr val="404040"/>
                </a:solidFill>
                <a:latin typeface="Carlito"/>
                <a:cs typeface="Carlito"/>
              </a:rPr>
              <a:t>achieve </a:t>
            </a:r>
            <a:r>
              <a:rPr sz="2000" dirty="0">
                <a:solidFill>
                  <a:srgbClr val="404040"/>
                </a:solidFill>
                <a:latin typeface="Carlito"/>
                <a:cs typeface="Carlito"/>
              </a:rPr>
              <a:t>its  </a:t>
            </a:r>
            <a:r>
              <a:rPr sz="2000" spc="-5" dirty="0">
                <a:solidFill>
                  <a:srgbClr val="404040"/>
                </a:solidFill>
                <a:latin typeface="Carlito"/>
                <a:cs typeface="Carlito"/>
              </a:rPr>
              <a:t>mission </a:t>
            </a:r>
            <a:r>
              <a:rPr sz="2000" spc="-20" dirty="0">
                <a:solidFill>
                  <a:srgbClr val="404040"/>
                </a:solidFill>
                <a:latin typeface="Carlito"/>
                <a:cs typeface="Carlito"/>
              </a:rPr>
              <a:t>outcome </a:t>
            </a:r>
            <a:r>
              <a:rPr sz="2000" spc="-5" dirty="0">
                <a:solidFill>
                  <a:srgbClr val="404040"/>
                </a:solidFill>
                <a:latin typeface="Carlito"/>
                <a:cs typeface="Carlito"/>
              </a:rPr>
              <a:t>nearly </a:t>
            </a:r>
            <a:r>
              <a:rPr sz="2000" dirty="0">
                <a:solidFill>
                  <a:srgbClr val="404040"/>
                </a:solidFill>
                <a:latin typeface="Carlito"/>
                <a:cs typeface="Carlito"/>
              </a:rPr>
              <a:t>99% </a:t>
            </a:r>
            <a:r>
              <a:rPr sz="2000" spc="-5" dirty="0">
                <a:solidFill>
                  <a:srgbClr val="404040"/>
                </a:solidFill>
                <a:latin typeface="Carlito"/>
                <a:cs typeface="Carlito"/>
              </a:rPr>
              <a:t>of</a:t>
            </a:r>
            <a:r>
              <a:rPr sz="2000" spc="-100" dirty="0">
                <a:solidFill>
                  <a:srgbClr val="404040"/>
                </a:solidFill>
                <a:latin typeface="Carlito"/>
                <a:cs typeface="Carlito"/>
              </a:rPr>
              <a:t> </a:t>
            </a:r>
            <a:r>
              <a:rPr sz="2000" dirty="0">
                <a:solidFill>
                  <a:srgbClr val="404040"/>
                </a:solidFill>
                <a:latin typeface="Carlito"/>
                <a:cs typeface="Carlito"/>
              </a:rPr>
              <a:t>the  </a:t>
            </a:r>
            <a:r>
              <a:rPr sz="2000" spc="-5" dirty="0">
                <a:solidFill>
                  <a:srgbClr val="404040"/>
                </a:solidFill>
                <a:latin typeface="Carlito"/>
                <a:cs typeface="Carlito"/>
              </a:rPr>
              <a:t>time.</a:t>
            </a:r>
            <a:endParaRPr sz="2000">
              <a:latin typeface="Carlito"/>
              <a:cs typeface="Carlito"/>
            </a:endParaRPr>
          </a:p>
          <a:p>
            <a:pPr marL="12700">
              <a:lnSpc>
                <a:spcPts val="2305"/>
              </a:lnSpc>
              <a:spcBef>
                <a:spcPts val="1150"/>
              </a:spcBef>
            </a:pPr>
            <a:r>
              <a:rPr sz="2000" spc="-5" dirty="0">
                <a:solidFill>
                  <a:srgbClr val="404040"/>
                </a:solidFill>
                <a:latin typeface="Carlito"/>
                <a:cs typeface="Carlito"/>
              </a:rPr>
              <a:t>This </a:t>
            </a:r>
            <a:r>
              <a:rPr sz="2000" dirty="0">
                <a:solidFill>
                  <a:srgbClr val="404040"/>
                </a:solidFill>
                <a:latin typeface="Carlito"/>
                <a:cs typeface="Carlito"/>
              </a:rPr>
              <a:t>means </a:t>
            </a:r>
            <a:r>
              <a:rPr sz="2000" spc="-5" dirty="0">
                <a:solidFill>
                  <a:srgbClr val="404040"/>
                </a:solidFill>
                <a:latin typeface="Carlito"/>
                <a:cs typeface="Carlito"/>
              </a:rPr>
              <a:t>that </a:t>
            </a:r>
            <a:r>
              <a:rPr sz="2000" spc="-20" dirty="0">
                <a:solidFill>
                  <a:srgbClr val="404040"/>
                </a:solidFill>
                <a:latin typeface="Carlito"/>
                <a:cs typeface="Carlito"/>
              </a:rPr>
              <a:t>most </a:t>
            </a:r>
            <a:r>
              <a:rPr sz="2000" dirty="0">
                <a:solidFill>
                  <a:srgbClr val="404040"/>
                </a:solidFill>
                <a:latin typeface="Carlito"/>
                <a:cs typeface="Carlito"/>
              </a:rPr>
              <a:t>of the</a:t>
            </a:r>
            <a:r>
              <a:rPr sz="2000" spc="-85" dirty="0">
                <a:solidFill>
                  <a:srgbClr val="404040"/>
                </a:solidFill>
                <a:latin typeface="Carlito"/>
                <a:cs typeface="Carlito"/>
              </a:rPr>
              <a:t> </a:t>
            </a:r>
            <a:r>
              <a:rPr sz="2000" spc="-5" dirty="0">
                <a:solidFill>
                  <a:srgbClr val="404040"/>
                </a:solidFill>
                <a:latin typeface="Carlito"/>
                <a:cs typeface="Carlito"/>
              </a:rPr>
              <a:t>landing</a:t>
            </a:r>
            <a:endParaRPr sz="2000">
              <a:latin typeface="Carlito"/>
              <a:cs typeface="Carlito"/>
            </a:endParaRPr>
          </a:p>
          <a:p>
            <a:pPr marL="12700">
              <a:lnSpc>
                <a:spcPts val="2305"/>
              </a:lnSpc>
            </a:pPr>
            <a:r>
              <a:rPr sz="2000" spc="-20" dirty="0">
                <a:solidFill>
                  <a:srgbClr val="404040"/>
                </a:solidFill>
                <a:latin typeface="Carlito"/>
                <a:cs typeface="Carlito"/>
              </a:rPr>
              <a:t>failures are</a:t>
            </a:r>
            <a:r>
              <a:rPr sz="2000" spc="40" dirty="0">
                <a:solidFill>
                  <a:srgbClr val="404040"/>
                </a:solidFill>
                <a:latin typeface="Carlito"/>
                <a:cs typeface="Carlito"/>
              </a:rPr>
              <a:t> </a:t>
            </a:r>
            <a:r>
              <a:rPr sz="2000" spc="-5" dirty="0">
                <a:solidFill>
                  <a:srgbClr val="404040"/>
                </a:solidFill>
                <a:latin typeface="Carlito"/>
                <a:cs typeface="Carlito"/>
              </a:rPr>
              <a:t>intended.</a:t>
            </a:r>
            <a:endParaRPr sz="2000">
              <a:latin typeface="Carlito"/>
              <a:cs typeface="Carlito"/>
            </a:endParaRPr>
          </a:p>
          <a:p>
            <a:pPr marL="12700" marR="337185">
              <a:lnSpc>
                <a:spcPts val="2200"/>
              </a:lnSpc>
              <a:spcBef>
                <a:spcPts val="1440"/>
              </a:spcBef>
            </a:pPr>
            <a:r>
              <a:rPr sz="2000" spc="-40" dirty="0">
                <a:solidFill>
                  <a:srgbClr val="404040"/>
                </a:solidFill>
                <a:latin typeface="Carlito"/>
                <a:cs typeface="Carlito"/>
              </a:rPr>
              <a:t>Interestingly, </a:t>
            </a:r>
            <a:r>
              <a:rPr sz="2000" spc="-5" dirty="0">
                <a:solidFill>
                  <a:srgbClr val="404040"/>
                </a:solidFill>
                <a:latin typeface="Carlito"/>
                <a:cs typeface="Carlito"/>
              </a:rPr>
              <a:t>one </a:t>
            </a:r>
            <a:r>
              <a:rPr sz="2000" dirty="0">
                <a:solidFill>
                  <a:srgbClr val="404040"/>
                </a:solidFill>
                <a:latin typeface="Carlito"/>
                <a:cs typeface="Carlito"/>
              </a:rPr>
              <a:t>launch </a:t>
            </a:r>
            <a:r>
              <a:rPr sz="2000" spc="-5" dirty="0">
                <a:solidFill>
                  <a:srgbClr val="404040"/>
                </a:solidFill>
                <a:latin typeface="Carlito"/>
                <a:cs typeface="Carlito"/>
              </a:rPr>
              <a:t>has </a:t>
            </a:r>
            <a:r>
              <a:rPr sz="2000" dirty="0">
                <a:solidFill>
                  <a:srgbClr val="404040"/>
                </a:solidFill>
                <a:latin typeface="Carlito"/>
                <a:cs typeface="Carlito"/>
              </a:rPr>
              <a:t>an  unclear </a:t>
            </a:r>
            <a:r>
              <a:rPr sz="2000" spc="-10" dirty="0">
                <a:solidFill>
                  <a:srgbClr val="404040"/>
                </a:solidFill>
                <a:latin typeface="Carlito"/>
                <a:cs typeface="Carlito"/>
              </a:rPr>
              <a:t>payload </a:t>
            </a:r>
            <a:r>
              <a:rPr sz="2000" spc="-25" dirty="0">
                <a:solidFill>
                  <a:srgbClr val="404040"/>
                </a:solidFill>
                <a:latin typeface="Carlito"/>
                <a:cs typeface="Carlito"/>
              </a:rPr>
              <a:t>status </a:t>
            </a:r>
            <a:r>
              <a:rPr sz="2000" dirty="0">
                <a:solidFill>
                  <a:srgbClr val="404040"/>
                </a:solidFill>
                <a:latin typeface="Carlito"/>
                <a:cs typeface="Carlito"/>
              </a:rPr>
              <a:t>and  </a:t>
            </a:r>
            <a:r>
              <a:rPr sz="2000" spc="-20" dirty="0">
                <a:solidFill>
                  <a:srgbClr val="404040"/>
                </a:solidFill>
                <a:latin typeface="Carlito"/>
                <a:cs typeface="Carlito"/>
              </a:rPr>
              <a:t>unfortunately </a:t>
            </a:r>
            <a:r>
              <a:rPr sz="2000" spc="-5" dirty="0">
                <a:solidFill>
                  <a:srgbClr val="404040"/>
                </a:solidFill>
                <a:latin typeface="Carlito"/>
                <a:cs typeface="Carlito"/>
              </a:rPr>
              <a:t>one </a:t>
            </a:r>
            <a:r>
              <a:rPr sz="2000" spc="-20" dirty="0">
                <a:solidFill>
                  <a:srgbClr val="404040"/>
                </a:solidFill>
                <a:latin typeface="Carlito"/>
                <a:cs typeface="Carlito"/>
              </a:rPr>
              <a:t>failed </a:t>
            </a:r>
            <a:r>
              <a:rPr sz="2000" spc="-5" dirty="0">
                <a:solidFill>
                  <a:srgbClr val="404040"/>
                </a:solidFill>
                <a:latin typeface="Carlito"/>
                <a:cs typeface="Carlito"/>
              </a:rPr>
              <a:t>in</a:t>
            </a:r>
            <a:r>
              <a:rPr sz="2000" spc="-40" dirty="0">
                <a:solidFill>
                  <a:srgbClr val="404040"/>
                </a:solidFill>
                <a:latin typeface="Carlito"/>
                <a:cs typeface="Carlito"/>
              </a:rPr>
              <a:t> </a:t>
            </a:r>
            <a:r>
              <a:rPr sz="2000" spc="-15" dirty="0">
                <a:solidFill>
                  <a:srgbClr val="404040"/>
                </a:solidFill>
                <a:latin typeface="Carlito"/>
                <a:cs typeface="Carlito"/>
              </a:rPr>
              <a:t>flight.</a:t>
            </a:r>
            <a:endParaRPr sz="2000">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299-A489-75D9-7A8B-9434F55583AD}"/>
              </a:ext>
            </a:extLst>
          </p:cNvPr>
          <p:cNvSpPr>
            <a:spLocks noGrp="1"/>
          </p:cNvSpPr>
          <p:nvPr>
            <p:ph type="title"/>
          </p:nvPr>
        </p:nvSpPr>
        <p:spPr>
          <a:xfrm>
            <a:off x="1120948" y="212193"/>
            <a:ext cx="9950103" cy="704977"/>
          </a:xfrm>
        </p:spPr>
        <p:txBody>
          <a:bodyPr/>
          <a:lstStyle/>
          <a:p>
            <a:r>
              <a:rPr lang="en-US" dirty="0"/>
              <a:t>Executive Summary	</a:t>
            </a:r>
          </a:p>
        </p:txBody>
      </p:sp>
      <p:sp>
        <p:nvSpPr>
          <p:cNvPr id="3" name="Content Placeholder 2">
            <a:extLst>
              <a:ext uri="{FF2B5EF4-FFF2-40B4-BE49-F238E27FC236}">
                <a16:creationId xmlns:a16="http://schemas.microsoft.com/office/drawing/2014/main" id="{7361BB51-0C9E-4B44-523E-6AA62775841B}"/>
              </a:ext>
            </a:extLst>
          </p:cNvPr>
          <p:cNvSpPr>
            <a:spLocks noGrp="1"/>
          </p:cNvSpPr>
          <p:nvPr>
            <p:ph idx="1"/>
          </p:nvPr>
        </p:nvSpPr>
        <p:spPr>
          <a:xfrm>
            <a:off x="1077362" y="1123805"/>
            <a:ext cx="9950103" cy="4817025"/>
          </a:xfrm>
        </p:spPr>
        <p:txBody>
          <a:bodyPr>
            <a:normAutofit fontScale="92500" lnSpcReduction="10000"/>
          </a:bodyPr>
          <a:lstStyle/>
          <a:p>
            <a:pPr algn="just"/>
            <a:r>
              <a:rPr lang="en-US" sz="2400" dirty="0"/>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a:t>
            </a:r>
            <a:r>
              <a:rPr lang="en-US" sz="2400" dirty="0" err="1"/>
              <a:t>GridSearchCV</a:t>
            </a:r>
            <a:r>
              <a:rPr lang="en-US" sz="2400" dirty="0"/>
              <a:t> to find best parameters for machine learning  models. Visualize accuracy score of all models.</a:t>
            </a:r>
          </a:p>
          <a:p>
            <a:pPr algn="just"/>
            <a:r>
              <a:rPr lang="en-US" sz="2400" dirty="0"/>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p>
          <a:p>
            <a:pPr algn="just"/>
            <a:endParaRPr lang="en-US" sz="2400" dirty="0"/>
          </a:p>
        </p:txBody>
      </p:sp>
      <p:sp>
        <p:nvSpPr>
          <p:cNvPr id="4" name="Slide Number Placeholder 3">
            <a:extLst>
              <a:ext uri="{FF2B5EF4-FFF2-40B4-BE49-F238E27FC236}">
                <a16:creationId xmlns:a16="http://schemas.microsoft.com/office/drawing/2014/main" id="{242B3EB2-6756-F003-0F96-87B53085842A}"/>
              </a:ext>
            </a:extLst>
          </p:cNvPr>
          <p:cNvSpPr>
            <a:spLocks noGrp="1"/>
          </p:cNvSpPr>
          <p:nvPr>
            <p:ph type="sldNum" sz="quarter" idx="12"/>
          </p:nvPr>
        </p:nvSpPr>
        <p:spPr/>
        <p:txBody>
          <a:bodyPr/>
          <a:lstStyle/>
          <a:p>
            <a:fld id="{5DEF7F31-0B8A-474A-B86C-91F381754329}" type="slidenum">
              <a:rPr lang="en-US" smtClean="0"/>
              <a:t>3</a:t>
            </a:fld>
            <a:endParaRPr lang="en-US"/>
          </a:p>
        </p:txBody>
      </p:sp>
    </p:spTree>
    <p:extLst>
      <p:ext uri="{BB962C8B-B14F-4D97-AF65-F5344CB8AC3E}">
        <p14:creationId xmlns:p14="http://schemas.microsoft.com/office/powerpoint/2010/main" val="422188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755648"/>
            <a:ext cx="5811011" cy="48859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756920"/>
          </a:xfrm>
          <a:prstGeom prst="rect">
            <a:avLst/>
          </a:prstGeom>
        </p:spPr>
        <p:txBody>
          <a:bodyPr vert="horz" wrap="square" lIns="0" tIns="12700" rIns="0" bIns="0" rtlCol="0">
            <a:spAutoFit/>
          </a:bodyPr>
          <a:lstStyle/>
          <a:p>
            <a:pPr marL="12700">
              <a:lnSpc>
                <a:spcPct val="100000"/>
              </a:lnSpc>
              <a:spcBef>
                <a:spcPts val="100"/>
              </a:spcBef>
            </a:pPr>
            <a:r>
              <a:rPr spc="-360" dirty="0"/>
              <a:t>Boosters </a:t>
            </a:r>
            <a:r>
              <a:rPr spc="-105" dirty="0"/>
              <a:t>that </a:t>
            </a:r>
            <a:r>
              <a:rPr spc="-315" dirty="0"/>
              <a:t>Carried </a:t>
            </a:r>
            <a:r>
              <a:rPr spc="-285" dirty="0"/>
              <a:t>Maximum</a:t>
            </a:r>
            <a:r>
              <a:rPr spc="-919" dirty="0"/>
              <a:t> </a:t>
            </a:r>
            <a:r>
              <a:rPr spc="-434" dirty="0"/>
              <a:t>Payload</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
        <p:nvSpPr>
          <p:cNvPr id="5" name="object 5"/>
          <p:cNvSpPr txBox="1"/>
          <p:nvPr/>
        </p:nvSpPr>
        <p:spPr>
          <a:xfrm>
            <a:off x="6986778" y="2105609"/>
            <a:ext cx="4516120" cy="235458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5" dirty="0">
                <a:solidFill>
                  <a:srgbClr val="404040"/>
                </a:solidFill>
                <a:latin typeface="Carlito"/>
                <a:cs typeface="Carlito"/>
              </a:rPr>
              <a:t>that  carried </a:t>
            </a:r>
            <a:r>
              <a:rPr sz="2000" dirty="0">
                <a:solidFill>
                  <a:srgbClr val="404040"/>
                </a:solidFill>
                <a:latin typeface="Carlito"/>
                <a:cs typeface="Carlito"/>
              </a:rPr>
              <a:t>the </a:t>
            </a:r>
            <a:r>
              <a:rPr sz="2000" spc="-5" dirty="0">
                <a:solidFill>
                  <a:srgbClr val="404040"/>
                </a:solidFill>
                <a:latin typeface="Carlito"/>
                <a:cs typeface="Carlito"/>
              </a:rPr>
              <a:t>highest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15600  kg.</a:t>
            </a:r>
            <a:endParaRPr sz="2000">
              <a:latin typeface="Carlito"/>
              <a:cs typeface="Carlito"/>
            </a:endParaRPr>
          </a:p>
          <a:p>
            <a:pPr marL="12700" marR="71120">
              <a:lnSpc>
                <a:spcPts val="2200"/>
              </a:lnSpc>
              <a:spcBef>
                <a:spcPts val="1440"/>
              </a:spcBef>
            </a:pPr>
            <a:r>
              <a:rPr sz="2000" spc="-5" dirty="0">
                <a:solidFill>
                  <a:srgbClr val="404040"/>
                </a:solidFill>
                <a:latin typeface="Carlito"/>
                <a:cs typeface="Carlito"/>
              </a:rPr>
              <a:t>These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spc="-5" dirty="0">
                <a:solidFill>
                  <a:srgbClr val="404040"/>
                </a:solidFill>
                <a:latin typeface="Carlito"/>
                <a:cs typeface="Carlito"/>
              </a:rPr>
              <a:t>similar </a:t>
            </a:r>
            <a:r>
              <a:rPr sz="2000" dirty="0">
                <a:solidFill>
                  <a:srgbClr val="404040"/>
                </a:solidFill>
                <a:latin typeface="Carlito"/>
                <a:cs typeface="Carlito"/>
              </a:rPr>
              <a:t>and  all </a:t>
            </a:r>
            <a:r>
              <a:rPr sz="2000" spc="-20" dirty="0">
                <a:solidFill>
                  <a:srgbClr val="404040"/>
                </a:solidFill>
                <a:latin typeface="Carlito"/>
                <a:cs typeface="Carlito"/>
              </a:rPr>
              <a:t>are </a:t>
            </a:r>
            <a:r>
              <a:rPr sz="2000" spc="-5" dirty="0">
                <a:solidFill>
                  <a:srgbClr val="404040"/>
                </a:solidFill>
                <a:latin typeface="Carlito"/>
                <a:cs typeface="Carlito"/>
              </a:rPr>
              <a:t>of </a:t>
            </a:r>
            <a:r>
              <a:rPr sz="2000" dirty="0">
                <a:solidFill>
                  <a:srgbClr val="404040"/>
                </a:solidFill>
                <a:latin typeface="Carlito"/>
                <a:cs typeface="Carlito"/>
              </a:rPr>
              <a:t>the F9 B5 </a:t>
            </a:r>
            <a:r>
              <a:rPr sz="2000" spc="-5" dirty="0">
                <a:solidFill>
                  <a:srgbClr val="404040"/>
                </a:solidFill>
                <a:latin typeface="Carlito"/>
                <a:cs typeface="Carlito"/>
              </a:rPr>
              <a:t>B10xx.x</a:t>
            </a:r>
            <a:r>
              <a:rPr sz="2000" spc="-140" dirty="0">
                <a:solidFill>
                  <a:srgbClr val="404040"/>
                </a:solidFill>
                <a:latin typeface="Carlito"/>
                <a:cs typeface="Carlito"/>
              </a:rPr>
              <a:t> </a:t>
            </a:r>
            <a:r>
              <a:rPr sz="2000" spc="-45" dirty="0">
                <a:solidFill>
                  <a:srgbClr val="404040"/>
                </a:solidFill>
                <a:latin typeface="Carlito"/>
                <a:cs typeface="Carlito"/>
              </a:rPr>
              <a:t>variety.</a:t>
            </a:r>
            <a:endParaRPr sz="2000">
              <a:latin typeface="Carlito"/>
              <a:cs typeface="Carlito"/>
            </a:endParaRPr>
          </a:p>
          <a:p>
            <a:pPr marL="12700" marR="27305">
              <a:lnSpc>
                <a:spcPts val="2210"/>
              </a:lnSpc>
              <a:spcBef>
                <a:spcPts val="1395"/>
              </a:spcBef>
            </a:pPr>
            <a:r>
              <a:rPr sz="2000" spc="-5" dirty="0">
                <a:solidFill>
                  <a:srgbClr val="404040"/>
                </a:solidFill>
                <a:latin typeface="Carlito"/>
                <a:cs typeface="Carlito"/>
              </a:rPr>
              <a:t>This </a:t>
            </a:r>
            <a:r>
              <a:rPr sz="2000" spc="-25" dirty="0">
                <a:solidFill>
                  <a:srgbClr val="404040"/>
                </a:solidFill>
                <a:latin typeface="Carlito"/>
                <a:cs typeface="Carlito"/>
              </a:rPr>
              <a:t>likely </a:t>
            </a:r>
            <a:r>
              <a:rPr sz="2000" spc="-20" dirty="0">
                <a:solidFill>
                  <a:srgbClr val="404040"/>
                </a:solidFill>
                <a:latin typeface="Carlito"/>
                <a:cs typeface="Carlito"/>
              </a:rPr>
              <a:t>indicates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spc="-25" dirty="0">
                <a:solidFill>
                  <a:srgbClr val="404040"/>
                </a:solidFill>
                <a:latin typeface="Carlito"/>
                <a:cs typeface="Carlito"/>
              </a:rPr>
              <a:t>correlates  </a:t>
            </a:r>
            <a:r>
              <a:rPr sz="2000" spc="-5" dirty="0">
                <a:solidFill>
                  <a:srgbClr val="404040"/>
                </a:solidFill>
                <a:latin typeface="Carlito"/>
                <a:cs typeface="Carlito"/>
              </a:rPr>
              <a:t>with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5" dirty="0">
                <a:solidFill>
                  <a:srgbClr val="404040"/>
                </a:solidFill>
                <a:latin typeface="Carlito"/>
                <a:cs typeface="Carlito"/>
              </a:rPr>
              <a:t>that is</a:t>
            </a:r>
            <a:r>
              <a:rPr sz="2000" spc="15" dirty="0">
                <a:solidFill>
                  <a:srgbClr val="404040"/>
                </a:solidFill>
                <a:latin typeface="Carlito"/>
                <a:cs typeface="Carlito"/>
              </a:rPr>
              <a:t> </a:t>
            </a:r>
            <a:r>
              <a:rPr sz="2000" spc="-5" dirty="0">
                <a:solidFill>
                  <a:srgbClr val="404040"/>
                </a:solidFill>
                <a:latin typeface="Carlito"/>
                <a:cs typeface="Carlito"/>
              </a:rPr>
              <a:t>used.</a:t>
            </a:r>
            <a:endParaRPr sz="2000">
              <a:latin typeface="Carlito"/>
              <a:cs typeface="Carli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34923" y="751713"/>
            <a:ext cx="9384030" cy="756920"/>
          </a:xfrm>
          <a:prstGeom prst="rect">
            <a:avLst/>
          </a:prstGeom>
        </p:spPr>
        <p:txBody>
          <a:bodyPr vert="horz" wrap="square" lIns="0" tIns="12700" rIns="0" bIns="0" rtlCol="0">
            <a:spAutoFit/>
          </a:bodyPr>
          <a:lstStyle/>
          <a:p>
            <a:pPr marL="12700">
              <a:lnSpc>
                <a:spcPct val="100000"/>
              </a:lnSpc>
              <a:spcBef>
                <a:spcPts val="100"/>
              </a:spcBef>
            </a:pPr>
            <a:r>
              <a:rPr spc="-305" dirty="0"/>
              <a:t>2015 </a:t>
            </a:r>
            <a:r>
              <a:rPr spc="-370" dirty="0"/>
              <a:t>Failed </a:t>
            </a:r>
            <a:r>
              <a:rPr spc="-320" dirty="0"/>
              <a:t>Drone </a:t>
            </a:r>
            <a:r>
              <a:rPr spc="-409" dirty="0"/>
              <a:t>Ship </a:t>
            </a:r>
            <a:r>
              <a:rPr spc="-370" dirty="0"/>
              <a:t>Landing</a:t>
            </a:r>
            <a:r>
              <a:rPr spc="-695" dirty="0"/>
              <a:t> </a:t>
            </a:r>
            <a:r>
              <a:rPr spc="-455" dirty="0"/>
              <a:t>Records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
        <p:nvSpPr>
          <p:cNvPr id="4" name="object 4"/>
          <p:cNvSpPr txBox="1"/>
          <p:nvPr/>
        </p:nvSpPr>
        <p:spPr>
          <a:xfrm>
            <a:off x="7584693" y="2591562"/>
            <a:ext cx="3983354" cy="188595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5" dirty="0">
                <a:solidFill>
                  <a:srgbClr val="404040"/>
                </a:solidFill>
                <a:latin typeface="Carlito"/>
                <a:cs typeface="Carlito"/>
              </a:rPr>
              <a:t>Month,</a:t>
            </a:r>
            <a:r>
              <a:rPr sz="2000" spc="-145" dirty="0">
                <a:solidFill>
                  <a:srgbClr val="404040"/>
                </a:solidFill>
                <a:latin typeface="Carlito"/>
                <a:cs typeface="Carlito"/>
              </a:rPr>
              <a:t> </a:t>
            </a:r>
            <a:r>
              <a:rPr sz="2000" spc="-5" dirty="0">
                <a:solidFill>
                  <a:srgbClr val="404040"/>
                </a:solidFill>
                <a:latin typeface="Carlito"/>
                <a:cs typeface="Carlito"/>
              </a:rPr>
              <a:t>Landing  </a:t>
            </a:r>
            <a:r>
              <a:rPr sz="2000" spc="-10" dirty="0">
                <a:solidFill>
                  <a:srgbClr val="404040"/>
                </a:solidFill>
                <a:latin typeface="Carlito"/>
                <a:cs typeface="Carlito"/>
              </a:rPr>
              <a:t>Outcome, Booster </a:t>
            </a:r>
            <a:r>
              <a:rPr sz="2000" spc="-40" dirty="0">
                <a:solidFill>
                  <a:srgbClr val="404040"/>
                </a:solidFill>
                <a:latin typeface="Carlito"/>
                <a:cs typeface="Carlito"/>
              </a:rPr>
              <a:t>Version,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(kg), </a:t>
            </a:r>
            <a:r>
              <a:rPr sz="2000" dirty="0">
                <a:solidFill>
                  <a:srgbClr val="404040"/>
                </a:solidFill>
                <a:latin typeface="Carlito"/>
                <a:cs typeface="Carlito"/>
              </a:rPr>
              <a:t>and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5" dirty="0">
                <a:solidFill>
                  <a:srgbClr val="404040"/>
                </a:solidFill>
                <a:latin typeface="Carlito"/>
                <a:cs typeface="Carlito"/>
              </a:rPr>
              <a:t>of </a:t>
            </a:r>
            <a:r>
              <a:rPr sz="2000" dirty="0">
                <a:solidFill>
                  <a:srgbClr val="404040"/>
                </a:solidFill>
                <a:latin typeface="Carlito"/>
                <a:cs typeface="Carlito"/>
              </a:rPr>
              <a:t>2015  launches </a:t>
            </a:r>
            <a:r>
              <a:rPr sz="2000" spc="-10" dirty="0">
                <a:solidFill>
                  <a:srgbClr val="404040"/>
                </a:solidFill>
                <a:latin typeface="Carlito"/>
                <a:cs typeface="Carlito"/>
              </a:rPr>
              <a:t>where </a:t>
            </a:r>
            <a:r>
              <a:rPr sz="2000" spc="-25" dirty="0">
                <a:solidFill>
                  <a:srgbClr val="404040"/>
                </a:solidFill>
                <a:latin typeface="Carlito"/>
                <a:cs typeface="Carlito"/>
              </a:rPr>
              <a:t>stage </a:t>
            </a:r>
            <a:r>
              <a:rPr sz="2000" dirty="0">
                <a:solidFill>
                  <a:srgbClr val="404040"/>
                </a:solidFill>
                <a:latin typeface="Carlito"/>
                <a:cs typeface="Carlito"/>
              </a:rPr>
              <a:t>1 </a:t>
            </a:r>
            <a:r>
              <a:rPr sz="2000" spc="-20" dirty="0">
                <a:solidFill>
                  <a:srgbClr val="404040"/>
                </a:solidFill>
                <a:latin typeface="Carlito"/>
                <a:cs typeface="Carlito"/>
              </a:rPr>
              <a:t>failed </a:t>
            </a:r>
            <a:r>
              <a:rPr sz="2000" spc="-15" dirty="0">
                <a:solidFill>
                  <a:srgbClr val="404040"/>
                </a:solidFill>
                <a:latin typeface="Carlito"/>
                <a:cs typeface="Carlito"/>
              </a:rPr>
              <a:t>to </a:t>
            </a:r>
            <a:r>
              <a:rPr sz="2000" spc="-5" dirty="0">
                <a:solidFill>
                  <a:srgbClr val="404040"/>
                </a:solidFill>
                <a:latin typeface="Carlito"/>
                <a:cs typeface="Carlito"/>
              </a:rPr>
              <a:t>land  on </a:t>
            </a:r>
            <a:r>
              <a:rPr sz="2000" dirty="0">
                <a:solidFill>
                  <a:srgbClr val="404040"/>
                </a:solidFill>
                <a:latin typeface="Carlito"/>
                <a:cs typeface="Carlito"/>
              </a:rPr>
              <a:t>a </a:t>
            </a:r>
            <a:r>
              <a:rPr sz="2000" spc="-20" dirty="0">
                <a:solidFill>
                  <a:srgbClr val="404040"/>
                </a:solidFill>
                <a:latin typeface="Carlito"/>
                <a:cs typeface="Carlito"/>
              </a:rPr>
              <a:t>drone</a:t>
            </a:r>
            <a:r>
              <a:rPr sz="2000" spc="-80" dirty="0">
                <a:solidFill>
                  <a:srgbClr val="404040"/>
                </a:solidFill>
                <a:latin typeface="Carlito"/>
                <a:cs typeface="Carlito"/>
              </a:rPr>
              <a:t> </a:t>
            </a:r>
            <a:r>
              <a:rPr sz="2000" spc="-5" dirty="0">
                <a:solidFill>
                  <a:srgbClr val="404040"/>
                </a:solidFill>
                <a:latin typeface="Carlito"/>
                <a:cs typeface="Carlito"/>
              </a:rPr>
              <a:t>ship.</a:t>
            </a:r>
            <a:endParaRPr sz="2000">
              <a:latin typeface="Carlito"/>
              <a:cs typeface="Carlito"/>
            </a:endParaRPr>
          </a:p>
          <a:p>
            <a:pPr marL="12700">
              <a:lnSpc>
                <a:spcPct val="100000"/>
              </a:lnSpc>
              <a:spcBef>
                <a:spcPts val="1200"/>
              </a:spcBef>
            </a:pPr>
            <a:r>
              <a:rPr sz="2000" spc="-20" dirty="0">
                <a:solidFill>
                  <a:srgbClr val="404040"/>
                </a:solidFill>
                <a:latin typeface="Carlito"/>
                <a:cs typeface="Carlito"/>
              </a:rPr>
              <a:t>There were two </a:t>
            </a:r>
            <a:r>
              <a:rPr sz="2000" spc="-5" dirty="0">
                <a:solidFill>
                  <a:srgbClr val="404040"/>
                </a:solidFill>
                <a:latin typeface="Carlito"/>
                <a:cs typeface="Carlito"/>
              </a:rPr>
              <a:t>such</a:t>
            </a:r>
            <a:r>
              <a:rPr sz="2000" spc="-50" dirty="0">
                <a:solidFill>
                  <a:srgbClr val="404040"/>
                </a:solidFill>
                <a:latin typeface="Carlito"/>
                <a:cs typeface="Carlito"/>
              </a:rPr>
              <a:t> </a:t>
            </a:r>
            <a:r>
              <a:rPr sz="2000" spc="-5" dirty="0">
                <a:solidFill>
                  <a:srgbClr val="404040"/>
                </a:solidFill>
                <a:latin typeface="Carlito"/>
                <a:cs typeface="Carlito"/>
              </a:rPr>
              <a:t>occurrences.</a:t>
            </a:r>
            <a:endParaRPr sz="2000">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8011795" cy="1239520"/>
          </a:xfrm>
          <a:prstGeom prst="rect">
            <a:avLst/>
          </a:prstGeom>
        </p:spPr>
        <p:txBody>
          <a:bodyPr vert="horz" wrap="square" lIns="0" tIns="111125" rIns="0" bIns="0" rtlCol="0">
            <a:spAutoFit/>
          </a:bodyPr>
          <a:lstStyle/>
          <a:p>
            <a:pPr marL="12700" marR="5080">
              <a:lnSpc>
                <a:spcPts val="4400"/>
              </a:lnSpc>
              <a:spcBef>
                <a:spcPts val="875"/>
              </a:spcBef>
            </a:pPr>
            <a:r>
              <a:rPr sz="4300" spc="-380" dirty="0"/>
              <a:t>Ranking </a:t>
            </a:r>
            <a:r>
              <a:rPr sz="4300" spc="-335" dirty="0"/>
              <a:t>Counts </a:t>
            </a:r>
            <a:r>
              <a:rPr sz="4300" spc="-75" dirty="0"/>
              <a:t>of </a:t>
            </a:r>
            <a:r>
              <a:rPr sz="4300" spc="-390" dirty="0"/>
              <a:t>Successful</a:t>
            </a:r>
            <a:r>
              <a:rPr sz="4300" spc="-844" dirty="0"/>
              <a:t> </a:t>
            </a:r>
            <a:r>
              <a:rPr sz="4300" spc="-370" dirty="0"/>
              <a:t>Landings  </a:t>
            </a:r>
            <a:r>
              <a:rPr sz="4300" spc="-290" dirty="0"/>
              <a:t>Between </a:t>
            </a:r>
            <a:r>
              <a:rPr sz="4300" spc="-280" dirty="0"/>
              <a:t>2010-06-04 </a:t>
            </a:r>
            <a:r>
              <a:rPr sz="4300" spc="-285" dirty="0"/>
              <a:t>and</a:t>
            </a:r>
            <a:r>
              <a:rPr sz="4300" spc="-745" dirty="0"/>
              <a:t> </a:t>
            </a:r>
            <a:r>
              <a:rPr sz="4300" spc="-295" dirty="0"/>
              <a:t>2017-03-20</a:t>
            </a:r>
            <a:endParaRPr sz="43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4" name="object 4"/>
          <p:cNvSpPr txBox="1"/>
          <p:nvPr/>
        </p:nvSpPr>
        <p:spPr>
          <a:xfrm>
            <a:off x="6923278" y="2256789"/>
            <a:ext cx="4707890" cy="2631440"/>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20" dirty="0">
                <a:solidFill>
                  <a:srgbClr val="404040"/>
                </a:solidFill>
                <a:latin typeface="Carlito"/>
                <a:cs typeface="Carlito"/>
              </a:rPr>
              <a:t>list </a:t>
            </a:r>
            <a:r>
              <a:rPr sz="2000" spc="-5" dirty="0">
                <a:solidFill>
                  <a:srgbClr val="404040"/>
                </a:solidFill>
                <a:latin typeface="Carlito"/>
                <a:cs typeface="Carlito"/>
              </a:rPr>
              <a:t>of successful</a:t>
            </a:r>
            <a:r>
              <a:rPr sz="2000" spc="-125" dirty="0">
                <a:solidFill>
                  <a:srgbClr val="404040"/>
                </a:solidFill>
                <a:latin typeface="Carlito"/>
                <a:cs typeface="Carlito"/>
              </a:rPr>
              <a:t> </a:t>
            </a:r>
            <a:r>
              <a:rPr sz="2000" dirty="0">
                <a:solidFill>
                  <a:srgbClr val="404040"/>
                </a:solidFill>
                <a:latin typeface="Carlito"/>
                <a:cs typeface="Carlito"/>
              </a:rPr>
              <a:t>landings  and </a:t>
            </a:r>
            <a:r>
              <a:rPr sz="2000" spc="-5" dirty="0">
                <a:solidFill>
                  <a:srgbClr val="404040"/>
                </a:solidFill>
                <a:latin typeface="Carlito"/>
                <a:cs typeface="Carlito"/>
              </a:rPr>
              <a:t>between </a:t>
            </a:r>
            <a:r>
              <a:rPr sz="2000" dirty="0">
                <a:solidFill>
                  <a:srgbClr val="404040"/>
                </a:solidFill>
                <a:latin typeface="Carlito"/>
                <a:cs typeface="Carlito"/>
              </a:rPr>
              <a:t>2010-06-04 and 2017-03-20  </a:t>
            </a:r>
            <a:r>
              <a:rPr sz="2000" spc="-25" dirty="0">
                <a:solidFill>
                  <a:srgbClr val="404040"/>
                </a:solidFill>
                <a:latin typeface="Carlito"/>
                <a:cs typeface="Carlito"/>
              </a:rPr>
              <a:t>inclusively.</a:t>
            </a:r>
            <a:endParaRPr sz="2000">
              <a:latin typeface="Carlito"/>
              <a:cs typeface="Carlito"/>
            </a:endParaRPr>
          </a:p>
          <a:p>
            <a:pPr marL="12700" marR="464184">
              <a:lnSpc>
                <a:spcPct val="91800"/>
              </a:lnSpc>
              <a:spcBef>
                <a:spcPts val="1395"/>
              </a:spcBef>
            </a:pPr>
            <a:r>
              <a:rPr sz="2000" spc="-20" dirty="0">
                <a:solidFill>
                  <a:srgbClr val="404040"/>
                </a:solidFill>
                <a:latin typeface="Carlito"/>
                <a:cs typeface="Carlito"/>
              </a:rPr>
              <a:t>There </a:t>
            </a:r>
            <a:r>
              <a:rPr sz="2000" spc="-15" dirty="0">
                <a:solidFill>
                  <a:srgbClr val="404040"/>
                </a:solidFill>
                <a:latin typeface="Carlito"/>
                <a:cs typeface="Carlito"/>
              </a:rPr>
              <a:t>are two </a:t>
            </a:r>
            <a:r>
              <a:rPr sz="2000" dirty="0">
                <a:solidFill>
                  <a:srgbClr val="404040"/>
                </a:solidFill>
                <a:latin typeface="Carlito"/>
                <a:cs typeface="Carlito"/>
              </a:rPr>
              <a:t>types </a:t>
            </a:r>
            <a:r>
              <a:rPr sz="2000" spc="-5" dirty="0">
                <a:solidFill>
                  <a:srgbClr val="404040"/>
                </a:solidFill>
                <a:latin typeface="Carlito"/>
                <a:cs typeface="Carlito"/>
              </a:rPr>
              <a:t>of successful</a:t>
            </a:r>
            <a:r>
              <a:rPr sz="2000" spc="-95" dirty="0">
                <a:solidFill>
                  <a:srgbClr val="404040"/>
                </a:solidFill>
                <a:latin typeface="Carlito"/>
                <a:cs typeface="Carlito"/>
              </a:rPr>
              <a:t> </a:t>
            </a:r>
            <a:r>
              <a:rPr sz="2000" dirty="0">
                <a:solidFill>
                  <a:srgbClr val="404040"/>
                </a:solidFill>
                <a:latin typeface="Carlito"/>
                <a:cs typeface="Carlito"/>
              </a:rPr>
              <a:t>landing  </a:t>
            </a:r>
            <a:r>
              <a:rPr sz="2000" spc="-20" dirty="0">
                <a:solidFill>
                  <a:srgbClr val="404040"/>
                </a:solidFill>
                <a:latin typeface="Carlito"/>
                <a:cs typeface="Carlito"/>
              </a:rPr>
              <a:t>outcomes: drone </a:t>
            </a:r>
            <a:r>
              <a:rPr sz="2000" spc="-5" dirty="0">
                <a:solidFill>
                  <a:srgbClr val="404040"/>
                </a:solidFill>
                <a:latin typeface="Carlito"/>
                <a:cs typeface="Carlito"/>
              </a:rPr>
              <a:t>ship </a:t>
            </a:r>
            <a:r>
              <a:rPr sz="2000" dirty="0">
                <a:solidFill>
                  <a:srgbClr val="404040"/>
                </a:solidFill>
                <a:latin typeface="Carlito"/>
                <a:cs typeface="Carlito"/>
              </a:rPr>
              <a:t>and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landings.</a:t>
            </a:r>
            <a:endParaRPr sz="2000">
              <a:latin typeface="Carlito"/>
              <a:cs typeface="Carlito"/>
            </a:endParaRPr>
          </a:p>
          <a:p>
            <a:pPr marL="12700" marR="561975">
              <a:lnSpc>
                <a:spcPts val="2300"/>
              </a:lnSpc>
              <a:spcBef>
                <a:spcPts val="1160"/>
              </a:spcBef>
            </a:pPr>
            <a:r>
              <a:rPr sz="2000" spc="-20" dirty="0">
                <a:solidFill>
                  <a:srgbClr val="404040"/>
                </a:solidFill>
                <a:latin typeface="Carlito"/>
                <a:cs typeface="Carlito"/>
              </a:rPr>
              <a:t>There were </a:t>
            </a:r>
            <a:r>
              <a:rPr sz="2000" dirty="0">
                <a:solidFill>
                  <a:srgbClr val="404040"/>
                </a:solidFill>
                <a:latin typeface="Carlito"/>
                <a:cs typeface="Carlito"/>
              </a:rPr>
              <a:t>8 </a:t>
            </a: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135" dirty="0">
                <a:solidFill>
                  <a:srgbClr val="404040"/>
                </a:solidFill>
                <a:latin typeface="Carlito"/>
                <a:cs typeface="Carlito"/>
              </a:rPr>
              <a:t> </a:t>
            </a:r>
            <a:r>
              <a:rPr sz="2000" spc="-25" dirty="0">
                <a:solidFill>
                  <a:srgbClr val="404040"/>
                </a:solidFill>
                <a:latin typeface="Carlito"/>
                <a:cs typeface="Carlito"/>
              </a:rPr>
              <a:t>total  </a:t>
            </a:r>
            <a:r>
              <a:rPr sz="2000" spc="-5" dirty="0">
                <a:solidFill>
                  <a:srgbClr val="404040"/>
                </a:solidFill>
                <a:latin typeface="Carlito"/>
                <a:cs typeface="Carlito"/>
              </a:rPr>
              <a:t>during </a:t>
            </a:r>
            <a:r>
              <a:rPr sz="2000" dirty="0">
                <a:solidFill>
                  <a:srgbClr val="404040"/>
                </a:solidFill>
                <a:latin typeface="Carlito"/>
                <a:cs typeface="Carlito"/>
              </a:rPr>
              <a:t>this </a:t>
            </a:r>
            <a:r>
              <a:rPr sz="2000" spc="-5" dirty="0">
                <a:solidFill>
                  <a:srgbClr val="404040"/>
                </a:solidFill>
                <a:latin typeface="Carlito"/>
                <a:cs typeface="Carlito"/>
              </a:rPr>
              <a:t>time</a:t>
            </a:r>
            <a:r>
              <a:rPr sz="2000" spc="-85" dirty="0">
                <a:solidFill>
                  <a:srgbClr val="404040"/>
                </a:solidFill>
                <a:latin typeface="Carlito"/>
                <a:cs typeface="Carlito"/>
              </a:rPr>
              <a:t> </a:t>
            </a:r>
            <a:r>
              <a:rPr sz="2000" spc="-5" dirty="0">
                <a:solidFill>
                  <a:srgbClr val="404040"/>
                </a:solidFill>
                <a:latin typeface="Carlito"/>
                <a:cs typeface="Carlito"/>
              </a:rPr>
              <a:t>period</a:t>
            </a:r>
            <a:endParaRPr sz="2000">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286635"/>
          </a:xfrm>
          <a:prstGeom prst="rect">
            <a:avLst/>
          </a:prstGeom>
        </p:spPr>
        <p:txBody>
          <a:bodyPr vert="horz" wrap="square" lIns="0" tIns="195580" rIns="0" bIns="0" rtlCol="0">
            <a:spAutoFit/>
          </a:bodyPr>
          <a:lstStyle/>
          <a:p>
            <a:pPr marL="12700" marR="5080">
              <a:lnSpc>
                <a:spcPts val="8200"/>
              </a:lnSpc>
              <a:spcBef>
                <a:spcPts val="1540"/>
              </a:spcBef>
            </a:pPr>
            <a:r>
              <a:rPr sz="8000" spc="-300" dirty="0">
                <a:solidFill>
                  <a:srgbClr val="242424"/>
                </a:solidFill>
              </a:rPr>
              <a:t>Interactive </a:t>
            </a:r>
            <a:r>
              <a:rPr sz="8000" spc="-320" dirty="0">
                <a:solidFill>
                  <a:srgbClr val="242424"/>
                </a:solidFill>
              </a:rPr>
              <a:t>Map</a:t>
            </a:r>
            <a:r>
              <a:rPr sz="8000" spc="-1010" dirty="0">
                <a:solidFill>
                  <a:srgbClr val="242424"/>
                </a:solidFill>
              </a:rPr>
              <a:t> </a:t>
            </a:r>
            <a:r>
              <a:rPr sz="8000" spc="-50" dirty="0">
                <a:solidFill>
                  <a:srgbClr val="242424"/>
                </a:solidFill>
              </a:rPr>
              <a:t>with  </a:t>
            </a:r>
            <a:r>
              <a:rPr sz="8000" spc="-405" dirty="0">
                <a:solidFill>
                  <a:srgbClr val="242424"/>
                </a:solidFill>
              </a:rPr>
              <a:t>Folium</a:t>
            </a:r>
            <a:endParaRPr sz="8000"/>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
        <p:nvSpPr>
          <p:cNvPr id="3" name="object 3"/>
          <p:cNvSpPr txBox="1"/>
          <p:nvPr/>
        </p:nvSpPr>
        <p:spPr>
          <a:xfrm>
            <a:off x="820013" y="5535879"/>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spc="-5" dirty="0">
                <a:solidFill>
                  <a:srgbClr val="404040"/>
                </a:solidFill>
                <a:latin typeface="Carlito"/>
                <a:cs typeface="Carlito"/>
              </a:rPr>
              <a:t>The left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25" dirty="0">
                <a:solidFill>
                  <a:srgbClr val="404040"/>
                </a:solidFill>
                <a:latin typeface="Carlito"/>
                <a:cs typeface="Carlito"/>
              </a:rPr>
              <a:t>relative </a:t>
            </a:r>
            <a:r>
              <a:rPr sz="2000" spc="-5" dirty="0">
                <a:solidFill>
                  <a:srgbClr val="404040"/>
                </a:solidFill>
                <a:latin typeface="Carlito"/>
                <a:cs typeface="Carlito"/>
              </a:rPr>
              <a:t>US </a:t>
            </a:r>
            <a:r>
              <a:rPr sz="2000" dirty="0">
                <a:solidFill>
                  <a:srgbClr val="404040"/>
                </a:solidFill>
                <a:latin typeface="Carlito"/>
                <a:cs typeface="Carlito"/>
              </a:rPr>
              <a:t>map. </a:t>
            </a:r>
            <a:r>
              <a:rPr sz="2000" spc="-5" dirty="0">
                <a:solidFill>
                  <a:srgbClr val="404040"/>
                </a:solidFill>
                <a:latin typeface="Carlito"/>
                <a:cs typeface="Carlito"/>
              </a:rPr>
              <a:t>The right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the </a:t>
            </a:r>
            <a:r>
              <a:rPr sz="2000" spc="-20" dirty="0">
                <a:solidFill>
                  <a:srgbClr val="404040"/>
                </a:solidFill>
                <a:latin typeface="Carlito"/>
                <a:cs typeface="Carlito"/>
              </a:rPr>
              <a:t>two </a:t>
            </a:r>
            <a:r>
              <a:rPr sz="2000" spc="-5" dirty="0">
                <a:solidFill>
                  <a:srgbClr val="404040"/>
                </a:solidFill>
                <a:latin typeface="Carlito"/>
                <a:cs typeface="Carlito"/>
              </a:rPr>
              <a:t>Florida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5" dirty="0">
                <a:solidFill>
                  <a:srgbClr val="404040"/>
                </a:solidFill>
                <a:latin typeface="Carlito"/>
                <a:cs typeface="Carlito"/>
              </a:rPr>
              <a:t>since they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dirty="0">
                <a:solidFill>
                  <a:srgbClr val="404040"/>
                </a:solidFill>
                <a:latin typeface="Carlito"/>
                <a:cs typeface="Carlito"/>
              </a:rPr>
              <a:t>close </a:t>
            </a:r>
            <a:r>
              <a:rPr sz="2000" spc="-20" dirty="0">
                <a:solidFill>
                  <a:srgbClr val="404040"/>
                </a:solidFill>
                <a:latin typeface="Carlito"/>
                <a:cs typeface="Carlito"/>
              </a:rPr>
              <a:t>to </a:t>
            </a:r>
            <a:r>
              <a:rPr sz="2000" dirty="0">
                <a:solidFill>
                  <a:srgbClr val="404040"/>
                </a:solidFill>
                <a:latin typeface="Carlito"/>
                <a:cs typeface="Carlito"/>
              </a:rPr>
              <a:t>each </a:t>
            </a:r>
            <a:r>
              <a:rPr sz="2000" spc="-65" dirty="0">
                <a:solidFill>
                  <a:srgbClr val="404040"/>
                </a:solidFill>
                <a:latin typeface="Carlito"/>
                <a:cs typeface="Carlito"/>
              </a:rPr>
              <a:t>other. </a:t>
            </a:r>
            <a:r>
              <a:rPr sz="2000" dirty="0">
                <a:solidFill>
                  <a:srgbClr val="404040"/>
                </a:solidFill>
                <a:latin typeface="Carlito"/>
                <a:cs typeface="Carlito"/>
              </a:rPr>
              <a:t>All launch </a:t>
            </a:r>
            <a:r>
              <a:rPr sz="2000" spc="-20" dirty="0">
                <a:solidFill>
                  <a:srgbClr val="404040"/>
                </a:solidFill>
                <a:latin typeface="Carlito"/>
                <a:cs typeface="Carlito"/>
              </a:rPr>
              <a:t>sites are </a:t>
            </a:r>
            <a:r>
              <a:rPr sz="2000" spc="-5" dirty="0">
                <a:solidFill>
                  <a:srgbClr val="404040"/>
                </a:solidFill>
                <a:latin typeface="Carlito"/>
                <a:cs typeface="Carlito"/>
              </a:rPr>
              <a:t>near </a:t>
            </a:r>
            <a:r>
              <a:rPr sz="2000" dirty="0">
                <a:solidFill>
                  <a:srgbClr val="404040"/>
                </a:solidFill>
                <a:latin typeface="Carlito"/>
                <a:cs typeface="Carlito"/>
              </a:rPr>
              <a:t>the</a:t>
            </a:r>
            <a:r>
              <a:rPr sz="2000" spc="125" dirty="0">
                <a:solidFill>
                  <a:srgbClr val="404040"/>
                </a:solidFill>
                <a:latin typeface="Carlito"/>
                <a:cs typeface="Carlito"/>
              </a:rPr>
              <a:t> </a:t>
            </a:r>
            <a:r>
              <a:rPr sz="2000" spc="-5" dirty="0">
                <a:solidFill>
                  <a:srgbClr val="404040"/>
                </a:solidFill>
                <a:latin typeface="Carlito"/>
                <a:cs typeface="Carlito"/>
              </a:rPr>
              <a:t>ocean.</a:t>
            </a:r>
            <a:endParaRPr sz="2000">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
        <p:nvSpPr>
          <p:cNvPr id="3" name="object 3"/>
          <p:cNvSpPr txBox="1"/>
          <p:nvPr/>
        </p:nvSpPr>
        <p:spPr>
          <a:xfrm>
            <a:off x="1232712" y="5356656"/>
            <a:ext cx="10076180" cy="611505"/>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404040"/>
                </a:solidFill>
                <a:latin typeface="Carlito"/>
                <a:cs typeface="Carlito"/>
              </a:rPr>
              <a:t>Clusters </a:t>
            </a:r>
            <a:r>
              <a:rPr sz="2000" spc="-5" dirty="0">
                <a:solidFill>
                  <a:srgbClr val="404040"/>
                </a:solidFill>
                <a:latin typeface="Carlito"/>
                <a:cs typeface="Carlito"/>
              </a:rPr>
              <a:t>on </a:t>
            </a:r>
            <a:r>
              <a:rPr sz="2000" spc="-15" dirty="0">
                <a:solidFill>
                  <a:srgbClr val="404040"/>
                </a:solidFill>
                <a:latin typeface="Carlito"/>
                <a:cs typeface="Carlito"/>
              </a:rPr>
              <a:t>Folium </a:t>
            </a:r>
            <a:r>
              <a:rPr sz="2000" dirty="0">
                <a:solidFill>
                  <a:srgbClr val="404040"/>
                </a:solidFill>
                <a:latin typeface="Carlito"/>
                <a:cs typeface="Carlito"/>
              </a:rPr>
              <a:t>map </a:t>
            </a:r>
            <a:r>
              <a:rPr sz="2000" spc="-5" dirty="0">
                <a:solidFill>
                  <a:srgbClr val="404040"/>
                </a:solidFill>
                <a:latin typeface="Carlito"/>
                <a:cs typeface="Carlito"/>
              </a:rPr>
              <a:t>can </a:t>
            </a:r>
            <a:r>
              <a:rPr sz="2000" dirty="0">
                <a:solidFill>
                  <a:srgbClr val="404040"/>
                </a:solidFill>
                <a:latin typeface="Carlito"/>
                <a:cs typeface="Carlito"/>
              </a:rPr>
              <a:t>be </a:t>
            </a:r>
            <a:r>
              <a:rPr sz="2000" spc="-20" dirty="0">
                <a:solidFill>
                  <a:srgbClr val="404040"/>
                </a:solidFill>
                <a:latin typeface="Carlito"/>
                <a:cs typeface="Carlito"/>
              </a:rPr>
              <a:t>clicked </a:t>
            </a:r>
            <a:r>
              <a:rPr sz="2000" spc="-5" dirty="0">
                <a:solidFill>
                  <a:srgbClr val="404040"/>
                </a:solidFill>
                <a:latin typeface="Carlito"/>
                <a:cs typeface="Carlito"/>
              </a:rPr>
              <a:t>on </a:t>
            </a:r>
            <a:r>
              <a:rPr sz="2000" spc="-20" dirty="0">
                <a:solidFill>
                  <a:srgbClr val="404040"/>
                </a:solidFill>
                <a:latin typeface="Carlito"/>
                <a:cs typeface="Carlito"/>
              </a:rPr>
              <a:t>to display </a:t>
            </a:r>
            <a:r>
              <a:rPr sz="2000" dirty="0">
                <a:solidFill>
                  <a:srgbClr val="404040"/>
                </a:solidFill>
                <a:latin typeface="Carlito"/>
                <a:cs typeface="Carlito"/>
              </a:rPr>
              <a:t>each </a:t>
            </a:r>
            <a:r>
              <a:rPr sz="2000" spc="-5" dirty="0">
                <a:solidFill>
                  <a:srgbClr val="404040"/>
                </a:solidFill>
                <a:latin typeface="Carlito"/>
                <a:cs typeface="Carlito"/>
              </a:rPr>
              <a:t>successful </a:t>
            </a:r>
            <a:r>
              <a:rPr sz="2000" dirty="0">
                <a:solidFill>
                  <a:srgbClr val="404040"/>
                </a:solidFill>
                <a:latin typeface="Carlito"/>
                <a:cs typeface="Carlito"/>
              </a:rPr>
              <a:t>landing </a:t>
            </a:r>
            <a:r>
              <a:rPr sz="2000" spc="-5" dirty="0">
                <a:solidFill>
                  <a:srgbClr val="404040"/>
                </a:solidFill>
                <a:latin typeface="Carlito"/>
                <a:cs typeface="Carlito"/>
              </a:rPr>
              <a:t>(green icon) </a:t>
            </a:r>
            <a:r>
              <a:rPr sz="2000" dirty="0">
                <a:solidFill>
                  <a:srgbClr val="404040"/>
                </a:solidFill>
                <a:latin typeface="Carlito"/>
                <a:cs typeface="Carlito"/>
              </a:rPr>
              <a:t>and</a:t>
            </a:r>
            <a:r>
              <a:rPr sz="2000" spc="5" dirty="0">
                <a:solidFill>
                  <a:srgbClr val="404040"/>
                </a:solidFill>
                <a:latin typeface="Carlito"/>
                <a:cs typeface="Carlito"/>
              </a:rPr>
              <a:t> </a:t>
            </a:r>
            <a:r>
              <a:rPr sz="2000" spc="-20" dirty="0">
                <a:solidFill>
                  <a:srgbClr val="404040"/>
                </a:solidFill>
                <a:latin typeface="Carlito"/>
                <a:cs typeface="Carlito"/>
              </a:rPr>
              <a:t>failed</a:t>
            </a:r>
            <a:endParaRPr sz="2000">
              <a:latin typeface="Carlito"/>
              <a:cs typeface="Carlito"/>
            </a:endParaRPr>
          </a:p>
          <a:p>
            <a:pPr marL="12700">
              <a:lnSpc>
                <a:spcPts val="2305"/>
              </a:lnSpc>
            </a:pPr>
            <a:r>
              <a:rPr sz="2000" spc="-5" dirty="0">
                <a:solidFill>
                  <a:srgbClr val="404040"/>
                </a:solidFill>
                <a:latin typeface="Carlito"/>
                <a:cs typeface="Carlito"/>
              </a:rPr>
              <a:t>landing </a:t>
            </a:r>
            <a:r>
              <a:rPr sz="2000" spc="-15" dirty="0">
                <a:solidFill>
                  <a:srgbClr val="404040"/>
                </a:solidFill>
                <a:latin typeface="Carlito"/>
                <a:cs typeface="Carlito"/>
              </a:rPr>
              <a:t>(red </a:t>
            </a:r>
            <a:r>
              <a:rPr sz="2000" spc="-5" dirty="0">
                <a:solidFill>
                  <a:srgbClr val="404040"/>
                </a:solidFill>
                <a:latin typeface="Carlito"/>
                <a:cs typeface="Carlito"/>
              </a:rPr>
              <a:t>icon). </a:t>
            </a:r>
            <a:r>
              <a:rPr sz="2000" dirty="0">
                <a:solidFill>
                  <a:srgbClr val="404040"/>
                </a:solidFill>
                <a:latin typeface="Carlito"/>
                <a:cs typeface="Carlito"/>
              </a:rPr>
              <a:t>In this </a:t>
            </a:r>
            <a:r>
              <a:rPr sz="2000" spc="-25" dirty="0">
                <a:solidFill>
                  <a:srgbClr val="404040"/>
                </a:solidFill>
                <a:latin typeface="Carlito"/>
                <a:cs typeface="Carlito"/>
              </a:rPr>
              <a:t>example </a:t>
            </a:r>
            <a:r>
              <a:rPr sz="2000" spc="-40" dirty="0">
                <a:solidFill>
                  <a:srgbClr val="404040"/>
                </a:solidFill>
                <a:latin typeface="Carlito"/>
                <a:cs typeface="Carlito"/>
              </a:rPr>
              <a:t>VAFB </a:t>
            </a:r>
            <a:r>
              <a:rPr sz="2000" spc="-5" dirty="0">
                <a:solidFill>
                  <a:srgbClr val="404040"/>
                </a:solidFill>
                <a:latin typeface="Carlito"/>
                <a:cs typeface="Carlito"/>
              </a:rPr>
              <a:t>SLC-4E </a:t>
            </a:r>
            <a:r>
              <a:rPr sz="2000" spc="-20" dirty="0">
                <a:solidFill>
                  <a:srgbClr val="404040"/>
                </a:solidFill>
                <a:latin typeface="Carlito"/>
                <a:cs typeface="Carlito"/>
              </a:rPr>
              <a:t>shows </a:t>
            </a:r>
            <a:r>
              <a:rPr sz="2000" dirty="0">
                <a:solidFill>
                  <a:srgbClr val="404040"/>
                </a:solidFill>
                <a:latin typeface="Carlito"/>
                <a:cs typeface="Carlito"/>
              </a:rPr>
              <a:t>4 </a:t>
            </a:r>
            <a:r>
              <a:rPr sz="2000" spc="-5" dirty="0">
                <a:solidFill>
                  <a:srgbClr val="404040"/>
                </a:solidFill>
                <a:latin typeface="Carlito"/>
                <a:cs typeface="Carlito"/>
              </a:rPr>
              <a:t>successful landings </a:t>
            </a:r>
            <a:r>
              <a:rPr sz="2000" dirty="0">
                <a:solidFill>
                  <a:srgbClr val="404040"/>
                </a:solidFill>
                <a:latin typeface="Carlito"/>
                <a:cs typeface="Carlito"/>
              </a:rPr>
              <a:t>and 6 </a:t>
            </a:r>
            <a:r>
              <a:rPr sz="2000" spc="-20" dirty="0">
                <a:solidFill>
                  <a:srgbClr val="404040"/>
                </a:solidFill>
                <a:latin typeface="Carlito"/>
                <a:cs typeface="Carlito"/>
              </a:rPr>
              <a:t>failed</a:t>
            </a:r>
            <a:r>
              <a:rPr sz="2000" spc="-65" dirty="0">
                <a:solidFill>
                  <a:srgbClr val="404040"/>
                </a:solidFill>
                <a:latin typeface="Carlito"/>
                <a:cs typeface="Carlito"/>
              </a:rPr>
              <a:t> </a:t>
            </a:r>
            <a:r>
              <a:rPr sz="2000" spc="-5" dirty="0">
                <a:solidFill>
                  <a:srgbClr val="404040"/>
                </a:solidFill>
                <a:latin typeface="Carlito"/>
                <a:cs typeface="Carlito"/>
              </a:rPr>
              <a:t>landings.</a:t>
            </a:r>
            <a:endParaRPr sz="2000">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505" dirty="0">
                <a:uFill>
                  <a:solidFill>
                    <a:srgbClr val="7D7D7D"/>
                  </a:solidFill>
                </a:uFill>
              </a:rPr>
              <a:t>Key </a:t>
            </a:r>
            <a:r>
              <a:rPr u="heavy" spc="-270" dirty="0">
                <a:uFill>
                  <a:solidFill>
                    <a:srgbClr val="7D7D7D"/>
                  </a:solidFill>
                </a:uFill>
              </a:rPr>
              <a:t>Location</a:t>
            </a:r>
            <a:r>
              <a:rPr u="heavy" spc="-445" dirty="0">
                <a:uFill>
                  <a:solidFill>
                    <a:srgbClr val="7D7D7D"/>
                  </a:solidFill>
                </a:uFill>
              </a:rPr>
              <a:t> </a:t>
            </a:r>
            <a:r>
              <a:rPr u="heavy" spc="-260" dirty="0">
                <a:uFill>
                  <a:solidFill>
                    <a:srgbClr val="7D7D7D"/>
                  </a:solidFill>
                </a:uFill>
              </a:rPr>
              <a:t>Proximities	</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
        <p:nvSpPr>
          <p:cNvPr id="3" name="object 3"/>
          <p:cNvSpPr txBox="1"/>
          <p:nvPr/>
        </p:nvSpPr>
        <p:spPr>
          <a:xfrm>
            <a:off x="1084275" y="5141214"/>
            <a:ext cx="9933940" cy="1062355"/>
          </a:xfrm>
          <a:prstGeom prst="rect">
            <a:avLst/>
          </a:prstGeom>
        </p:spPr>
        <p:txBody>
          <a:bodyPr vert="horz" wrap="square" lIns="0" tIns="74295" rIns="0" bIns="0" rtlCol="0">
            <a:spAutoFit/>
          </a:bodyPr>
          <a:lstStyle/>
          <a:p>
            <a:pPr marL="12700" marR="5080" algn="just">
              <a:lnSpc>
                <a:spcPct val="80000"/>
              </a:lnSpc>
              <a:spcBef>
                <a:spcPts val="585"/>
              </a:spcBef>
            </a:pPr>
            <a:r>
              <a:rPr sz="2000" spc="-5" dirty="0">
                <a:solidFill>
                  <a:srgbClr val="404040"/>
                </a:solidFill>
                <a:latin typeface="Carlito"/>
                <a:cs typeface="Carlito"/>
              </a:rPr>
              <a:t>Using </a:t>
            </a:r>
            <a:r>
              <a:rPr sz="2000" spc="-10" dirty="0">
                <a:solidFill>
                  <a:srgbClr val="404040"/>
                </a:solidFill>
                <a:latin typeface="Carlito"/>
                <a:cs typeface="Carlito"/>
              </a:rPr>
              <a:t>KSC </a:t>
            </a:r>
            <a:r>
              <a:rPr sz="2000" spc="-15" dirty="0">
                <a:solidFill>
                  <a:srgbClr val="404040"/>
                </a:solidFill>
                <a:latin typeface="Carlito"/>
                <a:cs typeface="Carlito"/>
              </a:rPr>
              <a:t>LC-39A </a:t>
            </a:r>
            <a:r>
              <a:rPr sz="2000" dirty="0">
                <a:solidFill>
                  <a:srgbClr val="404040"/>
                </a:solidFill>
                <a:latin typeface="Carlito"/>
                <a:cs typeface="Carlito"/>
              </a:rPr>
              <a:t>as an </a:t>
            </a:r>
            <a:r>
              <a:rPr sz="2000" spc="-25" dirty="0">
                <a:solidFill>
                  <a:srgbClr val="404040"/>
                </a:solidFill>
                <a:latin typeface="Carlito"/>
                <a:cs typeface="Carlito"/>
              </a:rPr>
              <a:t>example, </a:t>
            </a:r>
            <a:r>
              <a:rPr sz="2000" dirty="0">
                <a:solidFill>
                  <a:srgbClr val="404040"/>
                </a:solidFill>
                <a:latin typeface="Carlito"/>
                <a:cs typeface="Carlito"/>
              </a:rPr>
              <a:t>launch </a:t>
            </a:r>
            <a:r>
              <a:rPr sz="2000" spc="-15" dirty="0">
                <a:solidFill>
                  <a:srgbClr val="404040"/>
                </a:solidFill>
                <a:latin typeface="Carlito"/>
                <a:cs typeface="Carlito"/>
              </a:rPr>
              <a:t>sites are </a:t>
            </a:r>
            <a:r>
              <a:rPr sz="2000" spc="-10" dirty="0">
                <a:solidFill>
                  <a:srgbClr val="404040"/>
                </a:solidFill>
                <a:latin typeface="Carlito"/>
                <a:cs typeface="Carlito"/>
              </a:rPr>
              <a:t>very </a:t>
            </a:r>
            <a:r>
              <a:rPr sz="2000" spc="-5" dirty="0">
                <a:solidFill>
                  <a:srgbClr val="404040"/>
                </a:solidFill>
                <a:latin typeface="Carlito"/>
                <a:cs typeface="Carlito"/>
              </a:rPr>
              <a:t>close </a:t>
            </a:r>
            <a:r>
              <a:rPr sz="2000" spc="-25" dirty="0">
                <a:solidFill>
                  <a:srgbClr val="404040"/>
                </a:solidFill>
                <a:latin typeface="Carlito"/>
                <a:cs typeface="Carlito"/>
              </a:rPr>
              <a:t>to </a:t>
            </a:r>
            <a:r>
              <a:rPr sz="2000" spc="-35" dirty="0">
                <a:solidFill>
                  <a:srgbClr val="404040"/>
                </a:solidFill>
                <a:latin typeface="Carlito"/>
                <a:cs typeface="Carlito"/>
              </a:rPr>
              <a:t>railways </a:t>
            </a:r>
            <a:r>
              <a:rPr sz="2000" spc="-25" dirty="0">
                <a:solidFill>
                  <a:srgbClr val="404040"/>
                </a:solidFill>
                <a:latin typeface="Carlito"/>
                <a:cs typeface="Carlito"/>
              </a:rPr>
              <a:t>for </a:t>
            </a:r>
            <a:r>
              <a:rPr sz="2000" spc="-20" dirty="0">
                <a:solidFill>
                  <a:srgbClr val="404040"/>
                </a:solidFill>
                <a:latin typeface="Carlito"/>
                <a:cs typeface="Carlito"/>
              </a:rPr>
              <a:t>large </a:t>
            </a:r>
            <a:r>
              <a:rPr sz="2000" spc="-5" dirty="0">
                <a:solidFill>
                  <a:srgbClr val="404040"/>
                </a:solidFill>
                <a:latin typeface="Carlito"/>
                <a:cs typeface="Carlito"/>
              </a:rPr>
              <a:t>part and supply  </a:t>
            </a:r>
            <a:r>
              <a:rPr sz="2000" spc="-10" dirty="0">
                <a:solidFill>
                  <a:srgbClr val="404040"/>
                </a:solidFill>
                <a:latin typeface="Carlito"/>
                <a:cs typeface="Carlito"/>
              </a:rPr>
              <a:t>transportation. </a:t>
            </a:r>
            <a:r>
              <a:rPr sz="2000" spc="-5" dirty="0">
                <a:solidFill>
                  <a:srgbClr val="404040"/>
                </a:solidFill>
                <a:latin typeface="Carlito"/>
                <a:cs typeface="Carlito"/>
              </a:rPr>
              <a:t>Launch </a:t>
            </a:r>
            <a:r>
              <a:rPr sz="2000" spc="-15" dirty="0">
                <a:solidFill>
                  <a:srgbClr val="404040"/>
                </a:solidFill>
                <a:latin typeface="Carlito"/>
                <a:cs typeface="Carlito"/>
              </a:rPr>
              <a:t>sites are </a:t>
            </a:r>
            <a:r>
              <a:rPr sz="2000" dirty="0">
                <a:solidFill>
                  <a:srgbClr val="404040"/>
                </a:solidFill>
                <a:latin typeface="Carlito"/>
                <a:cs typeface="Carlito"/>
              </a:rPr>
              <a:t>close </a:t>
            </a:r>
            <a:r>
              <a:rPr sz="2000" spc="-20" dirty="0">
                <a:solidFill>
                  <a:srgbClr val="404040"/>
                </a:solidFill>
                <a:latin typeface="Carlito"/>
                <a:cs typeface="Carlito"/>
              </a:rPr>
              <a:t>to </a:t>
            </a:r>
            <a:r>
              <a:rPr sz="2000" spc="-25" dirty="0">
                <a:solidFill>
                  <a:srgbClr val="404040"/>
                </a:solidFill>
                <a:latin typeface="Carlito"/>
                <a:cs typeface="Carlito"/>
              </a:rPr>
              <a:t>highways </a:t>
            </a:r>
            <a:r>
              <a:rPr sz="2000" spc="-30" dirty="0">
                <a:solidFill>
                  <a:srgbClr val="404040"/>
                </a:solidFill>
                <a:latin typeface="Carlito"/>
                <a:cs typeface="Carlito"/>
              </a:rPr>
              <a:t>for </a:t>
            </a:r>
            <a:r>
              <a:rPr sz="2000" spc="-5" dirty="0">
                <a:solidFill>
                  <a:srgbClr val="404040"/>
                </a:solidFill>
                <a:latin typeface="Carlito"/>
                <a:cs typeface="Carlito"/>
              </a:rPr>
              <a:t>human </a:t>
            </a:r>
            <a:r>
              <a:rPr sz="2000" dirty="0">
                <a:solidFill>
                  <a:srgbClr val="404040"/>
                </a:solidFill>
                <a:latin typeface="Carlito"/>
                <a:cs typeface="Carlito"/>
              </a:rPr>
              <a:t>and </a:t>
            </a:r>
            <a:r>
              <a:rPr sz="2000" spc="-10" dirty="0">
                <a:solidFill>
                  <a:srgbClr val="404040"/>
                </a:solidFill>
                <a:latin typeface="Carlito"/>
                <a:cs typeface="Carlito"/>
              </a:rPr>
              <a:t>supply transport. Launch </a:t>
            </a:r>
            <a:r>
              <a:rPr sz="2000" spc="-15" dirty="0">
                <a:solidFill>
                  <a:srgbClr val="404040"/>
                </a:solidFill>
                <a:latin typeface="Carlito"/>
                <a:cs typeface="Carlito"/>
              </a:rPr>
              <a:t>sites  </a:t>
            </a:r>
            <a:r>
              <a:rPr sz="2000" spc="-20" dirty="0">
                <a:solidFill>
                  <a:srgbClr val="404040"/>
                </a:solidFill>
                <a:latin typeface="Carlito"/>
                <a:cs typeface="Carlito"/>
              </a:rPr>
              <a:t>are </a:t>
            </a:r>
            <a:r>
              <a:rPr sz="2000" spc="-5" dirty="0">
                <a:solidFill>
                  <a:srgbClr val="404040"/>
                </a:solidFill>
                <a:latin typeface="Carlito"/>
                <a:cs typeface="Carlito"/>
              </a:rPr>
              <a:t>also </a:t>
            </a:r>
            <a:r>
              <a:rPr sz="2000" dirty="0">
                <a:solidFill>
                  <a:srgbClr val="404040"/>
                </a:solidFill>
                <a:latin typeface="Carlito"/>
                <a:cs typeface="Carlito"/>
              </a:rPr>
              <a:t>close </a:t>
            </a:r>
            <a:r>
              <a:rPr sz="2000" spc="-15" dirty="0">
                <a:solidFill>
                  <a:srgbClr val="404040"/>
                </a:solidFill>
                <a:latin typeface="Carlito"/>
                <a:cs typeface="Carlito"/>
              </a:rPr>
              <a:t>to </a:t>
            </a:r>
            <a:r>
              <a:rPr sz="2000" spc="-10" dirty="0">
                <a:solidFill>
                  <a:srgbClr val="404040"/>
                </a:solidFill>
                <a:latin typeface="Carlito"/>
                <a:cs typeface="Carlito"/>
              </a:rPr>
              <a:t>coasts </a:t>
            </a:r>
            <a:r>
              <a:rPr sz="2000" spc="-5" dirty="0">
                <a:solidFill>
                  <a:srgbClr val="404040"/>
                </a:solidFill>
                <a:latin typeface="Carlito"/>
                <a:cs typeface="Carlito"/>
              </a:rPr>
              <a:t>and </a:t>
            </a:r>
            <a:r>
              <a:rPr sz="2000" spc="-20" dirty="0">
                <a:solidFill>
                  <a:srgbClr val="404040"/>
                </a:solidFill>
                <a:latin typeface="Carlito"/>
                <a:cs typeface="Carlito"/>
              </a:rPr>
              <a:t>relatively </a:t>
            </a:r>
            <a:r>
              <a:rPr sz="2000" spc="-25" dirty="0">
                <a:solidFill>
                  <a:srgbClr val="404040"/>
                </a:solidFill>
                <a:latin typeface="Carlito"/>
                <a:cs typeface="Carlito"/>
              </a:rPr>
              <a:t>far from </a:t>
            </a:r>
            <a:r>
              <a:rPr sz="2000" spc="-5" dirty="0">
                <a:solidFill>
                  <a:srgbClr val="404040"/>
                </a:solidFill>
                <a:latin typeface="Carlito"/>
                <a:cs typeface="Carlito"/>
              </a:rPr>
              <a:t>cities so </a:t>
            </a:r>
            <a:r>
              <a:rPr sz="2000" spc="-10" dirty="0">
                <a:solidFill>
                  <a:srgbClr val="404040"/>
                </a:solidFill>
                <a:latin typeface="Carlito"/>
                <a:cs typeface="Carlito"/>
              </a:rPr>
              <a:t>that </a:t>
            </a:r>
            <a:r>
              <a:rPr sz="2000" spc="-5" dirty="0">
                <a:solidFill>
                  <a:srgbClr val="404040"/>
                </a:solidFill>
                <a:latin typeface="Carlito"/>
                <a:cs typeface="Carlito"/>
              </a:rPr>
              <a:t>launch </a:t>
            </a:r>
            <a:r>
              <a:rPr sz="2000" spc="-20" dirty="0">
                <a:solidFill>
                  <a:srgbClr val="404040"/>
                </a:solidFill>
                <a:latin typeface="Carlito"/>
                <a:cs typeface="Carlito"/>
              </a:rPr>
              <a:t>failures </a:t>
            </a:r>
            <a:r>
              <a:rPr sz="2000" spc="-5" dirty="0">
                <a:solidFill>
                  <a:srgbClr val="404040"/>
                </a:solidFill>
                <a:latin typeface="Carlito"/>
                <a:cs typeface="Carlito"/>
              </a:rPr>
              <a:t>can land in the sea </a:t>
            </a:r>
            <a:r>
              <a:rPr sz="2000" spc="-40" dirty="0">
                <a:solidFill>
                  <a:srgbClr val="404040"/>
                </a:solidFill>
                <a:latin typeface="Carlito"/>
                <a:cs typeface="Carlito"/>
              </a:rPr>
              <a:t>to  </a:t>
            </a:r>
            <a:r>
              <a:rPr sz="2000" spc="-25" dirty="0">
                <a:solidFill>
                  <a:srgbClr val="404040"/>
                </a:solidFill>
                <a:latin typeface="Carlito"/>
                <a:cs typeface="Carlito"/>
              </a:rPr>
              <a:t>avoid </a:t>
            </a:r>
            <a:r>
              <a:rPr sz="2000" spc="-40" dirty="0">
                <a:solidFill>
                  <a:srgbClr val="404040"/>
                </a:solidFill>
                <a:latin typeface="Carlito"/>
                <a:cs typeface="Carlito"/>
              </a:rPr>
              <a:t>rockets </a:t>
            </a:r>
            <a:r>
              <a:rPr sz="2000" spc="-10" dirty="0">
                <a:solidFill>
                  <a:srgbClr val="404040"/>
                </a:solidFill>
                <a:latin typeface="Carlito"/>
                <a:cs typeface="Carlito"/>
              </a:rPr>
              <a:t>falling </a:t>
            </a:r>
            <a:r>
              <a:rPr sz="2000" spc="-5" dirty="0">
                <a:solidFill>
                  <a:srgbClr val="404040"/>
                </a:solidFill>
                <a:latin typeface="Carlito"/>
                <a:cs typeface="Carlito"/>
              </a:rPr>
              <a:t>on densely </a:t>
            </a:r>
            <a:r>
              <a:rPr sz="2000" spc="-20" dirty="0">
                <a:solidFill>
                  <a:srgbClr val="404040"/>
                </a:solidFill>
                <a:latin typeface="Carlito"/>
                <a:cs typeface="Carlito"/>
              </a:rPr>
              <a:t>populated</a:t>
            </a:r>
            <a:r>
              <a:rPr sz="2000" spc="-30" dirty="0">
                <a:solidFill>
                  <a:srgbClr val="404040"/>
                </a:solidFill>
                <a:latin typeface="Carlito"/>
                <a:cs typeface="Carlito"/>
              </a:rPr>
              <a:t> </a:t>
            </a:r>
            <a:r>
              <a:rPr sz="2000" spc="-5" dirty="0">
                <a:solidFill>
                  <a:srgbClr val="404040"/>
                </a:solidFill>
                <a:latin typeface="Carlito"/>
                <a:cs typeface="Carlito"/>
              </a:rPr>
              <a:t>areas.</a:t>
            </a:r>
            <a:endParaRPr sz="2000">
              <a:latin typeface="Carlito"/>
              <a:cs typeface="Carlito"/>
            </a:endParaRPr>
          </a:p>
        </p:txBody>
      </p:sp>
      <p:sp>
        <p:nvSpPr>
          <p:cNvPr id="4" name="object 4"/>
          <p:cNvSpPr/>
          <p:nvPr/>
        </p:nvSpPr>
        <p:spPr>
          <a:xfrm>
            <a:off x="1097280" y="1837944"/>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802635" y="3552444"/>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3018588"/>
            <a:ext cx="9321165" cy="1176476"/>
          </a:xfrm>
          <a:prstGeom prst="rect">
            <a:avLst/>
          </a:prstGeom>
        </p:spPr>
        <p:txBody>
          <a:bodyPr vert="horz" wrap="square" lIns="0" tIns="195580" rIns="0" bIns="0" rtlCol="0">
            <a:spAutoFit/>
          </a:bodyPr>
          <a:lstStyle/>
          <a:p>
            <a:pPr marL="12700" marR="5080">
              <a:lnSpc>
                <a:spcPts val="8200"/>
              </a:lnSpc>
              <a:spcBef>
                <a:spcPts val="1540"/>
              </a:spcBef>
            </a:pPr>
            <a:endParaRPr sz="6000" dirty="0"/>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
        <p:nvSpPr>
          <p:cNvPr id="7" name="TextBox 6">
            <a:extLst>
              <a:ext uri="{FF2B5EF4-FFF2-40B4-BE49-F238E27FC236}">
                <a16:creationId xmlns:a16="http://schemas.microsoft.com/office/drawing/2014/main" id="{C18E607E-57CB-9C09-0702-CAED28CBAC05}"/>
              </a:ext>
            </a:extLst>
          </p:cNvPr>
          <p:cNvSpPr txBox="1"/>
          <p:nvPr/>
        </p:nvSpPr>
        <p:spPr>
          <a:xfrm>
            <a:off x="1176018" y="1200894"/>
            <a:ext cx="6153141" cy="1446550"/>
          </a:xfrm>
          <a:prstGeom prst="rect">
            <a:avLst/>
          </a:prstGeom>
          <a:noFill/>
        </p:spPr>
        <p:txBody>
          <a:bodyPr wrap="square">
            <a:spAutoFit/>
          </a:bodyPr>
          <a:lstStyle/>
          <a:p>
            <a:r>
              <a:rPr lang="en-US" sz="4400" b="1" dirty="0"/>
              <a:t>Build a Dashboard with  </a:t>
            </a:r>
            <a:r>
              <a:rPr lang="en-US" sz="4400" b="1" dirty="0" err="1"/>
              <a:t>Plotly</a:t>
            </a:r>
            <a:r>
              <a:rPr lang="en-US" sz="4400" b="1" dirty="0"/>
              <a:t> Dash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7362" y="1102630"/>
            <a:ext cx="9950103" cy="1125180"/>
          </a:xfrm>
          <a:prstGeom prst="rect">
            <a:avLst/>
          </a:prstGeom>
        </p:spPr>
        <p:txBody>
          <a:bodyPr vert="horz" wrap="square" lIns="0" tIns="626618" rIns="0" bIns="0" rtlCol="0">
            <a:spAutoFit/>
          </a:bodyPr>
          <a:lstStyle/>
          <a:p>
            <a:pPr marL="168910">
              <a:lnSpc>
                <a:spcPct val="100000"/>
              </a:lnSpc>
              <a:spcBef>
                <a:spcPts val="100"/>
              </a:spcBef>
              <a:tabLst>
                <a:tab pos="10140315" algn="l"/>
              </a:tabLst>
            </a:pPr>
            <a:endParaRPr u="heavy" spc="-380" dirty="0">
              <a:uFill>
                <a:solidFill>
                  <a:srgbClr val="7D7D7D"/>
                </a:solidFill>
              </a:uFil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
        <p:nvSpPr>
          <p:cNvPr id="3" name="object 3"/>
          <p:cNvSpPr txBox="1"/>
          <p:nvPr/>
        </p:nvSpPr>
        <p:spPr>
          <a:xfrm>
            <a:off x="848055" y="4796409"/>
            <a:ext cx="10751820" cy="115443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is </a:t>
            </a:r>
            <a:r>
              <a:rPr sz="2000" dirty="0">
                <a:solidFill>
                  <a:srgbClr val="404040"/>
                </a:solidFill>
                <a:latin typeface="Carlito"/>
                <a:cs typeface="Carlito"/>
              </a:rPr>
              <a:t>the </a:t>
            </a:r>
            <a:r>
              <a:rPr sz="2000" spc="-5" dirty="0">
                <a:solidFill>
                  <a:srgbClr val="404040"/>
                </a:solidFill>
                <a:latin typeface="Carlito"/>
                <a:cs typeface="Carlito"/>
              </a:rPr>
              <a:t>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5" dirty="0">
                <a:solidFill>
                  <a:srgbClr val="404040"/>
                </a:solidFill>
                <a:latin typeface="Carlito"/>
                <a:cs typeface="Carlito"/>
              </a:rPr>
              <a:t>CCAFS </a:t>
            </a:r>
            <a:r>
              <a:rPr sz="2000" spc="-10" dirty="0">
                <a:solidFill>
                  <a:srgbClr val="404040"/>
                </a:solidFill>
                <a:latin typeface="Carlito"/>
                <a:cs typeface="Carlito"/>
              </a:rPr>
              <a:t>LC-40 </a:t>
            </a:r>
            <a:r>
              <a:rPr sz="2000" spc="-5" dirty="0">
                <a:solidFill>
                  <a:srgbClr val="404040"/>
                </a:solidFill>
                <a:latin typeface="Carlito"/>
                <a:cs typeface="Carlito"/>
              </a:rPr>
              <a:t>is </a:t>
            </a:r>
            <a:r>
              <a:rPr sz="2000" dirty="0">
                <a:solidFill>
                  <a:srgbClr val="404040"/>
                </a:solidFill>
                <a:latin typeface="Carlito"/>
                <a:cs typeface="Carlito"/>
              </a:rPr>
              <a:t>the </a:t>
            </a:r>
            <a:r>
              <a:rPr sz="2000" spc="-5" dirty="0">
                <a:solidFill>
                  <a:srgbClr val="404040"/>
                </a:solidFill>
                <a:latin typeface="Carlito"/>
                <a:cs typeface="Carlito"/>
              </a:rPr>
              <a:t>old name of  CCAFS SLC-40 </a:t>
            </a:r>
            <a:r>
              <a:rPr sz="2000" dirty="0">
                <a:solidFill>
                  <a:srgbClr val="404040"/>
                </a:solidFill>
                <a:latin typeface="Carlito"/>
                <a:cs typeface="Carlito"/>
              </a:rPr>
              <a:t>so </a:t>
            </a:r>
            <a:r>
              <a:rPr sz="2000" spc="-5" dirty="0">
                <a:solidFill>
                  <a:srgbClr val="404040"/>
                </a:solidFill>
                <a:latin typeface="Carlito"/>
                <a:cs typeface="Carlito"/>
              </a:rPr>
              <a:t>CCAFS </a:t>
            </a:r>
            <a:r>
              <a:rPr sz="2000" dirty="0">
                <a:solidFill>
                  <a:srgbClr val="404040"/>
                </a:solidFill>
                <a:latin typeface="Carlito"/>
                <a:cs typeface="Carlito"/>
              </a:rPr>
              <a:t>and </a:t>
            </a:r>
            <a:r>
              <a:rPr sz="2000" spc="-5" dirty="0">
                <a:solidFill>
                  <a:srgbClr val="404040"/>
                </a:solidFill>
                <a:latin typeface="Carlito"/>
                <a:cs typeface="Carlito"/>
              </a:rPr>
              <a:t>KSC </a:t>
            </a:r>
            <a:r>
              <a:rPr sz="2000" spc="-35" dirty="0">
                <a:solidFill>
                  <a:srgbClr val="404040"/>
                </a:solidFill>
                <a:latin typeface="Carlito"/>
                <a:cs typeface="Carlito"/>
              </a:rPr>
              <a:t>have </a:t>
            </a:r>
            <a:r>
              <a:rPr sz="2000" dirty="0">
                <a:solidFill>
                  <a:srgbClr val="404040"/>
                </a:solidFill>
                <a:latin typeface="Carlito"/>
                <a:cs typeface="Carlito"/>
              </a:rPr>
              <a:t>the </a:t>
            </a:r>
            <a:r>
              <a:rPr sz="2000" spc="-5" dirty="0">
                <a:solidFill>
                  <a:srgbClr val="404040"/>
                </a:solidFill>
                <a:latin typeface="Carlito"/>
                <a:cs typeface="Carlito"/>
              </a:rPr>
              <a:t>same amount </a:t>
            </a:r>
            <a:r>
              <a:rPr sz="2000" dirty="0">
                <a:solidFill>
                  <a:srgbClr val="404040"/>
                </a:solidFill>
                <a:latin typeface="Carlito"/>
                <a:cs typeface="Carlito"/>
              </a:rPr>
              <a:t>of </a:t>
            </a:r>
            <a:r>
              <a:rPr sz="2000" spc="-5" dirty="0">
                <a:solidFill>
                  <a:srgbClr val="404040"/>
                </a:solidFill>
                <a:latin typeface="Carlito"/>
                <a:cs typeface="Carlito"/>
              </a:rPr>
              <a:t>successful landings, but </a:t>
            </a:r>
            <a:r>
              <a:rPr sz="2000" dirty="0">
                <a:solidFill>
                  <a:srgbClr val="404040"/>
                </a:solidFill>
                <a:latin typeface="Carlito"/>
                <a:cs typeface="Carlito"/>
              </a:rPr>
              <a:t>a majority of the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5" dirty="0">
                <a:solidFill>
                  <a:srgbClr val="404040"/>
                </a:solidFill>
                <a:latin typeface="Carlito"/>
                <a:cs typeface="Carlito"/>
              </a:rPr>
              <a:t>where </a:t>
            </a:r>
            <a:r>
              <a:rPr sz="2000" spc="-20" dirty="0">
                <a:solidFill>
                  <a:srgbClr val="404040"/>
                </a:solidFill>
                <a:latin typeface="Carlito"/>
                <a:cs typeface="Carlito"/>
              </a:rPr>
              <a:t>performed </a:t>
            </a:r>
            <a:r>
              <a:rPr sz="2000" spc="-25" dirty="0">
                <a:solidFill>
                  <a:srgbClr val="404040"/>
                </a:solidFill>
                <a:latin typeface="Carlito"/>
                <a:cs typeface="Carlito"/>
              </a:rPr>
              <a:t>before </a:t>
            </a:r>
            <a:r>
              <a:rPr sz="2000" dirty="0">
                <a:solidFill>
                  <a:srgbClr val="404040"/>
                </a:solidFill>
                <a:latin typeface="Carlito"/>
                <a:cs typeface="Carlito"/>
              </a:rPr>
              <a:t>the </a:t>
            </a:r>
            <a:r>
              <a:rPr sz="2000" spc="-5" dirty="0">
                <a:solidFill>
                  <a:srgbClr val="404040"/>
                </a:solidFill>
                <a:latin typeface="Carlito"/>
                <a:cs typeface="Carlito"/>
              </a:rPr>
              <a:t>name </a:t>
            </a:r>
            <a:r>
              <a:rPr sz="2000" dirty="0">
                <a:solidFill>
                  <a:srgbClr val="404040"/>
                </a:solidFill>
                <a:latin typeface="Carlito"/>
                <a:cs typeface="Carlito"/>
              </a:rPr>
              <a:t>change. </a:t>
            </a:r>
            <a:r>
              <a:rPr sz="2000" spc="-40" dirty="0">
                <a:solidFill>
                  <a:srgbClr val="404040"/>
                </a:solidFill>
                <a:latin typeface="Carlito"/>
                <a:cs typeface="Carlito"/>
              </a:rPr>
              <a:t>VAFB </a:t>
            </a:r>
            <a:r>
              <a:rPr sz="2000" spc="-5" dirty="0">
                <a:solidFill>
                  <a:srgbClr val="404040"/>
                </a:solidFill>
                <a:latin typeface="Carlito"/>
                <a:cs typeface="Carlito"/>
              </a:rPr>
              <a:t>has </a:t>
            </a:r>
            <a:r>
              <a:rPr sz="2000" dirty="0">
                <a:solidFill>
                  <a:srgbClr val="404040"/>
                </a:solidFill>
                <a:latin typeface="Carlito"/>
                <a:cs typeface="Carlito"/>
              </a:rPr>
              <a:t>the </a:t>
            </a:r>
            <a:r>
              <a:rPr sz="2000" spc="-20" dirty="0">
                <a:solidFill>
                  <a:srgbClr val="404040"/>
                </a:solidFill>
                <a:latin typeface="Carlito"/>
                <a:cs typeface="Carlito"/>
              </a:rPr>
              <a:t>smallest share </a:t>
            </a:r>
            <a:r>
              <a:rPr sz="2000" spc="-5" dirty="0">
                <a:solidFill>
                  <a:srgbClr val="404040"/>
                </a:solidFill>
                <a:latin typeface="Carlito"/>
                <a:cs typeface="Carlito"/>
              </a:rPr>
              <a:t>of successful  </a:t>
            </a:r>
            <a:r>
              <a:rPr sz="2000" dirty="0">
                <a:solidFill>
                  <a:srgbClr val="404040"/>
                </a:solidFill>
                <a:latin typeface="Carlito"/>
                <a:cs typeface="Carlito"/>
              </a:rPr>
              <a:t>landings. </a:t>
            </a:r>
            <a:r>
              <a:rPr sz="2000" spc="-5" dirty="0">
                <a:solidFill>
                  <a:srgbClr val="404040"/>
                </a:solidFill>
                <a:latin typeface="Carlito"/>
                <a:cs typeface="Carlito"/>
              </a:rPr>
              <a:t>This </a:t>
            </a:r>
            <a:r>
              <a:rPr sz="2000" spc="-25" dirty="0">
                <a:solidFill>
                  <a:srgbClr val="404040"/>
                </a:solidFill>
                <a:latin typeface="Carlito"/>
                <a:cs typeface="Carlito"/>
              </a:rPr>
              <a:t>may </a:t>
            </a:r>
            <a:r>
              <a:rPr sz="2000" dirty="0">
                <a:solidFill>
                  <a:srgbClr val="404040"/>
                </a:solidFill>
                <a:latin typeface="Carlito"/>
                <a:cs typeface="Carlito"/>
              </a:rPr>
              <a:t>be due </a:t>
            </a:r>
            <a:r>
              <a:rPr sz="2000" spc="-20" dirty="0">
                <a:solidFill>
                  <a:srgbClr val="404040"/>
                </a:solidFill>
                <a:latin typeface="Carlito"/>
                <a:cs typeface="Carlito"/>
              </a:rPr>
              <a:t>to </a:t>
            </a:r>
            <a:r>
              <a:rPr sz="2000" spc="-5" dirty="0">
                <a:solidFill>
                  <a:srgbClr val="404040"/>
                </a:solidFill>
                <a:latin typeface="Carlito"/>
                <a:cs typeface="Carlito"/>
              </a:rPr>
              <a:t>smaller sample </a:t>
            </a:r>
            <a:r>
              <a:rPr sz="2000" dirty="0">
                <a:solidFill>
                  <a:srgbClr val="404040"/>
                </a:solidFill>
                <a:latin typeface="Carlito"/>
                <a:cs typeface="Carlito"/>
              </a:rPr>
              <a:t>and </a:t>
            </a:r>
            <a:r>
              <a:rPr sz="2000" spc="-5" dirty="0">
                <a:solidFill>
                  <a:srgbClr val="404040"/>
                </a:solidFill>
                <a:latin typeface="Carlito"/>
                <a:cs typeface="Carlito"/>
              </a:rPr>
              <a:t>increase in </a:t>
            </a:r>
            <a:r>
              <a:rPr sz="2000" spc="-15" dirty="0">
                <a:solidFill>
                  <a:srgbClr val="404040"/>
                </a:solidFill>
                <a:latin typeface="Carlito"/>
                <a:cs typeface="Carlito"/>
              </a:rPr>
              <a:t>difficulty </a:t>
            </a:r>
            <a:r>
              <a:rPr sz="2000" spc="-5" dirty="0">
                <a:solidFill>
                  <a:srgbClr val="404040"/>
                </a:solidFill>
                <a:latin typeface="Carlito"/>
                <a:cs typeface="Carlito"/>
              </a:rPr>
              <a:t>of </a:t>
            </a:r>
            <a:r>
              <a:rPr sz="2000" dirty="0">
                <a:solidFill>
                  <a:srgbClr val="404040"/>
                </a:solidFill>
                <a:latin typeface="Carlito"/>
                <a:cs typeface="Carlito"/>
              </a:rPr>
              <a:t>launching </a:t>
            </a:r>
            <a:r>
              <a:rPr sz="2000" spc="-5" dirty="0">
                <a:solidFill>
                  <a:srgbClr val="404040"/>
                </a:solidFill>
                <a:latin typeface="Carlito"/>
                <a:cs typeface="Carlito"/>
              </a:rPr>
              <a:t>in </a:t>
            </a:r>
            <a:r>
              <a:rPr sz="2000" dirty="0">
                <a:solidFill>
                  <a:srgbClr val="404040"/>
                </a:solidFill>
                <a:latin typeface="Carlito"/>
                <a:cs typeface="Carlito"/>
              </a:rPr>
              <a:t>the </a:t>
            </a:r>
            <a:r>
              <a:rPr sz="2000" spc="-25" dirty="0">
                <a:solidFill>
                  <a:srgbClr val="404040"/>
                </a:solidFill>
                <a:latin typeface="Carlito"/>
                <a:cs typeface="Carlito"/>
              </a:rPr>
              <a:t>west</a:t>
            </a:r>
            <a:r>
              <a:rPr sz="2000" spc="-65" dirty="0">
                <a:solidFill>
                  <a:srgbClr val="404040"/>
                </a:solidFill>
                <a:latin typeface="Carlito"/>
                <a:cs typeface="Carlito"/>
              </a:rPr>
              <a:t> </a:t>
            </a:r>
            <a:r>
              <a:rPr sz="2000" spc="-10" dirty="0">
                <a:solidFill>
                  <a:srgbClr val="404040"/>
                </a:solidFill>
                <a:latin typeface="Carlito"/>
                <a:cs typeface="Carlito"/>
              </a:rPr>
              <a:t>coast.</a:t>
            </a:r>
            <a:endParaRPr sz="2000" dirty="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
        <p:nvSpPr>
          <p:cNvPr id="10" name="TextBox 9">
            <a:extLst>
              <a:ext uri="{FF2B5EF4-FFF2-40B4-BE49-F238E27FC236}">
                <a16:creationId xmlns:a16="http://schemas.microsoft.com/office/drawing/2014/main" id="{94B8A861-3BA0-4ECD-8E4D-27983FFB63BA}"/>
              </a:ext>
            </a:extLst>
          </p:cNvPr>
          <p:cNvSpPr txBox="1"/>
          <p:nvPr/>
        </p:nvSpPr>
        <p:spPr>
          <a:xfrm>
            <a:off x="1366365" y="399074"/>
            <a:ext cx="8845597" cy="584775"/>
          </a:xfrm>
          <a:prstGeom prst="rect">
            <a:avLst/>
          </a:prstGeom>
          <a:noFill/>
        </p:spPr>
        <p:txBody>
          <a:bodyPr wrap="square">
            <a:spAutoFit/>
          </a:bodyPr>
          <a:lstStyle/>
          <a:p>
            <a:r>
              <a:rPr lang="en-US" sz="3200" b="1" dirty="0"/>
              <a:t>Successful Launches Across Launch Sites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7362" y="1102630"/>
            <a:ext cx="9950103" cy="1125180"/>
          </a:xfrm>
          <a:prstGeom prst="rect">
            <a:avLst/>
          </a:prstGeom>
        </p:spPr>
        <p:txBody>
          <a:bodyPr vert="horz" wrap="square" lIns="0" tIns="626618" rIns="0" bIns="0" rtlCol="0">
            <a:spAutoFit/>
          </a:bodyPr>
          <a:lstStyle/>
          <a:p>
            <a:pPr marL="168910">
              <a:lnSpc>
                <a:spcPct val="100000"/>
              </a:lnSpc>
              <a:spcBef>
                <a:spcPts val="100"/>
              </a:spcBef>
              <a:tabLst>
                <a:tab pos="10140315" algn="l"/>
              </a:tabLst>
            </a:pPr>
            <a:endParaRPr u="heavy" spc="-325" dirty="0">
              <a:uFill>
                <a:solidFill>
                  <a:srgbClr val="7D7D7D"/>
                </a:solidFill>
              </a:uFill>
            </a:endParaRP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
        <p:nvSpPr>
          <p:cNvPr id="11" name="TextBox 10">
            <a:extLst>
              <a:ext uri="{FF2B5EF4-FFF2-40B4-BE49-F238E27FC236}">
                <a16:creationId xmlns:a16="http://schemas.microsoft.com/office/drawing/2014/main" id="{CAD4DA75-3B1F-2770-42AB-518C60CCE76B}"/>
              </a:ext>
            </a:extLst>
          </p:cNvPr>
          <p:cNvSpPr txBox="1"/>
          <p:nvPr/>
        </p:nvSpPr>
        <p:spPr>
          <a:xfrm>
            <a:off x="1003397" y="848884"/>
            <a:ext cx="8391887" cy="646331"/>
          </a:xfrm>
          <a:prstGeom prst="rect">
            <a:avLst/>
          </a:prstGeom>
          <a:noFill/>
        </p:spPr>
        <p:txBody>
          <a:bodyPr wrap="square">
            <a:spAutoFit/>
          </a:bodyPr>
          <a:lstStyle/>
          <a:p>
            <a:r>
              <a:rPr lang="en-US" sz="3600" b="1" dirty="0"/>
              <a:t>Highest Success Rate Launch Site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299-A489-75D9-7A8B-9434F55583AD}"/>
              </a:ext>
            </a:extLst>
          </p:cNvPr>
          <p:cNvSpPr>
            <a:spLocks noGrp="1"/>
          </p:cNvSpPr>
          <p:nvPr>
            <p:ph type="title"/>
          </p:nvPr>
        </p:nvSpPr>
        <p:spPr>
          <a:xfrm>
            <a:off x="1120948" y="212193"/>
            <a:ext cx="9950103" cy="704977"/>
          </a:xfrm>
        </p:spPr>
        <p:txBody>
          <a:bodyPr/>
          <a:lstStyle/>
          <a:p>
            <a:r>
              <a:rPr lang="en-US" dirty="0"/>
              <a:t>Introduction	</a:t>
            </a:r>
          </a:p>
        </p:txBody>
      </p:sp>
      <p:sp>
        <p:nvSpPr>
          <p:cNvPr id="3" name="Content Placeholder 2">
            <a:extLst>
              <a:ext uri="{FF2B5EF4-FFF2-40B4-BE49-F238E27FC236}">
                <a16:creationId xmlns:a16="http://schemas.microsoft.com/office/drawing/2014/main" id="{7361BB51-0C9E-4B44-523E-6AA62775841B}"/>
              </a:ext>
            </a:extLst>
          </p:cNvPr>
          <p:cNvSpPr>
            <a:spLocks noGrp="1"/>
          </p:cNvSpPr>
          <p:nvPr>
            <p:ph idx="1"/>
          </p:nvPr>
        </p:nvSpPr>
        <p:spPr>
          <a:xfrm>
            <a:off x="1077362" y="1123805"/>
            <a:ext cx="9950103" cy="4817025"/>
          </a:xfrm>
        </p:spPr>
        <p:txBody>
          <a:bodyPr>
            <a:normAutofit/>
          </a:bodyPr>
          <a:lstStyle/>
          <a:p>
            <a:pPr algn="just"/>
            <a:r>
              <a:rPr lang="en-US" sz="2400" b="1" dirty="0"/>
              <a:t>Background</a:t>
            </a:r>
            <a:r>
              <a:rPr lang="en-US" sz="2400" dirty="0"/>
              <a:t>:</a:t>
            </a:r>
          </a:p>
          <a:p>
            <a:pPr lvl="2" algn="just"/>
            <a:r>
              <a:rPr lang="en-US" sz="2000" dirty="0"/>
              <a:t>Commercial Space Age is Here</a:t>
            </a:r>
          </a:p>
          <a:p>
            <a:pPr lvl="2" algn="just"/>
            <a:r>
              <a:rPr lang="en-US" sz="2000" dirty="0"/>
              <a:t>Space X has best pricing ($62 million vs. $165 million USD)</a:t>
            </a:r>
          </a:p>
          <a:p>
            <a:pPr lvl="2" algn="just"/>
            <a:r>
              <a:rPr lang="en-US" sz="2000" dirty="0"/>
              <a:t>Largely due to ability to recover part of rocket (Stage 1)</a:t>
            </a:r>
          </a:p>
          <a:p>
            <a:pPr lvl="2" algn="just"/>
            <a:r>
              <a:rPr lang="en-US" sz="2000" dirty="0"/>
              <a:t>Space Y wants to compete with Space X</a:t>
            </a:r>
          </a:p>
          <a:p>
            <a:pPr algn="just"/>
            <a:r>
              <a:rPr lang="en-US" sz="2400" b="1" dirty="0"/>
              <a:t>Problem</a:t>
            </a:r>
            <a:r>
              <a:rPr lang="en-US" sz="2400" dirty="0"/>
              <a:t>:</a:t>
            </a:r>
          </a:p>
          <a:p>
            <a:pPr lvl="2" algn="just"/>
            <a:r>
              <a:rPr lang="en-US" sz="2000" dirty="0"/>
              <a:t>Space Y tasks us to train a machine learning model to  predict successful Stage 1 recovery</a:t>
            </a:r>
          </a:p>
          <a:p>
            <a:pPr algn="just"/>
            <a:endParaRPr lang="en-US" sz="2400" dirty="0"/>
          </a:p>
          <a:p>
            <a:pPr algn="just"/>
            <a:endParaRPr lang="en-US" sz="2400" dirty="0"/>
          </a:p>
          <a:p>
            <a:pPr algn="just"/>
            <a:endParaRPr lang="en-US" sz="2400" dirty="0"/>
          </a:p>
        </p:txBody>
      </p:sp>
      <p:sp>
        <p:nvSpPr>
          <p:cNvPr id="4" name="Slide Number Placeholder 3">
            <a:extLst>
              <a:ext uri="{FF2B5EF4-FFF2-40B4-BE49-F238E27FC236}">
                <a16:creationId xmlns:a16="http://schemas.microsoft.com/office/drawing/2014/main" id="{0C4FE259-6979-58BD-22A0-8ABB6BA8D5C2}"/>
              </a:ext>
            </a:extLst>
          </p:cNvPr>
          <p:cNvSpPr>
            <a:spLocks noGrp="1"/>
          </p:cNvSpPr>
          <p:nvPr>
            <p:ph type="sldNum" sz="quarter" idx="12"/>
          </p:nvPr>
        </p:nvSpPr>
        <p:spPr/>
        <p:txBody>
          <a:bodyPr/>
          <a:lstStyle/>
          <a:p>
            <a:fld id="{5DEF7F31-0B8A-474A-B86C-91F381754329}" type="slidenum">
              <a:rPr lang="en-US" smtClean="0"/>
              <a:t>4</a:t>
            </a:fld>
            <a:endParaRPr lang="en-US"/>
          </a:p>
        </p:txBody>
      </p:sp>
    </p:spTree>
    <p:extLst>
      <p:ext uri="{BB962C8B-B14F-4D97-AF65-F5344CB8AC3E}">
        <p14:creationId xmlns:p14="http://schemas.microsoft.com/office/powerpoint/2010/main" val="583113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7362" y="1530632"/>
            <a:ext cx="9950103" cy="697178"/>
          </a:xfrm>
          <a:prstGeom prst="rect">
            <a:avLst/>
          </a:prstGeom>
        </p:spPr>
        <p:txBody>
          <a:bodyPr vert="horz" wrap="square" lIns="0" tIns="123189" rIns="0" bIns="0" rtlCol="0">
            <a:spAutoFit/>
          </a:bodyPr>
          <a:lstStyle/>
          <a:p>
            <a:pPr marL="168910" marR="5080">
              <a:lnSpc>
                <a:spcPts val="4910"/>
              </a:lnSpc>
              <a:spcBef>
                <a:spcPts val="969"/>
              </a:spcBef>
              <a:tabLst>
                <a:tab pos="10140315" algn="l"/>
              </a:tabLst>
            </a:pPr>
            <a:endParaRPr u="heavy" spc="-330" dirty="0">
              <a:uFill>
                <a:solidFill>
                  <a:srgbClr val="7D7D7D"/>
                </a:solidFill>
              </a:uFill>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
        <p:nvSpPr>
          <p:cNvPr id="3" name="object 3"/>
          <p:cNvSpPr txBox="1"/>
          <p:nvPr/>
        </p:nvSpPr>
        <p:spPr>
          <a:xfrm>
            <a:off x="1084275" y="4868926"/>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a:latin typeface="Carlito"/>
              <a:cs typeface="Carlito"/>
            </a:endParaRP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
        <p:nvSpPr>
          <p:cNvPr id="9" name="TextBox 8">
            <a:extLst>
              <a:ext uri="{FF2B5EF4-FFF2-40B4-BE49-F238E27FC236}">
                <a16:creationId xmlns:a16="http://schemas.microsoft.com/office/drawing/2014/main" id="{78B16610-7EE4-4492-7691-E54304AF2831}"/>
              </a:ext>
            </a:extLst>
          </p:cNvPr>
          <p:cNvSpPr txBox="1"/>
          <p:nvPr/>
        </p:nvSpPr>
        <p:spPr>
          <a:xfrm>
            <a:off x="996418" y="771264"/>
            <a:ext cx="9445890" cy="523220"/>
          </a:xfrm>
          <a:prstGeom prst="rect">
            <a:avLst/>
          </a:prstGeom>
          <a:noFill/>
        </p:spPr>
        <p:txBody>
          <a:bodyPr wrap="square">
            <a:spAutoFit/>
          </a:bodyPr>
          <a:lstStyle/>
          <a:p>
            <a:r>
              <a:rPr lang="en-US" sz="2800" b="1" dirty="0"/>
              <a:t>Payload Mass vs. Success vs. Booster  Version Category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idx="1"/>
          </p:nvPr>
        </p:nvSpPr>
        <p:spPr>
          <a:xfrm>
            <a:off x="1077362" y="2427316"/>
            <a:ext cx="9950103" cy="1332034"/>
          </a:xfrm>
          <a:prstGeom prst="rect">
            <a:avLst/>
          </a:prstGeom>
        </p:spPr>
        <p:txBody>
          <a:bodyPr vert="horz" wrap="square" lIns="0" tIns="481523" rIns="0" bIns="0" rtlCol="0">
            <a:spAutoFit/>
          </a:bodyPr>
          <a:lstStyle/>
          <a:p>
            <a:pPr marL="16510" marR="5080">
              <a:lnSpc>
                <a:spcPts val="8200"/>
              </a:lnSpc>
              <a:spcBef>
                <a:spcPts val="1540"/>
              </a:spcBef>
            </a:pPr>
            <a:endParaRPr spc="-425" dirty="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
        <p:nvSpPr>
          <p:cNvPr id="7" name="object 7"/>
          <p:cNvSpPr txBox="1"/>
          <p:nvPr/>
        </p:nvSpPr>
        <p:spPr>
          <a:xfrm>
            <a:off x="1176019" y="4417517"/>
            <a:ext cx="9558020" cy="1051570"/>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sz="2400" spc="-130" dirty="0">
                <a:solidFill>
                  <a:srgbClr val="616E52"/>
                </a:solidFill>
                <a:latin typeface="Arial"/>
                <a:cs typeface="Arial"/>
              </a:rPr>
              <a:t>GRIDSEARCHCV(CV=10)	</a:t>
            </a:r>
            <a:r>
              <a:rPr sz="2400" spc="-200" dirty="0">
                <a:solidFill>
                  <a:srgbClr val="616E52"/>
                </a:solidFill>
                <a:latin typeface="Arial"/>
                <a:cs typeface="Arial"/>
              </a:rPr>
              <a:t>ON	</a:t>
            </a:r>
            <a:r>
              <a:rPr sz="2400" spc="-160" dirty="0">
                <a:solidFill>
                  <a:srgbClr val="616E52"/>
                </a:solidFill>
                <a:latin typeface="Arial"/>
                <a:cs typeface="Arial"/>
              </a:rPr>
              <a:t>LOGISTIC	</a:t>
            </a:r>
            <a:r>
              <a:rPr sz="2400" spc="-190" dirty="0">
                <a:solidFill>
                  <a:srgbClr val="616E52"/>
                </a:solidFill>
                <a:latin typeface="Arial"/>
                <a:cs typeface="Arial"/>
              </a:rPr>
              <a:t>REGRESSION,	</a:t>
            </a:r>
            <a:r>
              <a:rPr sz="2400" spc="-95" dirty="0">
                <a:solidFill>
                  <a:srgbClr val="616E52"/>
                </a:solidFill>
                <a:latin typeface="Arial"/>
                <a:cs typeface="Arial"/>
              </a:rPr>
              <a:t>SVM,	</a:t>
            </a:r>
            <a:r>
              <a:rPr sz="2400" spc="-150" dirty="0">
                <a:solidFill>
                  <a:srgbClr val="616E52"/>
                </a:solidFill>
                <a:latin typeface="Arial"/>
                <a:cs typeface="Arial"/>
              </a:rPr>
              <a:t>DECISION</a:t>
            </a:r>
            <a:endParaRPr sz="2400" dirty="0">
              <a:latin typeface="Arial"/>
              <a:cs typeface="Arial"/>
            </a:endParaRPr>
          </a:p>
          <a:p>
            <a:pPr marL="12700">
              <a:lnSpc>
                <a:spcPts val="2745"/>
              </a:lnSpc>
              <a:tabLst>
                <a:tab pos="911225" algn="l"/>
                <a:tab pos="1632585" algn="l"/>
              </a:tabLst>
            </a:pPr>
            <a:r>
              <a:rPr sz="2400" spc="-220" dirty="0">
                <a:solidFill>
                  <a:srgbClr val="616E52"/>
                </a:solidFill>
                <a:latin typeface="Arial"/>
                <a:cs typeface="Arial"/>
              </a:rPr>
              <a:t>TREE,	</a:t>
            </a:r>
            <a:r>
              <a:rPr sz="2400" spc="-155" dirty="0">
                <a:solidFill>
                  <a:srgbClr val="616E52"/>
                </a:solidFill>
                <a:latin typeface="Arial"/>
                <a:cs typeface="Arial"/>
              </a:rPr>
              <a:t>AND	</a:t>
            </a:r>
            <a:r>
              <a:rPr sz="2400" spc="-180" dirty="0">
                <a:solidFill>
                  <a:srgbClr val="616E52"/>
                </a:solidFill>
                <a:latin typeface="Arial"/>
                <a:cs typeface="Arial"/>
              </a:rPr>
              <a:t>KNN</a:t>
            </a:r>
            <a:endParaRPr lang="en-US" sz="2400" spc="-180" dirty="0">
              <a:solidFill>
                <a:srgbClr val="616E52"/>
              </a:solidFill>
              <a:latin typeface="Arial"/>
              <a:cs typeface="Arial"/>
            </a:endParaRPr>
          </a:p>
          <a:p>
            <a:pPr marL="12700">
              <a:lnSpc>
                <a:spcPts val="2745"/>
              </a:lnSpc>
              <a:tabLst>
                <a:tab pos="911225" algn="l"/>
                <a:tab pos="1632585" algn="l"/>
              </a:tabLst>
            </a:pPr>
            <a:endParaRPr lang="en-US" sz="2400" dirty="0">
              <a:latin typeface="Arial"/>
              <a:cs typeface="Arial"/>
            </a:endParaRPr>
          </a:p>
        </p:txBody>
      </p:sp>
      <p:sp>
        <p:nvSpPr>
          <p:cNvPr id="10" name="TextBox 9">
            <a:extLst>
              <a:ext uri="{FF2B5EF4-FFF2-40B4-BE49-F238E27FC236}">
                <a16:creationId xmlns:a16="http://schemas.microsoft.com/office/drawing/2014/main" id="{76E678C2-D7DD-73E2-F45C-596A8FD2C9E7}"/>
              </a:ext>
            </a:extLst>
          </p:cNvPr>
          <p:cNvSpPr txBox="1"/>
          <p:nvPr/>
        </p:nvSpPr>
        <p:spPr>
          <a:xfrm>
            <a:off x="1164535" y="2538263"/>
            <a:ext cx="8068382" cy="815031"/>
          </a:xfrm>
          <a:prstGeom prst="rect">
            <a:avLst/>
          </a:prstGeom>
          <a:noFill/>
        </p:spPr>
        <p:txBody>
          <a:bodyPr wrap="square">
            <a:spAutoFit/>
          </a:bodyPr>
          <a:lstStyle/>
          <a:p>
            <a:pPr marL="12700">
              <a:lnSpc>
                <a:spcPts val="2745"/>
              </a:lnSpc>
              <a:tabLst>
                <a:tab pos="911225" algn="l"/>
                <a:tab pos="1632585" algn="l"/>
              </a:tabLst>
            </a:pPr>
            <a:r>
              <a:rPr lang="en-US" sz="4000" b="1" dirty="0">
                <a:latin typeface="Arial"/>
                <a:cs typeface="Arial"/>
              </a:rPr>
              <a:t>Predictive Analysis  (Classification)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8" y="329239"/>
            <a:ext cx="8072683" cy="566822"/>
          </a:xfrm>
          <a:prstGeom prst="rect">
            <a:avLst/>
          </a:prstGeom>
        </p:spPr>
        <p:txBody>
          <a:bodyPr vert="horz" wrap="square" lIns="0" tIns="12700" rIns="0" bIns="0" rtlCol="0">
            <a:spAutoFit/>
          </a:bodyPr>
          <a:lstStyle/>
          <a:p>
            <a:pPr marL="12700">
              <a:lnSpc>
                <a:spcPct val="100000"/>
              </a:lnSpc>
              <a:spcBef>
                <a:spcPts val="100"/>
              </a:spcBef>
            </a:pPr>
            <a:r>
              <a:rPr lang="en-US" sz="3600" dirty="0"/>
              <a:t>Classification Accuracy</a:t>
            </a:r>
            <a:endParaRPr sz="3600" dirty="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
        <p:nvSpPr>
          <p:cNvPr id="6" name="object 6"/>
          <p:cNvSpPr txBox="1"/>
          <p:nvPr/>
        </p:nvSpPr>
        <p:spPr>
          <a:xfrm>
            <a:off x="1176019" y="5000396"/>
            <a:ext cx="9213215" cy="1184275"/>
          </a:xfrm>
          <a:prstGeom prst="rect">
            <a:avLst/>
          </a:prstGeom>
        </p:spPr>
        <p:txBody>
          <a:bodyPr vert="horz" wrap="square" lIns="0" tIns="12700" rIns="0" bIns="0" rtlCol="0">
            <a:spAutoFit/>
          </a:bodyPr>
          <a:lstStyle/>
          <a:p>
            <a:pPr marL="12700" marR="2860040">
              <a:lnSpc>
                <a:spcPct val="120700"/>
              </a:lnSpc>
              <a:spcBef>
                <a:spcPts val="100"/>
              </a:spcBef>
            </a:pPr>
            <a:r>
              <a:rPr sz="1600" spc="-5" dirty="0">
                <a:solidFill>
                  <a:srgbClr val="FFFFFF"/>
                </a:solidFill>
                <a:latin typeface="Carlito"/>
                <a:cs typeface="Carlito"/>
              </a:rPr>
              <a:t>All models had virtually the </a:t>
            </a:r>
            <a:r>
              <a:rPr sz="1600" spc="-10" dirty="0">
                <a:solidFill>
                  <a:srgbClr val="FFFFFF"/>
                </a:solidFill>
                <a:latin typeface="Carlito"/>
                <a:cs typeface="Carlito"/>
              </a:rPr>
              <a:t>same </a:t>
            </a:r>
            <a:r>
              <a:rPr sz="1600" spc="-20" dirty="0">
                <a:solidFill>
                  <a:srgbClr val="FFFFFF"/>
                </a:solidFill>
                <a:latin typeface="Carlito"/>
                <a:cs typeface="Carlito"/>
              </a:rPr>
              <a:t>accuracy </a:t>
            </a:r>
            <a:r>
              <a:rPr sz="1600" spc="-5" dirty="0">
                <a:solidFill>
                  <a:srgbClr val="FFFFFF"/>
                </a:solidFill>
                <a:latin typeface="Carlito"/>
                <a:cs typeface="Carlito"/>
              </a:rPr>
              <a:t>on the </a:t>
            </a:r>
            <a:r>
              <a:rPr sz="1600" spc="-20" dirty="0">
                <a:solidFill>
                  <a:srgbClr val="FFFFFF"/>
                </a:solidFill>
                <a:latin typeface="Carlito"/>
                <a:cs typeface="Carlito"/>
              </a:rPr>
              <a:t>test set </a:t>
            </a:r>
            <a:r>
              <a:rPr sz="1600" spc="-15" dirty="0">
                <a:solidFill>
                  <a:srgbClr val="FFFFFF"/>
                </a:solidFill>
                <a:latin typeface="Carlito"/>
                <a:cs typeface="Carlito"/>
              </a:rPr>
              <a:t>at </a:t>
            </a:r>
            <a:r>
              <a:rPr sz="1600" spc="-20" dirty="0">
                <a:solidFill>
                  <a:srgbClr val="FFFFFF"/>
                </a:solidFill>
                <a:latin typeface="Carlito"/>
                <a:cs typeface="Carlito"/>
              </a:rPr>
              <a:t>83.33% </a:t>
            </a:r>
            <a:r>
              <a:rPr sz="1600" spc="-45" dirty="0">
                <a:solidFill>
                  <a:srgbClr val="FFFFFF"/>
                </a:solidFill>
                <a:latin typeface="Carlito"/>
                <a:cs typeface="Carlito"/>
              </a:rPr>
              <a:t>accuracy.  </a:t>
            </a:r>
            <a:r>
              <a:rPr sz="1600" dirty="0">
                <a:solidFill>
                  <a:srgbClr val="FFFFFF"/>
                </a:solidFill>
                <a:latin typeface="Carlito"/>
                <a:cs typeface="Carlito"/>
              </a:rPr>
              <a:t>It </a:t>
            </a:r>
            <a:r>
              <a:rPr sz="1600" spc="-5" dirty="0">
                <a:solidFill>
                  <a:srgbClr val="FFFFFF"/>
                </a:solidFill>
                <a:latin typeface="Carlito"/>
                <a:cs typeface="Carlito"/>
              </a:rPr>
              <a:t>should be </a:t>
            </a:r>
            <a:r>
              <a:rPr sz="1600" spc="-15" dirty="0">
                <a:solidFill>
                  <a:srgbClr val="FFFFFF"/>
                </a:solidFill>
                <a:latin typeface="Carlito"/>
                <a:cs typeface="Carlito"/>
              </a:rPr>
              <a:t>noted </a:t>
            </a:r>
            <a:r>
              <a:rPr sz="1600" spc="-10" dirty="0">
                <a:solidFill>
                  <a:srgbClr val="FFFFFF"/>
                </a:solidFill>
                <a:latin typeface="Carlito"/>
                <a:cs typeface="Carlito"/>
              </a:rPr>
              <a:t>that </a:t>
            </a:r>
            <a:r>
              <a:rPr sz="1600" spc="-20" dirty="0">
                <a:solidFill>
                  <a:srgbClr val="FFFFFF"/>
                </a:solidFill>
                <a:latin typeface="Carlito"/>
                <a:cs typeface="Carlito"/>
              </a:rPr>
              <a:t>test size </a:t>
            </a:r>
            <a:r>
              <a:rPr sz="1600" dirty="0">
                <a:solidFill>
                  <a:srgbClr val="FFFFFF"/>
                </a:solidFill>
                <a:latin typeface="Carlito"/>
                <a:cs typeface="Carlito"/>
              </a:rPr>
              <a:t>is </a:t>
            </a:r>
            <a:r>
              <a:rPr sz="1600" spc="-5" dirty="0">
                <a:solidFill>
                  <a:srgbClr val="FFFFFF"/>
                </a:solidFill>
                <a:latin typeface="Carlito"/>
                <a:cs typeface="Carlito"/>
              </a:rPr>
              <a:t>small </a:t>
            </a:r>
            <a:r>
              <a:rPr sz="1600" spc="-15" dirty="0">
                <a:solidFill>
                  <a:srgbClr val="FFFFFF"/>
                </a:solidFill>
                <a:latin typeface="Carlito"/>
                <a:cs typeface="Carlito"/>
              </a:rPr>
              <a:t>at </a:t>
            </a:r>
            <a:r>
              <a:rPr sz="1600" spc="-5" dirty="0">
                <a:solidFill>
                  <a:srgbClr val="FFFFFF"/>
                </a:solidFill>
                <a:latin typeface="Carlito"/>
                <a:cs typeface="Carlito"/>
              </a:rPr>
              <a:t>only </a:t>
            </a:r>
            <a:r>
              <a:rPr sz="1600" spc="-10" dirty="0">
                <a:solidFill>
                  <a:srgbClr val="FFFFFF"/>
                </a:solidFill>
                <a:latin typeface="Carlito"/>
                <a:cs typeface="Carlito"/>
              </a:rPr>
              <a:t>sample </a:t>
            </a:r>
            <a:r>
              <a:rPr sz="1600" spc="-20" dirty="0">
                <a:solidFill>
                  <a:srgbClr val="FFFFFF"/>
                </a:solidFill>
                <a:latin typeface="Carlito"/>
                <a:cs typeface="Carlito"/>
              </a:rPr>
              <a:t>size </a:t>
            </a:r>
            <a:r>
              <a:rPr sz="1600" spc="-5" dirty="0">
                <a:solidFill>
                  <a:srgbClr val="FFFFFF"/>
                </a:solidFill>
                <a:latin typeface="Carlito"/>
                <a:cs typeface="Carlito"/>
              </a:rPr>
              <a:t>of</a:t>
            </a:r>
            <a:r>
              <a:rPr sz="1600" spc="-204" dirty="0">
                <a:solidFill>
                  <a:srgbClr val="FFFFFF"/>
                </a:solidFill>
                <a:latin typeface="Carlito"/>
                <a:cs typeface="Carlito"/>
              </a:rPr>
              <a:t> </a:t>
            </a:r>
            <a:r>
              <a:rPr sz="1600" spc="-10" dirty="0">
                <a:solidFill>
                  <a:srgbClr val="FFFFFF"/>
                </a:solidFill>
                <a:latin typeface="Carlito"/>
                <a:cs typeface="Carlito"/>
              </a:rPr>
              <a:t>18.</a:t>
            </a:r>
            <a:endParaRPr sz="1600">
              <a:latin typeface="Carlito"/>
              <a:cs typeface="Carlito"/>
            </a:endParaRPr>
          </a:p>
          <a:p>
            <a:pPr marL="12700">
              <a:lnSpc>
                <a:spcPct val="100000"/>
              </a:lnSpc>
              <a:spcBef>
                <a:spcPts val="250"/>
              </a:spcBef>
            </a:pPr>
            <a:r>
              <a:rPr sz="1600" spc="-5" dirty="0">
                <a:solidFill>
                  <a:srgbClr val="FFFFFF"/>
                </a:solidFill>
                <a:latin typeface="Carlito"/>
                <a:cs typeface="Carlito"/>
              </a:rPr>
              <a:t>This </a:t>
            </a:r>
            <a:r>
              <a:rPr sz="1600" spc="-20" dirty="0">
                <a:solidFill>
                  <a:srgbClr val="FFFFFF"/>
                </a:solidFill>
                <a:latin typeface="Carlito"/>
                <a:cs typeface="Carlito"/>
              </a:rPr>
              <a:t>can cause large variance </a:t>
            </a:r>
            <a:r>
              <a:rPr sz="1600" dirty="0">
                <a:solidFill>
                  <a:srgbClr val="FFFFFF"/>
                </a:solidFill>
                <a:latin typeface="Carlito"/>
                <a:cs typeface="Carlito"/>
              </a:rPr>
              <a:t>in </a:t>
            </a:r>
            <a:r>
              <a:rPr sz="1600" spc="-20" dirty="0">
                <a:solidFill>
                  <a:srgbClr val="FFFFFF"/>
                </a:solidFill>
                <a:latin typeface="Carlito"/>
                <a:cs typeface="Carlito"/>
              </a:rPr>
              <a:t>accuracy results, </a:t>
            </a:r>
            <a:r>
              <a:rPr sz="1600" spc="-15" dirty="0">
                <a:solidFill>
                  <a:srgbClr val="FFFFFF"/>
                </a:solidFill>
                <a:latin typeface="Carlito"/>
                <a:cs typeface="Carlito"/>
              </a:rPr>
              <a:t>such </a:t>
            </a:r>
            <a:r>
              <a:rPr sz="1600" spc="-5" dirty="0">
                <a:solidFill>
                  <a:srgbClr val="FFFFFF"/>
                </a:solidFill>
                <a:latin typeface="Carlito"/>
                <a:cs typeface="Carlito"/>
              </a:rPr>
              <a:t>as those in </a:t>
            </a:r>
            <a:r>
              <a:rPr sz="1600" spc="-15" dirty="0">
                <a:solidFill>
                  <a:srgbClr val="FFFFFF"/>
                </a:solidFill>
                <a:latin typeface="Carlito"/>
                <a:cs typeface="Carlito"/>
              </a:rPr>
              <a:t>Decision </a:t>
            </a:r>
            <a:r>
              <a:rPr sz="1600" spc="-65" dirty="0">
                <a:solidFill>
                  <a:srgbClr val="FFFFFF"/>
                </a:solidFill>
                <a:latin typeface="Carlito"/>
                <a:cs typeface="Carlito"/>
              </a:rPr>
              <a:t>Tree </a:t>
            </a:r>
            <a:r>
              <a:rPr sz="1600" spc="-10" dirty="0">
                <a:solidFill>
                  <a:srgbClr val="FFFFFF"/>
                </a:solidFill>
                <a:latin typeface="Carlito"/>
                <a:cs typeface="Carlito"/>
              </a:rPr>
              <a:t>Classifier </a:t>
            </a:r>
            <a:r>
              <a:rPr sz="1600" spc="-5" dirty="0">
                <a:solidFill>
                  <a:srgbClr val="FFFFFF"/>
                </a:solidFill>
                <a:latin typeface="Carlito"/>
                <a:cs typeface="Carlito"/>
              </a:rPr>
              <a:t>model in </a:t>
            </a:r>
            <a:r>
              <a:rPr sz="1600" spc="-25" dirty="0">
                <a:solidFill>
                  <a:srgbClr val="FFFFFF"/>
                </a:solidFill>
                <a:latin typeface="Carlito"/>
                <a:cs typeface="Carlito"/>
              </a:rPr>
              <a:t>repeated</a:t>
            </a:r>
            <a:r>
              <a:rPr sz="1600" spc="60" dirty="0">
                <a:solidFill>
                  <a:srgbClr val="FFFFFF"/>
                </a:solidFill>
                <a:latin typeface="Carlito"/>
                <a:cs typeface="Carlito"/>
              </a:rPr>
              <a:t> </a:t>
            </a:r>
            <a:r>
              <a:rPr sz="1600" spc="-15" dirty="0">
                <a:solidFill>
                  <a:srgbClr val="FFFFFF"/>
                </a:solidFill>
                <a:latin typeface="Carlito"/>
                <a:cs typeface="Carlito"/>
              </a:rPr>
              <a:t>runs.</a:t>
            </a:r>
            <a:endParaRPr sz="1600">
              <a:latin typeface="Carlito"/>
              <a:cs typeface="Carlito"/>
            </a:endParaRPr>
          </a:p>
          <a:p>
            <a:pPr marL="12700">
              <a:lnSpc>
                <a:spcPct val="100000"/>
              </a:lnSpc>
              <a:spcBef>
                <a:spcPts val="400"/>
              </a:spcBef>
            </a:pPr>
            <a:r>
              <a:rPr sz="1600" spc="-55" dirty="0">
                <a:solidFill>
                  <a:srgbClr val="FFFFFF"/>
                </a:solidFill>
                <a:latin typeface="Carlito"/>
                <a:cs typeface="Carlito"/>
              </a:rPr>
              <a:t>We </a:t>
            </a:r>
            <a:r>
              <a:rPr sz="1600" spc="-20" dirty="0">
                <a:solidFill>
                  <a:srgbClr val="FFFFFF"/>
                </a:solidFill>
                <a:latin typeface="Carlito"/>
                <a:cs typeface="Carlito"/>
              </a:rPr>
              <a:t>likely </a:t>
            </a:r>
            <a:r>
              <a:rPr sz="1600" spc="-15" dirty="0">
                <a:solidFill>
                  <a:srgbClr val="FFFFFF"/>
                </a:solidFill>
                <a:latin typeface="Carlito"/>
                <a:cs typeface="Carlito"/>
              </a:rPr>
              <a:t>need </a:t>
            </a:r>
            <a:r>
              <a:rPr sz="1600" spc="-25" dirty="0">
                <a:solidFill>
                  <a:srgbClr val="FFFFFF"/>
                </a:solidFill>
                <a:latin typeface="Carlito"/>
                <a:cs typeface="Carlito"/>
              </a:rPr>
              <a:t>more data </a:t>
            </a:r>
            <a:r>
              <a:rPr sz="1600" spc="-15" dirty="0">
                <a:solidFill>
                  <a:srgbClr val="FFFFFF"/>
                </a:solidFill>
                <a:latin typeface="Carlito"/>
                <a:cs typeface="Carlito"/>
              </a:rPr>
              <a:t>to </a:t>
            </a:r>
            <a:r>
              <a:rPr sz="1600" spc="-20" dirty="0">
                <a:solidFill>
                  <a:srgbClr val="FFFFFF"/>
                </a:solidFill>
                <a:latin typeface="Carlito"/>
                <a:cs typeface="Carlito"/>
              </a:rPr>
              <a:t>determine </a:t>
            </a:r>
            <a:r>
              <a:rPr sz="1600" spc="-5" dirty="0">
                <a:solidFill>
                  <a:srgbClr val="FFFFFF"/>
                </a:solidFill>
                <a:latin typeface="Carlito"/>
                <a:cs typeface="Carlito"/>
              </a:rPr>
              <a:t>the </a:t>
            </a:r>
            <a:r>
              <a:rPr sz="1600" spc="-20" dirty="0">
                <a:solidFill>
                  <a:srgbClr val="FFFFFF"/>
                </a:solidFill>
                <a:latin typeface="Carlito"/>
                <a:cs typeface="Carlito"/>
              </a:rPr>
              <a:t>best</a:t>
            </a:r>
            <a:r>
              <a:rPr sz="1600" spc="114" dirty="0">
                <a:solidFill>
                  <a:srgbClr val="FFFFFF"/>
                </a:solidFill>
                <a:latin typeface="Carlito"/>
                <a:cs typeface="Carlito"/>
              </a:rPr>
              <a:t> </a:t>
            </a:r>
            <a:r>
              <a:rPr sz="1600" spc="-15" dirty="0">
                <a:solidFill>
                  <a:srgbClr val="FFFFFF"/>
                </a:solidFill>
                <a:latin typeface="Carlito"/>
                <a:cs typeface="Carlito"/>
              </a:rPr>
              <a:t>model.</a:t>
            </a:r>
            <a:endParaRPr sz="160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9" y="423346"/>
            <a:ext cx="5901856" cy="566822"/>
          </a:xfrm>
          <a:prstGeom prst="rect">
            <a:avLst/>
          </a:prstGeom>
        </p:spPr>
        <p:txBody>
          <a:bodyPr vert="horz" wrap="square" lIns="0" tIns="12700" rIns="0" bIns="0" rtlCol="0">
            <a:spAutoFit/>
          </a:bodyPr>
          <a:lstStyle/>
          <a:p>
            <a:pPr marL="12700">
              <a:lnSpc>
                <a:spcPct val="100000"/>
              </a:lnSpc>
              <a:spcBef>
                <a:spcPts val="100"/>
              </a:spcBef>
            </a:pPr>
            <a:r>
              <a:rPr lang="en-US" sz="3600" dirty="0"/>
              <a:t>Confusion Matrix</a:t>
            </a:r>
            <a:endParaRPr sz="3600" dirty="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6" name="object 6"/>
          <p:cNvSpPr txBox="1"/>
          <p:nvPr/>
        </p:nvSpPr>
        <p:spPr>
          <a:xfrm>
            <a:off x="1049223" y="5054879"/>
            <a:ext cx="8708390" cy="1459865"/>
          </a:xfrm>
          <a:prstGeom prst="rect">
            <a:avLst/>
          </a:prstGeom>
        </p:spPr>
        <p:txBody>
          <a:bodyPr vert="horz" wrap="square" lIns="0" tIns="12700" rIns="0" bIns="0" rtlCol="0">
            <a:spAutoFit/>
          </a:bodyPr>
          <a:lstStyle/>
          <a:p>
            <a:pPr marL="12700" marR="158750">
              <a:lnSpc>
                <a:spcPct val="112500"/>
              </a:lnSpc>
              <a:spcBef>
                <a:spcPts val="100"/>
              </a:spcBef>
            </a:pPr>
            <a:r>
              <a:rPr sz="1600" spc="-5" dirty="0">
                <a:solidFill>
                  <a:srgbClr val="FFFFFF"/>
                </a:solidFill>
                <a:latin typeface="Carlito"/>
                <a:cs typeface="Carlito"/>
              </a:rPr>
              <a:t>Since </a:t>
            </a:r>
            <a:r>
              <a:rPr sz="1600" dirty="0">
                <a:solidFill>
                  <a:srgbClr val="FFFFFF"/>
                </a:solidFill>
                <a:latin typeface="Carlito"/>
                <a:cs typeface="Carlito"/>
              </a:rPr>
              <a:t>all </a:t>
            </a:r>
            <a:r>
              <a:rPr sz="1600" spc="-5" dirty="0">
                <a:solidFill>
                  <a:srgbClr val="FFFFFF"/>
                </a:solidFill>
                <a:latin typeface="Carlito"/>
                <a:cs typeface="Carlito"/>
              </a:rPr>
              <a:t>models </a:t>
            </a:r>
            <a:r>
              <a:rPr sz="1600" spc="-25" dirty="0">
                <a:solidFill>
                  <a:srgbClr val="FFFFFF"/>
                </a:solidFill>
                <a:latin typeface="Carlito"/>
                <a:cs typeface="Carlito"/>
              </a:rPr>
              <a:t>performed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5" dirty="0">
                <a:solidFill>
                  <a:srgbClr val="FFFFFF"/>
                </a:solidFill>
                <a:latin typeface="Carlito"/>
                <a:cs typeface="Carlito"/>
              </a:rPr>
              <a:t>for </a:t>
            </a:r>
            <a:r>
              <a:rPr sz="1600" spc="-5" dirty="0">
                <a:solidFill>
                  <a:srgbClr val="FFFFFF"/>
                </a:solidFill>
                <a:latin typeface="Carlito"/>
                <a:cs typeface="Carlito"/>
              </a:rPr>
              <a:t>the </a:t>
            </a:r>
            <a:r>
              <a:rPr sz="1600" spc="-20" dirty="0">
                <a:solidFill>
                  <a:srgbClr val="FFFFFF"/>
                </a:solidFill>
                <a:latin typeface="Carlito"/>
                <a:cs typeface="Carlito"/>
              </a:rPr>
              <a:t>test set, </a:t>
            </a:r>
            <a:r>
              <a:rPr sz="1600" spc="-5" dirty="0">
                <a:solidFill>
                  <a:srgbClr val="FFFFFF"/>
                </a:solidFill>
                <a:latin typeface="Carlito"/>
                <a:cs typeface="Carlito"/>
              </a:rPr>
              <a:t>the </a:t>
            </a:r>
            <a:r>
              <a:rPr sz="1600" spc="-20" dirty="0">
                <a:solidFill>
                  <a:srgbClr val="FFFFFF"/>
                </a:solidFill>
                <a:latin typeface="Carlito"/>
                <a:cs typeface="Carlito"/>
              </a:rPr>
              <a:t>confusion </a:t>
            </a:r>
            <a:r>
              <a:rPr sz="1600" spc="-10" dirty="0">
                <a:solidFill>
                  <a:srgbClr val="FFFFFF"/>
                </a:solidFill>
                <a:latin typeface="Carlito"/>
                <a:cs typeface="Carlito"/>
              </a:rPr>
              <a:t>matrix is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0" dirty="0">
                <a:solidFill>
                  <a:srgbClr val="FFFFFF"/>
                </a:solidFill>
                <a:latin typeface="Carlito"/>
                <a:cs typeface="Carlito"/>
              </a:rPr>
              <a:t>across </a:t>
            </a:r>
            <a:r>
              <a:rPr sz="1600" dirty="0">
                <a:solidFill>
                  <a:srgbClr val="FFFFFF"/>
                </a:solidFill>
                <a:latin typeface="Carlito"/>
                <a:cs typeface="Carlito"/>
              </a:rPr>
              <a:t>all </a:t>
            </a:r>
            <a:r>
              <a:rPr sz="1600" spc="-5" dirty="0">
                <a:solidFill>
                  <a:srgbClr val="FFFFFF"/>
                </a:solidFill>
                <a:latin typeface="Carlito"/>
                <a:cs typeface="Carlito"/>
              </a:rPr>
              <a:t>models.  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12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a:t>
            </a:r>
            <a:r>
              <a:rPr sz="1600" spc="275" dirty="0">
                <a:solidFill>
                  <a:srgbClr val="FFFFFF"/>
                </a:solidFill>
                <a:latin typeface="Carlito"/>
                <a:cs typeface="Carlito"/>
              </a:rPr>
              <a:t> </a:t>
            </a:r>
            <a:r>
              <a:rPr sz="1600" spc="-20" dirty="0">
                <a:solidFill>
                  <a:srgbClr val="FFFFFF"/>
                </a:solidFill>
                <a:latin typeface="Carlito"/>
                <a:cs typeface="Carlito"/>
              </a:rPr>
              <a:t>was successful </a:t>
            </a:r>
            <a:r>
              <a:rPr sz="1600" spc="-10" dirty="0">
                <a:solidFill>
                  <a:srgbClr val="FFFFFF"/>
                </a:solidFill>
                <a:latin typeface="Carlito"/>
                <a:cs typeface="Carlito"/>
              </a:rPr>
              <a:t>landing.</a:t>
            </a:r>
            <a:endParaRPr sz="1600">
              <a:latin typeface="Carlito"/>
              <a:cs typeface="Carlito"/>
            </a:endParaRPr>
          </a:p>
          <a:p>
            <a:pPr marL="12700">
              <a:lnSpc>
                <a:spcPct val="100000"/>
              </a:lnSpc>
              <a:spcBef>
                <a:spcPts val="40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unsuccessful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15" dirty="0">
                <a:solidFill>
                  <a:srgbClr val="FFFFFF"/>
                </a:solidFill>
                <a:latin typeface="Carlito"/>
                <a:cs typeface="Carlito"/>
              </a:rPr>
              <a:t>was </a:t>
            </a:r>
            <a:r>
              <a:rPr sz="1600" spc="-20" dirty="0">
                <a:solidFill>
                  <a:srgbClr val="FFFFFF"/>
                </a:solidFill>
                <a:latin typeface="Carlito"/>
                <a:cs typeface="Carlito"/>
              </a:rPr>
              <a:t>unsuccessful</a:t>
            </a:r>
            <a:r>
              <a:rPr sz="1600" spc="140" dirty="0">
                <a:solidFill>
                  <a:srgbClr val="FFFFFF"/>
                </a:solidFill>
                <a:latin typeface="Carlito"/>
                <a:cs typeface="Carlito"/>
              </a:rPr>
              <a:t> </a:t>
            </a:r>
            <a:r>
              <a:rPr sz="1600" spc="-10" dirty="0">
                <a:solidFill>
                  <a:srgbClr val="FFFFFF"/>
                </a:solidFill>
                <a:latin typeface="Carlito"/>
                <a:cs typeface="Carlito"/>
              </a:rPr>
              <a:t>landing.</a:t>
            </a:r>
            <a:endParaRPr sz="1600">
              <a:latin typeface="Carlito"/>
              <a:cs typeface="Carlito"/>
            </a:endParaRPr>
          </a:p>
          <a:p>
            <a:pPr marL="12700" marR="5080">
              <a:lnSpc>
                <a:spcPts val="2330"/>
              </a:lnSpc>
              <a:spcBef>
                <a:spcPts val="13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20" dirty="0">
                <a:solidFill>
                  <a:srgbClr val="FFFFFF"/>
                </a:solidFill>
                <a:latin typeface="Carlito"/>
                <a:cs typeface="Carlito"/>
              </a:rPr>
              <a:t>was unsuccessful </a:t>
            </a:r>
            <a:r>
              <a:rPr sz="1600" spc="-10" dirty="0">
                <a:solidFill>
                  <a:srgbClr val="FFFFFF"/>
                </a:solidFill>
                <a:latin typeface="Carlito"/>
                <a:cs typeface="Carlito"/>
              </a:rPr>
              <a:t>landings </a:t>
            </a:r>
            <a:r>
              <a:rPr sz="1600" spc="-20" dirty="0">
                <a:solidFill>
                  <a:srgbClr val="FFFFFF"/>
                </a:solidFill>
                <a:latin typeface="Carlito"/>
                <a:cs typeface="Carlito"/>
              </a:rPr>
              <a:t>(false positives).  </a:t>
            </a:r>
            <a:r>
              <a:rPr sz="1600" spc="-15" dirty="0">
                <a:solidFill>
                  <a:srgbClr val="FFFFFF"/>
                </a:solidFill>
                <a:latin typeface="Carlito"/>
                <a:cs typeface="Carlito"/>
              </a:rPr>
              <a:t>Our </a:t>
            </a:r>
            <a:r>
              <a:rPr sz="1600" spc="-5" dirty="0">
                <a:solidFill>
                  <a:srgbClr val="FFFFFF"/>
                </a:solidFill>
                <a:latin typeface="Carlito"/>
                <a:cs typeface="Carlito"/>
              </a:rPr>
              <a:t>models </a:t>
            </a:r>
            <a:r>
              <a:rPr sz="1600" spc="-20" dirty="0">
                <a:solidFill>
                  <a:srgbClr val="FFFFFF"/>
                </a:solidFill>
                <a:latin typeface="Carlito"/>
                <a:cs typeface="Carlito"/>
              </a:rPr>
              <a:t>over predict successful</a:t>
            </a:r>
            <a:r>
              <a:rPr sz="1600" spc="130" dirty="0">
                <a:solidFill>
                  <a:srgbClr val="FFFFFF"/>
                </a:solidFill>
                <a:latin typeface="Carlito"/>
                <a:cs typeface="Carlito"/>
              </a:rPr>
              <a:t> </a:t>
            </a:r>
            <a:r>
              <a:rPr sz="1600" spc="-10" dirty="0">
                <a:solidFill>
                  <a:srgbClr val="FFFFFF"/>
                </a:solidFill>
                <a:latin typeface="Carlito"/>
                <a:cs typeface="Carlito"/>
              </a:rPr>
              <a:t>landings.</a:t>
            </a:r>
            <a:endParaRPr sz="160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381" y="2363851"/>
            <a:ext cx="216217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a:latin typeface="Carlito"/>
              <a:cs typeface="Carli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sp>
        <p:nvSpPr>
          <p:cNvPr id="4" name="object 4"/>
          <p:cNvSpPr txBox="1"/>
          <p:nvPr/>
        </p:nvSpPr>
        <p:spPr>
          <a:xfrm>
            <a:off x="1184249" y="1746715"/>
            <a:ext cx="9956800" cy="3730508"/>
          </a:xfrm>
          <a:prstGeom prst="rect">
            <a:avLst/>
          </a:prstGeom>
        </p:spPr>
        <p:txBody>
          <a:bodyPr vert="horz" wrap="square" lIns="0" tIns="62230" rIns="0" bIns="0" rtlCol="0">
            <a:spAutoFit/>
          </a:bodyPr>
          <a:lstStyle/>
          <a:p>
            <a:pPr marL="195580" indent="-183515">
              <a:lnSpc>
                <a:spcPct val="100000"/>
              </a:lnSpc>
              <a:spcBef>
                <a:spcPts val="490"/>
              </a:spcBef>
              <a:buClr>
                <a:srgbClr val="E28312"/>
              </a:buClr>
              <a:buChar char="◦"/>
              <a:tabLst>
                <a:tab pos="196215" algn="l"/>
              </a:tabLst>
            </a:pPr>
            <a:r>
              <a:rPr sz="2000" dirty="0">
                <a:solidFill>
                  <a:srgbClr val="404040"/>
                </a:solidFill>
                <a:latin typeface="Carlito"/>
                <a:cs typeface="Carlito"/>
              </a:rPr>
              <a:t>Our </a:t>
            </a:r>
            <a:r>
              <a:rPr sz="2000" spc="-5" dirty="0">
                <a:solidFill>
                  <a:srgbClr val="404040"/>
                </a:solidFill>
                <a:latin typeface="Carlito"/>
                <a:cs typeface="Carlito"/>
              </a:rPr>
              <a:t>task: </a:t>
            </a:r>
            <a:r>
              <a:rPr sz="2000" spc="-20" dirty="0">
                <a:solidFill>
                  <a:srgbClr val="404040"/>
                </a:solidFill>
                <a:latin typeface="Carlito"/>
                <a:cs typeface="Carlito"/>
              </a:rPr>
              <a:t>to develop </a:t>
            </a:r>
            <a:r>
              <a:rPr sz="2000" dirty="0">
                <a:solidFill>
                  <a:srgbClr val="404040"/>
                </a:solidFill>
                <a:latin typeface="Carlito"/>
                <a:cs typeface="Carlito"/>
              </a:rPr>
              <a:t>a machine learning model </a:t>
            </a:r>
            <a:r>
              <a:rPr sz="2000" spc="-25" dirty="0">
                <a:solidFill>
                  <a:srgbClr val="404040"/>
                </a:solidFill>
                <a:latin typeface="Carlito"/>
                <a:cs typeface="Carlito"/>
              </a:rPr>
              <a:t>for </a:t>
            </a:r>
            <a:r>
              <a:rPr sz="2000" dirty="0">
                <a:solidFill>
                  <a:srgbClr val="404040"/>
                </a:solidFill>
                <a:latin typeface="Carlito"/>
                <a:cs typeface="Carlito"/>
              </a:rPr>
              <a:t>Space Y who </a:t>
            </a:r>
            <a:r>
              <a:rPr sz="2000" spc="-20" dirty="0">
                <a:solidFill>
                  <a:srgbClr val="404040"/>
                </a:solidFill>
                <a:latin typeface="Carlito"/>
                <a:cs typeface="Carlito"/>
              </a:rPr>
              <a:t>wants to </a:t>
            </a:r>
            <a:r>
              <a:rPr sz="2000" spc="-5" dirty="0">
                <a:solidFill>
                  <a:srgbClr val="404040"/>
                </a:solidFill>
                <a:latin typeface="Carlito"/>
                <a:cs typeface="Carlito"/>
              </a:rPr>
              <a:t>bid </a:t>
            </a:r>
            <a:r>
              <a:rPr sz="2000" spc="-20" dirty="0">
                <a:solidFill>
                  <a:srgbClr val="404040"/>
                </a:solidFill>
                <a:latin typeface="Carlito"/>
                <a:cs typeface="Carlito"/>
              </a:rPr>
              <a:t>against</a:t>
            </a:r>
            <a:r>
              <a:rPr sz="2000" spc="-70" dirty="0">
                <a:solidFill>
                  <a:srgbClr val="404040"/>
                </a:solidFill>
                <a:latin typeface="Carlito"/>
                <a:cs typeface="Carlito"/>
              </a:rPr>
              <a:t> </a:t>
            </a:r>
            <a:r>
              <a:rPr sz="2000" dirty="0">
                <a:solidFill>
                  <a:srgbClr val="404040"/>
                </a:solidFill>
                <a:latin typeface="Carlito"/>
                <a:cs typeface="Carlito"/>
              </a:rPr>
              <a:t>SpaceX</a:t>
            </a:r>
            <a:endParaRPr sz="2000" dirty="0">
              <a:latin typeface="Carlito"/>
              <a:cs typeface="Carlito"/>
            </a:endParaRPr>
          </a:p>
          <a:p>
            <a:pPr marL="195580" indent="-183515">
              <a:lnSpc>
                <a:spcPct val="100000"/>
              </a:lnSpc>
              <a:spcBef>
                <a:spcPts val="395"/>
              </a:spcBef>
              <a:buClr>
                <a:srgbClr val="E28312"/>
              </a:buClr>
              <a:buChar char="◦"/>
              <a:tabLst>
                <a:tab pos="196215" algn="l"/>
              </a:tabLst>
            </a:pPr>
            <a:r>
              <a:rPr sz="2000" spc="-5" dirty="0">
                <a:solidFill>
                  <a:srgbClr val="404040"/>
                </a:solidFill>
                <a:latin typeface="Carlito"/>
                <a:cs typeface="Carlito"/>
              </a:rPr>
              <a:t>The goal </a:t>
            </a:r>
            <a:r>
              <a:rPr sz="2000" dirty="0">
                <a:solidFill>
                  <a:srgbClr val="404040"/>
                </a:solidFill>
                <a:latin typeface="Carlito"/>
                <a:cs typeface="Carlito"/>
              </a:rPr>
              <a:t>of </a:t>
            </a:r>
            <a:r>
              <a:rPr sz="2000" spc="-5" dirty="0">
                <a:solidFill>
                  <a:srgbClr val="404040"/>
                </a:solidFill>
                <a:latin typeface="Carlito"/>
                <a:cs typeface="Carlito"/>
              </a:rPr>
              <a:t>model is </a:t>
            </a:r>
            <a:r>
              <a:rPr sz="2000" spc="-20" dirty="0">
                <a:solidFill>
                  <a:srgbClr val="404040"/>
                </a:solidFill>
                <a:latin typeface="Carlito"/>
                <a:cs typeface="Carlito"/>
              </a:rPr>
              <a:t>to </a:t>
            </a:r>
            <a:r>
              <a:rPr sz="2000" spc="-5" dirty="0">
                <a:solidFill>
                  <a:srgbClr val="404040"/>
                </a:solidFill>
                <a:latin typeface="Carlito"/>
                <a:cs typeface="Carlito"/>
              </a:rPr>
              <a:t>predict when </a:t>
            </a:r>
            <a:r>
              <a:rPr sz="2000" spc="-15" dirty="0">
                <a:solidFill>
                  <a:srgbClr val="404040"/>
                </a:solidFill>
                <a:latin typeface="Carlito"/>
                <a:cs typeface="Carlito"/>
              </a:rPr>
              <a:t>Stage </a:t>
            </a:r>
            <a:r>
              <a:rPr sz="2000" dirty="0">
                <a:solidFill>
                  <a:srgbClr val="404040"/>
                </a:solidFill>
                <a:latin typeface="Carlito"/>
                <a:cs typeface="Carlito"/>
              </a:rPr>
              <a:t>1 </a:t>
            </a:r>
            <a:r>
              <a:rPr sz="2000" spc="-5" dirty="0">
                <a:solidFill>
                  <a:srgbClr val="404040"/>
                </a:solidFill>
                <a:latin typeface="Carlito"/>
                <a:cs typeface="Carlito"/>
              </a:rPr>
              <a:t>will successfully </a:t>
            </a:r>
            <a:r>
              <a:rPr sz="2000" dirty="0">
                <a:solidFill>
                  <a:srgbClr val="404040"/>
                </a:solidFill>
                <a:latin typeface="Carlito"/>
                <a:cs typeface="Carlito"/>
              </a:rPr>
              <a:t>land </a:t>
            </a:r>
            <a:r>
              <a:rPr sz="2000" spc="-20" dirty="0">
                <a:solidFill>
                  <a:srgbClr val="404040"/>
                </a:solidFill>
                <a:latin typeface="Carlito"/>
                <a:cs typeface="Carlito"/>
              </a:rPr>
              <a:t>to </a:t>
            </a:r>
            <a:r>
              <a:rPr sz="2000" spc="-35" dirty="0">
                <a:solidFill>
                  <a:srgbClr val="404040"/>
                </a:solidFill>
                <a:latin typeface="Carlito"/>
                <a:cs typeface="Carlito"/>
              </a:rPr>
              <a:t>save </a:t>
            </a:r>
            <a:r>
              <a:rPr sz="2000" spc="-5" dirty="0">
                <a:solidFill>
                  <a:srgbClr val="404040"/>
                </a:solidFill>
                <a:latin typeface="Carlito"/>
                <a:cs typeface="Carlito"/>
              </a:rPr>
              <a:t>~$100 million</a:t>
            </a:r>
            <a:r>
              <a:rPr sz="2000" spc="-110" dirty="0">
                <a:solidFill>
                  <a:srgbClr val="404040"/>
                </a:solidFill>
                <a:latin typeface="Carlito"/>
                <a:cs typeface="Carlito"/>
              </a:rPr>
              <a:t> </a:t>
            </a:r>
            <a:r>
              <a:rPr sz="2000" dirty="0">
                <a:solidFill>
                  <a:srgbClr val="404040"/>
                </a:solidFill>
                <a:latin typeface="Carlito"/>
                <a:cs typeface="Carlito"/>
              </a:rPr>
              <a:t>USD</a:t>
            </a:r>
            <a:endParaRPr sz="2000" dirty="0">
              <a:latin typeface="Carlito"/>
              <a:cs typeface="Carlito"/>
            </a:endParaRPr>
          </a:p>
          <a:p>
            <a:pPr marL="195580" indent="-183515">
              <a:lnSpc>
                <a:spcPct val="100000"/>
              </a:lnSpc>
              <a:spcBef>
                <a:spcPts val="409"/>
              </a:spcBef>
              <a:buClr>
                <a:srgbClr val="E28312"/>
              </a:buClr>
              <a:buChar char="◦"/>
              <a:tabLst>
                <a:tab pos="196215" algn="l"/>
              </a:tabLst>
            </a:pPr>
            <a:r>
              <a:rPr sz="2000" spc="-5" dirty="0">
                <a:solidFill>
                  <a:srgbClr val="404040"/>
                </a:solidFill>
                <a:latin typeface="Carlito"/>
                <a:cs typeface="Carlito"/>
              </a:rPr>
              <a:t>Used </a:t>
            </a:r>
            <a:r>
              <a:rPr sz="2000" spc="-25" dirty="0">
                <a:solidFill>
                  <a:srgbClr val="404040"/>
                </a:solidFill>
                <a:latin typeface="Carlito"/>
                <a:cs typeface="Carlito"/>
              </a:rPr>
              <a:t>data </a:t>
            </a:r>
            <a:r>
              <a:rPr sz="2000" spc="-20" dirty="0">
                <a:solidFill>
                  <a:srgbClr val="404040"/>
                </a:solidFill>
                <a:latin typeface="Carlito"/>
                <a:cs typeface="Carlito"/>
              </a:rPr>
              <a:t>from </a:t>
            </a:r>
            <a:r>
              <a:rPr sz="2000" dirty="0">
                <a:solidFill>
                  <a:srgbClr val="404040"/>
                </a:solidFill>
                <a:latin typeface="Carlito"/>
                <a:cs typeface="Carlito"/>
              </a:rPr>
              <a:t>a </a:t>
            </a:r>
            <a:r>
              <a:rPr sz="2000" spc="-5" dirty="0">
                <a:solidFill>
                  <a:srgbClr val="404040"/>
                </a:solidFill>
                <a:latin typeface="Carlito"/>
                <a:cs typeface="Carlito"/>
              </a:rPr>
              <a:t>public </a:t>
            </a:r>
            <a:r>
              <a:rPr sz="2000" dirty="0">
                <a:solidFill>
                  <a:srgbClr val="404040"/>
                </a:solidFill>
                <a:latin typeface="Carlito"/>
                <a:cs typeface="Carlito"/>
              </a:rPr>
              <a:t>SpaceX API and </a:t>
            </a:r>
            <a:r>
              <a:rPr sz="2000" spc="-5" dirty="0">
                <a:solidFill>
                  <a:srgbClr val="404040"/>
                </a:solidFill>
                <a:latin typeface="Carlito"/>
                <a:cs typeface="Carlito"/>
              </a:rPr>
              <a:t>web scraping </a:t>
            </a:r>
            <a:r>
              <a:rPr sz="2000" dirty="0">
                <a:solidFill>
                  <a:srgbClr val="404040"/>
                </a:solidFill>
                <a:latin typeface="Carlito"/>
                <a:cs typeface="Carlito"/>
              </a:rPr>
              <a:t>SpaceX Wikipedia</a:t>
            </a:r>
            <a:r>
              <a:rPr sz="2000" spc="-195" dirty="0">
                <a:solidFill>
                  <a:srgbClr val="404040"/>
                </a:solidFill>
                <a:latin typeface="Carlito"/>
                <a:cs typeface="Carlito"/>
              </a:rPr>
              <a:t> </a:t>
            </a:r>
            <a:r>
              <a:rPr sz="2000" spc="-5" dirty="0">
                <a:solidFill>
                  <a:srgbClr val="404040"/>
                </a:solidFill>
                <a:latin typeface="Carlito"/>
                <a:cs typeface="Carlito"/>
              </a:rPr>
              <a:t>page</a:t>
            </a:r>
            <a:endParaRPr sz="2000" dirty="0">
              <a:latin typeface="Carlito"/>
              <a:cs typeface="Carlito"/>
            </a:endParaRPr>
          </a:p>
          <a:p>
            <a:pPr marL="195580" indent="-183515">
              <a:lnSpc>
                <a:spcPct val="100000"/>
              </a:lnSpc>
              <a:spcBef>
                <a:spcPts val="400"/>
              </a:spcBef>
              <a:buClr>
                <a:srgbClr val="E28312"/>
              </a:buClr>
              <a:buChar char="◦"/>
              <a:tabLst>
                <a:tab pos="196215" algn="l"/>
              </a:tabLst>
            </a:pPr>
            <a:r>
              <a:rPr sz="2000" spc="-25" dirty="0">
                <a:solidFill>
                  <a:srgbClr val="404040"/>
                </a:solidFill>
                <a:latin typeface="Carlito"/>
                <a:cs typeface="Carlito"/>
              </a:rPr>
              <a:t>Created data </a:t>
            </a:r>
            <a:r>
              <a:rPr sz="2000" spc="-5" dirty="0">
                <a:solidFill>
                  <a:srgbClr val="404040"/>
                </a:solidFill>
                <a:latin typeface="Carlito"/>
                <a:cs typeface="Carlito"/>
              </a:rPr>
              <a:t>labels </a:t>
            </a:r>
            <a:r>
              <a:rPr sz="2000" dirty="0">
                <a:solidFill>
                  <a:srgbClr val="404040"/>
                </a:solidFill>
                <a:latin typeface="Carlito"/>
                <a:cs typeface="Carlito"/>
              </a:rPr>
              <a:t>and </a:t>
            </a:r>
            <a:r>
              <a:rPr sz="2000" spc="-25" dirty="0">
                <a:solidFill>
                  <a:srgbClr val="404040"/>
                </a:solidFill>
                <a:latin typeface="Carlito"/>
                <a:cs typeface="Carlito"/>
              </a:rPr>
              <a:t>stored data into </a:t>
            </a:r>
            <a:r>
              <a:rPr sz="2000" dirty="0">
                <a:solidFill>
                  <a:srgbClr val="404040"/>
                </a:solidFill>
                <a:latin typeface="Carlito"/>
                <a:cs typeface="Carlito"/>
              </a:rPr>
              <a:t>a </a:t>
            </a:r>
            <a:r>
              <a:rPr sz="2000" spc="-5" dirty="0">
                <a:solidFill>
                  <a:srgbClr val="404040"/>
                </a:solidFill>
                <a:latin typeface="Carlito"/>
                <a:cs typeface="Carlito"/>
              </a:rPr>
              <a:t>DB2 SQL</a:t>
            </a:r>
            <a:r>
              <a:rPr sz="2000" spc="-15" dirty="0">
                <a:solidFill>
                  <a:srgbClr val="404040"/>
                </a:solidFill>
                <a:latin typeface="Carlito"/>
                <a:cs typeface="Carlito"/>
              </a:rPr>
              <a:t> </a:t>
            </a:r>
            <a:r>
              <a:rPr sz="2000" spc="-5" dirty="0">
                <a:solidFill>
                  <a:srgbClr val="404040"/>
                </a:solidFill>
                <a:latin typeface="Carlito"/>
                <a:cs typeface="Carlito"/>
              </a:rPr>
              <a:t>database</a:t>
            </a:r>
            <a:endParaRPr sz="2000" dirty="0">
              <a:latin typeface="Carlito"/>
              <a:cs typeface="Carlito"/>
            </a:endParaRPr>
          </a:p>
          <a:p>
            <a:pPr marL="195580" indent="-183515">
              <a:lnSpc>
                <a:spcPct val="100000"/>
              </a:lnSpc>
              <a:spcBef>
                <a:spcPts val="395"/>
              </a:spcBef>
              <a:buClr>
                <a:srgbClr val="E28312"/>
              </a:buClr>
              <a:buChar char="◦"/>
              <a:tabLst>
                <a:tab pos="196215" algn="l"/>
              </a:tabLst>
            </a:pPr>
            <a:r>
              <a:rPr sz="2000" spc="-25" dirty="0">
                <a:solidFill>
                  <a:srgbClr val="404040"/>
                </a:solidFill>
                <a:latin typeface="Carlito"/>
                <a:cs typeface="Carlito"/>
              </a:rPr>
              <a:t>Created </a:t>
            </a:r>
            <a:r>
              <a:rPr sz="2000" dirty="0">
                <a:solidFill>
                  <a:srgbClr val="404040"/>
                </a:solidFill>
                <a:latin typeface="Carlito"/>
                <a:cs typeface="Carlito"/>
              </a:rPr>
              <a:t>a </a:t>
            </a:r>
            <a:r>
              <a:rPr sz="2000" spc="-5" dirty="0">
                <a:solidFill>
                  <a:srgbClr val="404040"/>
                </a:solidFill>
                <a:latin typeface="Carlito"/>
                <a:cs typeface="Carlito"/>
              </a:rPr>
              <a:t>dashboard </a:t>
            </a:r>
            <a:r>
              <a:rPr sz="2000" spc="-25" dirty="0">
                <a:solidFill>
                  <a:srgbClr val="404040"/>
                </a:solidFill>
                <a:latin typeface="Carlito"/>
                <a:cs typeface="Carlito"/>
              </a:rPr>
              <a:t>for</a:t>
            </a:r>
            <a:r>
              <a:rPr sz="2000" spc="-125" dirty="0">
                <a:solidFill>
                  <a:srgbClr val="404040"/>
                </a:solidFill>
                <a:latin typeface="Carlito"/>
                <a:cs typeface="Carlito"/>
              </a:rPr>
              <a:t> </a:t>
            </a:r>
            <a:r>
              <a:rPr sz="2000" spc="-20" dirty="0">
                <a:solidFill>
                  <a:srgbClr val="404040"/>
                </a:solidFill>
                <a:latin typeface="Carlito"/>
                <a:cs typeface="Carlito"/>
              </a:rPr>
              <a:t>visualization</a:t>
            </a:r>
            <a:endParaRPr sz="2000" dirty="0">
              <a:latin typeface="Carlito"/>
              <a:cs typeface="Carlito"/>
            </a:endParaRPr>
          </a:p>
          <a:p>
            <a:pPr marL="195580" indent="-183515">
              <a:lnSpc>
                <a:spcPct val="100000"/>
              </a:lnSpc>
              <a:spcBef>
                <a:spcPts val="405"/>
              </a:spcBef>
              <a:buClr>
                <a:srgbClr val="E28312"/>
              </a:buClr>
              <a:buChar char="◦"/>
              <a:tabLst>
                <a:tab pos="196215" algn="l"/>
              </a:tabLst>
            </a:pPr>
            <a:r>
              <a:rPr sz="2000" spc="-50" dirty="0">
                <a:solidFill>
                  <a:srgbClr val="404040"/>
                </a:solidFill>
                <a:latin typeface="Carlito"/>
                <a:cs typeface="Carlito"/>
              </a:rPr>
              <a:t>We </a:t>
            </a:r>
            <a:r>
              <a:rPr sz="2000" spc="-25" dirty="0">
                <a:solidFill>
                  <a:srgbClr val="404040"/>
                </a:solidFill>
                <a:latin typeface="Carlito"/>
                <a:cs typeface="Carlito"/>
              </a:rPr>
              <a:t>created </a:t>
            </a:r>
            <a:r>
              <a:rPr sz="2000" dirty="0">
                <a:solidFill>
                  <a:srgbClr val="404040"/>
                </a:solidFill>
                <a:latin typeface="Carlito"/>
                <a:cs typeface="Carlito"/>
              </a:rPr>
              <a:t>a machine learning model </a:t>
            </a:r>
            <a:r>
              <a:rPr sz="2000" spc="-5" dirty="0">
                <a:solidFill>
                  <a:srgbClr val="404040"/>
                </a:solidFill>
                <a:latin typeface="Carlito"/>
                <a:cs typeface="Carlito"/>
              </a:rPr>
              <a:t>with </a:t>
            </a:r>
            <a:r>
              <a:rPr sz="2000" dirty="0">
                <a:solidFill>
                  <a:srgbClr val="404040"/>
                </a:solidFill>
                <a:latin typeface="Carlito"/>
                <a:cs typeface="Carlito"/>
              </a:rPr>
              <a:t>an </a:t>
            </a:r>
            <a:r>
              <a:rPr sz="2000" spc="-5" dirty="0">
                <a:solidFill>
                  <a:srgbClr val="404040"/>
                </a:solidFill>
                <a:latin typeface="Carlito"/>
                <a:cs typeface="Carlito"/>
              </a:rPr>
              <a:t>accuracy of</a:t>
            </a:r>
            <a:r>
              <a:rPr sz="2000" spc="-105" dirty="0">
                <a:solidFill>
                  <a:srgbClr val="404040"/>
                </a:solidFill>
                <a:latin typeface="Carlito"/>
                <a:cs typeface="Carlito"/>
              </a:rPr>
              <a:t> </a:t>
            </a:r>
            <a:r>
              <a:rPr sz="2000" dirty="0">
                <a:solidFill>
                  <a:srgbClr val="404040"/>
                </a:solidFill>
                <a:latin typeface="Carlito"/>
                <a:cs typeface="Carlito"/>
              </a:rPr>
              <a:t>83%</a:t>
            </a:r>
            <a:endParaRPr sz="2000" dirty="0">
              <a:latin typeface="Carlito"/>
              <a:cs typeface="Carlito"/>
            </a:endParaRPr>
          </a:p>
          <a:p>
            <a:pPr marL="195580" marR="276860" indent="-183515">
              <a:lnSpc>
                <a:spcPts val="2160"/>
              </a:lnSpc>
              <a:spcBef>
                <a:spcPts val="635"/>
              </a:spcBef>
              <a:buClr>
                <a:srgbClr val="E28312"/>
              </a:buClr>
              <a:buChar char="◦"/>
              <a:tabLst>
                <a:tab pos="196215" algn="l"/>
              </a:tabLst>
            </a:pPr>
            <a:r>
              <a:rPr sz="2000" spc="-5" dirty="0">
                <a:solidFill>
                  <a:srgbClr val="404040"/>
                </a:solidFill>
                <a:latin typeface="Carlito"/>
                <a:cs typeface="Carlito"/>
              </a:rPr>
              <a:t>Allon </a:t>
            </a:r>
            <a:r>
              <a:rPr sz="2000" dirty="0">
                <a:solidFill>
                  <a:srgbClr val="404040"/>
                </a:solidFill>
                <a:latin typeface="Carlito"/>
                <a:cs typeface="Carlito"/>
              </a:rPr>
              <a:t>Mask </a:t>
            </a:r>
            <a:r>
              <a:rPr sz="2000" spc="-5" dirty="0">
                <a:solidFill>
                  <a:srgbClr val="404040"/>
                </a:solidFill>
                <a:latin typeface="Carlito"/>
                <a:cs typeface="Carlito"/>
              </a:rPr>
              <a:t>of </a:t>
            </a:r>
            <a:r>
              <a:rPr sz="2000" dirty="0">
                <a:solidFill>
                  <a:srgbClr val="404040"/>
                </a:solidFill>
                <a:latin typeface="Carlito"/>
                <a:cs typeface="Carlito"/>
              </a:rPr>
              <a:t>SpaceY </a:t>
            </a:r>
            <a:r>
              <a:rPr sz="2000" spc="-5" dirty="0">
                <a:solidFill>
                  <a:srgbClr val="404040"/>
                </a:solidFill>
                <a:latin typeface="Carlito"/>
                <a:cs typeface="Carlito"/>
              </a:rPr>
              <a:t>can use </a:t>
            </a:r>
            <a:r>
              <a:rPr sz="2000" dirty="0">
                <a:solidFill>
                  <a:srgbClr val="404040"/>
                </a:solidFill>
                <a:latin typeface="Carlito"/>
                <a:cs typeface="Carlito"/>
              </a:rPr>
              <a:t>this model </a:t>
            </a:r>
            <a:r>
              <a:rPr sz="2000" spc="-20" dirty="0">
                <a:solidFill>
                  <a:srgbClr val="404040"/>
                </a:solidFill>
                <a:latin typeface="Carlito"/>
                <a:cs typeface="Carlito"/>
              </a:rPr>
              <a:t>to </a:t>
            </a:r>
            <a:r>
              <a:rPr sz="2000" spc="-5" dirty="0">
                <a:solidFill>
                  <a:srgbClr val="404040"/>
                </a:solidFill>
                <a:latin typeface="Carlito"/>
                <a:cs typeface="Carlito"/>
              </a:rPr>
              <a:t>predict with </a:t>
            </a:r>
            <a:r>
              <a:rPr sz="2000" spc="-20" dirty="0">
                <a:solidFill>
                  <a:srgbClr val="404040"/>
                </a:solidFill>
                <a:latin typeface="Carlito"/>
                <a:cs typeface="Carlito"/>
              </a:rPr>
              <a:t>relatively </a:t>
            </a:r>
            <a:r>
              <a:rPr sz="2000" spc="-5" dirty="0">
                <a:solidFill>
                  <a:srgbClr val="404040"/>
                </a:solidFill>
                <a:latin typeface="Carlito"/>
                <a:cs typeface="Carlito"/>
              </a:rPr>
              <a:t>high accuracy whether </a:t>
            </a:r>
            <a:r>
              <a:rPr sz="2000" dirty="0">
                <a:solidFill>
                  <a:srgbClr val="404040"/>
                </a:solidFill>
                <a:latin typeface="Carlito"/>
                <a:cs typeface="Carlito"/>
              </a:rPr>
              <a:t>a  launch </a:t>
            </a:r>
            <a:r>
              <a:rPr sz="2000" spc="-5" dirty="0">
                <a:solidFill>
                  <a:srgbClr val="404040"/>
                </a:solidFill>
                <a:latin typeface="Carlito"/>
                <a:cs typeface="Carlito"/>
              </a:rPr>
              <a:t>will </a:t>
            </a:r>
            <a:r>
              <a:rPr sz="2000" spc="-35" dirty="0">
                <a:solidFill>
                  <a:srgbClr val="404040"/>
                </a:solidFill>
                <a:latin typeface="Carlito"/>
                <a:cs typeface="Carlito"/>
              </a:rPr>
              <a:t>have </a:t>
            </a:r>
            <a:r>
              <a:rPr sz="2000" dirty="0">
                <a:solidFill>
                  <a:srgbClr val="404040"/>
                </a:solidFill>
                <a:latin typeface="Carlito"/>
                <a:cs typeface="Carlito"/>
              </a:rPr>
              <a:t>a </a:t>
            </a:r>
            <a:r>
              <a:rPr sz="2000" spc="-5" dirty="0">
                <a:solidFill>
                  <a:srgbClr val="404040"/>
                </a:solidFill>
                <a:latin typeface="Carlito"/>
                <a:cs typeface="Carlito"/>
              </a:rPr>
              <a:t>successful </a:t>
            </a:r>
            <a:r>
              <a:rPr sz="2000" spc="-20" dirty="0">
                <a:solidFill>
                  <a:srgbClr val="404040"/>
                </a:solidFill>
                <a:latin typeface="Carlito"/>
                <a:cs typeface="Carlito"/>
              </a:rPr>
              <a:t>Stage </a:t>
            </a:r>
            <a:r>
              <a:rPr sz="2000" dirty="0">
                <a:solidFill>
                  <a:srgbClr val="404040"/>
                </a:solidFill>
                <a:latin typeface="Carlito"/>
                <a:cs typeface="Carlito"/>
              </a:rPr>
              <a:t>1 landing </a:t>
            </a:r>
            <a:r>
              <a:rPr sz="2000" spc="-25" dirty="0">
                <a:solidFill>
                  <a:srgbClr val="404040"/>
                </a:solidFill>
                <a:latin typeface="Carlito"/>
                <a:cs typeface="Carlito"/>
              </a:rPr>
              <a:t>before </a:t>
            </a:r>
            <a:r>
              <a:rPr sz="2000" dirty="0">
                <a:solidFill>
                  <a:srgbClr val="404040"/>
                </a:solidFill>
                <a:latin typeface="Carlito"/>
                <a:cs typeface="Carlito"/>
              </a:rPr>
              <a:t>launch </a:t>
            </a:r>
            <a:r>
              <a:rPr sz="2000" spc="-20" dirty="0">
                <a:solidFill>
                  <a:srgbClr val="404040"/>
                </a:solidFill>
                <a:latin typeface="Carlito"/>
                <a:cs typeface="Carlito"/>
              </a:rPr>
              <a:t>to </a:t>
            </a:r>
            <a:r>
              <a:rPr sz="2000" spc="-5" dirty="0">
                <a:solidFill>
                  <a:srgbClr val="404040"/>
                </a:solidFill>
                <a:latin typeface="Carlito"/>
                <a:cs typeface="Carlito"/>
              </a:rPr>
              <a:t>determine whether </a:t>
            </a:r>
            <a:r>
              <a:rPr sz="2000" dirty="0">
                <a:solidFill>
                  <a:srgbClr val="404040"/>
                </a:solidFill>
                <a:latin typeface="Carlito"/>
                <a:cs typeface="Carlito"/>
              </a:rPr>
              <a:t>the launch  </a:t>
            </a:r>
            <a:r>
              <a:rPr sz="2000" spc="-5" dirty="0">
                <a:solidFill>
                  <a:srgbClr val="404040"/>
                </a:solidFill>
                <a:latin typeface="Carlito"/>
                <a:cs typeface="Carlito"/>
              </a:rPr>
              <a:t>should be </a:t>
            </a:r>
            <a:r>
              <a:rPr sz="2000" dirty="0">
                <a:solidFill>
                  <a:srgbClr val="404040"/>
                </a:solidFill>
                <a:latin typeface="Carlito"/>
                <a:cs typeface="Carlito"/>
              </a:rPr>
              <a:t>made </a:t>
            </a:r>
            <a:r>
              <a:rPr sz="2000" spc="-5" dirty="0">
                <a:solidFill>
                  <a:srgbClr val="404040"/>
                </a:solidFill>
                <a:latin typeface="Carlito"/>
                <a:cs typeface="Carlito"/>
              </a:rPr>
              <a:t>or</a:t>
            </a:r>
            <a:r>
              <a:rPr sz="2000" spc="-105" dirty="0">
                <a:solidFill>
                  <a:srgbClr val="404040"/>
                </a:solidFill>
                <a:latin typeface="Carlito"/>
                <a:cs typeface="Carlito"/>
              </a:rPr>
              <a:t> </a:t>
            </a:r>
            <a:r>
              <a:rPr sz="2000" spc="-5" dirty="0">
                <a:solidFill>
                  <a:srgbClr val="404040"/>
                </a:solidFill>
                <a:latin typeface="Carlito"/>
                <a:cs typeface="Carlito"/>
              </a:rPr>
              <a:t>not</a:t>
            </a:r>
            <a:endParaRPr sz="2000" dirty="0">
              <a:latin typeface="Carlito"/>
              <a:cs typeface="Carlito"/>
            </a:endParaRPr>
          </a:p>
          <a:p>
            <a:pPr marL="195580" marR="5080" indent="-183515">
              <a:lnSpc>
                <a:spcPts val="2200"/>
              </a:lnSpc>
              <a:spcBef>
                <a:spcPts val="605"/>
              </a:spcBef>
              <a:buClr>
                <a:srgbClr val="E28312"/>
              </a:buClr>
              <a:buChar char="◦"/>
              <a:tabLst>
                <a:tab pos="196215" algn="l"/>
              </a:tabLst>
            </a:pPr>
            <a:r>
              <a:rPr sz="2000" spc="-5" dirty="0">
                <a:solidFill>
                  <a:srgbClr val="404040"/>
                </a:solidFill>
                <a:latin typeface="Carlito"/>
                <a:cs typeface="Carlito"/>
              </a:rPr>
              <a:t>If </a:t>
            </a:r>
            <a:r>
              <a:rPr lang="en-US" sz="2000" spc="-5" dirty="0">
                <a:solidFill>
                  <a:srgbClr val="404040"/>
                </a:solidFill>
                <a:latin typeface="Carlito"/>
                <a:cs typeface="Carlito"/>
              </a:rPr>
              <a:t>possible,</a:t>
            </a:r>
            <a:r>
              <a:rPr sz="2000" spc="-5" dirty="0">
                <a:solidFill>
                  <a:srgbClr val="404040"/>
                </a:solidFill>
                <a:latin typeface="Carlito"/>
                <a:cs typeface="Carlito"/>
              </a:rPr>
              <a:t> </a:t>
            </a:r>
            <a:r>
              <a:rPr sz="2000" spc="-20" dirty="0">
                <a:solidFill>
                  <a:srgbClr val="404040"/>
                </a:solidFill>
                <a:latin typeface="Carlito"/>
                <a:cs typeface="Carlito"/>
              </a:rPr>
              <a:t>more </a:t>
            </a:r>
            <a:r>
              <a:rPr sz="2000" spc="-25" dirty="0">
                <a:solidFill>
                  <a:srgbClr val="404040"/>
                </a:solidFill>
                <a:latin typeface="Carlito"/>
                <a:cs typeface="Carlito"/>
              </a:rPr>
              <a:t>data </a:t>
            </a:r>
            <a:r>
              <a:rPr sz="2000" spc="-5" dirty="0">
                <a:solidFill>
                  <a:srgbClr val="404040"/>
                </a:solidFill>
                <a:latin typeface="Carlito"/>
                <a:cs typeface="Carlito"/>
              </a:rPr>
              <a:t>should </a:t>
            </a:r>
            <a:r>
              <a:rPr sz="2000" dirty="0">
                <a:solidFill>
                  <a:srgbClr val="404040"/>
                </a:solidFill>
                <a:latin typeface="Carlito"/>
                <a:cs typeface="Carlito"/>
              </a:rPr>
              <a:t>be </a:t>
            </a:r>
            <a:r>
              <a:rPr sz="2000" spc="-5" dirty="0">
                <a:solidFill>
                  <a:srgbClr val="404040"/>
                </a:solidFill>
                <a:latin typeface="Carlito"/>
                <a:cs typeface="Carlito"/>
              </a:rPr>
              <a:t>collected </a:t>
            </a:r>
            <a:r>
              <a:rPr sz="2000" spc="-20" dirty="0">
                <a:solidFill>
                  <a:srgbClr val="404040"/>
                </a:solidFill>
                <a:latin typeface="Carlito"/>
                <a:cs typeface="Carlito"/>
              </a:rPr>
              <a:t>to </a:t>
            </a:r>
            <a:r>
              <a:rPr sz="2000" spc="-25" dirty="0">
                <a:solidFill>
                  <a:srgbClr val="404040"/>
                </a:solidFill>
                <a:latin typeface="Carlito"/>
                <a:cs typeface="Carlito"/>
              </a:rPr>
              <a:t>better </a:t>
            </a:r>
            <a:r>
              <a:rPr sz="2000" spc="-5" dirty="0">
                <a:solidFill>
                  <a:srgbClr val="404040"/>
                </a:solidFill>
                <a:latin typeface="Carlito"/>
                <a:cs typeface="Carlito"/>
              </a:rPr>
              <a:t>determine </a:t>
            </a:r>
            <a:r>
              <a:rPr sz="2000" dirty="0">
                <a:solidFill>
                  <a:srgbClr val="404040"/>
                </a:solidFill>
                <a:latin typeface="Carlito"/>
                <a:cs typeface="Carlito"/>
              </a:rPr>
              <a:t>the </a:t>
            </a:r>
            <a:r>
              <a:rPr sz="2000" spc="-10" dirty="0">
                <a:solidFill>
                  <a:srgbClr val="404040"/>
                </a:solidFill>
                <a:latin typeface="Carlito"/>
                <a:cs typeface="Carlito"/>
              </a:rPr>
              <a:t>best </a:t>
            </a:r>
            <a:r>
              <a:rPr sz="2000" dirty="0">
                <a:solidFill>
                  <a:srgbClr val="404040"/>
                </a:solidFill>
                <a:latin typeface="Carlito"/>
                <a:cs typeface="Carlito"/>
              </a:rPr>
              <a:t>machine learning model  and </a:t>
            </a:r>
            <a:r>
              <a:rPr sz="2000" spc="-25" dirty="0">
                <a:solidFill>
                  <a:srgbClr val="404040"/>
                </a:solidFill>
                <a:latin typeface="Carlito"/>
                <a:cs typeface="Carlito"/>
              </a:rPr>
              <a:t>improve</a:t>
            </a:r>
            <a:r>
              <a:rPr sz="2000" spc="-30" dirty="0">
                <a:solidFill>
                  <a:srgbClr val="404040"/>
                </a:solidFill>
                <a:latin typeface="Carlito"/>
                <a:cs typeface="Carlito"/>
              </a:rPr>
              <a:t> </a:t>
            </a:r>
            <a:r>
              <a:rPr sz="2000" spc="-5" dirty="0">
                <a:solidFill>
                  <a:srgbClr val="404040"/>
                </a:solidFill>
                <a:latin typeface="Carlito"/>
                <a:cs typeface="Carlito"/>
              </a:rPr>
              <a:t>accuracy</a:t>
            </a:r>
            <a:endParaRPr sz="2000" dirty="0">
              <a:latin typeface="Carlito"/>
              <a:cs typeface="Carlito"/>
            </a:endParaRPr>
          </a:p>
        </p:txBody>
      </p:sp>
      <p:sp>
        <p:nvSpPr>
          <p:cNvPr id="7" name="Title 6">
            <a:extLst>
              <a:ext uri="{FF2B5EF4-FFF2-40B4-BE49-F238E27FC236}">
                <a16:creationId xmlns:a16="http://schemas.microsoft.com/office/drawing/2014/main" id="{98F13A69-4B91-03DC-F1E6-4AD37DACE9B8}"/>
              </a:ext>
            </a:extLst>
          </p:cNvPr>
          <p:cNvSpPr>
            <a:spLocks noGrp="1"/>
          </p:cNvSpPr>
          <p:nvPr>
            <p:ph type="title"/>
          </p:nvPr>
        </p:nvSpPr>
        <p:spPr>
          <a:xfrm>
            <a:off x="1120948" y="597294"/>
            <a:ext cx="9950103" cy="739896"/>
          </a:xfrm>
        </p:spPr>
        <p:txBody>
          <a:bodyPr/>
          <a:lstStyle/>
          <a:p>
            <a:r>
              <a:rPr lang="en-US" dirty="0"/>
              <a:t>Conclusion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299-A489-75D9-7A8B-9434F55583AD}"/>
              </a:ext>
            </a:extLst>
          </p:cNvPr>
          <p:cNvSpPr>
            <a:spLocks noGrp="1"/>
          </p:cNvSpPr>
          <p:nvPr>
            <p:ph type="title"/>
          </p:nvPr>
        </p:nvSpPr>
        <p:spPr>
          <a:xfrm>
            <a:off x="1120948" y="212193"/>
            <a:ext cx="9950103" cy="704977"/>
          </a:xfrm>
        </p:spPr>
        <p:txBody>
          <a:bodyPr/>
          <a:lstStyle/>
          <a:p>
            <a:r>
              <a:rPr lang="en-US" dirty="0"/>
              <a:t>Methodology	</a:t>
            </a:r>
          </a:p>
        </p:txBody>
      </p:sp>
      <p:sp>
        <p:nvSpPr>
          <p:cNvPr id="3" name="Content Placeholder 2">
            <a:extLst>
              <a:ext uri="{FF2B5EF4-FFF2-40B4-BE49-F238E27FC236}">
                <a16:creationId xmlns:a16="http://schemas.microsoft.com/office/drawing/2014/main" id="{7361BB51-0C9E-4B44-523E-6AA62775841B}"/>
              </a:ext>
            </a:extLst>
          </p:cNvPr>
          <p:cNvSpPr>
            <a:spLocks noGrp="1"/>
          </p:cNvSpPr>
          <p:nvPr>
            <p:ph idx="1"/>
          </p:nvPr>
        </p:nvSpPr>
        <p:spPr>
          <a:xfrm>
            <a:off x="1077362" y="1123805"/>
            <a:ext cx="9950103" cy="4817025"/>
          </a:xfrm>
        </p:spPr>
        <p:txBody>
          <a:bodyPr>
            <a:normAutofit/>
          </a:bodyPr>
          <a:lstStyle/>
          <a:p>
            <a:pPr algn="just"/>
            <a:r>
              <a:rPr lang="en-US" sz="2400" b="1" dirty="0"/>
              <a:t>Data collection methodology:</a:t>
            </a:r>
          </a:p>
          <a:p>
            <a:pPr marL="615950" lvl="1" indent="123825" algn="just">
              <a:buFont typeface="Arial" panose="020B0604020202020204" pitchFamily="34" charset="0"/>
              <a:buChar char="•"/>
            </a:pPr>
            <a:r>
              <a:rPr lang="en-US" sz="2000" dirty="0"/>
              <a:t>	</a:t>
            </a:r>
            <a:r>
              <a:rPr lang="en-US" sz="2000" b="1" dirty="0"/>
              <a:t>Combined data from SpaceX public API and SpaceX Wikipedia page</a:t>
            </a:r>
          </a:p>
          <a:p>
            <a:pPr algn="just"/>
            <a:r>
              <a:rPr lang="en-US" sz="2400" b="1" dirty="0"/>
              <a:t>Perform data wrangling</a:t>
            </a:r>
          </a:p>
          <a:p>
            <a:pPr marL="615950" lvl="1" indent="12700" algn="just">
              <a:buFont typeface="Arial" panose="020B0604020202020204" pitchFamily="34" charset="0"/>
              <a:buChar char="•"/>
            </a:pPr>
            <a:r>
              <a:rPr lang="en-US" sz="2200" b="1" dirty="0"/>
              <a:t>	Classifying true landings as successful and unsuccessful otherwise</a:t>
            </a:r>
          </a:p>
          <a:p>
            <a:pPr algn="just"/>
            <a:r>
              <a:rPr lang="en-US" sz="2400" b="1" dirty="0"/>
              <a:t>Perform exploratory data analysis (EDA) using visualization and SQL</a:t>
            </a:r>
          </a:p>
          <a:p>
            <a:pPr algn="just"/>
            <a:r>
              <a:rPr lang="en-US" sz="2400" b="1" dirty="0"/>
              <a:t>Perform interactive visual analytics using Folium and </a:t>
            </a:r>
            <a:r>
              <a:rPr lang="en-US" sz="2400" b="1" dirty="0" err="1"/>
              <a:t>Plotly</a:t>
            </a:r>
            <a:r>
              <a:rPr lang="en-US" sz="2400" b="1" dirty="0"/>
              <a:t> Dash</a:t>
            </a:r>
          </a:p>
          <a:p>
            <a:pPr algn="just"/>
            <a:r>
              <a:rPr lang="en-US" sz="2400" b="1" dirty="0"/>
              <a:t>Perform predictive analysis using classification models</a:t>
            </a:r>
          </a:p>
          <a:p>
            <a:pPr marL="615950" lvl="1" indent="12700" algn="just">
              <a:buFont typeface="Arial" panose="020B0604020202020204" pitchFamily="34" charset="0"/>
              <a:buChar char="•"/>
            </a:pPr>
            <a:r>
              <a:rPr lang="en-US" sz="2200" b="1" dirty="0"/>
              <a:t>	Tuned models using </a:t>
            </a:r>
            <a:r>
              <a:rPr lang="en-US" sz="2200" b="1" dirty="0" err="1"/>
              <a:t>GridSearchCV</a:t>
            </a:r>
            <a:endParaRPr lang="en-US" sz="2200" b="1" dirty="0"/>
          </a:p>
          <a:p>
            <a:pPr lvl="2" algn="just"/>
            <a:endParaRPr lang="en-US" sz="2000" dirty="0"/>
          </a:p>
          <a:p>
            <a:pPr algn="just"/>
            <a:endParaRPr lang="en-US" sz="2400" dirty="0"/>
          </a:p>
          <a:p>
            <a:pPr algn="just"/>
            <a:endParaRPr lang="en-US" sz="2400" dirty="0"/>
          </a:p>
          <a:p>
            <a:pPr algn="just"/>
            <a:endParaRPr lang="en-US" sz="2400" dirty="0"/>
          </a:p>
        </p:txBody>
      </p:sp>
      <p:sp>
        <p:nvSpPr>
          <p:cNvPr id="4" name="Slide Number Placeholder 3">
            <a:extLst>
              <a:ext uri="{FF2B5EF4-FFF2-40B4-BE49-F238E27FC236}">
                <a16:creationId xmlns:a16="http://schemas.microsoft.com/office/drawing/2014/main" id="{52F4D79D-8F4B-6487-E8E9-6D7C1ADB79C9}"/>
              </a:ext>
            </a:extLst>
          </p:cNvPr>
          <p:cNvSpPr>
            <a:spLocks noGrp="1"/>
          </p:cNvSpPr>
          <p:nvPr>
            <p:ph type="sldNum" sz="quarter" idx="12"/>
          </p:nvPr>
        </p:nvSpPr>
        <p:spPr/>
        <p:txBody>
          <a:bodyPr/>
          <a:lstStyle/>
          <a:p>
            <a:fld id="{5DEF7F31-0B8A-474A-B86C-91F381754329}" type="slidenum">
              <a:rPr lang="en-US" smtClean="0"/>
              <a:t>5</a:t>
            </a:fld>
            <a:endParaRPr lang="en-US"/>
          </a:p>
        </p:txBody>
      </p:sp>
    </p:spTree>
    <p:extLst>
      <p:ext uri="{BB962C8B-B14F-4D97-AF65-F5344CB8AC3E}">
        <p14:creationId xmlns:p14="http://schemas.microsoft.com/office/powerpoint/2010/main" val="296104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299-A489-75D9-7A8B-9434F55583AD}"/>
              </a:ext>
            </a:extLst>
          </p:cNvPr>
          <p:cNvSpPr>
            <a:spLocks noGrp="1"/>
          </p:cNvSpPr>
          <p:nvPr>
            <p:ph type="title"/>
          </p:nvPr>
        </p:nvSpPr>
        <p:spPr>
          <a:xfrm>
            <a:off x="1120948" y="212193"/>
            <a:ext cx="9950103" cy="704977"/>
          </a:xfrm>
        </p:spPr>
        <p:txBody>
          <a:bodyPr/>
          <a:lstStyle/>
          <a:p>
            <a:r>
              <a:rPr lang="en-US" dirty="0"/>
              <a:t>Methodology: </a:t>
            </a:r>
            <a:r>
              <a:rPr lang="en-US" b="0" dirty="0"/>
              <a:t>Data Collection Overview</a:t>
            </a:r>
            <a:r>
              <a:rPr lang="en-US" dirty="0"/>
              <a:t>	</a:t>
            </a:r>
          </a:p>
        </p:txBody>
      </p:sp>
      <p:sp>
        <p:nvSpPr>
          <p:cNvPr id="3" name="Content Placeholder 2">
            <a:extLst>
              <a:ext uri="{FF2B5EF4-FFF2-40B4-BE49-F238E27FC236}">
                <a16:creationId xmlns:a16="http://schemas.microsoft.com/office/drawing/2014/main" id="{7361BB51-0C9E-4B44-523E-6AA62775841B}"/>
              </a:ext>
            </a:extLst>
          </p:cNvPr>
          <p:cNvSpPr>
            <a:spLocks noGrp="1"/>
          </p:cNvSpPr>
          <p:nvPr>
            <p:ph idx="1"/>
          </p:nvPr>
        </p:nvSpPr>
        <p:spPr>
          <a:xfrm>
            <a:off x="1077362" y="1123805"/>
            <a:ext cx="9950103" cy="4817025"/>
          </a:xfrm>
        </p:spPr>
        <p:txBody>
          <a:bodyPr>
            <a:normAutofit fontScale="92500" lnSpcReduction="20000"/>
          </a:bodyPr>
          <a:lstStyle/>
          <a:p>
            <a:pPr algn="just"/>
            <a:r>
              <a:rPr lang="en-US" sz="2400" b="1" dirty="0"/>
              <a:t>Data collection process involved a combination of API requests from Space X public API and web  scraping data from a table in Space X’s Wikipedia entry.</a:t>
            </a:r>
          </a:p>
          <a:p>
            <a:pPr algn="just"/>
            <a:r>
              <a:rPr lang="en-US" sz="2400" b="1" dirty="0"/>
              <a:t>The next slide will show the flowchart of data collection from API and the one after will show  the flowchart of data collection from </a:t>
            </a:r>
            <a:r>
              <a:rPr lang="en-US" sz="2400" b="1" dirty="0" err="1"/>
              <a:t>webscraping</a:t>
            </a:r>
            <a:r>
              <a:rPr lang="en-US" sz="2400" b="1" dirty="0"/>
              <a:t>.</a:t>
            </a:r>
          </a:p>
          <a:p>
            <a:pPr algn="just"/>
            <a:r>
              <a:rPr lang="en-US" sz="2400" b="1" dirty="0"/>
              <a:t>Space X API Data Columns:</a:t>
            </a:r>
          </a:p>
          <a:p>
            <a:pPr lvl="1" algn="just"/>
            <a:r>
              <a:rPr lang="en-US" sz="2200" b="1" dirty="0" err="1"/>
              <a:t>FlightNumber</a:t>
            </a:r>
            <a:r>
              <a:rPr lang="en-US" sz="2200" b="1" dirty="0"/>
              <a:t>, Date, </a:t>
            </a:r>
            <a:r>
              <a:rPr lang="en-US" sz="2200" b="1" dirty="0" err="1"/>
              <a:t>BoosterVersion</a:t>
            </a:r>
            <a:r>
              <a:rPr lang="en-US" sz="2200" b="1" dirty="0"/>
              <a:t>, </a:t>
            </a:r>
            <a:r>
              <a:rPr lang="en-US" sz="2200" b="1" dirty="0" err="1"/>
              <a:t>PayloadMass</a:t>
            </a:r>
            <a:r>
              <a:rPr lang="en-US" sz="2200" b="1" dirty="0"/>
              <a:t>, Orbit, </a:t>
            </a:r>
            <a:r>
              <a:rPr lang="en-US" sz="2200" b="1" dirty="0" err="1"/>
              <a:t>LaunchSite</a:t>
            </a:r>
            <a:r>
              <a:rPr lang="en-US" sz="2200" b="1" dirty="0"/>
              <a:t>, Outcome, Flights, </a:t>
            </a:r>
            <a:r>
              <a:rPr lang="en-US" sz="2200" b="1" dirty="0" err="1"/>
              <a:t>GridFins</a:t>
            </a:r>
            <a:r>
              <a:rPr lang="en-US" sz="2200" b="1" dirty="0"/>
              <a:t>, </a:t>
            </a:r>
            <a:r>
              <a:rPr lang="en-US" sz="2400" b="1" dirty="0"/>
              <a:t>Reused, Legs, </a:t>
            </a:r>
            <a:r>
              <a:rPr lang="en-US" sz="2400" b="1" dirty="0" err="1"/>
              <a:t>LandingPad</a:t>
            </a:r>
            <a:r>
              <a:rPr lang="en-US" sz="2400" b="1" dirty="0"/>
              <a:t>, Block, </a:t>
            </a:r>
            <a:r>
              <a:rPr lang="en-US" sz="2400" b="1" dirty="0" err="1"/>
              <a:t>ReusedCount</a:t>
            </a:r>
            <a:r>
              <a:rPr lang="en-US" sz="2400" b="1" dirty="0"/>
              <a:t>, Serial, Longitude, Latitude</a:t>
            </a:r>
          </a:p>
          <a:p>
            <a:pPr algn="just"/>
            <a:r>
              <a:rPr lang="en-US" sz="2400" b="1" dirty="0"/>
              <a:t>Wikipedia </a:t>
            </a:r>
            <a:r>
              <a:rPr lang="en-US" sz="2400" b="1" dirty="0" err="1"/>
              <a:t>Webscrape</a:t>
            </a:r>
            <a:r>
              <a:rPr lang="en-US" sz="2400" b="1" dirty="0"/>
              <a:t> Data Columns:</a:t>
            </a:r>
          </a:p>
          <a:p>
            <a:pPr marL="285750" indent="-285750" algn="just">
              <a:buNone/>
            </a:pPr>
            <a:r>
              <a:rPr lang="en-US" sz="2400" b="1" dirty="0"/>
              <a:t>    Flight No., Launch site, Payload, </a:t>
            </a:r>
            <a:r>
              <a:rPr lang="en-US" sz="2400" b="1" dirty="0" err="1"/>
              <a:t>PayloadMass</a:t>
            </a:r>
            <a:r>
              <a:rPr lang="en-US" sz="2400" b="1" dirty="0"/>
              <a:t>, Orbit, Customer, Launch      outcome, Version  Booster, Booster landing, Date, Time</a:t>
            </a:r>
          </a:p>
          <a:p>
            <a:pPr marL="615950" lvl="1" indent="12700" algn="just">
              <a:buFont typeface="Arial" panose="020B0604020202020204" pitchFamily="34" charset="0"/>
              <a:buChar char="•"/>
            </a:pPr>
            <a:endParaRPr lang="en-US" sz="2200" b="1" dirty="0"/>
          </a:p>
          <a:p>
            <a:pPr lvl="2" algn="just"/>
            <a:endParaRPr lang="en-US" sz="2000" dirty="0"/>
          </a:p>
          <a:p>
            <a:pPr algn="just"/>
            <a:endParaRPr lang="en-US" sz="2400" dirty="0"/>
          </a:p>
          <a:p>
            <a:pPr algn="just"/>
            <a:endParaRPr lang="en-US" sz="2400" dirty="0"/>
          </a:p>
          <a:p>
            <a:pPr algn="just"/>
            <a:endParaRPr lang="en-US" sz="2400" dirty="0"/>
          </a:p>
        </p:txBody>
      </p:sp>
      <p:sp>
        <p:nvSpPr>
          <p:cNvPr id="4" name="Slide Number Placeholder 3">
            <a:extLst>
              <a:ext uri="{FF2B5EF4-FFF2-40B4-BE49-F238E27FC236}">
                <a16:creationId xmlns:a16="http://schemas.microsoft.com/office/drawing/2014/main" id="{E68BA0E9-6EFB-2E6B-DC12-2CD794F9D868}"/>
              </a:ext>
            </a:extLst>
          </p:cNvPr>
          <p:cNvSpPr>
            <a:spLocks noGrp="1"/>
          </p:cNvSpPr>
          <p:nvPr>
            <p:ph type="sldNum" sz="quarter" idx="12"/>
          </p:nvPr>
        </p:nvSpPr>
        <p:spPr/>
        <p:txBody>
          <a:bodyPr/>
          <a:lstStyle/>
          <a:p>
            <a:fld id="{5DEF7F31-0B8A-474A-B86C-91F381754329}" type="slidenum">
              <a:rPr lang="en-US" smtClean="0"/>
              <a:t>6</a:t>
            </a:fld>
            <a:endParaRPr lang="en-US"/>
          </a:p>
        </p:txBody>
      </p:sp>
    </p:spTree>
    <p:extLst>
      <p:ext uri="{BB962C8B-B14F-4D97-AF65-F5344CB8AC3E}">
        <p14:creationId xmlns:p14="http://schemas.microsoft.com/office/powerpoint/2010/main" val="123074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299-A489-75D9-7A8B-9434F55583AD}"/>
              </a:ext>
            </a:extLst>
          </p:cNvPr>
          <p:cNvSpPr>
            <a:spLocks noGrp="1"/>
          </p:cNvSpPr>
          <p:nvPr>
            <p:ph type="title"/>
          </p:nvPr>
        </p:nvSpPr>
        <p:spPr>
          <a:xfrm>
            <a:off x="1120948" y="-62821"/>
            <a:ext cx="9950103" cy="979991"/>
          </a:xfrm>
        </p:spPr>
        <p:txBody>
          <a:bodyPr>
            <a:normAutofit fontScale="90000"/>
          </a:bodyPr>
          <a:lstStyle/>
          <a:p>
            <a:br>
              <a:rPr lang="en-US" dirty="0"/>
            </a:br>
            <a:r>
              <a:rPr lang="en-US" dirty="0"/>
              <a:t>Methodology: </a:t>
            </a:r>
            <a:r>
              <a:rPr lang="en-US" b="0" dirty="0"/>
              <a:t>Data Collection – SpaceX API</a:t>
            </a:r>
            <a:endParaRPr lang="en-US" dirty="0"/>
          </a:p>
        </p:txBody>
      </p:sp>
      <p:sp>
        <p:nvSpPr>
          <p:cNvPr id="3" name="Content Placeholder 2">
            <a:extLst>
              <a:ext uri="{FF2B5EF4-FFF2-40B4-BE49-F238E27FC236}">
                <a16:creationId xmlns:a16="http://schemas.microsoft.com/office/drawing/2014/main" id="{7361BB51-0C9E-4B44-523E-6AA62775841B}"/>
              </a:ext>
            </a:extLst>
          </p:cNvPr>
          <p:cNvSpPr>
            <a:spLocks noGrp="1"/>
          </p:cNvSpPr>
          <p:nvPr>
            <p:ph idx="1"/>
          </p:nvPr>
        </p:nvSpPr>
        <p:spPr>
          <a:xfrm>
            <a:off x="1077362" y="1123805"/>
            <a:ext cx="9950103" cy="4817025"/>
          </a:xfrm>
        </p:spPr>
        <p:txBody>
          <a:bodyPr>
            <a:normAutofit/>
          </a:bodyPr>
          <a:lstStyle/>
          <a:p>
            <a:pPr marL="615950" lvl="1" indent="12700" algn="just">
              <a:buFont typeface="Arial" panose="020B0604020202020204" pitchFamily="34" charset="0"/>
              <a:buChar char="•"/>
            </a:pPr>
            <a:endParaRPr lang="en-US" sz="2200" b="0" dirty="0"/>
          </a:p>
          <a:p>
            <a:pPr lvl="2" algn="just"/>
            <a:endParaRPr lang="en-US" sz="2000" dirty="0"/>
          </a:p>
          <a:p>
            <a:pPr algn="just"/>
            <a:endParaRPr lang="en-US" sz="2400" dirty="0"/>
          </a:p>
          <a:p>
            <a:pPr algn="just"/>
            <a:endParaRPr lang="en-US" sz="2400" dirty="0"/>
          </a:p>
          <a:p>
            <a:pPr algn="just"/>
            <a:endParaRPr lang="en-US" sz="2400" dirty="0"/>
          </a:p>
        </p:txBody>
      </p:sp>
      <p:sp>
        <p:nvSpPr>
          <p:cNvPr id="4" name="object 6">
            <a:extLst>
              <a:ext uri="{FF2B5EF4-FFF2-40B4-BE49-F238E27FC236}">
                <a16:creationId xmlns:a16="http://schemas.microsoft.com/office/drawing/2014/main" id="{B7927B79-79A8-5579-6238-B1179B68D210}"/>
              </a:ext>
            </a:extLst>
          </p:cNvPr>
          <p:cNvSpPr/>
          <p:nvPr/>
        </p:nvSpPr>
        <p:spPr>
          <a:xfrm>
            <a:off x="1502850" y="1656400"/>
            <a:ext cx="237744" cy="1389888"/>
          </a:xfrm>
          <a:prstGeom prst="rect">
            <a:avLst/>
          </a:prstGeom>
          <a:solidFill>
            <a:srgbClr val="F9CBF1"/>
          </a:solidFill>
          <a:ln w="9525">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grpSp>
        <p:nvGrpSpPr>
          <p:cNvPr id="5" name="object 7">
            <a:extLst>
              <a:ext uri="{FF2B5EF4-FFF2-40B4-BE49-F238E27FC236}">
                <a16:creationId xmlns:a16="http://schemas.microsoft.com/office/drawing/2014/main" id="{55EBB833-36E6-E3C5-356F-D7A54F8E77D5}"/>
              </a:ext>
            </a:extLst>
          </p:cNvPr>
          <p:cNvGrpSpPr/>
          <p:nvPr/>
        </p:nvGrpSpPr>
        <p:grpSpPr>
          <a:xfrm>
            <a:off x="1222433" y="1380557"/>
            <a:ext cx="1851660" cy="1607820"/>
            <a:chOff x="4782311" y="1478280"/>
            <a:chExt cx="1851660" cy="1607820"/>
          </a:xfrm>
          <a:solidFill>
            <a:srgbClr val="F9CBF1"/>
          </a:solidFill>
          <a:effectLst>
            <a:outerShdw blurRad="50800" dist="38100" dir="2700000" algn="tl" rotWithShape="0">
              <a:prstClr val="black">
                <a:alpha val="40000"/>
              </a:prstClr>
            </a:outerShdw>
          </a:effectLst>
        </p:grpSpPr>
        <p:sp>
          <p:nvSpPr>
            <p:cNvPr id="6" name="object 8">
              <a:extLst>
                <a:ext uri="{FF2B5EF4-FFF2-40B4-BE49-F238E27FC236}">
                  <a16:creationId xmlns:a16="http://schemas.microsoft.com/office/drawing/2014/main" id="{CDB697D3-2C2E-66B2-72B8-8D7F7ACF7C69}"/>
                </a:ext>
              </a:extLst>
            </p:cNvPr>
            <p:cNvSpPr/>
            <p:nvPr/>
          </p:nvSpPr>
          <p:spPr>
            <a:xfrm>
              <a:off x="5084063" y="1766316"/>
              <a:ext cx="158496" cy="1319784"/>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7" name="object 9">
              <a:extLst>
                <a:ext uri="{FF2B5EF4-FFF2-40B4-BE49-F238E27FC236}">
                  <a16:creationId xmlns:a16="http://schemas.microsoft.com/office/drawing/2014/main" id="{BC2C1D4D-5D79-562A-B12C-518EFAE0A851}"/>
                </a:ext>
              </a:extLst>
            </p:cNvPr>
            <p:cNvSpPr/>
            <p:nvPr/>
          </p:nvSpPr>
          <p:spPr>
            <a:xfrm>
              <a:off x="4782311" y="1478280"/>
              <a:ext cx="1851660" cy="1143000"/>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8" name="object 10">
              <a:extLst>
                <a:ext uri="{FF2B5EF4-FFF2-40B4-BE49-F238E27FC236}">
                  <a16:creationId xmlns:a16="http://schemas.microsoft.com/office/drawing/2014/main" id="{FDF24644-65C5-0D21-93A1-9CBFC9E77B1C}"/>
                </a:ext>
              </a:extLst>
            </p:cNvPr>
            <p:cNvSpPr/>
            <p:nvPr/>
          </p:nvSpPr>
          <p:spPr>
            <a:xfrm>
              <a:off x="4888991" y="1719072"/>
              <a:ext cx="1677923" cy="696467"/>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9" name="object 11">
              <a:extLst>
                <a:ext uri="{FF2B5EF4-FFF2-40B4-BE49-F238E27FC236}">
                  <a16:creationId xmlns:a16="http://schemas.microsoft.com/office/drawing/2014/main" id="{054612BC-48FB-3959-88B1-EE851D57DAB9}"/>
                </a:ext>
              </a:extLst>
            </p:cNvPr>
            <p:cNvSpPr/>
            <p:nvPr/>
          </p:nvSpPr>
          <p:spPr>
            <a:xfrm>
              <a:off x="4803647" y="1499616"/>
              <a:ext cx="1772411" cy="1063752"/>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grpSp>
      <p:sp>
        <p:nvSpPr>
          <p:cNvPr id="10" name="object 12">
            <a:extLst>
              <a:ext uri="{FF2B5EF4-FFF2-40B4-BE49-F238E27FC236}">
                <a16:creationId xmlns:a16="http://schemas.microsoft.com/office/drawing/2014/main" id="{85AAA2E5-5D08-56AF-4969-A0F1F3AF1CF8}"/>
              </a:ext>
            </a:extLst>
          </p:cNvPr>
          <p:cNvSpPr txBox="1"/>
          <p:nvPr/>
        </p:nvSpPr>
        <p:spPr>
          <a:xfrm>
            <a:off x="1455987" y="1668338"/>
            <a:ext cx="1327150" cy="462915"/>
          </a:xfrm>
          <a:prstGeom prst="rect">
            <a:avLst/>
          </a:prstGeom>
          <a:solidFill>
            <a:srgbClr val="F9CBF1"/>
          </a:solidFill>
          <a:ln w="9525">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0" tIns="36195" rIns="0" bIns="0" rtlCol="0">
            <a:spAutoFit/>
          </a:bodyPr>
          <a:lstStyle/>
          <a:p>
            <a:pPr marL="479425" marR="5080" indent="-466725">
              <a:lnSpc>
                <a:spcPts val="1639"/>
              </a:lnSpc>
              <a:spcBef>
                <a:spcPts val="285"/>
              </a:spcBef>
            </a:pPr>
            <a:r>
              <a:rPr sz="1500" spc="-5" dirty="0">
                <a:ln>
                  <a:solidFill>
                    <a:schemeClr val="tx1"/>
                  </a:solidFill>
                </a:ln>
                <a:latin typeface="Carlito"/>
                <a:cs typeface="Carlito"/>
              </a:rPr>
              <a:t>Request </a:t>
            </a:r>
            <a:r>
              <a:rPr sz="1500" spc="-10" dirty="0">
                <a:ln>
                  <a:solidFill>
                    <a:schemeClr val="tx1"/>
                  </a:solidFill>
                </a:ln>
                <a:latin typeface="Carlito"/>
                <a:cs typeface="Carlito"/>
              </a:rPr>
              <a:t>(Space</a:t>
            </a:r>
            <a:r>
              <a:rPr sz="1500" spc="-240" dirty="0">
                <a:ln>
                  <a:solidFill>
                    <a:schemeClr val="tx1"/>
                  </a:solidFill>
                </a:ln>
                <a:latin typeface="Carlito"/>
                <a:cs typeface="Carlito"/>
              </a:rPr>
              <a:t> </a:t>
            </a:r>
            <a:r>
              <a:rPr sz="1500" dirty="0">
                <a:ln>
                  <a:solidFill>
                    <a:schemeClr val="tx1"/>
                  </a:solidFill>
                </a:ln>
                <a:latin typeface="Carlito"/>
                <a:cs typeface="Carlito"/>
              </a:rPr>
              <a:t>X  APIs)</a:t>
            </a:r>
          </a:p>
        </p:txBody>
      </p:sp>
      <p:grpSp>
        <p:nvGrpSpPr>
          <p:cNvPr id="11" name="object 13">
            <a:extLst>
              <a:ext uri="{FF2B5EF4-FFF2-40B4-BE49-F238E27FC236}">
                <a16:creationId xmlns:a16="http://schemas.microsoft.com/office/drawing/2014/main" id="{E3920F5E-A8D8-C973-480B-C584D96FBADB}"/>
              </a:ext>
            </a:extLst>
          </p:cNvPr>
          <p:cNvGrpSpPr/>
          <p:nvPr/>
        </p:nvGrpSpPr>
        <p:grpSpPr>
          <a:xfrm>
            <a:off x="1222433" y="2709484"/>
            <a:ext cx="1851660" cy="1666239"/>
            <a:chOff x="4782311" y="2807207"/>
            <a:chExt cx="1851660" cy="1666239"/>
          </a:xfrm>
          <a:solidFill>
            <a:srgbClr val="F9CBF1"/>
          </a:solidFill>
          <a:effectLst>
            <a:outerShdw blurRad="50800" dist="38100" dir="2700000" algn="tl" rotWithShape="0">
              <a:prstClr val="black">
                <a:alpha val="40000"/>
              </a:prstClr>
            </a:outerShdw>
          </a:effectLst>
        </p:grpSpPr>
        <p:sp>
          <p:nvSpPr>
            <p:cNvPr id="12" name="object 14">
              <a:extLst>
                <a:ext uri="{FF2B5EF4-FFF2-40B4-BE49-F238E27FC236}">
                  <a16:creationId xmlns:a16="http://schemas.microsoft.com/office/drawing/2014/main" id="{F96AFE97-0CCF-8388-A94B-195079654325}"/>
                </a:ext>
              </a:extLst>
            </p:cNvPr>
            <p:cNvSpPr/>
            <p:nvPr/>
          </p:nvSpPr>
          <p:spPr>
            <a:xfrm>
              <a:off x="5062727" y="3073907"/>
              <a:ext cx="237744" cy="1399032"/>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13" name="object 15">
              <a:extLst>
                <a:ext uri="{FF2B5EF4-FFF2-40B4-BE49-F238E27FC236}">
                  <a16:creationId xmlns:a16="http://schemas.microsoft.com/office/drawing/2014/main" id="{6E6EBA89-44AF-4002-D41F-AC838FCA6031}"/>
                </a:ext>
              </a:extLst>
            </p:cNvPr>
            <p:cNvSpPr/>
            <p:nvPr/>
          </p:nvSpPr>
          <p:spPr>
            <a:xfrm>
              <a:off x="5084063" y="3095243"/>
              <a:ext cx="158496" cy="1319784"/>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14" name="object 16">
              <a:extLst>
                <a:ext uri="{FF2B5EF4-FFF2-40B4-BE49-F238E27FC236}">
                  <a16:creationId xmlns:a16="http://schemas.microsoft.com/office/drawing/2014/main" id="{ADB83E80-8BCB-E91F-D752-FBEA3F2DCC50}"/>
                </a:ext>
              </a:extLst>
            </p:cNvPr>
            <p:cNvSpPr/>
            <p:nvPr/>
          </p:nvSpPr>
          <p:spPr>
            <a:xfrm>
              <a:off x="4782311" y="2807207"/>
              <a:ext cx="1851660" cy="1143000"/>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15" name="object 17">
              <a:extLst>
                <a:ext uri="{FF2B5EF4-FFF2-40B4-BE49-F238E27FC236}">
                  <a16:creationId xmlns:a16="http://schemas.microsoft.com/office/drawing/2014/main" id="{4393BDA8-4E57-3B7E-7DAC-BA584F51DA06}"/>
                </a:ext>
              </a:extLst>
            </p:cNvPr>
            <p:cNvSpPr/>
            <p:nvPr/>
          </p:nvSpPr>
          <p:spPr>
            <a:xfrm>
              <a:off x="4888991" y="2839211"/>
              <a:ext cx="1677923" cy="1115568"/>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16" name="object 18">
              <a:extLst>
                <a:ext uri="{FF2B5EF4-FFF2-40B4-BE49-F238E27FC236}">
                  <a16:creationId xmlns:a16="http://schemas.microsoft.com/office/drawing/2014/main" id="{12604E1E-B1DA-BDF4-03E1-FE0749301BB2}"/>
                </a:ext>
              </a:extLst>
            </p:cNvPr>
            <p:cNvSpPr/>
            <p:nvPr/>
          </p:nvSpPr>
          <p:spPr>
            <a:xfrm>
              <a:off x="4803647" y="2828543"/>
              <a:ext cx="1772411" cy="1063752"/>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grpSp>
      <p:sp>
        <p:nvSpPr>
          <p:cNvPr id="17" name="object 19">
            <a:extLst>
              <a:ext uri="{FF2B5EF4-FFF2-40B4-BE49-F238E27FC236}">
                <a16:creationId xmlns:a16="http://schemas.microsoft.com/office/drawing/2014/main" id="{E8BC9201-98F4-E0A2-D75D-61DCBF9872D1}"/>
              </a:ext>
            </a:extLst>
          </p:cNvPr>
          <p:cNvSpPr txBox="1"/>
          <p:nvPr/>
        </p:nvSpPr>
        <p:spPr>
          <a:xfrm>
            <a:off x="1455987" y="2788860"/>
            <a:ext cx="1332865" cy="882015"/>
          </a:xfrm>
          <a:prstGeom prst="rect">
            <a:avLst/>
          </a:prstGeom>
          <a:solidFill>
            <a:srgbClr val="F9CBF1"/>
          </a:solidFill>
          <a:ln w="9525">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0" tIns="31750" rIns="0" bIns="0" rtlCol="0">
            <a:spAutoFit/>
          </a:bodyPr>
          <a:lstStyle/>
          <a:p>
            <a:pPr marL="12700" marR="5080" indent="4445" algn="ctr">
              <a:lnSpc>
                <a:spcPct val="91600"/>
              </a:lnSpc>
              <a:spcBef>
                <a:spcPts val="250"/>
              </a:spcBef>
            </a:pPr>
            <a:r>
              <a:rPr sz="1500" dirty="0">
                <a:ln>
                  <a:solidFill>
                    <a:schemeClr val="tx1"/>
                  </a:solidFill>
                </a:ln>
                <a:latin typeface="Carlito"/>
                <a:cs typeface="Carlito"/>
              </a:rPr>
              <a:t>.JSON </a:t>
            </a:r>
            <a:r>
              <a:rPr sz="1500" spc="-5" dirty="0">
                <a:ln>
                  <a:solidFill>
                    <a:schemeClr val="tx1"/>
                  </a:solidFill>
                </a:ln>
                <a:latin typeface="Carlito"/>
                <a:cs typeface="Carlito"/>
              </a:rPr>
              <a:t>file </a:t>
            </a:r>
            <a:r>
              <a:rPr sz="1500" dirty="0">
                <a:ln>
                  <a:solidFill>
                    <a:schemeClr val="tx1"/>
                  </a:solidFill>
                </a:ln>
                <a:latin typeface="Carlito"/>
                <a:cs typeface="Carlito"/>
              </a:rPr>
              <a:t>+  </a:t>
            </a:r>
            <a:r>
              <a:rPr sz="1500" spc="-10" dirty="0">
                <a:ln>
                  <a:solidFill>
                    <a:schemeClr val="tx1"/>
                  </a:solidFill>
                </a:ln>
                <a:latin typeface="Carlito"/>
                <a:cs typeface="Carlito"/>
              </a:rPr>
              <a:t>Lists(Launch</a:t>
            </a:r>
            <a:r>
              <a:rPr sz="1500" spc="-125" dirty="0">
                <a:ln>
                  <a:solidFill>
                    <a:schemeClr val="tx1"/>
                  </a:solidFill>
                </a:ln>
                <a:latin typeface="Carlito"/>
                <a:cs typeface="Carlito"/>
              </a:rPr>
              <a:t> </a:t>
            </a:r>
            <a:r>
              <a:rPr sz="1500" spc="-10" dirty="0">
                <a:ln>
                  <a:solidFill>
                    <a:schemeClr val="tx1"/>
                  </a:solidFill>
                </a:ln>
                <a:latin typeface="Carlito"/>
                <a:cs typeface="Carlito"/>
              </a:rPr>
              <a:t>Site,  </a:t>
            </a:r>
            <a:r>
              <a:rPr sz="1500" spc="-5" dirty="0">
                <a:ln>
                  <a:solidFill>
                    <a:schemeClr val="tx1"/>
                  </a:solidFill>
                </a:ln>
                <a:latin typeface="Carlito"/>
                <a:cs typeface="Carlito"/>
              </a:rPr>
              <a:t>Booster </a:t>
            </a:r>
            <a:r>
              <a:rPr sz="1500" spc="-25" dirty="0">
                <a:ln>
                  <a:solidFill>
                    <a:schemeClr val="tx1"/>
                  </a:solidFill>
                </a:ln>
                <a:latin typeface="Carlito"/>
                <a:cs typeface="Carlito"/>
              </a:rPr>
              <a:t>Version,  </a:t>
            </a:r>
            <a:r>
              <a:rPr sz="1500" spc="-20" dirty="0">
                <a:ln>
                  <a:solidFill>
                    <a:schemeClr val="tx1"/>
                  </a:solidFill>
                </a:ln>
                <a:latin typeface="Carlito"/>
                <a:cs typeface="Carlito"/>
              </a:rPr>
              <a:t>Payload</a:t>
            </a:r>
            <a:r>
              <a:rPr sz="1500" spc="-75" dirty="0">
                <a:ln>
                  <a:solidFill>
                    <a:schemeClr val="tx1"/>
                  </a:solidFill>
                </a:ln>
                <a:latin typeface="Carlito"/>
                <a:cs typeface="Carlito"/>
              </a:rPr>
              <a:t> </a:t>
            </a:r>
            <a:r>
              <a:rPr sz="1500" spc="-15" dirty="0">
                <a:ln>
                  <a:solidFill>
                    <a:schemeClr val="tx1"/>
                  </a:solidFill>
                </a:ln>
                <a:latin typeface="Carlito"/>
                <a:cs typeface="Carlito"/>
              </a:rPr>
              <a:t>Data)</a:t>
            </a:r>
            <a:endParaRPr sz="1500" dirty="0">
              <a:ln>
                <a:solidFill>
                  <a:schemeClr val="tx1"/>
                </a:solidFill>
              </a:ln>
              <a:latin typeface="Carlito"/>
              <a:cs typeface="Carlito"/>
            </a:endParaRPr>
          </a:p>
        </p:txBody>
      </p:sp>
      <p:grpSp>
        <p:nvGrpSpPr>
          <p:cNvPr id="18" name="object 20">
            <a:extLst>
              <a:ext uri="{FF2B5EF4-FFF2-40B4-BE49-F238E27FC236}">
                <a16:creationId xmlns:a16="http://schemas.microsoft.com/office/drawing/2014/main" id="{5B480BFE-982E-3E03-2EEA-93AAECB7D45F}"/>
              </a:ext>
            </a:extLst>
          </p:cNvPr>
          <p:cNvGrpSpPr/>
          <p:nvPr/>
        </p:nvGrpSpPr>
        <p:grpSpPr>
          <a:xfrm>
            <a:off x="1222433" y="4039936"/>
            <a:ext cx="2790825" cy="1141730"/>
            <a:chOff x="4782311" y="4137659"/>
            <a:chExt cx="2790825" cy="1141730"/>
          </a:xfrm>
          <a:solidFill>
            <a:srgbClr val="F9CBF1"/>
          </a:solidFill>
          <a:effectLst>
            <a:outerShdw blurRad="50800" dist="38100" dir="2700000" algn="tl" rotWithShape="0">
              <a:prstClr val="black">
                <a:alpha val="40000"/>
              </a:prstClr>
            </a:outerShdw>
          </a:effectLst>
        </p:grpSpPr>
        <p:sp>
          <p:nvSpPr>
            <p:cNvPr id="19" name="object 21">
              <a:extLst>
                <a:ext uri="{FF2B5EF4-FFF2-40B4-BE49-F238E27FC236}">
                  <a16:creationId xmlns:a16="http://schemas.microsoft.com/office/drawing/2014/main" id="{2068EB7A-460D-995C-7076-A4B863DDECBD}"/>
                </a:ext>
              </a:extLst>
            </p:cNvPr>
            <p:cNvSpPr/>
            <p:nvPr/>
          </p:nvSpPr>
          <p:spPr>
            <a:xfrm>
              <a:off x="5146547" y="4319015"/>
              <a:ext cx="2426207" cy="239268"/>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20" name="object 22">
              <a:extLst>
                <a:ext uri="{FF2B5EF4-FFF2-40B4-BE49-F238E27FC236}">
                  <a16:creationId xmlns:a16="http://schemas.microsoft.com/office/drawing/2014/main" id="{959F4C7C-0A87-5AD0-F21B-BB0FF292E42B}"/>
                </a:ext>
              </a:extLst>
            </p:cNvPr>
            <p:cNvSpPr/>
            <p:nvPr/>
          </p:nvSpPr>
          <p:spPr>
            <a:xfrm>
              <a:off x="5167883" y="4340351"/>
              <a:ext cx="2346960" cy="160019"/>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21" name="object 23">
              <a:extLst>
                <a:ext uri="{FF2B5EF4-FFF2-40B4-BE49-F238E27FC236}">
                  <a16:creationId xmlns:a16="http://schemas.microsoft.com/office/drawing/2014/main" id="{348C518A-4261-A421-00BC-F575776FDEEA}"/>
                </a:ext>
              </a:extLst>
            </p:cNvPr>
            <p:cNvSpPr/>
            <p:nvPr/>
          </p:nvSpPr>
          <p:spPr>
            <a:xfrm>
              <a:off x="4782311" y="4137659"/>
              <a:ext cx="1851660" cy="1141476"/>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22" name="object 24">
              <a:extLst>
                <a:ext uri="{FF2B5EF4-FFF2-40B4-BE49-F238E27FC236}">
                  <a16:creationId xmlns:a16="http://schemas.microsoft.com/office/drawing/2014/main" id="{931EC33E-3AD8-DC71-4250-7F5982783718}"/>
                </a:ext>
              </a:extLst>
            </p:cNvPr>
            <p:cNvSpPr/>
            <p:nvPr/>
          </p:nvSpPr>
          <p:spPr>
            <a:xfrm>
              <a:off x="4850891" y="4273295"/>
              <a:ext cx="1755648" cy="905256"/>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23" name="object 25">
              <a:extLst>
                <a:ext uri="{FF2B5EF4-FFF2-40B4-BE49-F238E27FC236}">
                  <a16:creationId xmlns:a16="http://schemas.microsoft.com/office/drawing/2014/main" id="{9BFB9BE8-1CFA-0BF5-C84A-A004BDB7E88B}"/>
                </a:ext>
              </a:extLst>
            </p:cNvPr>
            <p:cNvSpPr/>
            <p:nvPr/>
          </p:nvSpPr>
          <p:spPr>
            <a:xfrm>
              <a:off x="4803647" y="4158995"/>
              <a:ext cx="1772411" cy="1062227"/>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grpSp>
      <p:sp>
        <p:nvSpPr>
          <p:cNvPr id="24" name="object 26">
            <a:extLst>
              <a:ext uri="{FF2B5EF4-FFF2-40B4-BE49-F238E27FC236}">
                <a16:creationId xmlns:a16="http://schemas.microsoft.com/office/drawing/2014/main" id="{50AF8F71-BFF2-389F-8D26-3833DF9467C3}"/>
              </a:ext>
            </a:extLst>
          </p:cNvPr>
          <p:cNvSpPr txBox="1"/>
          <p:nvPr/>
        </p:nvSpPr>
        <p:spPr>
          <a:xfrm>
            <a:off x="1417887" y="4223197"/>
            <a:ext cx="1403985" cy="664845"/>
          </a:xfrm>
          <a:prstGeom prst="rect">
            <a:avLst/>
          </a:prstGeom>
          <a:solidFill>
            <a:srgbClr val="F9CBF1"/>
          </a:solidFill>
          <a:ln w="9525">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0" tIns="35560" rIns="0" bIns="0" rtlCol="0">
            <a:spAutoFit/>
          </a:bodyPr>
          <a:lstStyle/>
          <a:p>
            <a:pPr marL="12700" marR="5080" algn="ctr">
              <a:lnSpc>
                <a:spcPct val="89800"/>
              </a:lnSpc>
              <a:spcBef>
                <a:spcPts val="280"/>
              </a:spcBef>
            </a:pPr>
            <a:r>
              <a:rPr sz="1500" spc="-10" dirty="0">
                <a:ln>
                  <a:solidFill>
                    <a:schemeClr val="tx1"/>
                  </a:solidFill>
                </a:ln>
                <a:latin typeface="Carlito"/>
                <a:cs typeface="Carlito"/>
              </a:rPr>
              <a:t>Json_normalize</a:t>
            </a:r>
            <a:r>
              <a:rPr sz="1500" spc="-170" dirty="0">
                <a:ln>
                  <a:solidFill>
                    <a:schemeClr val="tx1"/>
                  </a:solidFill>
                </a:ln>
                <a:latin typeface="Carlito"/>
                <a:cs typeface="Carlito"/>
              </a:rPr>
              <a:t> </a:t>
            </a:r>
            <a:r>
              <a:rPr sz="1500" spc="-25" dirty="0">
                <a:ln>
                  <a:solidFill>
                    <a:schemeClr val="tx1"/>
                  </a:solidFill>
                </a:ln>
                <a:latin typeface="Carlito"/>
                <a:cs typeface="Carlito"/>
              </a:rPr>
              <a:t>to  </a:t>
            </a:r>
            <a:r>
              <a:rPr sz="1500" spc="-20" dirty="0">
                <a:ln>
                  <a:solidFill>
                    <a:schemeClr val="tx1"/>
                  </a:solidFill>
                </a:ln>
                <a:latin typeface="Carlito"/>
                <a:cs typeface="Carlito"/>
              </a:rPr>
              <a:t>DataFrame data  from</a:t>
            </a:r>
            <a:r>
              <a:rPr sz="1500" spc="-45" dirty="0">
                <a:ln>
                  <a:solidFill>
                    <a:schemeClr val="tx1"/>
                  </a:solidFill>
                </a:ln>
                <a:latin typeface="Carlito"/>
                <a:cs typeface="Carlito"/>
              </a:rPr>
              <a:t> </a:t>
            </a:r>
            <a:r>
              <a:rPr sz="1500" dirty="0">
                <a:ln>
                  <a:solidFill>
                    <a:schemeClr val="tx1"/>
                  </a:solidFill>
                </a:ln>
                <a:latin typeface="Carlito"/>
                <a:cs typeface="Carlito"/>
              </a:rPr>
              <a:t>JSON</a:t>
            </a:r>
            <a:endParaRPr sz="1500">
              <a:ln>
                <a:solidFill>
                  <a:schemeClr val="tx1"/>
                </a:solidFill>
              </a:ln>
              <a:latin typeface="Carlito"/>
              <a:cs typeface="Carlito"/>
            </a:endParaRPr>
          </a:p>
        </p:txBody>
      </p:sp>
      <p:grpSp>
        <p:nvGrpSpPr>
          <p:cNvPr id="25" name="object 27">
            <a:extLst>
              <a:ext uri="{FF2B5EF4-FFF2-40B4-BE49-F238E27FC236}">
                <a16:creationId xmlns:a16="http://schemas.microsoft.com/office/drawing/2014/main" id="{9CC920B7-BBFC-E09F-1107-2B8820AEBF6B}"/>
              </a:ext>
            </a:extLst>
          </p:cNvPr>
          <p:cNvGrpSpPr/>
          <p:nvPr/>
        </p:nvGrpSpPr>
        <p:grpSpPr>
          <a:xfrm>
            <a:off x="3580062" y="2976184"/>
            <a:ext cx="1859280" cy="2205355"/>
            <a:chOff x="7139940" y="3073907"/>
            <a:chExt cx="1859280" cy="2205355"/>
          </a:xfrm>
          <a:solidFill>
            <a:srgbClr val="F9CBF1"/>
          </a:solidFill>
          <a:effectLst>
            <a:outerShdw blurRad="50800" dist="38100" dir="2700000" algn="tl" rotWithShape="0">
              <a:prstClr val="black">
                <a:alpha val="40000"/>
              </a:prstClr>
            </a:outerShdw>
          </a:effectLst>
        </p:grpSpPr>
        <p:sp>
          <p:nvSpPr>
            <p:cNvPr id="26" name="object 28">
              <a:extLst>
                <a:ext uri="{FF2B5EF4-FFF2-40B4-BE49-F238E27FC236}">
                  <a16:creationId xmlns:a16="http://schemas.microsoft.com/office/drawing/2014/main" id="{05D2058F-D78B-67F8-28F5-FCF26A1CC330}"/>
                </a:ext>
              </a:extLst>
            </p:cNvPr>
            <p:cNvSpPr/>
            <p:nvPr/>
          </p:nvSpPr>
          <p:spPr>
            <a:xfrm>
              <a:off x="7418832" y="3073907"/>
              <a:ext cx="239268" cy="1399032"/>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27" name="object 29">
              <a:extLst>
                <a:ext uri="{FF2B5EF4-FFF2-40B4-BE49-F238E27FC236}">
                  <a16:creationId xmlns:a16="http://schemas.microsoft.com/office/drawing/2014/main" id="{38522A37-B9BB-B454-6267-431F4B59658E}"/>
                </a:ext>
              </a:extLst>
            </p:cNvPr>
            <p:cNvSpPr/>
            <p:nvPr/>
          </p:nvSpPr>
          <p:spPr>
            <a:xfrm>
              <a:off x="7440168" y="3095243"/>
              <a:ext cx="160020" cy="1319784"/>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28" name="object 30">
              <a:extLst>
                <a:ext uri="{FF2B5EF4-FFF2-40B4-BE49-F238E27FC236}">
                  <a16:creationId xmlns:a16="http://schemas.microsoft.com/office/drawing/2014/main" id="{82E756BD-FCBB-CB55-1210-6980DB2B2690}"/>
                </a:ext>
              </a:extLst>
            </p:cNvPr>
            <p:cNvSpPr/>
            <p:nvPr/>
          </p:nvSpPr>
          <p:spPr>
            <a:xfrm>
              <a:off x="7139940" y="4137659"/>
              <a:ext cx="1851659" cy="1141476"/>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29" name="object 31">
              <a:extLst>
                <a:ext uri="{FF2B5EF4-FFF2-40B4-BE49-F238E27FC236}">
                  <a16:creationId xmlns:a16="http://schemas.microsoft.com/office/drawing/2014/main" id="{2F7209A4-F85D-5F83-7F50-1168E76AFECC}"/>
                </a:ext>
              </a:extLst>
            </p:cNvPr>
            <p:cNvSpPr/>
            <p:nvPr/>
          </p:nvSpPr>
          <p:spPr>
            <a:xfrm>
              <a:off x="7173468" y="4378451"/>
              <a:ext cx="1825752" cy="694944"/>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30" name="object 32">
              <a:extLst>
                <a:ext uri="{FF2B5EF4-FFF2-40B4-BE49-F238E27FC236}">
                  <a16:creationId xmlns:a16="http://schemas.microsoft.com/office/drawing/2014/main" id="{04C59172-3D40-E8C5-6337-3B36EAA082C1}"/>
                </a:ext>
              </a:extLst>
            </p:cNvPr>
            <p:cNvSpPr/>
            <p:nvPr/>
          </p:nvSpPr>
          <p:spPr>
            <a:xfrm>
              <a:off x="7161276" y="4158995"/>
              <a:ext cx="1772412" cy="1062227"/>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grpSp>
      <p:sp>
        <p:nvSpPr>
          <p:cNvPr id="31" name="object 33">
            <a:extLst>
              <a:ext uri="{FF2B5EF4-FFF2-40B4-BE49-F238E27FC236}">
                <a16:creationId xmlns:a16="http://schemas.microsoft.com/office/drawing/2014/main" id="{02163A09-71BB-19C0-AD60-15B44CF11902}"/>
              </a:ext>
            </a:extLst>
          </p:cNvPr>
          <p:cNvSpPr txBox="1"/>
          <p:nvPr/>
        </p:nvSpPr>
        <p:spPr>
          <a:xfrm>
            <a:off x="3740843" y="4327719"/>
            <a:ext cx="1483995" cy="462915"/>
          </a:xfrm>
          <a:prstGeom prst="rect">
            <a:avLst/>
          </a:prstGeom>
          <a:solidFill>
            <a:srgbClr val="F9CBF1"/>
          </a:solidFill>
          <a:ln w="9525">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0" tIns="36195" rIns="0" bIns="0" rtlCol="0">
            <a:spAutoFit/>
          </a:bodyPr>
          <a:lstStyle/>
          <a:p>
            <a:pPr marL="575945" marR="5080" indent="-563880">
              <a:lnSpc>
                <a:spcPts val="1639"/>
              </a:lnSpc>
              <a:spcBef>
                <a:spcPts val="285"/>
              </a:spcBef>
            </a:pPr>
            <a:r>
              <a:rPr sz="1500" dirty="0">
                <a:ln>
                  <a:solidFill>
                    <a:schemeClr val="tx1"/>
                  </a:solidFill>
                </a:ln>
                <a:latin typeface="Carlito"/>
                <a:cs typeface="Carlito"/>
              </a:rPr>
              <a:t>Dictionary</a:t>
            </a:r>
            <a:r>
              <a:rPr sz="1500" spc="-95" dirty="0">
                <a:ln>
                  <a:solidFill>
                    <a:schemeClr val="tx1"/>
                  </a:solidFill>
                </a:ln>
                <a:latin typeface="Carlito"/>
                <a:cs typeface="Carlito"/>
              </a:rPr>
              <a:t> </a:t>
            </a:r>
            <a:r>
              <a:rPr sz="1500" spc="-25" dirty="0">
                <a:ln>
                  <a:solidFill>
                    <a:schemeClr val="tx1"/>
                  </a:solidFill>
                </a:ln>
                <a:latin typeface="Carlito"/>
                <a:cs typeface="Carlito"/>
              </a:rPr>
              <a:t>relevant  </a:t>
            </a:r>
            <a:r>
              <a:rPr sz="1500" spc="-20" dirty="0">
                <a:ln>
                  <a:solidFill>
                    <a:schemeClr val="tx1"/>
                  </a:solidFill>
                </a:ln>
                <a:latin typeface="Carlito"/>
                <a:cs typeface="Carlito"/>
              </a:rPr>
              <a:t>data</a:t>
            </a:r>
            <a:endParaRPr sz="1500">
              <a:ln>
                <a:solidFill>
                  <a:schemeClr val="tx1"/>
                </a:solidFill>
              </a:ln>
              <a:latin typeface="Carlito"/>
              <a:cs typeface="Carlito"/>
            </a:endParaRPr>
          </a:p>
        </p:txBody>
      </p:sp>
      <p:grpSp>
        <p:nvGrpSpPr>
          <p:cNvPr id="32" name="object 34">
            <a:extLst>
              <a:ext uri="{FF2B5EF4-FFF2-40B4-BE49-F238E27FC236}">
                <a16:creationId xmlns:a16="http://schemas.microsoft.com/office/drawing/2014/main" id="{DBCA1918-4C9F-8338-61D7-27F1A92A4F33}"/>
              </a:ext>
            </a:extLst>
          </p:cNvPr>
          <p:cNvGrpSpPr/>
          <p:nvPr/>
        </p:nvGrpSpPr>
        <p:grpSpPr>
          <a:xfrm>
            <a:off x="3580062" y="1647256"/>
            <a:ext cx="1868805" cy="2205355"/>
            <a:chOff x="7139940" y="1744979"/>
            <a:chExt cx="1868805" cy="2205355"/>
          </a:xfrm>
          <a:solidFill>
            <a:srgbClr val="F9CBF1"/>
          </a:solidFill>
          <a:effectLst>
            <a:outerShdw blurRad="50800" dist="38100" dir="2700000" algn="tl" rotWithShape="0">
              <a:prstClr val="black">
                <a:alpha val="40000"/>
              </a:prstClr>
            </a:outerShdw>
          </a:effectLst>
        </p:grpSpPr>
        <p:sp>
          <p:nvSpPr>
            <p:cNvPr id="33" name="object 35">
              <a:extLst>
                <a:ext uri="{FF2B5EF4-FFF2-40B4-BE49-F238E27FC236}">
                  <a16:creationId xmlns:a16="http://schemas.microsoft.com/office/drawing/2014/main" id="{6EA2DDD2-D143-6215-CBA9-B6FE7489E3E1}"/>
                </a:ext>
              </a:extLst>
            </p:cNvPr>
            <p:cNvSpPr/>
            <p:nvPr/>
          </p:nvSpPr>
          <p:spPr>
            <a:xfrm>
              <a:off x="7418832" y="1744979"/>
              <a:ext cx="239268" cy="1399032"/>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34" name="object 36">
              <a:extLst>
                <a:ext uri="{FF2B5EF4-FFF2-40B4-BE49-F238E27FC236}">
                  <a16:creationId xmlns:a16="http://schemas.microsoft.com/office/drawing/2014/main" id="{955E2884-7BED-07CB-4E70-CA39E6463FA2}"/>
                </a:ext>
              </a:extLst>
            </p:cNvPr>
            <p:cNvSpPr/>
            <p:nvPr/>
          </p:nvSpPr>
          <p:spPr>
            <a:xfrm>
              <a:off x="7440168" y="1766315"/>
              <a:ext cx="160020" cy="1319784"/>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35" name="object 37">
              <a:extLst>
                <a:ext uri="{FF2B5EF4-FFF2-40B4-BE49-F238E27FC236}">
                  <a16:creationId xmlns:a16="http://schemas.microsoft.com/office/drawing/2014/main" id="{5A890E8A-755E-CB8C-466F-20C10D2C076A}"/>
                </a:ext>
              </a:extLst>
            </p:cNvPr>
            <p:cNvSpPr/>
            <p:nvPr/>
          </p:nvSpPr>
          <p:spPr>
            <a:xfrm>
              <a:off x="7139940" y="2807207"/>
              <a:ext cx="1851659" cy="1143000"/>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36" name="object 38">
              <a:extLst>
                <a:ext uri="{FF2B5EF4-FFF2-40B4-BE49-F238E27FC236}">
                  <a16:creationId xmlns:a16="http://schemas.microsoft.com/office/drawing/2014/main" id="{7FC2AE1A-FADF-B3C6-9CC3-471F2DD88C16}"/>
                </a:ext>
              </a:extLst>
            </p:cNvPr>
            <p:cNvSpPr/>
            <p:nvPr/>
          </p:nvSpPr>
          <p:spPr>
            <a:xfrm>
              <a:off x="7164324" y="3047999"/>
              <a:ext cx="1844039" cy="696468"/>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37" name="object 39">
              <a:extLst>
                <a:ext uri="{FF2B5EF4-FFF2-40B4-BE49-F238E27FC236}">
                  <a16:creationId xmlns:a16="http://schemas.microsoft.com/office/drawing/2014/main" id="{3CB18858-E1BF-5101-D363-3F06D42E2BB1}"/>
                </a:ext>
              </a:extLst>
            </p:cNvPr>
            <p:cNvSpPr/>
            <p:nvPr/>
          </p:nvSpPr>
          <p:spPr>
            <a:xfrm>
              <a:off x="7161276" y="2828543"/>
              <a:ext cx="1772412" cy="1063752"/>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grpSp>
      <p:sp>
        <p:nvSpPr>
          <p:cNvPr id="38" name="object 40">
            <a:extLst>
              <a:ext uri="{FF2B5EF4-FFF2-40B4-BE49-F238E27FC236}">
                <a16:creationId xmlns:a16="http://schemas.microsoft.com/office/drawing/2014/main" id="{0F24245A-1855-F98F-13C6-255CC6BBF7AA}"/>
              </a:ext>
            </a:extLst>
          </p:cNvPr>
          <p:cNvSpPr txBox="1"/>
          <p:nvPr/>
        </p:nvSpPr>
        <p:spPr>
          <a:xfrm>
            <a:off x="3731700" y="2998282"/>
            <a:ext cx="1492885" cy="462915"/>
          </a:xfrm>
          <a:prstGeom prst="rect">
            <a:avLst/>
          </a:prstGeom>
          <a:solidFill>
            <a:srgbClr val="F9CBF1"/>
          </a:solidFill>
          <a:ln w="9525">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0" tIns="36195" rIns="0" bIns="0" rtlCol="0">
            <a:spAutoFit/>
          </a:bodyPr>
          <a:lstStyle/>
          <a:p>
            <a:pPr marL="332740" marR="5080" indent="-320040">
              <a:lnSpc>
                <a:spcPts val="1639"/>
              </a:lnSpc>
              <a:spcBef>
                <a:spcPts val="285"/>
              </a:spcBef>
            </a:pPr>
            <a:r>
              <a:rPr sz="1500" spc="-5" dirty="0">
                <a:ln>
                  <a:solidFill>
                    <a:schemeClr val="tx1"/>
                  </a:solidFill>
                </a:ln>
                <a:latin typeface="Carlito"/>
                <a:cs typeface="Carlito"/>
              </a:rPr>
              <a:t>Cast </a:t>
            </a:r>
            <a:r>
              <a:rPr sz="1500" dirty="0">
                <a:ln>
                  <a:solidFill>
                    <a:schemeClr val="tx1"/>
                  </a:solidFill>
                </a:ln>
                <a:latin typeface="Carlito"/>
                <a:cs typeface="Carlito"/>
              </a:rPr>
              <a:t>dictionary</a:t>
            </a:r>
            <a:r>
              <a:rPr sz="1500" spc="-250" dirty="0">
                <a:ln>
                  <a:solidFill>
                    <a:schemeClr val="tx1"/>
                  </a:solidFill>
                </a:ln>
                <a:latin typeface="Carlito"/>
                <a:cs typeface="Carlito"/>
              </a:rPr>
              <a:t> </a:t>
            </a:r>
            <a:r>
              <a:rPr sz="1500" spc="-15" dirty="0">
                <a:ln>
                  <a:solidFill>
                    <a:schemeClr val="tx1"/>
                  </a:solidFill>
                </a:ln>
                <a:latin typeface="Carlito"/>
                <a:cs typeface="Carlito"/>
              </a:rPr>
              <a:t>to </a:t>
            </a:r>
            <a:r>
              <a:rPr sz="1500" dirty="0">
                <a:ln>
                  <a:solidFill>
                    <a:schemeClr val="tx1"/>
                  </a:solidFill>
                </a:ln>
                <a:latin typeface="Carlito"/>
                <a:cs typeface="Carlito"/>
              </a:rPr>
              <a:t>a  </a:t>
            </a:r>
            <a:r>
              <a:rPr sz="1500" spc="-20" dirty="0">
                <a:ln>
                  <a:solidFill>
                    <a:schemeClr val="tx1"/>
                  </a:solidFill>
                </a:ln>
                <a:latin typeface="Carlito"/>
                <a:cs typeface="Carlito"/>
              </a:rPr>
              <a:t>DataFrame</a:t>
            </a:r>
            <a:endParaRPr sz="1500" dirty="0">
              <a:ln>
                <a:solidFill>
                  <a:schemeClr val="tx1"/>
                </a:solidFill>
              </a:ln>
              <a:latin typeface="Carlito"/>
              <a:cs typeface="Carlito"/>
            </a:endParaRPr>
          </a:p>
        </p:txBody>
      </p:sp>
      <p:grpSp>
        <p:nvGrpSpPr>
          <p:cNvPr id="39" name="object 41">
            <a:extLst>
              <a:ext uri="{FF2B5EF4-FFF2-40B4-BE49-F238E27FC236}">
                <a16:creationId xmlns:a16="http://schemas.microsoft.com/office/drawing/2014/main" id="{1AD87945-BF47-0E9B-004B-0C1FDC5B0D1B}"/>
              </a:ext>
            </a:extLst>
          </p:cNvPr>
          <p:cNvGrpSpPr/>
          <p:nvPr/>
        </p:nvGrpSpPr>
        <p:grpSpPr>
          <a:xfrm>
            <a:off x="3580062" y="1380557"/>
            <a:ext cx="2790825" cy="1143000"/>
            <a:chOff x="7139940" y="1478280"/>
            <a:chExt cx="2790825" cy="1143000"/>
          </a:xfrm>
          <a:solidFill>
            <a:srgbClr val="F9CBF1"/>
          </a:solidFill>
          <a:effectLst>
            <a:outerShdw blurRad="50800" dist="38100" dir="2700000" algn="tl" rotWithShape="0">
              <a:prstClr val="black">
                <a:alpha val="40000"/>
              </a:prstClr>
            </a:outerShdw>
          </a:effectLst>
        </p:grpSpPr>
        <p:sp>
          <p:nvSpPr>
            <p:cNvPr id="40" name="object 42">
              <a:extLst>
                <a:ext uri="{FF2B5EF4-FFF2-40B4-BE49-F238E27FC236}">
                  <a16:creationId xmlns:a16="http://schemas.microsoft.com/office/drawing/2014/main" id="{4101D2EE-477A-9F06-FBDC-CACE2856197F}"/>
                </a:ext>
              </a:extLst>
            </p:cNvPr>
            <p:cNvSpPr/>
            <p:nvPr/>
          </p:nvSpPr>
          <p:spPr>
            <a:xfrm>
              <a:off x="7504176" y="1661160"/>
              <a:ext cx="2426207" cy="237744"/>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41" name="object 43">
              <a:extLst>
                <a:ext uri="{FF2B5EF4-FFF2-40B4-BE49-F238E27FC236}">
                  <a16:creationId xmlns:a16="http://schemas.microsoft.com/office/drawing/2014/main" id="{BF646E8A-129A-6A53-459C-EC948AB1BB80}"/>
                </a:ext>
              </a:extLst>
            </p:cNvPr>
            <p:cNvSpPr/>
            <p:nvPr/>
          </p:nvSpPr>
          <p:spPr>
            <a:xfrm>
              <a:off x="7525512" y="1682496"/>
              <a:ext cx="2346959" cy="158496"/>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42" name="object 44">
              <a:extLst>
                <a:ext uri="{FF2B5EF4-FFF2-40B4-BE49-F238E27FC236}">
                  <a16:creationId xmlns:a16="http://schemas.microsoft.com/office/drawing/2014/main" id="{C616B55A-B5DC-41BC-FC5D-542507EEF995}"/>
                </a:ext>
              </a:extLst>
            </p:cNvPr>
            <p:cNvSpPr/>
            <p:nvPr/>
          </p:nvSpPr>
          <p:spPr>
            <a:xfrm>
              <a:off x="7139940" y="1478280"/>
              <a:ext cx="1851659" cy="1143000"/>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43" name="object 45">
              <a:extLst>
                <a:ext uri="{FF2B5EF4-FFF2-40B4-BE49-F238E27FC236}">
                  <a16:creationId xmlns:a16="http://schemas.microsoft.com/office/drawing/2014/main" id="{3A435226-63E0-45DA-B6CD-21CB8AA5E2BF}"/>
                </a:ext>
              </a:extLst>
            </p:cNvPr>
            <p:cNvSpPr/>
            <p:nvPr/>
          </p:nvSpPr>
          <p:spPr>
            <a:xfrm>
              <a:off x="7226808" y="1615440"/>
              <a:ext cx="1717548" cy="903731"/>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44" name="object 46">
              <a:extLst>
                <a:ext uri="{FF2B5EF4-FFF2-40B4-BE49-F238E27FC236}">
                  <a16:creationId xmlns:a16="http://schemas.microsoft.com/office/drawing/2014/main" id="{6427837A-71F5-7781-A70C-79AAA812BABC}"/>
                </a:ext>
              </a:extLst>
            </p:cNvPr>
            <p:cNvSpPr/>
            <p:nvPr/>
          </p:nvSpPr>
          <p:spPr>
            <a:xfrm>
              <a:off x="7161276" y="1499616"/>
              <a:ext cx="1772412" cy="1063752"/>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grpSp>
      <p:sp>
        <p:nvSpPr>
          <p:cNvPr id="45" name="object 47">
            <a:extLst>
              <a:ext uri="{FF2B5EF4-FFF2-40B4-BE49-F238E27FC236}">
                <a16:creationId xmlns:a16="http://schemas.microsoft.com/office/drawing/2014/main" id="{303CB272-9216-A9B4-E2BD-2635D15236E4}"/>
              </a:ext>
            </a:extLst>
          </p:cNvPr>
          <p:cNvSpPr txBox="1">
            <a:spLocks/>
          </p:cNvSpPr>
          <p:nvPr/>
        </p:nvSpPr>
        <p:spPr>
          <a:xfrm>
            <a:off x="3794183" y="1563182"/>
            <a:ext cx="1373505" cy="689932"/>
          </a:xfrm>
          <a:prstGeom prst="rect">
            <a:avLst/>
          </a:prstGeom>
          <a:solidFill>
            <a:srgbClr val="F9CBF1"/>
          </a:solidFill>
          <a:ln w="9525" cap="flat" cmpd="sng" algn="ctr">
            <a:noFill/>
            <a:prstDash val="solid"/>
            <a:miter lim="800000"/>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0" tIns="35560" rIns="0" bIns="0" rtlCol="0" anchor="b">
            <a:spAutoFit/>
          </a:bodyPr>
          <a:lstStyle>
            <a:lvl1pPr algn="l" defTabSz="914400" rtl="0" eaLnBrk="1" latinLnBrk="0" hangingPunct="1">
              <a:lnSpc>
                <a:spcPct val="110000"/>
              </a:lnSpc>
              <a:spcBef>
                <a:spcPct val="0"/>
              </a:spcBef>
              <a:buNone/>
              <a:defRPr sz="3200" b="1" kern="1200">
                <a:solidFill>
                  <a:schemeClr val="dk1"/>
                </a:solidFill>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12700" marR="5080" algn="ctr">
              <a:lnSpc>
                <a:spcPts val="1650"/>
              </a:lnSpc>
              <a:spcBef>
                <a:spcPts val="280"/>
              </a:spcBef>
            </a:pPr>
            <a:r>
              <a:rPr lang="en-US" sz="1500" spc="-5" dirty="0">
                <a:ln>
                  <a:solidFill>
                    <a:schemeClr val="tx1"/>
                  </a:solidFill>
                </a:ln>
                <a:solidFill>
                  <a:schemeClr val="tx1"/>
                </a:solidFill>
                <a:latin typeface="Carlito"/>
                <a:cs typeface="Carlito"/>
              </a:rPr>
              <a:t>Filter </a:t>
            </a:r>
            <a:r>
              <a:rPr lang="en-US" sz="1500" spc="-10" dirty="0">
                <a:ln>
                  <a:solidFill>
                    <a:schemeClr val="tx1"/>
                  </a:solidFill>
                </a:ln>
                <a:solidFill>
                  <a:schemeClr val="tx1"/>
                </a:solidFill>
                <a:latin typeface="Carlito"/>
                <a:cs typeface="Carlito"/>
              </a:rPr>
              <a:t>data to</a:t>
            </a:r>
            <a:r>
              <a:rPr lang="en-US" sz="1500" spc="-204" dirty="0">
                <a:ln>
                  <a:solidFill>
                    <a:schemeClr val="tx1"/>
                  </a:solidFill>
                </a:ln>
                <a:solidFill>
                  <a:schemeClr val="tx1"/>
                </a:solidFill>
                <a:latin typeface="Carlito"/>
                <a:cs typeface="Carlito"/>
              </a:rPr>
              <a:t> </a:t>
            </a:r>
            <a:r>
              <a:rPr lang="en-US" sz="1500" spc="-5" dirty="0">
                <a:ln>
                  <a:solidFill>
                    <a:schemeClr val="tx1"/>
                  </a:solidFill>
                </a:ln>
                <a:solidFill>
                  <a:schemeClr val="tx1"/>
                </a:solidFill>
                <a:latin typeface="Carlito"/>
                <a:cs typeface="Carlito"/>
              </a:rPr>
              <a:t>only  </a:t>
            </a:r>
            <a:r>
              <a:rPr lang="en-US" sz="1500" dirty="0">
                <a:ln>
                  <a:solidFill>
                    <a:schemeClr val="tx1"/>
                  </a:solidFill>
                </a:ln>
                <a:solidFill>
                  <a:schemeClr val="tx1"/>
                </a:solidFill>
                <a:latin typeface="Carlito"/>
                <a:cs typeface="Carlito"/>
              </a:rPr>
              <a:t>include </a:t>
            </a:r>
            <a:r>
              <a:rPr lang="en-US" sz="1500" spc="-20" dirty="0">
                <a:ln>
                  <a:solidFill>
                    <a:schemeClr val="tx1"/>
                  </a:solidFill>
                </a:ln>
                <a:solidFill>
                  <a:schemeClr val="tx1"/>
                </a:solidFill>
                <a:latin typeface="Carlito"/>
                <a:cs typeface="Carlito"/>
              </a:rPr>
              <a:t>Falcon </a:t>
            </a:r>
            <a:r>
              <a:rPr lang="en-US" sz="1500" dirty="0">
                <a:ln>
                  <a:solidFill>
                    <a:schemeClr val="tx1"/>
                  </a:solidFill>
                </a:ln>
                <a:solidFill>
                  <a:schemeClr val="tx1"/>
                </a:solidFill>
                <a:latin typeface="Carlito"/>
                <a:cs typeface="Carlito"/>
              </a:rPr>
              <a:t>9  launches</a:t>
            </a:r>
          </a:p>
        </p:txBody>
      </p:sp>
      <p:grpSp>
        <p:nvGrpSpPr>
          <p:cNvPr id="46" name="object 48">
            <a:extLst>
              <a:ext uri="{FF2B5EF4-FFF2-40B4-BE49-F238E27FC236}">
                <a16:creationId xmlns:a16="http://schemas.microsoft.com/office/drawing/2014/main" id="{B465F15D-ADF1-0630-D158-D01FC227F300}"/>
              </a:ext>
            </a:extLst>
          </p:cNvPr>
          <p:cNvGrpSpPr/>
          <p:nvPr/>
        </p:nvGrpSpPr>
        <p:grpSpPr>
          <a:xfrm>
            <a:off x="5936165" y="1380557"/>
            <a:ext cx="1894839" cy="1143000"/>
            <a:chOff x="9496043" y="1478280"/>
            <a:chExt cx="1894839" cy="1143000"/>
          </a:xfrm>
          <a:solidFill>
            <a:srgbClr val="F9CBF1"/>
          </a:solidFill>
          <a:effectLst>
            <a:outerShdw blurRad="50800" dist="38100" dir="2700000" algn="tl" rotWithShape="0">
              <a:prstClr val="black">
                <a:alpha val="40000"/>
              </a:prstClr>
            </a:outerShdw>
          </a:effectLst>
        </p:grpSpPr>
        <p:sp>
          <p:nvSpPr>
            <p:cNvPr id="47" name="object 49">
              <a:extLst>
                <a:ext uri="{FF2B5EF4-FFF2-40B4-BE49-F238E27FC236}">
                  <a16:creationId xmlns:a16="http://schemas.microsoft.com/office/drawing/2014/main" id="{4BF49405-1BBA-DBD7-8F4F-F57DB4D8547B}"/>
                </a:ext>
              </a:extLst>
            </p:cNvPr>
            <p:cNvSpPr/>
            <p:nvPr/>
          </p:nvSpPr>
          <p:spPr>
            <a:xfrm>
              <a:off x="9496043" y="1478280"/>
              <a:ext cx="1851659" cy="1143000"/>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48" name="object 50">
              <a:extLst>
                <a:ext uri="{FF2B5EF4-FFF2-40B4-BE49-F238E27FC236}">
                  <a16:creationId xmlns:a16="http://schemas.microsoft.com/office/drawing/2014/main" id="{C768A6DF-ECD2-D108-D429-86E5507FB9A6}"/>
                </a:ext>
              </a:extLst>
            </p:cNvPr>
            <p:cNvSpPr/>
            <p:nvPr/>
          </p:nvSpPr>
          <p:spPr>
            <a:xfrm>
              <a:off x="9497567" y="1615440"/>
              <a:ext cx="1892807" cy="903731"/>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sp>
          <p:nvSpPr>
            <p:cNvPr id="49" name="object 51">
              <a:extLst>
                <a:ext uri="{FF2B5EF4-FFF2-40B4-BE49-F238E27FC236}">
                  <a16:creationId xmlns:a16="http://schemas.microsoft.com/office/drawing/2014/main" id="{9E4313BC-06E7-586B-41CE-EE3F80F6CE44}"/>
                </a:ext>
              </a:extLst>
            </p:cNvPr>
            <p:cNvSpPr/>
            <p:nvPr/>
          </p:nvSpPr>
          <p:spPr>
            <a:xfrm>
              <a:off x="9517379" y="1499616"/>
              <a:ext cx="1772412" cy="1063752"/>
            </a:xfrm>
            <a:prstGeom prst="rect">
              <a:avLst/>
            </a:prstGeom>
            <a:grpFill/>
            <a:ln w="9525">
              <a:no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ln>
                  <a:solidFill>
                    <a:schemeClr val="tx1"/>
                  </a:solidFill>
                </a:ln>
              </a:endParaRPr>
            </a:p>
          </p:txBody>
        </p:sp>
      </p:grpSp>
      <p:sp>
        <p:nvSpPr>
          <p:cNvPr id="50" name="object 52">
            <a:extLst>
              <a:ext uri="{FF2B5EF4-FFF2-40B4-BE49-F238E27FC236}">
                <a16:creationId xmlns:a16="http://schemas.microsoft.com/office/drawing/2014/main" id="{D748C68C-5DAE-2B10-7A6A-F3563CDDE00E}"/>
              </a:ext>
            </a:extLst>
          </p:cNvPr>
          <p:cNvSpPr txBox="1"/>
          <p:nvPr/>
        </p:nvSpPr>
        <p:spPr>
          <a:xfrm>
            <a:off x="6080438" y="1563182"/>
            <a:ext cx="1539240" cy="670560"/>
          </a:xfrm>
          <a:prstGeom prst="rect">
            <a:avLst/>
          </a:prstGeom>
          <a:solidFill>
            <a:srgbClr val="F9CBF1"/>
          </a:solidFill>
          <a:ln w="9525">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0" tIns="33020" rIns="0" bIns="0" rtlCol="0">
            <a:spAutoFit/>
          </a:bodyPr>
          <a:lstStyle/>
          <a:p>
            <a:pPr marL="12700" marR="5080" indent="-1270" algn="ctr">
              <a:lnSpc>
                <a:spcPct val="91000"/>
              </a:lnSpc>
              <a:spcBef>
                <a:spcPts val="260"/>
              </a:spcBef>
            </a:pPr>
            <a:r>
              <a:rPr sz="1500" spc="-20" dirty="0">
                <a:ln>
                  <a:solidFill>
                    <a:schemeClr val="tx1"/>
                  </a:solidFill>
                </a:ln>
                <a:latin typeface="Carlito"/>
                <a:cs typeface="Carlito"/>
              </a:rPr>
              <a:t>Imputate </a:t>
            </a:r>
            <a:r>
              <a:rPr sz="1500" spc="-5" dirty="0">
                <a:ln>
                  <a:solidFill>
                    <a:schemeClr val="tx1"/>
                  </a:solidFill>
                </a:ln>
                <a:latin typeface="Carlito"/>
                <a:cs typeface="Carlito"/>
              </a:rPr>
              <a:t>missing  </a:t>
            </a:r>
            <a:r>
              <a:rPr sz="1500" spc="-20" dirty="0">
                <a:ln>
                  <a:solidFill>
                    <a:schemeClr val="tx1"/>
                  </a:solidFill>
                </a:ln>
                <a:latin typeface="Carlito"/>
                <a:cs typeface="Carlito"/>
              </a:rPr>
              <a:t>PayloadMass</a:t>
            </a:r>
            <a:r>
              <a:rPr sz="1500" spc="-160" dirty="0">
                <a:ln>
                  <a:solidFill>
                    <a:schemeClr val="tx1"/>
                  </a:solidFill>
                </a:ln>
                <a:latin typeface="Carlito"/>
                <a:cs typeface="Carlito"/>
              </a:rPr>
              <a:t> </a:t>
            </a:r>
            <a:r>
              <a:rPr sz="1500" spc="-5" dirty="0">
                <a:ln>
                  <a:solidFill>
                    <a:schemeClr val="tx1"/>
                  </a:solidFill>
                </a:ln>
                <a:latin typeface="Carlito"/>
                <a:cs typeface="Carlito"/>
              </a:rPr>
              <a:t>values  with</a:t>
            </a:r>
            <a:r>
              <a:rPr sz="1500" spc="-35" dirty="0">
                <a:ln>
                  <a:solidFill>
                    <a:schemeClr val="tx1"/>
                  </a:solidFill>
                </a:ln>
                <a:latin typeface="Carlito"/>
                <a:cs typeface="Carlito"/>
              </a:rPr>
              <a:t> </a:t>
            </a:r>
            <a:r>
              <a:rPr sz="1500" dirty="0">
                <a:ln>
                  <a:solidFill>
                    <a:schemeClr val="tx1"/>
                  </a:solidFill>
                </a:ln>
                <a:latin typeface="Carlito"/>
                <a:cs typeface="Carlito"/>
              </a:rPr>
              <a:t>mean</a:t>
            </a:r>
          </a:p>
        </p:txBody>
      </p:sp>
      <p:sp>
        <p:nvSpPr>
          <p:cNvPr id="51" name="object 54">
            <a:extLst>
              <a:ext uri="{FF2B5EF4-FFF2-40B4-BE49-F238E27FC236}">
                <a16:creationId xmlns:a16="http://schemas.microsoft.com/office/drawing/2014/main" id="{66F4F35C-50E8-E8AB-D354-CFEE792C8A5E}"/>
              </a:ext>
            </a:extLst>
          </p:cNvPr>
          <p:cNvSpPr txBox="1"/>
          <p:nvPr/>
        </p:nvSpPr>
        <p:spPr>
          <a:xfrm>
            <a:off x="1225468" y="5555677"/>
            <a:ext cx="10566649" cy="243913"/>
          </a:xfrm>
          <a:prstGeom prst="rect">
            <a:avLst/>
          </a:prstGeom>
          <a:solidFill>
            <a:srgbClr val="F9CBF1"/>
          </a:solidFill>
          <a:ln w="9525">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0" tIns="38100" rIns="0" bIns="0" rtlCol="0">
            <a:spAutoFit/>
          </a:bodyPr>
          <a:lstStyle/>
          <a:p>
            <a:pPr marL="12700" marR="5080">
              <a:lnSpc>
                <a:spcPct val="88900"/>
              </a:lnSpc>
              <a:spcBef>
                <a:spcPts val="300"/>
              </a:spcBef>
            </a:pPr>
            <a:r>
              <a:rPr lang="en-IN" sz="1500" u="sng" spc="-10" dirty="0">
                <a:ln>
                  <a:solidFill>
                    <a:schemeClr val="tx1"/>
                  </a:solidFill>
                </a:ln>
                <a:uFill>
                  <a:solidFill>
                    <a:srgbClr val="2996E1"/>
                  </a:solidFill>
                </a:uFill>
                <a:latin typeface="Arial" panose="020B0604020202020204" pitchFamily="34" charset="0"/>
                <a:ea typeface="Tahoma" panose="020B060403050404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https://github.com/vuduong789/IBM_Data_Science_Professional_Certification/blob/main/Data%20Collection%20Api%20.ipynb</a:t>
            </a:r>
            <a:endParaRPr lang="en-IN" sz="1500" dirty="0">
              <a:ln>
                <a:solidFill>
                  <a:schemeClr val="tx1"/>
                </a:solidFill>
              </a:ln>
              <a:latin typeface="Arial" panose="020B0604020202020204" pitchFamily="34" charset="0"/>
              <a:ea typeface="Tahoma" panose="020B0604030504040204" pitchFamily="34" charset="0"/>
              <a:cs typeface="Arial" panose="020B0604020202020204" pitchFamily="34" charset="0"/>
            </a:endParaRPr>
          </a:p>
        </p:txBody>
      </p:sp>
      <p:sp>
        <p:nvSpPr>
          <p:cNvPr id="52" name="Slide Number Placeholder 51">
            <a:extLst>
              <a:ext uri="{FF2B5EF4-FFF2-40B4-BE49-F238E27FC236}">
                <a16:creationId xmlns:a16="http://schemas.microsoft.com/office/drawing/2014/main" id="{C2686EFD-61F3-99FB-4364-B47E6566263B}"/>
              </a:ext>
            </a:extLst>
          </p:cNvPr>
          <p:cNvSpPr>
            <a:spLocks noGrp="1"/>
          </p:cNvSpPr>
          <p:nvPr>
            <p:ph type="sldNum" sz="quarter" idx="12"/>
          </p:nvPr>
        </p:nvSpPr>
        <p:spPr/>
        <p:txBody>
          <a:bodyPr/>
          <a:lstStyle/>
          <a:p>
            <a:fld id="{5DEF7F31-0B8A-474A-B86C-91F381754329}" type="slidenum">
              <a:rPr lang="en-US" smtClean="0"/>
              <a:t>7</a:t>
            </a:fld>
            <a:endParaRPr lang="en-US"/>
          </a:p>
        </p:txBody>
      </p:sp>
    </p:spTree>
    <p:extLst>
      <p:ext uri="{BB962C8B-B14F-4D97-AF65-F5344CB8AC3E}">
        <p14:creationId xmlns:p14="http://schemas.microsoft.com/office/powerpoint/2010/main" val="174774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299-A489-75D9-7A8B-9434F55583AD}"/>
              </a:ext>
            </a:extLst>
          </p:cNvPr>
          <p:cNvSpPr>
            <a:spLocks noGrp="1"/>
          </p:cNvSpPr>
          <p:nvPr>
            <p:ph type="title"/>
          </p:nvPr>
        </p:nvSpPr>
        <p:spPr>
          <a:xfrm>
            <a:off x="1120948" y="-62821"/>
            <a:ext cx="9950103" cy="979991"/>
          </a:xfrm>
        </p:spPr>
        <p:txBody>
          <a:bodyPr>
            <a:normAutofit fontScale="90000"/>
          </a:bodyPr>
          <a:lstStyle/>
          <a:p>
            <a:br>
              <a:rPr lang="en-US" dirty="0"/>
            </a:br>
            <a:r>
              <a:rPr lang="en-US" dirty="0"/>
              <a:t>Methodology: </a:t>
            </a:r>
            <a:r>
              <a:rPr lang="en-US" b="0" dirty="0"/>
              <a:t>Data Collection – Web Scraping</a:t>
            </a:r>
            <a:endParaRPr lang="en-US" dirty="0"/>
          </a:p>
        </p:txBody>
      </p:sp>
      <p:sp>
        <p:nvSpPr>
          <p:cNvPr id="3" name="Content Placeholder 2">
            <a:extLst>
              <a:ext uri="{FF2B5EF4-FFF2-40B4-BE49-F238E27FC236}">
                <a16:creationId xmlns:a16="http://schemas.microsoft.com/office/drawing/2014/main" id="{7361BB51-0C9E-4B44-523E-6AA62775841B}"/>
              </a:ext>
            </a:extLst>
          </p:cNvPr>
          <p:cNvSpPr>
            <a:spLocks noGrp="1"/>
          </p:cNvSpPr>
          <p:nvPr>
            <p:ph idx="1"/>
          </p:nvPr>
        </p:nvSpPr>
        <p:spPr>
          <a:xfrm>
            <a:off x="1077362" y="1123805"/>
            <a:ext cx="9950103" cy="4817025"/>
          </a:xfrm>
        </p:spPr>
        <p:txBody>
          <a:bodyPr>
            <a:normAutofit/>
          </a:bodyPr>
          <a:lstStyle/>
          <a:p>
            <a:pPr marL="615950" lvl="1" indent="12700" algn="just">
              <a:buFont typeface="Arial" panose="020B0604020202020204" pitchFamily="34" charset="0"/>
              <a:buChar char="•"/>
            </a:pPr>
            <a:endParaRPr lang="en-US" sz="2200" b="1" dirty="0"/>
          </a:p>
          <a:p>
            <a:pPr lvl="2" algn="just"/>
            <a:endParaRPr lang="en-US" sz="2000" dirty="0"/>
          </a:p>
          <a:p>
            <a:pPr algn="just"/>
            <a:endParaRPr lang="en-US" sz="2400" dirty="0"/>
          </a:p>
          <a:p>
            <a:pPr algn="just"/>
            <a:endParaRPr lang="en-US" sz="2400" dirty="0"/>
          </a:p>
          <a:p>
            <a:pPr algn="just"/>
            <a:endParaRPr lang="en-US" sz="2400" dirty="0"/>
          </a:p>
        </p:txBody>
      </p:sp>
      <p:grpSp>
        <p:nvGrpSpPr>
          <p:cNvPr id="136" name="object 6">
            <a:extLst>
              <a:ext uri="{FF2B5EF4-FFF2-40B4-BE49-F238E27FC236}">
                <a16:creationId xmlns:a16="http://schemas.microsoft.com/office/drawing/2014/main" id="{F172E303-0362-1E7A-4A9A-F866966968EC}"/>
              </a:ext>
            </a:extLst>
          </p:cNvPr>
          <p:cNvGrpSpPr/>
          <p:nvPr/>
        </p:nvGrpSpPr>
        <p:grpSpPr>
          <a:xfrm>
            <a:off x="1164535" y="1055115"/>
            <a:ext cx="2621280" cy="2318385"/>
            <a:chOff x="5111496" y="713231"/>
            <a:chExt cx="2621280" cy="2318385"/>
          </a:xfrm>
          <a:solidFill>
            <a:srgbClr val="F9CBF1"/>
          </a:solidFill>
          <a:effectLst>
            <a:outerShdw blurRad="50800" dist="38100" dir="2700000" algn="tl" rotWithShape="0">
              <a:prstClr val="black">
                <a:alpha val="40000"/>
              </a:prstClr>
            </a:outerShdw>
          </a:effectLst>
        </p:grpSpPr>
        <p:sp>
          <p:nvSpPr>
            <p:cNvPr id="137" name="object 7">
              <a:extLst>
                <a:ext uri="{FF2B5EF4-FFF2-40B4-BE49-F238E27FC236}">
                  <a16:creationId xmlns:a16="http://schemas.microsoft.com/office/drawing/2014/main" id="{9364A9A7-4A0B-DE10-1685-6EB60DBF4C82}"/>
                </a:ext>
              </a:extLst>
            </p:cNvPr>
            <p:cNvSpPr/>
            <p:nvPr/>
          </p:nvSpPr>
          <p:spPr>
            <a:xfrm>
              <a:off x="5506212" y="1098804"/>
              <a:ext cx="304800" cy="1932432"/>
            </a:xfrm>
            <a:prstGeom prst="rect">
              <a:avLst/>
            </a:prstGeom>
            <a:grpFill/>
          </p:spPr>
          <p:txBody>
            <a:bodyPr wrap="square" lIns="0" tIns="0" rIns="0" bIns="0" rtlCol="0"/>
            <a:lstStyle/>
            <a:p>
              <a:endParaRPr/>
            </a:p>
          </p:txBody>
        </p:sp>
        <p:sp>
          <p:nvSpPr>
            <p:cNvPr id="138" name="object 8">
              <a:extLst>
                <a:ext uri="{FF2B5EF4-FFF2-40B4-BE49-F238E27FC236}">
                  <a16:creationId xmlns:a16="http://schemas.microsoft.com/office/drawing/2014/main" id="{C5E3E58A-2F0E-1F07-718E-BFF4C966B36D}"/>
                </a:ext>
              </a:extLst>
            </p:cNvPr>
            <p:cNvSpPr/>
            <p:nvPr/>
          </p:nvSpPr>
          <p:spPr>
            <a:xfrm>
              <a:off x="5527548" y="1110995"/>
              <a:ext cx="225551" cy="1862327"/>
            </a:xfrm>
            <a:prstGeom prst="rect">
              <a:avLst/>
            </a:prstGeom>
            <a:grpFill/>
          </p:spPr>
          <p:txBody>
            <a:bodyPr wrap="square" lIns="0" tIns="0" rIns="0" bIns="0" rtlCol="0"/>
            <a:lstStyle/>
            <a:p>
              <a:endParaRPr/>
            </a:p>
          </p:txBody>
        </p:sp>
        <p:sp>
          <p:nvSpPr>
            <p:cNvPr id="139" name="object 9">
              <a:extLst>
                <a:ext uri="{FF2B5EF4-FFF2-40B4-BE49-F238E27FC236}">
                  <a16:creationId xmlns:a16="http://schemas.microsoft.com/office/drawing/2014/main" id="{F5E87606-CDFC-B6D2-8B77-D48AC40EA723}"/>
                </a:ext>
              </a:extLst>
            </p:cNvPr>
            <p:cNvSpPr/>
            <p:nvPr/>
          </p:nvSpPr>
          <p:spPr>
            <a:xfrm>
              <a:off x="5111496" y="713231"/>
              <a:ext cx="2580131" cy="1580388"/>
            </a:xfrm>
            <a:prstGeom prst="rect">
              <a:avLst/>
            </a:prstGeom>
            <a:grpFill/>
          </p:spPr>
          <p:txBody>
            <a:bodyPr wrap="square" lIns="0" tIns="0" rIns="0" bIns="0" rtlCol="0"/>
            <a:lstStyle/>
            <a:p>
              <a:endParaRPr/>
            </a:p>
          </p:txBody>
        </p:sp>
        <p:sp>
          <p:nvSpPr>
            <p:cNvPr id="140" name="object 10">
              <a:extLst>
                <a:ext uri="{FF2B5EF4-FFF2-40B4-BE49-F238E27FC236}">
                  <a16:creationId xmlns:a16="http://schemas.microsoft.com/office/drawing/2014/main" id="{C226166D-C3F6-DFC7-15A7-4BEF627396A0}"/>
                </a:ext>
              </a:extLst>
            </p:cNvPr>
            <p:cNvSpPr/>
            <p:nvPr/>
          </p:nvSpPr>
          <p:spPr>
            <a:xfrm>
              <a:off x="5134356" y="1037843"/>
              <a:ext cx="2598420" cy="981455"/>
            </a:xfrm>
            <a:prstGeom prst="rect">
              <a:avLst/>
            </a:prstGeom>
            <a:grpFill/>
          </p:spPr>
          <p:txBody>
            <a:bodyPr wrap="square" lIns="0" tIns="0" rIns="0" bIns="0" rtlCol="0"/>
            <a:lstStyle/>
            <a:p>
              <a:endParaRPr/>
            </a:p>
          </p:txBody>
        </p:sp>
        <p:sp>
          <p:nvSpPr>
            <p:cNvPr id="141" name="object 11">
              <a:extLst>
                <a:ext uri="{FF2B5EF4-FFF2-40B4-BE49-F238E27FC236}">
                  <a16:creationId xmlns:a16="http://schemas.microsoft.com/office/drawing/2014/main" id="{8C29E429-C286-2723-0C5B-8E2B1CCE5394}"/>
                </a:ext>
              </a:extLst>
            </p:cNvPr>
            <p:cNvSpPr/>
            <p:nvPr/>
          </p:nvSpPr>
          <p:spPr>
            <a:xfrm>
              <a:off x="5132832" y="734567"/>
              <a:ext cx="2500884" cy="1501139"/>
            </a:xfrm>
            <a:prstGeom prst="rect">
              <a:avLst/>
            </a:prstGeom>
            <a:grpFill/>
          </p:spPr>
          <p:txBody>
            <a:bodyPr wrap="square" lIns="0" tIns="0" rIns="0" bIns="0" rtlCol="0"/>
            <a:lstStyle/>
            <a:p>
              <a:endParaRPr/>
            </a:p>
          </p:txBody>
        </p:sp>
      </p:grpSp>
      <p:sp>
        <p:nvSpPr>
          <p:cNvPr id="142" name="object 12">
            <a:extLst>
              <a:ext uri="{FF2B5EF4-FFF2-40B4-BE49-F238E27FC236}">
                <a16:creationId xmlns:a16="http://schemas.microsoft.com/office/drawing/2014/main" id="{1A1FCA24-C27E-7026-5455-6B6EBEB12D0E}"/>
              </a:ext>
            </a:extLst>
          </p:cNvPr>
          <p:cNvSpPr txBox="1"/>
          <p:nvPr/>
        </p:nvSpPr>
        <p:spPr>
          <a:xfrm>
            <a:off x="1367608" y="1446021"/>
            <a:ext cx="2121535" cy="665480"/>
          </a:xfrm>
          <a:prstGeom prst="rect">
            <a:avLst/>
          </a:prstGeom>
          <a:solidFill>
            <a:srgbClr val="F9CBF1"/>
          </a:solidFill>
          <a:effectLst>
            <a:outerShdw blurRad="50800" dist="38100" dir="2700000" algn="tl" rotWithShape="0">
              <a:prstClr val="black">
                <a:alpha val="40000"/>
              </a:prstClr>
            </a:outerShdw>
          </a:effectLst>
        </p:spPr>
        <p:txBody>
          <a:bodyPr vert="horz" wrap="square" lIns="0" tIns="12065" rIns="0" bIns="0" rtlCol="0">
            <a:spAutoFit/>
          </a:bodyPr>
          <a:lstStyle/>
          <a:p>
            <a:pPr algn="ctr">
              <a:lnSpc>
                <a:spcPts val="2520"/>
              </a:lnSpc>
              <a:spcBef>
                <a:spcPts val="95"/>
              </a:spcBef>
            </a:pPr>
            <a:r>
              <a:rPr sz="2200" spc="-25" dirty="0">
                <a:latin typeface="Carlito"/>
                <a:cs typeface="Carlito"/>
              </a:rPr>
              <a:t>Request</a:t>
            </a:r>
            <a:r>
              <a:rPr sz="2200" spc="-114" dirty="0">
                <a:latin typeface="Carlito"/>
                <a:cs typeface="Carlito"/>
              </a:rPr>
              <a:t> </a:t>
            </a:r>
            <a:r>
              <a:rPr sz="2200" spc="-5" dirty="0">
                <a:latin typeface="Carlito"/>
                <a:cs typeface="Carlito"/>
              </a:rPr>
              <a:t>Wikipedia</a:t>
            </a:r>
            <a:endParaRPr sz="2200" dirty="0">
              <a:latin typeface="Carlito"/>
              <a:cs typeface="Carlito"/>
            </a:endParaRPr>
          </a:p>
          <a:p>
            <a:pPr marL="13335" algn="ctr">
              <a:lnSpc>
                <a:spcPts val="2520"/>
              </a:lnSpc>
            </a:pPr>
            <a:r>
              <a:rPr sz="2200" spc="-25" dirty="0">
                <a:latin typeface="Carlito"/>
                <a:cs typeface="Carlito"/>
              </a:rPr>
              <a:t>html</a:t>
            </a:r>
            <a:endParaRPr sz="2200" dirty="0">
              <a:latin typeface="Carlito"/>
              <a:cs typeface="Carlito"/>
            </a:endParaRPr>
          </a:p>
        </p:txBody>
      </p:sp>
      <p:grpSp>
        <p:nvGrpSpPr>
          <p:cNvPr id="143" name="object 13">
            <a:extLst>
              <a:ext uri="{FF2B5EF4-FFF2-40B4-BE49-F238E27FC236}">
                <a16:creationId xmlns:a16="http://schemas.microsoft.com/office/drawing/2014/main" id="{EC27D311-E6AB-375A-16F9-EF5D44590AD2}"/>
              </a:ext>
            </a:extLst>
          </p:cNvPr>
          <p:cNvGrpSpPr/>
          <p:nvPr/>
        </p:nvGrpSpPr>
        <p:grpSpPr>
          <a:xfrm>
            <a:off x="1164535" y="2931160"/>
            <a:ext cx="2580640" cy="2318385"/>
            <a:chOff x="5111496" y="2589276"/>
            <a:chExt cx="2580640" cy="2318385"/>
          </a:xfrm>
          <a:solidFill>
            <a:srgbClr val="F9CBF1"/>
          </a:solidFill>
          <a:effectLst>
            <a:outerShdw blurRad="50800" dist="38100" dir="2700000" algn="tl" rotWithShape="0">
              <a:prstClr val="black">
                <a:alpha val="40000"/>
              </a:prstClr>
            </a:outerShdw>
          </a:effectLst>
        </p:grpSpPr>
        <p:sp>
          <p:nvSpPr>
            <p:cNvPr id="144" name="object 14">
              <a:extLst>
                <a:ext uri="{FF2B5EF4-FFF2-40B4-BE49-F238E27FC236}">
                  <a16:creationId xmlns:a16="http://schemas.microsoft.com/office/drawing/2014/main" id="{B1ED3E20-DA18-65C7-6A09-A22300CFA8A9}"/>
                </a:ext>
              </a:extLst>
            </p:cNvPr>
            <p:cNvSpPr/>
            <p:nvPr/>
          </p:nvSpPr>
          <p:spPr>
            <a:xfrm>
              <a:off x="5506212" y="2965704"/>
              <a:ext cx="304800" cy="1941576"/>
            </a:xfrm>
            <a:prstGeom prst="rect">
              <a:avLst/>
            </a:prstGeom>
            <a:grpFill/>
          </p:spPr>
          <p:txBody>
            <a:bodyPr wrap="square" lIns="0" tIns="0" rIns="0" bIns="0" rtlCol="0"/>
            <a:lstStyle/>
            <a:p>
              <a:endParaRPr/>
            </a:p>
          </p:txBody>
        </p:sp>
        <p:sp>
          <p:nvSpPr>
            <p:cNvPr id="145" name="object 15">
              <a:extLst>
                <a:ext uri="{FF2B5EF4-FFF2-40B4-BE49-F238E27FC236}">
                  <a16:creationId xmlns:a16="http://schemas.microsoft.com/office/drawing/2014/main" id="{81ADBC4A-9B4F-BBDD-F81E-5579A9068902}"/>
                </a:ext>
              </a:extLst>
            </p:cNvPr>
            <p:cNvSpPr/>
            <p:nvPr/>
          </p:nvSpPr>
          <p:spPr>
            <a:xfrm>
              <a:off x="5527548" y="2987040"/>
              <a:ext cx="225551" cy="1862327"/>
            </a:xfrm>
            <a:prstGeom prst="rect">
              <a:avLst/>
            </a:prstGeom>
            <a:grpFill/>
          </p:spPr>
          <p:txBody>
            <a:bodyPr wrap="square" lIns="0" tIns="0" rIns="0" bIns="0" rtlCol="0"/>
            <a:lstStyle/>
            <a:p>
              <a:endParaRPr/>
            </a:p>
          </p:txBody>
        </p:sp>
        <p:sp>
          <p:nvSpPr>
            <p:cNvPr id="146" name="object 16">
              <a:extLst>
                <a:ext uri="{FF2B5EF4-FFF2-40B4-BE49-F238E27FC236}">
                  <a16:creationId xmlns:a16="http://schemas.microsoft.com/office/drawing/2014/main" id="{BABDC30D-A1E8-99A3-5DF0-0EB047842BE8}"/>
                </a:ext>
              </a:extLst>
            </p:cNvPr>
            <p:cNvSpPr/>
            <p:nvPr/>
          </p:nvSpPr>
          <p:spPr>
            <a:xfrm>
              <a:off x="5111496" y="2589276"/>
              <a:ext cx="2580131" cy="1580388"/>
            </a:xfrm>
            <a:prstGeom prst="rect">
              <a:avLst/>
            </a:prstGeom>
            <a:grpFill/>
          </p:spPr>
          <p:txBody>
            <a:bodyPr wrap="square" lIns="0" tIns="0" rIns="0" bIns="0" rtlCol="0"/>
            <a:lstStyle/>
            <a:p>
              <a:endParaRPr/>
            </a:p>
          </p:txBody>
        </p:sp>
        <p:sp>
          <p:nvSpPr>
            <p:cNvPr id="147" name="object 17">
              <a:extLst>
                <a:ext uri="{FF2B5EF4-FFF2-40B4-BE49-F238E27FC236}">
                  <a16:creationId xmlns:a16="http://schemas.microsoft.com/office/drawing/2014/main" id="{ECF375B7-941B-F550-4E29-939F91AA26FA}"/>
                </a:ext>
              </a:extLst>
            </p:cNvPr>
            <p:cNvSpPr/>
            <p:nvPr/>
          </p:nvSpPr>
          <p:spPr>
            <a:xfrm>
              <a:off x="5334000" y="2913888"/>
              <a:ext cx="2135124" cy="981456"/>
            </a:xfrm>
            <a:prstGeom prst="rect">
              <a:avLst/>
            </a:prstGeom>
            <a:grpFill/>
          </p:spPr>
          <p:txBody>
            <a:bodyPr wrap="square" lIns="0" tIns="0" rIns="0" bIns="0" rtlCol="0"/>
            <a:lstStyle/>
            <a:p>
              <a:endParaRPr/>
            </a:p>
          </p:txBody>
        </p:sp>
        <p:sp>
          <p:nvSpPr>
            <p:cNvPr id="148" name="object 18">
              <a:extLst>
                <a:ext uri="{FF2B5EF4-FFF2-40B4-BE49-F238E27FC236}">
                  <a16:creationId xmlns:a16="http://schemas.microsoft.com/office/drawing/2014/main" id="{DB5547D2-6AF6-EE6D-BE5D-ACE165B88E4B}"/>
                </a:ext>
              </a:extLst>
            </p:cNvPr>
            <p:cNvSpPr/>
            <p:nvPr/>
          </p:nvSpPr>
          <p:spPr>
            <a:xfrm>
              <a:off x="5132832" y="2610612"/>
              <a:ext cx="2500884" cy="1501139"/>
            </a:xfrm>
            <a:prstGeom prst="rect">
              <a:avLst/>
            </a:prstGeom>
            <a:grpFill/>
          </p:spPr>
          <p:txBody>
            <a:bodyPr wrap="square" lIns="0" tIns="0" rIns="0" bIns="0" rtlCol="0"/>
            <a:lstStyle/>
            <a:p>
              <a:endParaRPr/>
            </a:p>
          </p:txBody>
        </p:sp>
      </p:grpSp>
      <p:sp>
        <p:nvSpPr>
          <p:cNvPr id="149" name="object 19">
            <a:extLst>
              <a:ext uri="{FF2B5EF4-FFF2-40B4-BE49-F238E27FC236}">
                <a16:creationId xmlns:a16="http://schemas.microsoft.com/office/drawing/2014/main" id="{6E01550F-6CC3-5F80-F54C-F6CFFE7BE3C4}"/>
              </a:ext>
            </a:extLst>
          </p:cNvPr>
          <p:cNvSpPr txBox="1"/>
          <p:nvPr/>
        </p:nvSpPr>
        <p:spPr>
          <a:xfrm>
            <a:off x="1567633" y="3322573"/>
            <a:ext cx="1709420" cy="665480"/>
          </a:xfrm>
          <a:prstGeom prst="rect">
            <a:avLst/>
          </a:prstGeom>
          <a:solidFill>
            <a:srgbClr val="F9CBF1"/>
          </a:solidFill>
          <a:effectLst>
            <a:outerShdw blurRad="50800" dist="38100" dir="2700000" algn="tl" rotWithShape="0">
              <a:prstClr val="black">
                <a:alpha val="40000"/>
              </a:prstClr>
            </a:outerShdw>
          </a:effectLst>
        </p:spPr>
        <p:txBody>
          <a:bodyPr vert="horz" wrap="square" lIns="0" tIns="12065" rIns="0" bIns="0" rtlCol="0">
            <a:spAutoFit/>
          </a:bodyPr>
          <a:lstStyle/>
          <a:p>
            <a:pPr marL="73025">
              <a:lnSpc>
                <a:spcPts val="2520"/>
              </a:lnSpc>
              <a:spcBef>
                <a:spcPts val="95"/>
              </a:spcBef>
            </a:pPr>
            <a:r>
              <a:rPr sz="2200" spc="-15" dirty="0">
                <a:latin typeface="Carlito"/>
                <a:cs typeface="Carlito"/>
              </a:rPr>
              <a:t>BeautifulSoup</a:t>
            </a:r>
            <a:endParaRPr sz="2200">
              <a:latin typeface="Carlito"/>
              <a:cs typeface="Carlito"/>
            </a:endParaRPr>
          </a:p>
          <a:p>
            <a:pPr marL="12700">
              <a:lnSpc>
                <a:spcPts val="2520"/>
              </a:lnSpc>
            </a:pPr>
            <a:r>
              <a:rPr sz="2200" spc="-20" dirty="0">
                <a:latin typeface="Carlito"/>
                <a:cs typeface="Carlito"/>
              </a:rPr>
              <a:t>html5lib</a:t>
            </a:r>
            <a:r>
              <a:rPr sz="2200" spc="-105" dirty="0">
                <a:latin typeface="Carlito"/>
                <a:cs typeface="Carlito"/>
              </a:rPr>
              <a:t> </a:t>
            </a:r>
            <a:r>
              <a:rPr sz="2200" spc="-35" dirty="0">
                <a:latin typeface="Carlito"/>
                <a:cs typeface="Carlito"/>
              </a:rPr>
              <a:t>Parser</a:t>
            </a:r>
            <a:endParaRPr sz="2200">
              <a:latin typeface="Carlito"/>
              <a:cs typeface="Carlito"/>
            </a:endParaRPr>
          </a:p>
        </p:txBody>
      </p:sp>
      <p:grpSp>
        <p:nvGrpSpPr>
          <p:cNvPr id="150" name="object 20">
            <a:extLst>
              <a:ext uri="{FF2B5EF4-FFF2-40B4-BE49-F238E27FC236}">
                <a16:creationId xmlns:a16="http://schemas.microsoft.com/office/drawing/2014/main" id="{73CFFB63-291C-611C-B6F1-B5A41099EEA0}"/>
              </a:ext>
            </a:extLst>
          </p:cNvPr>
          <p:cNvGrpSpPr/>
          <p:nvPr/>
        </p:nvGrpSpPr>
        <p:grpSpPr>
          <a:xfrm>
            <a:off x="1164535" y="4807204"/>
            <a:ext cx="3906520" cy="1580515"/>
            <a:chOff x="5111496" y="4465320"/>
            <a:chExt cx="3906520" cy="1580515"/>
          </a:xfrm>
          <a:solidFill>
            <a:srgbClr val="F9CBF1"/>
          </a:solidFill>
          <a:effectLst>
            <a:outerShdw blurRad="50800" dist="38100" dir="2700000" algn="tl" rotWithShape="0">
              <a:prstClr val="black">
                <a:alpha val="40000"/>
              </a:prstClr>
            </a:outerShdw>
          </a:effectLst>
        </p:grpSpPr>
        <p:sp>
          <p:nvSpPr>
            <p:cNvPr id="151" name="object 21">
              <a:extLst>
                <a:ext uri="{FF2B5EF4-FFF2-40B4-BE49-F238E27FC236}">
                  <a16:creationId xmlns:a16="http://schemas.microsoft.com/office/drawing/2014/main" id="{CF2C5666-2BCB-7137-6B7E-6503EEB5D09C}"/>
                </a:ext>
              </a:extLst>
            </p:cNvPr>
            <p:cNvSpPr/>
            <p:nvPr/>
          </p:nvSpPr>
          <p:spPr>
            <a:xfrm>
              <a:off x="5625084" y="4721352"/>
              <a:ext cx="3392423" cy="304800"/>
            </a:xfrm>
            <a:prstGeom prst="rect">
              <a:avLst/>
            </a:prstGeom>
            <a:grpFill/>
          </p:spPr>
          <p:txBody>
            <a:bodyPr wrap="square" lIns="0" tIns="0" rIns="0" bIns="0" rtlCol="0"/>
            <a:lstStyle/>
            <a:p>
              <a:endParaRPr/>
            </a:p>
          </p:txBody>
        </p:sp>
        <p:sp>
          <p:nvSpPr>
            <p:cNvPr id="152" name="object 22">
              <a:extLst>
                <a:ext uri="{FF2B5EF4-FFF2-40B4-BE49-F238E27FC236}">
                  <a16:creationId xmlns:a16="http://schemas.microsoft.com/office/drawing/2014/main" id="{FCD3088B-1CDF-E452-A397-F7117244A55B}"/>
                </a:ext>
              </a:extLst>
            </p:cNvPr>
            <p:cNvSpPr/>
            <p:nvPr/>
          </p:nvSpPr>
          <p:spPr>
            <a:xfrm>
              <a:off x="5646420" y="4742688"/>
              <a:ext cx="3313176" cy="225551"/>
            </a:xfrm>
            <a:prstGeom prst="rect">
              <a:avLst/>
            </a:prstGeom>
            <a:grpFill/>
          </p:spPr>
          <p:txBody>
            <a:bodyPr wrap="square" lIns="0" tIns="0" rIns="0" bIns="0" rtlCol="0"/>
            <a:lstStyle/>
            <a:p>
              <a:endParaRPr/>
            </a:p>
          </p:txBody>
        </p:sp>
        <p:sp>
          <p:nvSpPr>
            <p:cNvPr id="153" name="object 23">
              <a:extLst>
                <a:ext uri="{FF2B5EF4-FFF2-40B4-BE49-F238E27FC236}">
                  <a16:creationId xmlns:a16="http://schemas.microsoft.com/office/drawing/2014/main" id="{BCC9A9D7-CB5B-2D48-AF44-1FCE587BA850}"/>
                </a:ext>
              </a:extLst>
            </p:cNvPr>
            <p:cNvSpPr/>
            <p:nvPr/>
          </p:nvSpPr>
          <p:spPr>
            <a:xfrm>
              <a:off x="5111496" y="4465320"/>
              <a:ext cx="2580131" cy="1580388"/>
            </a:xfrm>
            <a:prstGeom prst="rect">
              <a:avLst/>
            </a:prstGeom>
            <a:grpFill/>
          </p:spPr>
          <p:txBody>
            <a:bodyPr wrap="square" lIns="0" tIns="0" rIns="0" bIns="0" rtlCol="0"/>
            <a:lstStyle/>
            <a:p>
              <a:endParaRPr/>
            </a:p>
          </p:txBody>
        </p:sp>
        <p:sp>
          <p:nvSpPr>
            <p:cNvPr id="154" name="object 24">
              <a:extLst>
                <a:ext uri="{FF2B5EF4-FFF2-40B4-BE49-F238E27FC236}">
                  <a16:creationId xmlns:a16="http://schemas.microsoft.com/office/drawing/2014/main" id="{1E6C9E42-4306-747A-41BE-37BA1E0BF7CD}"/>
                </a:ext>
              </a:extLst>
            </p:cNvPr>
            <p:cNvSpPr/>
            <p:nvPr/>
          </p:nvSpPr>
          <p:spPr>
            <a:xfrm>
              <a:off x="5289804" y="4789932"/>
              <a:ext cx="2287524" cy="981456"/>
            </a:xfrm>
            <a:prstGeom prst="rect">
              <a:avLst/>
            </a:prstGeom>
            <a:grpFill/>
          </p:spPr>
          <p:txBody>
            <a:bodyPr wrap="square" lIns="0" tIns="0" rIns="0" bIns="0" rtlCol="0"/>
            <a:lstStyle/>
            <a:p>
              <a:endParaRPr/>
            </a:p>
          </p:txBody>
        </p:sp>
        <p:sp>
          <p:nvSpPr>
            <p:cNvPr id="155" name="object 25">
              <a:extLst>
                <a:ext uri="{FF2B5EF4-FFF2-40B4-BE49-F238E27FC236}">
                  <a16:creationId xmlns:a16="http://schemas.microsoft.com/office/drawing/2014/main" id="{F01CD608-09D9-065A-0BFE-756C898BF0DB}"/>
                </a:ext>
              </a:extLst>
            </p:cNvPr>
            <p:cNvSpPr/>
            <p:nvPr/>
          </p:nvSpPr>
          <p:spPr>
            <a:xfrm>
              <a:off x="5132832" y="4486656"/>
              <a:ext cx="2500884" cy="1501140"/>
            </a:xfrm>
            <a:prstGeom prst="rect">
              <a:avLst/>
            </a:prstGeom>
            <a:grpFill/>
          </p:spPr>
          <p:txBody>
            <a:bodyPr wrap="square" lIns="0" tIns="0" rIns="0" bIns="0" rtlCol="0"/>
            <a:lstStyle/>
            <a:p>
              <a:endParaRPr/>
            </a:p>
          </p:txBody>
        </p:sp>
      </p:grpSp>
      <p:sp>
        <p:nvSpPr>
          <p:cNvPr id="156" name="object 26">
            <a:extLst>
              <a:ext uri="{FF2B5EF4-FFF2-40B4-BE49-F238E27FC236}">
                <a16:creationId xmlns:a16="http://schemas.microsoft.com/office/drawing/2014/main" id="{7F40D7B2-D9AC-093B-AA33-FF08D80E55F7}"/>
              </a:ext>
            </a:extLst>
          </p:cNvPr>
          <p:cNvSpPr txBox="1"/>
          <p:nvPr/>
        </p:nvSpPr>
        <p:spPr>
          <a:xfrm>
            <a:off x="1523055" y="5196205"/>
            <a:ext cx="1802130" cy="668655"/>
          </a:xfrm>
          <a:prstGeom prst="rect">
            <a:avLst/>
          </a:prstGeom>
          <a:solidFill>
            <a:srgbClr val="F9CBF1"/>
          </a:solidFill>
          <a:effectLst>
            <a:outerShdw blurRad="50800" dist="38100" dir="2700000" algn="tl" rotWithShape="0">
              <a:prstClr val="black">
                <a:alpha val="40000"/>
              </a:prstClr>
            </a:outerShdw>
          </a:effectLst>
        </p:spPr>
        <p:txBody>
          <a:bodyPr vert="horz" wrap="square" lIns="0" tIns="44450" rIns="0" bIns="0" rtlCol="0">
            <a:spAutoFit/>
          </a:bodyPr>
          <a:lstStyle/>
          <a:p>
            <a:pPr marL="334010" marR="5080" indent="-321945">
              <a:lnSpc>
                <a:spcPts val="2430"/>
              </a:lnSpc>
              <a:spcBef>
                <a:spcPts val="350"/>
              </a:spcBef>
            </a:pPr>
            <a:r>
              <a:rPr sz="2200" spc="-15" dirty="0">
                <a:latin typeface="Carlito"/>
                <a:cs typeface="Carlito"/>
              </a:rPr>
              <a:t>Find </a:t>
            </a:r>
            <a:r>
              <a:rPr sz="2200" spc="-5" dirty="0">
                <a:latin typeface="Carlito"/>
                <a:cs typeface="Carlito"/>
              </a:rPr>
              <a:t>launch</a:t>
            </a:r>
            <a:r>
              <a:rPr sz="2200" spc="-145" dirty="0">
                <a:latin typeface="Carlito"/>
                <a:cs typeface="Carlito"/>
              </a:rPr>
              <a:t> </a:t>
            </a:r>
            <a:r>
              <a:rPr sz="2200" spc="-40" dirty="0">
                <a:latin typeface="Carlito"/>
                <a:cs typeface="Carlito"/>
              </a:rPr>
              <a:t>info  </a:t>
            </a:r>
            <a:r>
              <a:rPr sz="2200" spc="-25" dirty="0">
                <a:latin typeface="Carlito"/>
                <a:cs typeface="Carlito"/>
              </a:rPr>
              <a:t>html</a:t>
            </a:r>
            <a:r>
              <a:rPr sz="2200" spc="-70" dirty="0">
                <a:latin typeface="Carlito"/>
                <a:cs typeface="Carlito"/>
              </a:rPr>
              <a:t> </a:t>
            </a:r>
            <a:r>
              <a:rPr sz="2200" spc="-20" dirty="0">
                <a:latin typeface="Carlito"/>
                <a:cs typeface="Carlito"/>
              </a:rPr>
              <a:t>table</a:t>
            </a:r>
            <a:endParaRPr sz="2200" dirty="0">
              <a:latin typeface="Carlito"/>
              <a:cs typeface="Carlito"/>
            </a:endParaRPr>
          </a:p>
        </p:txBody>
      </p:sp>
      <p:grpSp>
        <p:nvGrpSpPr>
          <p:cNvPr id="157" name="object 27">
            <a:extLst>
              <a:ext uri="{FF2B5EF4-FFF2-40B4-BE49-F238E27FC236}">
                <a16:creationId xmlns:a16="http://schemas.microsoft.com/office/drawing/2014/main" id="{EDA3EC1A-A121-91E1-8A95-2442ACD0F110}"/>
              </a:ext>
            </a:extLst>
          </p:cNvPr>
          <p:cNvGrpSpPr/>
          <p:nvPr/>
        </p:nvGrpSpPr>
        <p:grpSpPr>
          <a:xfrm>
            <a:off x="4491427" y="3307588"/>
            <a:ext cx="2580640" cy="3080385"/>
            <a:chOff x="8438388" y="2965704"/>
            <a:chExt cx="2580640" cy="3080385"/>
          </a:xfrm>
          <a:solidFill>
            <a:srgbClr val="F9CBF1"/>
          </a:solidFill>
          <a:effectLst>
            <a:outerShdw blurRad="50800" dist="38100" dir="2700000" algn="tl" rotWithShape="0">
              <a:prstClr val="black">
                <a:alpha val="40000"/>
              </a:prstClr>
            </a:outerShdw>
          </a:effectLst>
        </p:grpSpPr>
        <p:sp>
          <p:nvSpPr>
            <p:cNvPr id="158" name="object 28">
              <a:extLst>
                <a:ext uri="{FF2B5EF4-FFF2-40B4-BE49-F238E27FC236}">
                  <a16:creationId xmlns:a16="http://schemas.microsoft.com/office/drawing/2014/main" id="{5E817114-C0CE-C709-2AC1-A6DE2B8CDF82}"/>
                </a:ext>
              </a:extLst>
            </p:cNvPr>
            <p:cNvSpPr/>
            <p:nvPr/>
          </p:nvSpPr>
          <p:spPr>
            <a:xfrm>
              <a:off x="8833104" y="2965704"/>
              <a:ext cx="304800" cy="1941576"/>
            </a:xfrm>
            <a:prstGeom prst="rect">
              <a:avLst/>
            </a:prstGeom>
            <a:grpFill/>
          </p:spPr>
          <p:txBody>
            <a:bodyPr wrap="square" lIns="0" tIns="0" rIns="0" bIns="0" rtlCol="0"/>
            <a:lstStyle/>
            <a:p>
              <a:endParaRPr/>
            </a:p>
          </p:txBody>
        </p:sp>
        <p:sp>
          <p:nvSpPr>
            <p:cNvPr id="159" name="object 29">
              <a:extLst>
                <a:ext uri="{FF2B5EF4-FFF2-40B4-BE49-F238E27FC236}">
                  <a16:creationId xmlns:a16="http://schemas.microsoft.com/office/drawing/2014/main" id="{2C17914B-19FB-9EB9-1DE2-64FA5D7FB226}"/>
                </a:ext>
              </a:extLst>
            </p:cNvPr>
            <p:cNvSpPr/>
            <p:nvPr/>
          </p:nvSpPr>
          <p:spPr>
            <a:xfrm>
              <a:off x="8854440" y="2987040"/>
              <a:ext cx="225551" cy="1862327"/>
            </a:xfrm>
            <a:prstGeom prst="rect">
              <a:avLst/>
            </a:prstGeom>
            <a:grpFill/>
          </p:spPr>
          <p:txBody>
            <a:bodyPr wrap="square" lIns="0" tIns="0" rIns="0" bIns="0" rtlCol="0"/>
            <a:lstStyle/>
            <a:p>
              <a:endParaRPr/>
            </a:p>
          </p:txBody>
        </p:sp>
        <p:sp>
          <p:nvSpPr>
            <p:cNvPr id="160" name="object 30">
              <a:extLst>
                <a:ext uri="{FF2B5EF4-FFF2-40B4-BE49-F238E27FC236}">
                  <a16:creationId xmlns:a16="http://schemas.microsoft.com/office/drawing/2014/main" id="{234A2B73-B0A9-E5E9-C902-36F531DFFFCF}"/>
                </a:ext>
              </a:extLst>
            </p:cNvPr>
            <p:cNvSpPr/>
            <p:nvPr/>
          </p:nvSpPr>
          <p:spPr>
            <a:xfrm>
              <a:off x="8438388" y="4465320"/>
              <a:ext cx="2580131" cy="1580388"/>
            </a:xfrm>
            <a:prstGeom prst="rect">
              <a:avLst/>
            </a:prstGeom>
            <a:grpFill/>
          </p:spPr>
          <p:txBody>
            <a:bodyPr wrap="square" lIns="0" tIns="0" rIns="0" bIns="0" rtlCol="0"/>
            <a:lstStyle/>
            <a:p>
              <a:endParaRPr/>
            </a:p>
          </p:txBody>
        </p:sp>
        <p:sp>
          <p:nvSpPr>
            <p:cNvPr id="161" name="object 31">
              <a:extLst>
                <a:ext uri="{FF2B5EF4-FFF2-40B4-BE49-F238E27FC236}">
                  <a16:creationId xmlns:a16="http://schemas.microsoft.com/office/drawing/2014/main" id="{8E02F86A-6637-68E2-1CFF-49C7CDD63A97}"/>
                </a:ext>
              </a:extLst>
            </p:cNvPr>
            <p:cNvSpPr/>
            <p:nvPr/>
          </p:nvSpPr>
          <p:spPr>
            <a:xfrm>
              <a:off x="8546592" y="4943855"/>
              <a:ext cx="2363724" cy="673607"/>
            </a:xfrm>
            <a:prstGeom prst="rect">
              <a:avLst/>
            </a:prstGeom>
            <a:grpFill/>
          </p:spPr>
          <p:txBody>
            <a:bodyPr wrap="square" lIns="0" tIns="0" rIns="0" bIns="0" rtlCol="0"/>
            <a:lstStyle/>
            <a:p>
              <a:endParaRPr/>
            </a:p>
          </p:txBody>
        </p:sp>
        <p:sp>
          <p:nvSpPr>
            <p:cNvPr id="162" name="object 32">
              <a:extLst>
                <a:ext uri="{FF2B5EF4-FFF2-40B4-BE49-F238E27FC236}">
                  <a16:creationId xmlns:a16="http://schemas.microsoft.com/office/drawing/2014/main" id="{777123EA-197A-8857-BF38-2B4CB0BC413B}"/>
                </a:ext>
              </a:extLst>
            </p:cNvPr>
            <p:cNvSpPr/>
            <p:nvPr/>
          </p:nvSpPr>
          <p:spPr>
            <a:xfrm>
              <a:off x="8459724" y="4486656"/>
              <a:ext cx="2500883" cy="1501140"/>
            </a:xfrm>
            <a:prstGeom prst="rect">
              <a:avLst/>
            </a:prstGeom>
            <a:grpFill/>
          </p:spPr>
          <p:txBody>
            <a:bodyPr wrap="square" lIns="0" tIns="0" rIns="0" bIns="0" rtlCol="0"/>
            <a:lstStyle/>
            <a:p>
              <a:endParaRPr/>
            </a:p>
          </p:txBody>
        </p:sp>
      </p:grpSp>
      <p:sp>
        <p:nvSpPr>
          <p:cNvPr id="163" name="object 33">
            <a:extLst>
              <a:ext uri="{FF2B5EF4-FFF2-40B4-BE49-F238E27FC236}">
                <a16:creationId xmlns:a16="http://schemas.microsoft.com/office/drawing/2014/main" id="{32E9DD8C-FDFC-452C-F9A4-F8A56C32E4DD}"/>
              </a:ext>
            </a:extLst>
          </p:cNvPr>
          <p:cNvSpPr txBox="1"/>
          <p:nvPr/>
        </p:nvSpPr>
        <p:spPr>
          <a:xfrm>
            <a:off x="4780479" y="5349874"/>
            <a:ext cx="1943735" cy="360680"/>
          </a:xfrm>
          <a:prstGeom prst="rect">
            <a:avLst/>
          </a:prstGeom>
          <a:solidFill>
            <a:srgbClr val="F9CBF1"/>
          </a:solidFill>
          <a:effectLst>
            <a:outerShdw blurRad="50800" dist="38100" dir="2700000" algn="tl" rotWithShape="0">
              <a:prstClr val="black">
                <a:alpha val="40000"/>
              </a:prstClr>
            </a:outerShdw>
          </a:effectLst>
        </p:spPr>
        <p:txBody>
          <a:bodyPr vert="horz" wrap="square" lIns="0" tIns="12065" rIns="0" bIns="0" rtlCol="0">
            <a:spAutoFit/>
          </a:bodyPr>
          <a:lstStyle/>
          <a:p>
            <a:pPr marL="12700">
              <a:lnSpc>
                <a:spcPct val="100000"/>
              </a:lnSpc>
              <a:spcBef>
                <a:spcPts val="95"/>
              </a:spcBef>
            </a:pPr>
            <a:r>
              <a:rPr sz="2200" spc="-40" dirty="0">
                <a:latin typeface="Carlito"/>
                <a:cs typeface="Carlito"/>
              </a:rPr>
              <a:t>Create</a:t>
            </a:r>
            <a:r>
              <a:rPr sz="2200" spc="-70" dirty="0">
                <a:latin typeface="Carlito"/>
                <a:cs typeface="Carlito"/>
              </a:rPr>
              <a:t> </a:t>
            </a:r>
            <a:r>
              <a:rPr sz="2200" spc="-10" dirty="0">
                <a:latin typeface="Carlito"/>
                <a:cs typeface="Carlito"/>
              </a:rPr>
              <a:t>dictionary</a:t>
            </a:r>
            <a:endParaRPr sz="2200">
              <a:latin typeface="Carlito"/>
              <a:cs typeface="Carlito"/>
            </a:endParaRPr>
          </a:p>
        </p:txBody>
      </p:sp>
      <p:grpSp>
        <p:nvGrpSpPr>
          <p:cNvPr id="164" name="object 34">
            <a:extLst>
              <a:ext uri="{FF2B5EF4-FFF2-40B4-BE49-F238E27FC236}">
                <a16:creationId xmlns:a16="http://schemas.microsoft.com/office/drawing/2014/main" id="{7C29F546-B2B3-9FF4-55E8-8EA487AFDAA5}"/>
              </a:ext>
            </a:extLst>
          </p:cNvPr>
          <p:cNvGrpSpPr/>
          <p:nvPr/>
        </p:nvGrpSpPr>
        <p:grpSpPr>
          <a:xfrm>
            <a:off x="4491427" y="1431544"/>
            <a:ext cx="2580640" cy="3112135"/>
            <a:chOff x="8438388" y="1089660"/>
            <a:chExt cx="2580640" cy="3112135"/>
          </a:xfrm>
          <a:solidFill>
            <a:srgbClr val="F9CBF1"/>
          </a:solidFill>
          <a:effectLst>
            <a:outerShdw blurRad="50800" dist="38100" dir="2700000" algn="tl" rotWithShape="0">
              <a:prstClr val="black">
                <a:alpha val="40000"/>
              </a:prstClr>
            </a:outerShdw>
          </a:effectLst>
        </p:grpSpPr>
        <p:sp>
          <p:nvSpPr>
            <p:cNvPr id="165" name="object 35">
              <a:extLst>
                <a:ext uri="{FF2B5EF4-FFF2-40B4-BE49-F238E27FC236}">
                  <a16:creationId xmlns:a16="http://schemas.microsoft.com/office/drawing/2014/main" id="{6B8D5F3E-B922-82F8-DE00-386D5B6EA9CA}"/>
                </a:ext>
              </a:extLst>
            </p:cNvPr>
            <p:cNvSpPr/>
            <p:nvPr/>
          </p:nvSpPr>
          <p:spPr>
            <a:xfrm>
              <a:off x="8833104" y="1089660"/>
              <a:ext cx="304800" cy="1941576"/>
            </a:xfrm>
            <a:prstGeom prst="rect">
              <a:avLst/>
            </a:prstGeom>
            <a:grpFill/>
          </p:spPr>
          <p:txBody>
            <a:bodyPr wrap="square" lIns="0" tIns="0" rIns="0" bIns="0" rtlCol="0"/>
            <a:lstStyle/>
            <a:p>
              <a:endParaRPr/>
            </a:p>
          </p:txBody>
        </p:sp>
        <p:sp>
          <p:nvSpPr>
            <p:cNvPr id="166" name="object 36">
              <a:extLst>
                <a:ext uri="{FF2B5EF4-FFF2-40B4-BE49-F238E27FC236}">
                  <a16:creationId xmlns:a16="http://schemas.microsoft.com/office/drawing/2014/main" id="{61B0D4D3-F491-6DCE-274F-BF1033989375}"/>
                </a:ext>
              </a:extLst>
            </p:cNvPr>
            <p:cNvSpPr/>
            <p:nvPr/>
          </p:nvSpPr>
          <p:spPr>
            <a:xfrm>
              <a:off x="8854440" y="1110996"/>
              <a:ext cx="225551" cy="1862327"/>
            </a:xfrm>
            <a:prstGeom prst="rect">
              <a:avLst/>
            </a:prstGeom>
            <a:grpFill/>
          </p:spPr>
          <p:txBody>
            <a:bodyPr wrap="square" lIns="0" tIns="0" rIns="0" bIns="0" rtlCol="0"/>
            <a:lstStyle/>
            <a:p>
              <a:endParaRPr/>
            </a:p>
          </p:txBody>
        </p:sp>
        <p:sp>
          <p:nvSpPr>
            <p:cNvPr id="167" name="object 37">
              <a:extLst>
                <a:ext uri="{FF2B5EF4-FFF2-40B4-BE49-F238E27FC236}">
                  <a16:creationId xmlns:a16="http://schemas.microsoft.com/office/drawing/2014/main" id="{B5D3BD2B-E321-0430-11A8-A840E9BE603D}"/>
                </a:ext>
              </a:extLst>
            </p:cNvPr>
            <p:cNvSpPr/>
            <p:nvPr/>
          </p:nvSpPr>
          <p:spPr>
            <a:xfrm>
              <a:off x="8438388" y="2589276"/>
              <a:ext cx="2580131" cy="1580388"/>
            </a:xfrm>
            <a:prstGeom prst="rect">
              <a:avLst/>
            </a:prstGeom>
            <a:grpFill/>
          </p:spPr>
          <p:txBody>
            <a:bodyPr wrap="square" lIns="0" tIns="0" rIns="0" bIns="0" rtlCol="0"/>
            <a:lstStyle/>
            <a:p>
              <a:endParaRPr/>
            </a:p>
          </p:txBody>
        </p:sp>
        <p:sp>
          <p:nvSpPr>
            <p:cNvPr id="168" name="object 38">
              <a:extLst>
                <a:ext uri="{FF2B5EF4-FFF2-40B4-BE49-F238E27FC236}">
                  <a16:creationId xmlns:a16="http://schemas.microsoft.com/office/drawing/2014/main" id="{4704E2CB-E89D-B346-D608-896BF474EB36}"/>
                </a:ext>
              </a:extLst>
            </p:cNvPr>
            <p:cNvSpPr/>
            <p:nvPr/>
          </p:nvSpPr>
          <p:spPr>
            <a:xfrm>
              <a:off x="8659368" y="2606040"/>
              <a:ext cx="2203704" cy="1595628"/>
            </a:xfrm>
            <a:prstGeom prst="rect">
              <a:avLst/>
            </a:prstGeom>
            <a:grpFill/>
          </p:spPr>
          <p:txBody>
            <a:bodyPr wrap="square" lIns="0" tIns="0" rIns="0" bIns="0" rtlCol="0"/>
            <a:lstStyle/>
            <a:p>
              <a:endParaRPr/>
            </a:p>
          </p:txBody>
        </p:sp>
        <p:sp>
          <p:nvSpPr>
            <p:cNvPr id="169" name="object 39">
              <a:extLst>
                <a:ext uri="{FF2B5EF4-FFF2-40B4-BE49-F238E27FC236}">
                  <a16:creationId xmlns:a16="http://schemas.microsoft.com/office/drawing/2014/main" id="{2BF1E432-5772-D8DB-ECD2-C9D647BE08AD}"/>
                </a:ext>
              </a:extLst>
            </p:cNvPr>
            <p:cNvSpPr/>
            <p:nvPr/>
          </p:nvSpPr>
          <p:spPr>
            <a:xfrm>
              <a:off x="8459724" y="2610612"/>
              <a:ext cx="2500883" cy="1501139"/>
            </a:xfrm>
            <a:prstGeom prst="rect">
              <a:avLst/>
            </a:prstGeom>
            <a:grpFill/>
          </p:spPr>
          <p:txBody>
            <a:bodyPr wrap="square" lIns="0" tIns="0" rIns="0" bIns="0" rtlCol="0"/>
            <a:lstStyle/>
            <a:p>
              <a:endParaRPr/>
            </a:p>
          </p:txBody>
        </p:sp>
      </p:grpSp>
      <p:sp>
        <p:nvSpPr>
          <p:cNvPr id="170" name="object 40">
            <a:extLst>
              <a:ext uri="{FF2B5EF4-FFF2-40B4-BE49-F238E27FC236}">
                <a16:creationId xmlns:a16="http://schemas.microsoft.com/office/drawing/2014/main" id="{83B91057-A139-60FA-1C3D-C97F4E404C09}"/>
              </a:ext>
            </a:extLst>
          </p:cNvPr>
          <p:cNvSpPr txBox="1"/>
          <p:nvPr/>
        </p:nvSpPr>
        <p:spPr>
          <a:xfrm>
            <a:off x="4893255" y="3012694"/>
            <a:ext cx="1708150" cy="1282065"/>
          </a:xfrm>
          <a:prstGeom prst="rect">
            <a:avLst/>
          </a:prstGeom>
          <a:solidFill>
            <a:srgbClr val="F9CBF1"/>
          </a:solidFill>
          <a:effectLst>
            <a:outerShdw blurRad="50800" dist="38100" dir="2700000" algn="tl" rotWithShape="0">
              <a:prstClr val="black">
                <a:alpha val="40000"/>
              </a:prstClr>
            </a:outerShdw>
          </a:effectLst>
        </p:spPr>
        <p:txBody>
          <a:bodyPr vert="horz" wrap="square" lIns="0" tIns="40005" rIns="0" bIns="0" rtlCol="0">
            <a:spAutoFit/>
          </a:bodyPr>
          <a:lstStyle/>
          <a:p>
            <a:pPr marL="12700" marR="5080" algn="ctr">
              <a:lnSpc>
                <a:spcPct val="91600"/>
              </a:lnSpc>
              <a:spcBef>
                <a:spcPts val="315"/>
              </a:spcBef>
            </a:pPr>
            <a:r>
              <a:rPr sz="2200" spc="-45" dirty="0">
                <a:latin typeface="Carlito"/>
                <a:cs typeface="Carlito"/>
              </a:rPr>
              <a:t>Iterate</a:t>
            </a:r>
            <a:r>
              <a:rPr sz="2200" spc="-135" dirty="0">
                <a:latin typeface="Carlito"/>
                <a:cs typeface="Carlito"/>
              </a:rPr>
              <a:t> </a:t>
            </a:r>
            <a:r>
              <a:rPr sz="2200" spc="-20" dirty="0">
                <a:latin typeface="Carlito"/>
                <a:cs typeface="Carlito"/>
              </a:rPr>
              <a:t>through  table </a:t>
            </a:r>
            <a:r>
              <a:rPr sz="2200" spc="-5" dirty="0">
                <a:latin typeface="Carlito"/>
                <a:cs typeface="Carlito"/>
              </a:rPr>
              <a:t>cells </a:t>
            </a:r>
            <a:r>
              <a:rPr sz="2200" spc="-30" dirty="0">
                <a:latin typeface="Carlito"/>
                <a:cs typeface="Carlito"/>
              </a:rPr>
              <a:t>to  extract </a:t>
            </a:r>
            <a:r>
              <a:rPr sz="2200" spc="-35" dirty="0">
                <a:latin typeface="Carlito"/>
                <a:cs typeface="Carlito"/>
              </a:rPr>
              <a:t>data </a:t>
            </a:r>
            <a:r>
              <a:rPr sz="2200" spc="-30" dirty="0">
                <a:latin typeface="Carlito"/>
                <a:cs typeface="Carlito"/>
              </a:rPr>
              <a:t>to  </a:t>
            </a:r>
            <a:r>
              <a:rPr sz="2200" spc="-10" dirty="0">
                <a:latin typeface="Carlito"/>
                <a:cs typeface="Carlito"/>
              </a:rPr>
              <a:t>dictionary</a:t>
            </a:r>
            <a:endParaRPr sz="2200">
              <a:latin typeface="Carlito"/>
              <a:cs typeface="Carlito"/>
            </a:endParaRPr>
          </a:p>
        </p:txBody>
      </p:sp>
      <p:grpSp>
        <p:nvGrpSpPr>
          <p:cNvPr id="171" name="object 41">
            <a:extLst>
              <a:ext uri="{FF2B5EF4-FFF2-40B4-BE49-F238E27FC236}">
                <a16:creationId xmlns:a16="http://schemas.microsoft.com/office/drawing/2014/main" id="{2E9825CE-58A7-4EEC-33AC-5FF4C2B8D954}"/>
              </a:ext>
            </a:extLst>
          </p:cNvPr>
          <p:cNvGrpSpPr/>
          <p:nvPr/>
        </p:nvGrpSpPr>
        <p:grpSpPr>
          <a:xfrm>
            <a:off x="4491427" y="1055115"/>
            <a:ext cx="2580640" cy="1580515"/>
            <a:chOff x="8438388" y="713231"/>
            <a:chExt cx="2580640" cy="1580515"/>
          </a:xfrm>
          <a:solidFill>
            <a:srgbClr val="F9CBF1"/>
          </a:solidFill>
          <a:effectLst>
            <a:outerShdw blurRad="50800" dist="38100" dir="2700000" algn="tl" rotWithShape="0">
              <a:prstClr val="black">
                <a:alpha val="40000"/>
              </a:prstClr>
            </a:outerShdw>
          </a:effectLst>
        </p:grpSpPr>
        <p:sp>
          <p:nvSpPr>
            <p:cNvPr id="172" name="object 42">
              <a:extLst>
                <a:ext uri="{FF2B5EF4-FFF2-40B4-BE49-F238E27FC236}">
                  <a16:creationId xmlns:a16="http://schemas.microsoft.com/office/drawing/2014/main" id="{80A36B4E-5230-445D-D467-4113980579F4}"/>
                </a:ext>
              </a:extLst>
            </p:cNvPr>
            <p:cNvSpPr/>
            <p:nvPr/>
          </p:nvSpPr>
          <p:spPr>
            <a:xfrm>
              <a:off x="8438388" y="713231"/>
              <a:ext cx="2580131" cy="1580388"/>
            </a:xfrm>
            <a:prstGeom prst="rect">
              <a:avLst/>
            </a:prstGeom>
            <a:grpFill/>
          </p:spPr>
          <p:txBody>
            <a:bodyPr wrap="square" lIns="0" tIns="0" rIns="0" bIns="0" rtlCol="0"/>
            <a:lstStyle/>
            <a:p>
              <a:endParaRPr/>
            </a:p>
          </p:txBody>
        </p:sp>
        <p:sp>
          <p:nvSpPr>
            <p:cNvPr id="173" name="object 43">
              <a:extLst>
                <a:ext uri="{FF2B5EF4-FFF2-40B4-BE49-F238E27FC236}">
                  <a16:creationId xmlns:a16="http://schemas.microsoft.com/office/drawing/2014/main" id="{01A934C9-4EA8-504A-6999-3E1D55EC14DD}"/>
                </a:ext>
              </a:extLst>
            </p:cNvPr>
            <p:cNvSpPr/>
            <p:nvPr/>
          </p:nvSpPr>
          <p:spPr>
            <a:xfrm>
              <a:off x="8525256" y="1037843"/>
              <a:ext cx="2468879" cy="981455"/>
            </a:xfrm>
            <a:prstGeom prst="rect">
              <a:avLst/>
            </a:prstGeom>
            <a:grpFill/>
          </p:spPr>
          <p:txBody>
            <a:bodyPr wrap="square" lIns="0" tIns="0" rIns="0" bIns="0" rtlCol="0"/>
            <a:lstStyle/>
            <a:p>
              <a:endParaRPr/>
            </a:p>
          </p:txBody>
        </p:sp>
        <p:sp>
          <p:nvSpPr>
            <p:cNvPr id="174" name="object 44">
              <a:extLst>
                <a:ext uri="{FF2B5EF4-FFF2-40B4-BE49-F238E27FC236}">
                  <a16:creationId xmlns:a16="http://schemas.microsoft.com/office/drawing/2014/main" id="{9A9944D0-7BCB-934E-12AF-B0F68AE2927B}"/>
                </a:ext>
              </a:extLst>
            </p:cNvPr>
            <p:cNvSpPr/>
            <p:nvPr/>
          </p:nvSpPr>
          <p:spPr>
            <a:xfrm>
              <a:off x="8459724" y="734567"/>
              <a:ext cx="2500883" cy="1501139"/>
            </a:xfrm>
            <a:prstGeom prst="rect">
              <a:avLst/>
            </a:prstGeom>
            <a:grpFill/>
          </p:spPr>
          <p:txBody>
            <a:bodyPr wrap="square" lIns="0" tIns="0" rIns="0" bIns="0" rtlCol="0"/>
            <a:lstStyle/>
            <a:p>
              <a:endParaRPr/>
            </a:p>
          </p:txBody>
        </p:sp>
      </p:grpSp>
      <p:sp>
        <p:nvSpPr>
          <p:cNvPr id="175" name="object 45">
            <a:extLst>
              <a:ext uri="{FF2B5EF4-FFF2-40B4-BE49-F238E27FC236}">
                <a16:creationId xmlns:a16="http://schemas.microsoft.com/office/drawing/2014/main" id="{12C68710-B7D4-C1C2-7ED9-7140831E3DEC}"/>
              </a:ext>
            </a:extLst>
          </p:cNvPr>
          <p:cNvSpPr txBox="1"/>
          <p:nvPr/>
        </p:nvSpPr>
        <p:spPr>
          <a:xfrm>
            <a:off x="4759143" y="1442974"/>
            <a:ext cx="1983105" cy="668020"/>
          </a:xfrm>
          <a:prstGeom prst="rect">
            <a:avLst/>
          </a:prstGeom>
          <a:solidFill>
            <a:srgbClr val="F9CBF1"/>
          </a:solidFill>
          <a:effectLst>
            <a:outerShdw blurRad="50800" dist="38100" dir="2700000" algn="tl" rotWithShape="0">
              <a:prstClr val="black">
                <a:alpha val="40000"/>
              </a:prstClr>
            </a:outerShdw>
          </a:effectLst>
        </p:spPr>
        <p:txBody>
          <a:bodyPr vert="horz" wrap="square" lIns="0" tIns="45719" rIns="0" bIns="0" rtlCol="0">
            <a:spAutoFit/>
          </a:bodyPr>
          <a:lstStyle/>
          <a:p>
            <a:pPr marL="384175" marR="5080" indent="-372110">
              <a:lnSpc>
                <a:spcPts val="2420"/>
              </a:lnSpc>
              <a:spcBef>
                <a:spcPts val="359"/>
              </a:spcBef>
            </a:pPr>
            <a:r>
              <a:rPr sz="2200" spc="-20" dirty="0">
                <a:latin typeface="Carlito"/>
                <a:cs typeface="Carlito"/>
              </a:rPr>
              <a:t>Cast </a:t>
            </a:r>
            <a:r>
              <a:rPr sz="2200" spc="-5" dirty="0">
                <a:latin typeface="Carlito"/>
                <a:cs typeface="Carlito"/>
              </a:rPr>
              <a:t>dictionary</a:t>
            </a:r>
            <a:r>
              <a:rPr sz="2200" spc="-135" dirty="0">
                <a:latin typeface="Carlito"/>
                <a:cs typeface="Carlito"/>
              </a:rPr>
              <a:t> </a:t>
            </a:r>
            <a:r>
              <a:rPr sz="2200" spc="-60" dirty="0">
                <a:latin typeface="Carlito"/>
                <a:cs typeface="Carlito"/>
              </a:rPr>
              <a:t>to  </a:t>
            </a:r>
            <a:r>
              <a:rPr sz="2200" spc="-30" dirty="0">
                <a:latin typeface="Carlito"/>
                <a:cs typeface="Carlito"/>
              </a:rPr>
              <a:t>DataFrame</a:t>
            </a:r>
            <a:endParaRPr sz="2200">
              <a:latin typeface="Carlito"/>
              <a:cs typeface="Carlito"/>
            </a:endParaRPr>
          </a:p>
        </p:txBody>
      </p:sp>
      <p:sp>
        <p:nvSpPr>
          <p:cNvPr id="176" name="object 47">
            <a:extLst>
              <a:ext uri="{FF2B5EF4-FFF2-40B4-BE49-F238E27FC236}">
                <a16:creationId xmlns:a16="http://schemas.microsoft.com/office/drawing/2014/main" id="{5F3AA351-9700-6186-4577-111D5D88B191}"/>
              </a:ext>
            </a:extLst>
          </p:cNvPr>
          <p:cNvSpPr txBox="1"/>
          <p:nvPr/>
        </p:nvSpPr>
        <p:spPr>
          <a:xfrm flipH="1">
            <a:off x="7589799" y="5520688"/>
            <a:ext cx="3259358" cy="866904"/>
          </a:xfrm>
          <a:prstGeom prst="rect">
            <a:avLst/>
          </a:prstGeom>
          <a:solidFill>
            <a:srgbClr val="F9CBF1"/>
          </a:solidFill>
          <a:effectLst>
            <a:outerShdw blurRad="50800" dist="38100" dir="2700000" algn="tl" rotWithShape="0">
              <a:prstClr val="black">
                <a:alpha val="40000"/>
              </a:prstClr>
            </a:outerShdw>
          </a:effectLst>
        </p:spPr>
        <p:txBody>
          <a:bodyPr vert="horz" wrap="square" lIns="0" tIns="35560" rIns="0" bIns="0" rtlCol="0">
            <a:spAutoFit/>
          </a:bodyPr>
          <a:lstStyle/>
          <a:p>
            <a:pPr marL="12700" marR="5080">
              <a:lnSpc>
                <a:spcPct val="90000"/>
              </a:lnSpc>
              <a:spcBef>
                <a:spcPts val="280"/>
              </a:spcBef>
            </a:pPr>
            <a:r>
              <a:rPr lang="en-IN" sz="1500" u="sng" spc="-10" dirty="0">
                <a:uFill>
                  <a:solidFill>
                    <a:srgbClr val="2996E1"/>
                  </a:solidFill>
                </a:uFill>
                <a:latin typeface="Carlito"/>
                <a:cs typeface="Carlito"/>
                <a:hlinkClick r:id="rId2">
                  <a:extLst>
                    <a:ext uri="{A12FA001-AC4F-418D-AE19-62706E023703}">
                      <ahyp:hlinkClr xmlns:ahyp="http://schemas.microsoft.com/office/drawing/2018/hyperlinkcolor" val="tx"/>
                    </a:ext>
                  </a:extLst>
                </a:hlinkClick>
              </a:rPr>
              <a:t>https://github.com/vuduong789/IBM_Data_Science_Professional_Certification/blob/main/Data%20Collection%20with%20Web%20Scraping.ipynb</a:t>
            </a:r>
            <a:endParaRPr lang="en-IN" sz="1500" dirty="0">
              <a:latin typeface="Carlito"/>
              <a:cs typeface="Carlito"/>
            </a:endParaRPr>
          </a:p>
        </p:txBody>
      </p:sp>
      <p:sp>
        <p:nvSpPr>
          <p:cNvPr id="177" name="Slide Number Placeholder 176">
            <a:extLst>
              <a:ext uri="{FF2B5EF4-FFF2-40B4-BE49-F238E27FC236}">
                <a16:creationId xmlns:a16="http://schemas.microsoft.com/office/drawing/2014/main" id="{A22489D2-7C21-5070-9680-FC224B507F57}"/>
              </a:ext>
            </a:extLst>
          </p:cNvPr>
          <p:cNvSpPr>
            <a:spLocks noGrp="1"/>
          </p:cNvSpPr>
          <p:nvPr>
            <p:ph type="sldNum" sz="quarter" idx="12"/>
          </p:nvPr>
        </p:nvSpPr>
        <p:spPr/>
        <p:txBody>
          <a:bodyPr/>
          <a:lstStyle/>
          <a:p>
            <a:fld id="{5DEF7F31-0B8A-474A-B86C-91F381754329}" type="slidenum">
              <a:rPr lang="en-US" smtClean="0"/>
              <a:t>8</a:t>
            </a:fld>
            <a:endParaRPr lang="en-US"/>
          </a:p>
        </p:txBody>
      </p:sp>
    </p:spTree>
    <p:extLst>
      <p:ext uri="{BB962C8B-B14F-4D97-AF65-F5344CB8AC3E}">
        <p14:creationId xmlns:p14="http://schemas.microsoft.com/office/powerpoint/2010/main" val="278803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299-A489-75D9-7A8B-9434F55583AD}"/>
              </a:ext>
            </a:extLst>
          </p:cNvPr>
          <p:cNvSpPr>
            <a:spLocks noGrp="1"/>
          </p:cNvSpPr>
          <p:nvPr>
            <p:ph type="title"/>
          </p:nvPr>
        </p:nvSpPr>
        <p:spPr>
          <a:xfrm>
            <a:off x="1120948" y="-62821"/>
            <a:ext cx="9950103" cy="979991"/>
          </a:xfrm>
        </p:spPr>
        <p:txBody>
          <a:bodyPr>
            <a:normAutofit fontScale="90000"/>
          </a:bodyPr>
          <a:lstStyle/>
          <a:p>
            <a:br>
              <a:rPr lang="en-US" dirty="0"/>
            </a:br>
            <a:r>
              <a:rPr lang="en-US" dirty="0"/>
              <a:t>Methodology: </a:t>
            </a:r>
            <a:r>
              <a:rPr lang="en-US" b="0" dirty="0"/>
              <a:t>Data Wrangling</a:t>
            </a:r>
            <a:endParaRPr lang="en-US" dirty="0"/>
          </a:p>
        </p:txBody>
      </p:sp>
      <p:sp>
        <p:nvSpPr>
          <p:cNvPr id="3" name="Content Placeholder 2">
            <a:extLst>
              <a:ext uri="{FF2B5EF4-FFF2-40B4-BE49-F238E27FC236}">
                <a16:creationId xmlns:a16="http://schemas.microsoft.com/office/drawing/2014/main" id="{7361BB51-0C9E-4B44-523E-6AA62775841B}"/>
              </a:ext>
            </a:extLst>
          </p:cNvPr>
          <p:cNvSpPr>
            <a:spLocks noGrp="1"/>
          </p:cNvSpPr>
          <p:nvPr>
            <p:ph idx="1"/>
          </p:nvPr>
        </p:nvSpPr>
        <p:spPr>
          <a:xfrm>
            <a:off x="1077362" y="1123805"/>
            <a:ext cx="9950103" cy="4817025"/>
          </a:xfrm>
        </p:spPr>
        <p:txBody>
          <a:bodyPr>
            <a:normAutofit fontScale="92500" lnSpcReduction="20000"/>
          </a:bodyPr>
          <a:lstStyle/>
          <a:p>
            <a:pPr algn="just"/>
            <a:r>
              <a:rPr lang="en-US" sz="2400" b="1" dirty="0"/>
              <a:t>Create a training label with landing outcomes where successful = 1 &amp; failure = 0.</a:t>
            </a:r>
          </a:p>
          <a:p>
            <a:pPr algn="just"/>
            <a:r>
              <a:rPr lang="en-US" sz="2400" b="1" dirty="0"/>
              <a:t>Outcome column has two components: ‘Mission Outcome’ ‘Landing Location’</a:t>
            </a:r>
          </a:p>
          <a:p>
            <a:pPr algn="just"/>
            <a:r>
              <a:rPr lang="en-US" sz="2400" b="1" dirty="0"/>
              <a:t>New training label column ‘class’ with a value of 1 if ‘Mission Outcome’ is True and 0 otherwise.  Value Mapping:</a:t>
            </a:r>
          </a:p>
          <a:p>
            <a:pPr algn="just"/>
            <a:r>
              <a:rPr lang="en-US" sz="2400" b="1" dirty="0"/>
              <a:t>True ASDS, True RTLS, &amp; True Ocean – set to -&gt; 1</a:t>
            </a:r>
          </a:p>
          <a:p>
            <a:pPr algn="just"/>
            <a:r>
              <a:rPr lang="en-US" sz="2400" b="1" dirty="0"/>
              <a:t>None </a:t>
            </a:r>
            <a:r>
              <a:rPr lang="en-US" sz="2400" b="1" dirty="0" err="1"/>
              <a:t>None</a:t>
            </a:r>
            <a:r>
              <a:rPr lang="en-US" sz="2400" b="1" dirty="0"/>
              <a:t>, False ASDS, None ASDS, False Ocean, False RTLS – set to -&gt; 0</a:t>
            </a:r>
          </a:p>
          <a:p>
            <a:pPr algn="just"/>
            <a:endParaRPr lang="en-US" sz="2400" b="1" dirty="0"/>
          </a:p>
          <a:p>
            <a:pPr marL="0" indent="0" algn="just">
              <a:buNone/>
            </a:pPr>
            <a:r>
              <a:rPr lang="en-US" sz="2400" b="1" dirty="0">
                <a:hlinkClick r:id="rId2"/>
              </a:rPr>
              <a:t>https://github.com/vuduong789/IBM_Data_Science_Professional_Certification/blob/main/Data%20wrangling%20.ipynb</a:t>
            </a:r>
            <a:r>
              <a:rPr lang="en-US" sz="2400" b="1" dirty="0"/>
              <a:t> </a:t>
            </a:r>
          </a:p>
          <a:p>
            <a:pPr marL="285750" indent="-285750" algn="just">
              <a:buNone/>
            </a:pPr>
            <a:endParaRPr lang="en-US" sz="2400" b="1" dirty="0"/>
          </a:p>
          <a:p>
            <a:pPr marL="615950" lvl="1" indent="12700" algn="just">
              <a:buFont typeface="Arial" panose="020B0604020202020204" pitchFamily="34" charset="0"/>
              <a:buChar char="•"/>
            </a:pPr>
            <a:endParaRPr lang="en-US" sz="2200" b="1" dirty="0"/>
          </a:p>
          <a:p>
            <a:pPr lvl="2" algn="just"/>
            <a:endParaRPr lang="en-US" sz="2000" dirty="0"/>
          </a:p>
          <a:p>
            <a:pPr algn="just"/>
            <a:endParaRPr lang="en-US" sz="2400" dirty="0"/>
          </a:p>
          <a:p>
            <a:pPr algn="just"/>
            <a:endParaRPr lang="en-US" sz="2400" dirty="0"/>
          </a:p>
          <a:p>
            <a:pPr algn="just"/>
            <a:endParaRPr lang="en-US" sz="2400" dirty="0"/>
          </a:p>
        </p:txBody>
      </p:sp>
      <p:sp>
        <p:nvSpPr>
          <p:cNvPr id="4" name="Slide Number Placeholder 3">
            <a:extLst>
              <a:ext uri="{FF2B5EF4-FFF2-40B4-BE49-F238E27FC236}">
                <a16:creationId xmlns:a16="http://schemas.microsoft.com/office/drawing/2014/main" id="{0C86AC74-2AE0-9213-F4C9-43797D3B31B7}"/>
              </a:ext>
            </a:extLst>
          </p:cNvPr>
          <p:cNvSpPr>
            <a:spLocks noGrp="1"/>
          </p:cNvSpPr>
          <p:nvPr>
            <p:ph type="sldNum" sz="quarter" idx="12"/>
          </p:nvPr>
        </p:nvSpPr>
        <p:spPr/>
        <p:txBody>
          <a:bodyPr/>
          <a:lstStyle/>
          <a:p>
            <a:fld id="{5DEF7F31-0B8A-474A-B86C-91F381754329}" type="slidenum">
              <a:rPr lang="en-US" smtClean="0"/>
              <a:t>9</a:t>
            </a:fld>
            <a:endParaRPr lang="en-US"/>
          </a:p>
        </p:txBody>
      </p:sp>
    </p:spTree>
    <p:extLst>
      <p:ext uri="{BB962C8B-B14F-4D97-AF65-F5344CB8AC3E}">
        <p14:creationId xmlns:p14="http://schemas.microsoft.com/office/powerpoint/2010/main" val="1706800009"/>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3C2230"/>
      </a:dk2>
      <a:lt2>
        <a:srgbClr val="E2E3E8"/>
      </a:lt2>
      <a:accent1>
        <a:srgbClr val="BF9D22"/>
      </a:accent1>
      <a:accent2>
        <a:srgbClr val="D55D17"/>
      </a:accent2>
      <a:accent3>
        <a:srgbClr val="E72932"/>
      </a:accent3>
      <a:accent4>
        <a:srgbClr val="D51770"/>
      </a:accent4>
      <a:accent5>
        <a:srgbClr val="E729D0"/>
      </a:accent5>
      <a:accent6>
        <a:srgbClr val="9C17D5"/>
      </a:accent6>
      <a:hlink>
        <a:srgbClr val="BF3F9B"/>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2611</Words>
  <Application>Microsoft Office PowerPoint</Application>
  <PresentationFormat>Widescreen</PresentationFormat>
  <Paragraphs>294</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Avenir Next LT Pro</vt:lpstr>
      <vt:lpstr>Avenir Next LT Pro Light</vt:lpstr>
      <vt:lpstr>Calibri</vt:lpstr>
      <vt:lpstr>Carlito</vt:lpstr>
      <vt:lpstr>BlocksVTI</vt:lpstr>
      <vt:lpstr>Data Science Capstone  Project </vt:lpstr>
      <vt:lpstr>Outline</vt:lpstr>
      <vt:lpstr>Executive Summary </vt:lpstr>
      <vt:lpstr>Introduction </vt:lpstr>
      <vt:lpstr>Methodology </vt:lpstr>
      <vt:lpstr>Methodology: Data Collection Overview </vt:lpstr>
      <vt:lpstr> Methodology: Data Collection – SpaceX API</vt:lpstr>
      <vt:lpstr> Methodology: Data Collection – Web Scraping</vt:lpstr>
      <vt:lpstr> Methodology: Data Wrangling</vt:lpstr>
      <vt:lpstr> Methodology: EDA with Data Visualization</vt:lpstr>
      <vt:lpstr> Methodology: EDA with SQL</vt:lpstr>
      <vt:lpstr> Methodology: Build an interactive map with Folium</vt:lpstr>
      <vt:lpstr> Methodology: Predictive analysis (Classification)</vt:lpstr>
      <vt:lpstr> Results</vt:lpstr>
      <vt:lpstr>E   D  A    with Visualization </vt:lpstr>
      <vt:lpstr>Flight Number vs. Launch Site</vt:lpstr>
      <vt:lpstr>Payload vs. Launch Site</vt:lpstr>
      <vt:lpstr>Success rate vs. Orbit type</vt:lpstr>
      <vt:lpstr>Flight Number vs. Orbit type</vt:lpstr>
      <vt:lpstr>Payload vs. Orbit type</vt:lpstr>
      <vt:lpstr>Launch Success Yearly Trend</vt:lpstr>
      <vt:lpstr>EDA with SQL</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Ranking Counts of Successful Landings  Between 2010-06-04 and 2017-03-20</vt:lpstr>
      <vt:lpstr>Interactive Map with  Folium</vt:lpstr>
      <vt:lpstr>Launch Site Locations </vt:lpstr>
      <vt:lpstr>Color-Coded Launch Markers </vt:lpstr>
      <vt:lpstr>Key Location Proximities </vt:lpstr>
      <vt:lpstr>PowerPoint Presentation</vt:lpstr>
      <vt:lpstr>PowerPoint Presentation</vt:lpstr>
      <vt:lpstr>PowerPoint Presentation</vt:lpstr>
      <vt:lpstr>PowerPoint Presentation</vt:lpstr>
      <vt:lpstr>PowerPoint Presentation</vt:lpstr>
      <vt:lpstr>Classification Accuracy</vt:lpstr>
      <vt:lpstr>Confusion Matrix</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 </dc:title>
  <dc:creator>Duong Vu Thi Thuy</dc:creator>
  <cp:lastModifiedBy>Duong Vu Thi Thuy</cp:lastModifiedBy>
  <cp:revision>2</cp:revision>
  <dcterms:created xsi:type="dcterms:W3CDTF">2024-03-13T15:03:30Z</dcterms:created>
  <dcterms:modified xsi:type="dcterms:W3CDTF">2024-03-13T15:48:59Z</dcterms:modified>
</cp:coreProperties>
</file>